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607" r:id="rId2"/>
    <p:sldId id="705" r:id="rId3"/>
    <p:sldId id="686" r:id="rId4"/>
    <p:sldId id="720" r:id="rId5"/>
    <p:sldId id="724" r:id="rId6"/>
    <p:sldId id="725" r:id="rId7"/>
    <p:sldId id="726" r:id="rId8"/>
    <p:sldId id="722" r:id="rId9"/>
    <p:sldId id="723" r:id="rId10"/>
    <p:sldId id="690" r:id="rId11"/>
    <p:sldId id="727" r:id="rId12"/>
    <p:sldId id="728" r:id="rId13"/>
    <p:sldId id="691" r:id="rId14"/>
    <p:sldId id="692" r:id="rId15"/>
    <p:sldId id="703" r:id="rId16"/>
    <p:sldId id="693" r:id="rId17"/>
    <p:sldId id="685" r:id="rId18"/>
    <p:sldId id="707" r:id="rId19"/>
    <p:sldId id="694" r:id="rId20"/>
    <p:sldId id="695" r:id="rId21"/>
    <p:sldId id="696" r:id="rId22"/>
    <p:sldId id="698" r:id="rId23"/>
    <p:sldId id="699" r:id="rId24"/>
    <p:sldId id="700" r:id="rId25"/>
    <p:sldId id="701" r:id="rId26"/>
    <p:sldId id="702" r:id="rId27"/>
    <p:sldId id="709" r:id="rId28"/>
    <p:sldId id="710" r:id="rId29"/>
    <p:sldId id="714" r:id="rId30"/>
    <p:sldId id="715" r:id="rId31"/>
    <p:sldId id="718" r:id="rId32"/>
    <p:sldId id="711" r:id="rId33"/>
    <p:sldId id="716" r:id="rId34"/>
    <p:sldId id="717" r:id="rId35"/>
  </p:sldIdLst>
  <p:sldSz cx="9144000" cy="6858000" type="screen4x3"/>
  <p:notesSz cx="6670675" cy="99298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D5131"/>
    <a:srgbClr val="862605"/>
    <a:srgbClr val="AA3308"/>
    <a:srgbClr val="45148C"/>
    <a:srgbClr val="262626"/>
    <a:srgbClr val="644C00"/>
    <a:srgbClr val="9A75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74" y="-91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90838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EA47F028-897F-477F-A379-17C3B6947752}" type="datetimeFigureOut">
              <a:rPr lang="zh-CN" altLang="en-US"/>
              <a:pPr>
                <a:defRPr/>
              </a:pPr>
              <a:t>2012/4/24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78250" y="9431338"/>
            <a:ext cx="2890838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FAECE8DE-17D9-4C16-84F7-9FAB4798D8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19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8050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2925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4" tIns="45747" rIns="91494" bIns="45747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0F9DD2-3A57-4781-A623-82A1D320D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291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宋体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F71855E-AF3C-47CC-B46B-875FAE0E3EE6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1</a:t>
            </a:fld>
            <a:endParaRPr lang="en-US" altLang="zh-TW" sz="120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TW" smtClean="0">
                <a:latin typeface="Arial" pitchFamily="34" charset="0"/>
              </a:rPr>
              <a:t>Application developers do not have to know the internal working of wireless networks to be successful, but having knowledge of how they work is very helpful.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why certain wireless technologies behave the way they do;</a:t>
            </a:r>
          </a:p>
          <a:p>
            <a:pPr eaLnBrk="1" hangingPunct="1">
              <a:buFontTx/>
              <a:buChar char="-"/>
            </a:pPr>
            <a:r>
              <a:rPr lang="en-US" altLang="zh-TW" smtClean="0">
                <a:latin typeface="Arial" pitchFamily="34" charset="0"/>
              </a:rPr>
              <a:t>Understand which application design architectures should be based.</a:t>
            </a:r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A4152BA-FB20-4A01-9767-789B0DEB2440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4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6125"/>
            <a:ext cx="4960937" cy="37226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817CCD1-9BF1-49EA-83ED-EBF84BD6FAF0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5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E0123BA4-0990-4583-ABAB-D43ED79C727A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6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C36103E6-806B-4651-995D-42B53FCB3873}" type="slidenum">
              <a:rPr lang="en-US" altLang="zh-CN" sz="1200">
                <a:latin typeface="Arial" pitchFamily="34" charset="0"/>
                <a:ea typeface="宋体" pitchFamily="2" charset="-122"/>
              </a:rPr>
              <a:pPr eaLnBrk="1" hangingPunct="1"/>
              <a:t>7</a:t>
            </a:fld>
            <a:endParaRPr lang="en-US" altLang="zh-CN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0F69443-2381-4659-8085-846EFECE7294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8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DBA6A33-73B3-4C85-BA5D-466843478CCB}" type="slidenum">
              <a:rPr lang="zh-TW" altLang="en-US" sz="1200">
                <a:latin typeface="Arial" pitchFamily="34" charset="0"/>
                <a:ea typeface="宋体" pitchFamily="2" charset="-122"/>
              </a:rPr>
              <a:pPr eaLnBrk="1" hangingPunct="1"/>
              <a:t>9</a:t>
            </a:fld>
            <a:endParaRPr lang="en-US" altLang="zh-TW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54075" y="746125"/>
            <a:ext cx="4962525" cy="37226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defTabSz="906463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defTabSz="906463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defTabSz="906463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defTabSz="906463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1711AAF8-2EB6-4291-8A45-7A2D35A60DF3}" type="slidenum">
              <a:rPr lang="zh-TW" altLang="en-US" sz="1200">
                <a:ea typeface="PMingLiU" pitchFamily="18" charset="-120"/>
              </a:rPr>
              <a:pPr eaLnBrk="1" hangingPunct="1"/>
              <a:t>15</a:t>
            </a:fld>
            <a:endParaRPr lang="en-US" altLang="zh-TW" sz="1200">
              <a:ea typeface="PMingLiU" pitchFamily="18" charset="-12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5" name="Rectangle 12"/>
          <p:cNvSpPr>
            <a:spLocks noGrp="1" noChangeArrowheads="1"/>
          </p:cNvSpPr>
          <p:nvPr userDrawn="1"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E0B4CEDE-A8F6-42AC-A5F6-27362F0C004E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8"/>
          <p:cNvSpPr/>
          <p:nvPr userDrawn="1"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1124744"/>
            <a:ext cx="8784976" cy="5214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>
              <a:buClr>
                <a:srgbClr val="993300"/>
              </a:buClr>
              <a:defRPr baseline="0">
                <a:solidFill>
                  <a:srgbClr val="003366"/>
                </a:solidFill>
              </a:defRPr>
            </a:lvl1pPr>
            <a:lvl2pPr>
              <a:defRPr baseline="0">
                <a:solidFill>
                  <a:srgbClr val="003366"/>
                </a:solidFill>
              </a:defRPr>
            </a:lvl2pPr>
            <a:lvl3pPr>
              <a:defRPr baseline="0">
                <a:solidFill>
                  <a:srgbClr val="003366"/>
                </a:solidFill>
              </a:defRPr>
            </a:lvl3pPr>
            <a:lvl4pPr>
              <a:defRPr baseline="0">
                <a:solidFill>
                  <a:srgbClr val="003366"/>
                </a:solidFill>
              </a:defRPr>
            </a:lvl4pPr>
          </a:lstStyle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  <a:p>
            <a:pPr lvl="3"/>
            <a:r>
              <a:rPr lang="en-US" altLang="zh-TW" dirty="0" smtClean="0"/>
              <a:t>This is another case</a:t>
            </a:r>
          </a:p>
          <a:p>
            <a:r>
              <a:rPr lang="en-US" altLang="zh-TW" dirty="0" smtClean="0"/>
              <a:t>Wireless Networks</a:t>
            </a:r>
          </a:p>
          <a:p>
            <a:pPr lvl="1"/>
            <a:r>
              <a:rPr lang="en-US" altLang="zh-TW" dirty="0" smtClean="0"/>
              <a:t>Pervasive &amp; seamless Internet Access</a:t>
            </a:r>
          </a:p>
          <a:p>
            <a:pPr lvl="2"/>
            <a:r>
              <a:rPr lang="en-US" altLang="zh-TW" dirty="0" smtClean="0"/>
              <a:t>3rd level</a:t>
            </a:r>
          </a:p>
        </p:txBody>
      </p:sp>
    </p:spTree>
    <p:extLst>
      <p:ext uri="{BB962C8B-B14F-4D97-AF65-F5344CB8AC3E}">
        <p14:creationId xmlns:p14="http://schemas.microsoft.com/office/powerpoint/2010/main" val="47309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kumimoji="1" lang="en-US" altLang="zh-CN" sz="4400" b="1" dirty="0">
                <a:solidFill>
                  <a:srgbClr val="66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新細明體" charset="0"/>
                <a:cs typeface="Arial Unicode MS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charset="2"/>
              <a:buBlip>
                <a:blip r:embed="rId2"/>
              </a:buBlip>
              <a:def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宋体" charset="-122"/>
                <a:cs typeface="Calibri" pitchFamily="34" charset="0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1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3716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24300"/>
            <a:ext cx="4419600" cy="2400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51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8791575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1095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078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333333"/>
                </a:solidFill>
                <a:latin typeface="Monotype Corsiva" pitchFamily="66" charset="0"/>
                <a:ea typeface="PMingLiU" pitchFamily="18" charset="-120"/>
              </a:rPr>
              <a:t>	</a:t>
            </a:r>
            <a:r>
              <a:rPr lang="en-US" altLang="zh-CN" sz="1400">
                <a:solidFill>
                  <a:srgbClr val="333333"/>
                </a:solidFill>
                <a:latin typeface="Monotype Corsiva" pitchFamily="66" charset="0"/>
                <a:ea typeface="宋体" pitchFamily="2" charset="-122"/>
              </a:rPr>
              <a:t>				</a:t>
            </a:r>
            <a:endParaRPr lang="en-US" altLang="zh-TW" sz="1400">
              <a:solidFill>
                <a:srgbClr val="333333"/>
              </a:solidFill>
              <a:latin typeface="Monotype Corsiva" pitchFamily="66" charset="0"/>
              <a:ea typeface="PMingLiU" pitchFamily="18" charset="-120"/>
            </a:endParaRPr>
          </a:p>
        </p:txBody>
      </p:sp>
      <p:sp>
        <p:nvSpPr>
          <p:cNvPr id="8" name="Rectangle 8"/>
          <p:cNvSpPr/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flip="none" rotWithShape="1">
            <a:gsLst>
              <a:gs pos="0">
                <a:srgbClr val="8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" name="Rectangle 12"/>
          <p:cNvSpPr>
            <a:spLocks noGrp="1" noChangeArrowheads="1"/>
          </p:cNvSpPr>
          <p:nvPr/>
        </p:nvSpPr>
        <p:spPr bwMode="auto">
          <a:xfrm>
            <a:off x="0" y="1371600"/>
            <a:ext cx="9144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         </a:t>
            </a:r>
          </a:p>
          <a:p>
            <a:pPr marL="0" lvl="1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2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3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  <a:p>
            <a:pPr marL="0" lvl="4" algn="ctr" eaLnBrk="0" hangingPunct="0">
              <a:defRPr/>
            </a:pPr>
            <a:r>
              <a:rPr kumimoji="1" lang="zh-TW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 Rounded MT Bold" charset="0"/>
                <a:ea typeface="PMingLiU" pitchFamily="18" charset="-120"/>
              </a:rPr>
              <a:t>   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6769100" y="6580188"/>
            <a:ext cx="23749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r" eaLnBrk="0" hangingPunct="0"/>
            <a:r>
              <a:rPr lang="en-US" altLang="zh-CN" sz="1200">
                <a:solidFill>
                  <a:srgbClr val="C00000"/>
                </a:solidFill>
                <a:latin typeface="Monotype Corsiva" pitchFamily="66" charset="0"/>
                <a:ea typeface="宋体" pitchFamily="2" charset="-122"/>
              </a:rPr>
              <a:t>                                          </a:t>
            </a:r>
            <a:r>
              <a:rPr lang="en-US" altLang="zh-TW" sz="1200">
                <a:solidFill>
                  <a:srgbClr val="C00000"/>
                </a:solidFill>
                <a:latin typeface="Monotype Corsiva" pitchFamily="66" charset="0"/>
                <a:ea typeface="PMingLiU" pitchFamily="18" charset="-120"/>
              </a:rPr>
              <a:t> </a:t>
            </a:r>
            <a:fld id="{9DA9DB20-3CF6-4E27-BD0B-7BA582B71722}" type="slidenum"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pPr algn="r" eaLnBrk="0" hangingPunct="0"/>
              <a:t>‹#›</a:t>
            </a:fld>
            <a:r>
              <a:rPr lang="en-US" altLang="zh-TW" sz="1200">
                <a:solidFill>
                  <a:srgbClr val="FFCC66"/>
                </a:solidFill>
                <a:latin typeface="Monotype Corsiva" pitchFamily="66" charset="0"/>
                <a:ea typeface="PMingLiU" pitchFamily="18" charset="-120"/>
              </a:rPr>
              <a:t> </a:t>
            </a:r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16922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79388" y="1125538"/>
            <a:ext cx="8785225" cy="5214937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993300"/>
              </a:buClr>
              <a:buSzPct val="90000"/>
              <a:buFont typeface="Wingdings" pitchFamily="2" charset="2"/>
              <a:buNone/>
              <a:defRPr/>
            </a:pPr>
            <a:endParaRPr lang="en-US" altLang="zh-TW" smtClean="0">
              <a:solidFill>
                <a:srgbClr val="003366"/>
              </a:solidFill>
              <a:latin typeface="Myriad Web" pitchFamily="34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flip="none" rotWithShape="1">
            <a:gsLst>
              <a:gs pos="0">
                <a:srgbClr val="9933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6" r:id="rId2"/>
    <p:sldLayoutId id="2147484228" r:id="rId3"/>
    <p:sldLayoutId id="214748422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PMingLiU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MS PGothic" pitchFamily="34" charset="-128"/>
          <a:cs typeface="PMingLiU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MS PGothic" pitchFamily="34" charset="-128"/>
          <a:cs typeface="PMingLiU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MS PGothic" pitchFamily="34" charset="-128"/>
          <a:cs typeface="PMingLiU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MS PGothic" pitchFamily="34" charset="-128"/>
          <a:cs typeface="PMingLiU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7"/>
        </a:buBlip>
        <a:defRPr sz="3600" b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8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9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8.gif"/><Relationship Id="rId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13684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altLang="zh-TW"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</a:t>
            </a:r>
            <a:br>
              <a:rPr altLang="zh-TW"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</a:br>
            <a:r>
              <a:rPr altLang="zh-TW" sz="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Query Processing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2420938"/>
            <a:ext cx="8137525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Location-dependent applications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Location-dependent  queries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Mobile positioning techniques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Blip>
                <a:blip r:embed="rId3"/>
              </a:buBlip>
            </a:pPr>
            <a:r>
              <a:rPr altLang="zh-TW">
                <a:solidFill>
                  <a:srgbClr val="404040"/>
                </a:solidFill>
                <a:ea typeface="MS PGothic" pitchFamily="34" charset="-128"/>
              </a:rPr>
              <a:t>Location-dependent databases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mtClean="0">
                <a:solidFill>
                  <a:srgbClr val="404040"/>
                </a:solidFill>
                <a:cs typeface="Calibri" pitchFamily="34" charset="0"/>
              </a:rPr>
              <a:t>Data representation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mtClean="0">
                <a:solidFill>
                  <a:srgbClr val="404040"/>
                </a:solidFill>
                <a:cs typeface="Calibri" pitchFamily="34" charset="0"/>
              </a:rPr>
              <a:t>Indexing and retrieval</a:t>
            </a:r>
          </a:p>
          <a:p>
            <a:pPr lvl="1" eaLnBrk="1" hangingPunct="1">
              <a:spcBef>
                <a:spcPts val="3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TW" smtClean="0">
                <a:solidFill>
                  <a:srgbClr val="404040"/>
                </a:solidFill>
                <a:cs typeface="Calibri" pitchFamily="34" charset="0"/>
              </a:rPr>
              <a:t>Query processing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42350" cy="8651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 representation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85225" cy="2519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2 models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TW" sz="3000" smtClean="0">
                <a:solidFill>
                  <a:srgbClr val="262626"/>
                </a:solidFill>
              </a:rPr>
              <a:t>Geometric model</a:t>
            </a:r>
          </a:p>
          <a:p>
            <a:pPr lvl="1" eaLnBrk="1" hangingPunct="1">
              <a:spcBef>
                <a:spcPts val="25"/>
              </a:spcBef>
              <a:buFont typeface="Wingdings" pitchFamily="2" charset="2"/>
              <a:buNone/>
            </a:pPr>
            <a:r>
              <a:rPr lang="en-US" altLang="zh-TW" smtClean="0">
                <a:solidFill>
                  <a:srgbClr val="262626"/>
                </a:solidFill>
              </a:rPr>
              <a:t>	</a:t>
            </a:r>
            <a:r>
              <a:rPr lang="en-US" altLang="zh-TW" sz="2400" smtClean="0">
                <a:solidFill>
                  <a:srgbClr val="262626"/>
                </a:solidFill>
              </a:rPr>
              <a:t>	</a:t>
            </a:r>
            <a:r>
              <a:rPr lang="en-US" altLang="zh-TW" sz="2600" smtClean="0">
                <a:solidFill>
                  <a:srgbClr val="262626"/>
                </a:solidFill>
              </a:rPr>
              <a:t>specify a location as an n-dimension coordinate </a:t>
            </a:r>
          </a:p>
          <a:p>
            <a:pPr lvl="1" eaLnBrk="1" hangingPunct="1"/>
            <a:r>
              <a:rPr lang="en-US" altLang="zh-TW" sz="3000" smtClean="0">
                <a:solidFill>
                  <a:srgbClr val="262626"/>
                </a:solidFill>
              </a:rPr>
              <a:t>Symbolic model</a:t>
            </a:r>
          </a:p>
          <a:p>
            <a:pPr lvl="1" eaLnBrk="1" hangingPunct="1">
              <a:spcBef>
                <a:spcPts val="25"/>
              </a:spcBef>
              <a:buFont typeface="Wingdings" pitchFamily="2" charset="2"/>
              <a:buNone/>
            </a:pPr>
            <a:r>
              <a:rPr lang="en-US" altLang="zh-TW" smtClean="0">
                <a:solidFill>
                  <a:srgbClr val="262626"/>
                </a:solidFill>
              </a:rPr>
              <a:t>	</a:t>
            </a:r>
            <a:r>
              <a:rPr lang="en-US" altLang="zh-TW" sz="2400" smtClean="0">
                <a:solidFill>
                  <a:srgbClr val="262626"/>
                </a:solidFill>
              </a:rPr>
              <a:t>	</a:t>
            </a:r>
            <a:r>
              <a:rPr lang="en-US" altLang="zh-TW" sz="2600" smtClean="0">
                <a:solidFill>
                  <a:srgbClr val="262626"/>
                </a:solidFill>
              </a:rPr>
              <a:t>logical, real-world entities describing the location space</a:t>
            </a:r>
            <a:endParaRPr lang="en-US" altLang="zh-CN" sz="2600" smtClean="0">
              <a:solidFill>
                <a:srgbClr val="262626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1187450" y="3789363"/>
            <a:ext cx="3168650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2000" dirty="0" smtClean="0">
                <a:latin typeface="Arial" charset="0"/>
                <a:ea typeface="PMingLiU" charset="0"/>
                <a:cs typeface="PMingLiU" charset="0"/>
              </a:rPr>
              <a:t>e.g., Restaurant A</a:t>
            </a:r>
          </a:p>
        </p:txBody>
      </p:sp>
      <p:grpSp>
        <p:nvGrpSpPr>
          <p:cNvPr id="14341" name="Group 1"/>
          <p:cNvGrpSpPr>
            <a:grpSpLocks/>
          </p:cNvGrpSpPr>
          <p:nvPr/>
        </p:nvGrpSpPr>
        <p:grpSpPr bwMode="auto">
          <a:xfrm>
            <a:off x="2195513" y="4365625"/>
            <a:ext cx="5478462" cy="431800"/>
            <a:chOff x="2195736" y="4365104"/>
            <a:chExt cx="5477842" cy="432048"/>
          </a:xfrm>
        </p:grpSpPr>
        <p:sp>
          <p:nvSpPr>
            <p:cNvPr id="14343" name="Oval 4"/>
            <p:cNvSpPr>
              <a:spLocks noChangeArrowheads="1"/>
            </p:cNvSpPr>
            <p:nvPr/>
          </p:nvSpPr>
          <p:spPr bwMode="auto">
            <a:xfrm>
              <a:off x="2195736" y="465313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 sz="1800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2339752" y="4365104"/>
              <a:ext cx="15779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>
                  <a:latin typeface="Arial" pitchFamily="34" charset="0"/>
                  <a:ea typeface="PMingLiU" pitchFamily="18" charset="-120"/>
                </a:rPr>
                <a:t>(250,3000)</a:t>
              </a:r>
            </a:p>
          </p:txBody>
        </p:sp>
        <p:sp>
          <p:nvSpPr>
            <p:cNvPr id="14345" name="Oval 10"/>
            <p:cNvSpPr>
              <a:spLocks noChangeArrowheads="1"/>
            </p:cNvSpPr>
            <p:nvPr/>
          </p:nvSpPr>
          <p:spPr bwMode="auto">
            <a:xfrm>
              <a:off x="5580112" y="4653136"/>
              <a:ext cx="144016" cy="1440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CN" sz="1800"/>
            </a:p>
          </p:txBody>
        </p:sp>
        <p:sp>
          <p:nvSpPr>
            <p:cNvPr id="14346" name="Text Box 12"/>
            <p:cNvSpPr txBox="1">
              <a:spLocks noChangeArrowheads="1"/>
            </p:cNvSpPr>
            <p:nvPr/>
          </p:nvSpPr>
          <p:spPr bwMode="auto">
            <a:xfrm>
              <a:off x="5724128" y="4365104"/>
              <a:ext cx="19494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800">
                  <a:latin typeface="Arial" pitchFamily="34" charset="0"/>
                  <a:ea typeface="PMingLiU" pitchFamily="18" charset="-120"/>
                </a:rPr>
                <a:t>{ Mall }</a:t>
              </a:r>
            </a:p>
          </p:txBody>
        </p:sp>
      </p:grpSp>
      <p:sp>
        <p:nvSpPr>
          <p:cNvPr id="14342" name="Rectangle 3"/>
          <p:cNvSpPr txBox="1">
            <a:spLocks noChangeArrowheads="1"/>
          </p:cNvSpPr>
          <p:nvPr/>
        </p:nvSpPr>
        <p:spPr bwMode="auto">
          <a:xfrm>
            <a:off x="250825" y="4941888"/>
            <a:ext cx="87852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altLang="zh-CN" sz="32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Spatial data: data representing / associated with locations</a:t>
            </a:r>
          </a:p>
          <a:p>
            <a:pPr lvl="1" eaLnBrk="1" hangingPunct="1">
              <a:spcBef>
                <a:spcPts val="125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TW" sz="2800">
                <a:solidFill>
                  <a:srgbClr val="262626"/>
                </a:solidFill>
                <a:latin typeface="Calibri" pitchFamily="34" charset="0"/>
                <a:ea typeface="Arial Unicode MS" pitchFamily="34" charset="-122"/>
              </a:rPr>
              <a:t>Space: defined by a set of locations</a:t>
            </a:r>
            <a:endParaRPr lang="en-US" altLang="zh-CN" sz="280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databases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755650" y="2492375"/>
            <a:ext cx="327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/>
                <a:ea typeface="ＭＳ Ｐゴシック" charset="0"/>
                <a:cs typeface="Calibri"/>
              </a:rPr>
              <a:t>Layered Approach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1081088" y="4068763"/>
            <a:ext cx="2436812" cy="2336800"/>
            <a:chOff x="590" y="2291"/>
            <a:chExt cx="1535" cy="1472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590" y="2291"/>
              <a:ext cx="1535" cy="1472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0080"/>
                </a:gs>
                <a:gs pos="100000">
                  <a:srgbClr val="0000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860" y="3040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200" b="1">
                  <a:solidFill>
                    <a:srgbClr val="FFFF00"/>
                  </a:solidFill>
                  <a:latin typeface="Tahoma" charset="0"/>
                  <a:ea typeface="ＭＳ Ｐゴシック" charset="0"/>
                </a:rPr>
                <a:t>DBMS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084263" y="3741738"/>
            <a:ext cx="2436812" cy="896937"/>
            <a:chOff x="592" y="2085"/>
            <a:chExt cx="1535" cy="565"/>
          </a:xfrm>
        </p:grpSpPr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592" y="2085"/>
              <a:ext cx="1535" cy="5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855" y="2285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200" b="1">
                  <a:solidFill>
                    <a:srgbClr val="FFFF00"/>
                  </a:solidFill>
                  <a:latin typeface="Tahoma" charset="0"/>
                  <a:ea typeface="ＭＳ Ｐゴシック" charset="0"/>
                </a:rPr>
                <a:t>GIS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962025" y="3057525"/>
            <a:ext cx="2643188" cy="896938"/>
            <a:chOff x="515" y="1654"/>
            <a:chExt cx="1665" cy="565"/>
          </a:xfrm>
        </p:grpSpPr>
        <p:sp>
          <p:nvSpPr>
            <p:cNvPr id="13" name="AutoShape 20"/>
            <p:cNvSpPr>
              <a:spLocks noChangeArrowheads="1"/>
            </p:cNvSpPr>
            <p:nvPr/>
          </p:nvSpPr>
          <p:spPr bwMode="auto">
            <a:xfrm>
              <a:off x="593" y="1654"/>
              <a:ext cx="1535" cy="5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515" y="1820"/>
              <a:ext cx="166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200" b="1">
                  <a:solidFill>
                    <a:srgbClr val="003399"/>
                  </a:solidFill>
                  <a:latin typeface="Tahoma" charset="0"/>
                  <a:ea typeface="ＭＳ Ｐゴシック" charset="0"/>
                </a:rPr>
                <a:t>Spatio-temporal</a:t>
              </a:r>
            </a:p>
          </p:txBody>
        </p:sp>
      </p:grp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500563" y="2924175"/>
            <a:ext cx="52387" cy="3322638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80063" y="2060575"/>
            <a:ext cx="2817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E46C0A"/>
                </a:solidFill>
                <a:latin typeface="Calibri"/>
                <a:ea typeface="ＭＳ Ｐゴシック" charset="0"/>
                <a:cs typeface="Calibri"/>
              </a:rPr>
              <a:t>Built-in Approach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5794375" y="3284538"/>
            <a:ext cx="2436813" cy="3127375"/>
          </a:xfrm>
          <a:prstGeom prst="can">
            <a:avLst>
              <a:gd name="adj" fmla="val 19035"/>
            </a:avLst>
          </a:prstGeom>
          <a:gradFill rotWithShape="1">
            <a:gsLst>
              <a:gs pos="0">
                <a:srgbClr val="000080"/>
              </a:gs>
              <a:gs pos="100000">
                <a:srgbClr val="000080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6043613" y="2636838"/>
            <a:ext cx="2024062" cy="817562"/>
          </a:xfrm>
          <a:prstGeom prst="downArrowCallout">
            <a:avLst>
              <a:gd name="adj1" fmla="val 54580"/>
              <a:gd name="adj2" fmla="val 54580"/>
              <a:gd name="adj3" fmla="val 16667"/>
              <a:gd name="adj4" fmla="val 66667"/>
            </a:avLst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5940425" y="2636838"/>
            <a:ext cx="2305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CD5131"/>
                </a:solidFill>
                <a:latin typeface="Tahoma" charset="0"/>
                <a:ea typeface="ＭＳ Ｐゴシック" charset="0"/>
              </a:rPr>
              <a:t>GIS Interface</a:t>
            </a:r>
          </a:p>
        </p:txBody>
      </p:sp>
      <p:grpSp>
        <p:nvGrpSpPr>
          <p:cNvPr id="15372" name="Group 28"/>
          <p:cNvGrpSpPr>
            <a:grpSpLocks/>
          </p:cNvGrpSpPr>
          <p:nvPr/>
        </p:nvGrpSpPr>
        <p:grpSpPr bwMode="auto">
          <a:xfrm>
            <a:off x="5811838" y="5686425"/>
            <a:ext cx="2643187" cy="534988"/>
            <a:chOff x="3626" y="3219"/>
            <a:chExt cx="1665" cy="337"/>
          </a:xfrm>
        </p:grpSpPr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3919" y="3219"/>
              <a:ext cx="1021" cy="30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626" y="3323"/>
              <a:ext cx="16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3399"/>
                  </a:solidFill>
                  <a:latin typeface="Tahoma" charset="0"/>
                  <a:ea typeface="ＭＳ Ｐゴシック" charset="0"/>
                </a:rPr>
                <a:t>ST-Index</a:t>
              </a:r>
            </a:p>
          </p:txBody>
        </p:sp>
      </p:grpSp>
      <p:grpSp>
        <p:nvGrpSpPr>
          <p:cNvPr id="15373" name="Group 31"/>
          <p:cNvGrpSpPr>
            <a:grpSpLocks/>
          </p:cNvGrpSpPr>
          <p:nvPr/>
        </p:nvGrpSpPr>
        <p:grpSpPr bwMode="auto">
          <a:xfrm>
            <a:off x="5754688" y="4837113"/>
            <a:ext cx="2643187" cy="762000"/>
            <a:chOff x="3094" y="2461"/>
            <a:chExt cx="1665" cy="480"/>
          </a:xfrm>
        </p:grpSpPr>
        <p:sp>
          <p:nvSpPr>
            <p:cNvPr id="24" name="AutoShape 29"/>
            <p:cNvSpPr>
              <a:spLocks noChangeArrowheads="1"/>
            </p:cNvSpPr>
            <p:nvPr/>
          </p:nvSpPr>
          <p:spPr bwMode="auto">
            <a:xfrm>
              <a:off x="3424" y="2462"/>
              <a:ext cx="1010" cy="45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25" name="Text Box 30"/>
            <p:cNvSpPr txBox="1">
              <a:spLocks noChangeArrowheads="1"/>
            </p:cNvSpPr>
            <p:nvPr/>
          </p:nvSpPr>
          <p:spPr bwMode="auto">
            <a:xfrm>
              <a:off x="3094" y="2461"/>
              <a:ext cx="1665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200" b="1">
                  <a:solidFill>
                    <a:srgbClr val="003399"/>
                  </a:solidFill>
                  <a:latin typeface="Tahoma" charset="0"/>
                  <a:ea typeface="ＭＳ Ｐゴシック" charset="0"/>
                </a:rPr>
                <a:t>ST Query Processing</a:t>
              </a:r>
            </a:p>
          </p:txBody>
        </p:sp>
      </p:grp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299200" y="4098925"/>
            <a:ext cx="14541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200" b="1">
                <a:solidFill>
                  <a:srgbClr val="FFFF00"/>
                </a:solidFill>
                <a:latin typeface="Tahoma" charset="0"/>
                <a:ea typeface="ＭＳ Ｐゴシック" charset="0"/>
              </a:rPr>
              <a:t>DBMS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71550" y="5948363"/>
            <a:ext cx="2643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ahoma" charset="0"/>
                <a:ea typeface="ＭＳ Ｐゴシック" charset="0"/>
              </a:rPr>
              <a:t>Indexing</a:t>
            </a:r>
          </a:p>
        </p:txBody>
      </p:sp>
      <p:grpSp>
        <p:nvGrpSpPr>
          <p:cNvPr id="15376" name="Group 28"/>
          <p:cNvGrpSpPr>
            <a:grpSpLocks/>
          </p:cNvGrpSpPr>
          <p:nvPr/>
        </p:nvGrpSpPr>
        <p:grpSpPr bwMode="auto">
          <a:xfrm>
            <a:off x="971550" y="5805488"/>
            <a:ext cx="2643188" cy="534987"/>
            <a:chOff x="3626" y="3219"/>
            <a:chExt cx="1665" cy="337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919" y="3219"/>
              <a:ext cx="1021" cy="30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FFFF6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31" name="Text Box 27"/>
            <p:cNvSpPr txBox="1">
              <a:spLocks noChangeArrowheads="1"/>
            </p:cNvSpPr>
            <p:nvPr/>
          </p:nvSpPr>
          <p:spPr bwMode="auto">
            <a:xfrm>
              <a:off x="3626" y="3323"/>
              <a:ext cx="16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3399"/>
                  </a:solidFill>
                  <a:latin typeface="Tahoma" charset="0"/>
                  <a:ea typeface="ＭＳ Ｐゴシック" charset="0"/>
                </a:rPr>
                <a:t>Index</a:t>
              </a:r>
            </a:p>
          </p:txBody>
        </p:sp>
      </p:grpSp>
      <p:sp>
        <p:nvSpPr>
          <p:cNvPr id="15377" name="Rectangle 3"/>
          <p:cNvSpPr txBox="1">
            <a:spLocks noChangeArrowheads="1"/>
          </p:cNvSpPr>
          <p:nvPr/>
        </p:nvSpPr>
        <p:spPr bwMode="auto">
          <a:xfrm>
            <a:off x="250825" y="1125538"/>
            <a:ext cx="8642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2"/>
              </a:buBlip>
            </a:pPr>
            <a:r>
              <a:rPr lang="en-US" altLang="zh-CN" sz="3000" b="1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Processing of  location-dependent queries</a:t>
            </a:r>
          </a:p>
          <a:p>
            <a:pPr lvl="1" eaLnBrk="1" hangingPunct="1">
              <a:spcBef>
                <a:spcPts val="125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>
                <a:solidFill>
                  <a:srgbClr val="262626"/>
                </a:solidFill>
                <a:latin typeface="Calibri" pitchFamily="34" charset="0"/>
                <a:ea typeface="Arial Unicode MS" pitchFamily="34" charset="-122"/>
              </a:rPr>
              <a:t>Representation, Indexing and retrieval of</a:t>
            </a:r>
            <a:r>
              <a:rPr lang="en-US" altLang="zh-CN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 l</a:t>
            </a:r>
            <a:r>
              <a:rPr lang="en-US" altLang="zh-TW">
                <a:solidFill>
                  <a:srgbClr val="262626"/>
                </a:solidFill>
                <a:latin typeface="Calibri" pitchFamily="34" charset="0"/>
                <a:ea typeface="Arial Unicode MS" pitchFamily="34" charset="-122"/>
              </a:rPr>
              <a:t>ocation-dependent, spatial, and mobile data</a:t>
            </a:r>
            <a:endParaRPr lang="en-US" altLang="zh-CN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42350" cy="9366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data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2350" cy="2736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Arial Unicode MS" pitchFamily="34" charset="-122"/>
                <a:cs typeface="Arial Unicode MS" pitchFamily="34" charset="-122"/>
              </a:rPr>
              <a:t>Data whose value is functionally dependent on location. </a:t>
            </a:r>
          </a:p>
          <a:p>
            <a:pPr lvl="1">
              <a:lnSpc>
                <a:spcPct val="85000"/>
              </a:lnSpc>
            </a:pPr>
            <a:r>
              <a:rPr lang="en-US" altLang="zh-CN" smtClean="0">
                <a:solidFill>
                  <a:srgbClr val="262626"/>
                </a:solidFill>
              </a:rPr>
              <a:t>e.g., city tax, regional weather, hotel rent </a:t>
            </a:r>
          </a:p>
          <a:p>
            <a:pPr>
              <a:lnSpc>
                <a:spcPct val="85000"/>
              </a:lnSpc>
              <a:buFont typeface="Wingdings" pitchFamily="2" charset="2"/>
              <a:buBlip>
                <a:blip r:embed="rId2"/>
              </a:buBlip>
            </a:pPr>
            <a:r>
              <a:rPr altLang="zh-TW">
                <a:solidFill>
                  <a:srgbClr val="404040"/>
                </a:solidFill>
                <a:ea typeface="宋体" pitchFamily="2" charset="-122"/>
              </a:rPr>
              <a:t>In database, multiple correct values exist - needs </a:t>
            </a:r>
            <a:r>
              <a:rPr altLang="zh-TW" i="1">
                <a:solidFill>
                  <a:srgbClr val="17375E"/>
                </a:solidFill>
                <a:ea typeface="宋体" pitchFamily="2" charset="-122"/>
              </a:rPr>
              <a:t>location binding </a:t>
            </a:r>
            <a:r>
              <a:rPr altLang="zh-TW">
                <a:solidFill>
                  <a:srgbClr val="404040"/>
                </a:solidFill>
                <a:ea typeface="宋体" pitchFamily="2" charset="-122"/>
              </a:rPr>
              <a:t>or </a:t>
            </a:r>
            <a:r>
              <a:rPr altLang="zh-TW" i="1">
                <a:solidFill>
                  <a:srgbClr val="17375E"/>
                </a:solidFill>
                <a:ea typeface="宋体" pitchFamily="2" charset="-122"/>
              </a:rPr>
              <a:t>location mapping function</a:t>
            </a:r>
            <a:endParaRPr>
              <a:solidFill>
                <a:srgbClr val="404040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2">
              <a:lnSpc>
                <a:spcPct val="85000"/>
              </a:lnSpc>
            </a:pPr>
            <a:endParaRPr lang="en-US" altLang="zh-CN" smtClean="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2627313" y="4292600"/>
            <a:ext cx="4065587" cy="200183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zh-CN"/>
              <a:t>Report the trucks in my area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   SELECT O.ID</a:t>
            </a:r>
          </a:p>
          <a:p>
            <a:pPr eaLnBrk="1" hangingPunct="1"/>
            <a:r>
              <a:rPr lang="en-US" altLang="zh-CN" sz="2000"/>
              <a:t>   FROM Object O</a:t>
            </a:r>
          </a:p>
          <a:p>
            <a:pPr eaLnBrk="1" hangingPunct="1"/>
            <a:r>
              <a:rPr lang="en-US" altLang="zh-CN" sz="2000"/>
              <a:t>   WHERE O.type = </a:t>
            </a:r>
            <a:r>
              <a:rPr lang="en-US" altLang="en-US" sz="2000"/>
              <a:t>“</a:t>
            </a:r>
            <a:r>
              <a:rPr lang="en-US" altLang="zh-CN" sz="2000"/>
              <a:t>truck</a:t>
            </a:r>
            <a:r>
              <a:rPr lang="en-US" altLang="en-US" sz="2000"/>
              <a:t>”</a:t>
            </a:r>
            <a:endParaRPr lang="en-US" altLang="zh-CN" sz="2000"/>
          </a:p>
          <a:p>
            <a:pPr eaLnBrk="1" hangingPunct="1"/>
            <a:r>
              <a:rPr lang="en-US" altLang="zh-CN" sz="2000"/>
              <a:t>   INSIDE Area My-area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8569325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Spatial data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4824412"/>
          </a:xfrm>
        </p:spPr>
        <p:txBody>
          <a:bodyPr/>
          <a:lstStyle/>
          <a:p>
            <a:pPr>
              <a:defRPr/>
            </a:pPr>
            <a:r>
              <a:rPr/>
              <a:t>Data about space or entities occupying space.</a:t>
            </a:r>
          </a:p>
          <a:p>
            <a:pPr lvl="1">
              <a:defRPr/>
            </a:pPr>
            <a:r>
              <a:rPr lang="en-US" sz="2400" dirty="0" smtClean="0"/>
              <a:t>Target </a:t>
            </a:r>
            <a:r>
              <a:rPr lang="en-US" sz="2400" dirty="0"/>
              <a:t>at representing the </a:t>
            </a:r>
            <a:r>
              <a:rPr lang="en-US" sz="2400" i="1" dirty="0">
                <a:solidFill>
                  <a:schemeClr val="folHlink"/>
                </a:solidFill>
              </a:rPr>
              <a:t>geometry </a:t>
            </a:r>
            <a:r>
              <a:rPr lang="en-US" sz="2400" dirty="0"/>
              <a:t>of spatial features of the entity, e.g., the location of a road, its orientation.</a:t>
            </a:r>
          </a:p>
          <a:p>
            <a:pPr lvl="1">
              <a:defRPr/>
            </a:pPr>
            <a:r>
              <a:rPr lang="en-US" sz="2400" dirty="0"/>
              <a:t>Attribute data represents other information about the spatial features, which are merely regular database data, e.g., the name of a road, its speed limit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/>
              <a:t>Spatial objects can be of 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zero </a:t>
            </a:r>
            <a:r>
              <a:rPr lang="en-US" sz="2400" dirty="0"/>
              <a:t>dimension (a </a:t>
            </a:r>
            <a:r>
              <a:rPr lang="en-US" sz="2400" i="1" dirty="0">
                <a:solidFill>
                  <a:schemeClr val="folHlink"/>
                </a:solidFill>
              </a:rPr>
              <a:t>point</a:t>
            </a:r>
            <a:r>
              <a:rPr lang="en-US" sz="2400" dirty="0"/>
              <a:t>), </a:t>
            </a:r>
            <a:endParaRPr lang="en-US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one </a:t>
            </a:r>
            <a:r>
              <a:rPr lang="en-US" sz="2400" dirty="0"/>
              <a:t>dimension (a </a:t>
            </a:r>
            <a:r>
              <a:rPr lang="en-US" sz="2400" i="1" dirty="0">
                <a:solidFill>
                  <a:schemeClr val="folHlink"/>
                </a:solidFill>
              </a:rPr>
              <a:t>line</a:t>
            </a:r>
            <a:r>
              <a:rPr lang="en-US" sz="2400" dirty="0"/>
              <a:t>), </a:t>
            </a:r>
            <a:endParaRPr lang="en-US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two </a:t>
            </a:r>
            <a:r>
              <a:rPr lang="en-US" sz="2400" dirty="0"/>
              <a:t>dimensions (an </a:t>
            </a:r>
            <a:r>
              <a:rPr lang="en-US" sz="2400" i="1" dirty="0">
                <a:solidFill>
                  <a:schemeClr val="folHlink"/>
                </a:solidFill>
              </a:rPr>
              <a:t>area</a:t>
            </a:r>
            <a:r>
              <a:rPr lang="en-US" sz="2400" dirty="0"/>
              <a:t>) </a:t>
            </a:r>
            <a:endParaRPr lang="en-US" sz="2400" dirty="0" smtClean="0"/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and </a:t>
            </a:r>
            <a:r>
              <a:rPr lang="en-US" sz="2400" dirty="0"/>
              <a:t>so </a:t>
            </a:r>
            <a:r>
              <a:rPr lang="en-US" sz="2400" dirty="0" smtClean="0"/>
              <a:t>on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Spatial data representation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13787" cy="485775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sz="2800"/>
              <a:t>Spatial features can be </a:t>
            </a:r>
            <a:r>
              <a:rPr sz="2800" i="1">
                <a:solidFill>
                  <a:schemeClr val="folHlink"/>
                </a:solidFill>
              </a:rPr>
              <a:t>discrete</a:t>
            </a:r>
            <a:r>
              <a:rPr sz="2800"/>
              <a:t> or </a:t>
            </a:r>
            <a:r>
              <a:rPr sz="2800" i="1">
                <a:solidFill>
                  <a:schemeClr val="folHlink"/>
                </a:solidFill>
              </a:rPr>
              <a:t>continuous</a:t>
            </a:r>
            <a:r>
              <a:rPr sz="280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Discrete features do not exist between </a:t>
            </a:r>
            <a:r>
              <a:rPr lang="en-US" sz="2200" dirty="0" smtClean="0"/>
              <a:t>observations but are </a:t>
            </a:r>
            <a:r>
              <a:rPr lang="en-US" sz="2200" dirty="0">
                <a:solidFill>
                  <a:schemeClr val="folHlink"/>
                </a:solidFill>
              </a:rPr>
              <a:t>individually distinguishable</a:t>
            </a:r>
            <a:r>
              <a:rPr lang="en-US" sz="2200" dirty="0"/>
              <a:t>, e.g., road and land use.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/>
              <a:t>Continuous features exist between observations, e.g., elevation, rainfall on land.</a:t>
            </a:r>
          </a:p>
          <a:p>
            <a:pPr>
              <a:lnSpc>
                <a:spcPct val="90000"/>
              </a:lnSpc>
              <a:defRPr/>
            </a:pPr>
            <a:r>
              <a:rPr sz="2800"/>
              <a:t>Spatial features can be modeled using </a:t>
            </a:r>
            <a:r>
              <a:rPr sz="2800" i="1">
                <a:solidFill>
                  <a:schemeClr val="folHlink"/>
                </a:solidFill>
              </a:rPr>
              <a:t>vector data model</a:t>
            </a:r>
            <a:r>
              <a:rPr sz="2800"/>
              <a:t> or </a:t>
            </a:r>
            <a:r>
              <a:rPr sz="2800" i="1">
                <a:solidFill>
                  <a:schemeClr val="folHlink"/>
                </a:solidFill>
              </a:rPr>
              <a:t>raster data model</a:t>
            </a:r>
            <a:r>
              <a:rPr sz="280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>
                <a:solidFill>
                  <a:srgbClr val="FF0000"/>
                </a:solidFill>
              </a:rPr>
              <a:t>Vector data model</a:t>
            </a:r>
            <a:r>
              <a:rPr lang="en-US" sz="2200" dirty="0"/>
              <a:t>: using points (and their </a:t>
            </a:r>
            <a:r>
              <a:rPr lang="en-US" sz="2200" i="1" dirty="0"/>
              <a:t>x</a:t>
            </a:r>
            <a:r>
              <a:rPr lang="en-US" sz="2200" dirty="0"/>
              <a:t>- and </a:t>
            </a:r>
            <a:r>
              <a:rPr lang="en-US" sz="2200" i="1" dirty="0"/>
              <a:t>y</a:t>
            </a:r>
            <a:r>
              <a:rPr lang="en-US" sz="2200" dirty="0"/>
              <a:t>-coordinates) as basis to model lines, areas and so on.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>
                <a:solidFill>
                  <a:srgbClr val="FF0000"/>
                </a:solidFill>
              </a:rPr>
              <a:t>Raster data model</a:t>
            </a:r>
            <a:r>
              <a:rPr lang="en-US" sz="2200" dirty="0"/>
              <a:t>: using grid to represent </a:t>
            </a:r>
            <a:r>
              <a:rPr lang="en-US" sz="2200" dirty="0" smtClean="0"/>
              <a:t>spatial </a:t>
            </a:r>
            <a:r>
              <a:rPr lang="en-US" sz="2200" dirty="0"/>
              <a:t>feature. Each cell </a:t>
            </a:r>
            <a:r>
              <a:rPr lang="en-US" sz="2200" dirty="0" smtClean="0"/>
              <a:t>contains </a:t>
            </a:r>
            <a:r>
              <a:rPr lang="en-US" sz="2200" dirty="0"/>
              <a:t>a value about the feature at that location. </a:t>
            </a:r>
            <a:endParaRPr lang="en-US" sz="2200" dirty="0" smtClean="0"/>
          </a:p>
          <a:p>
            <a:pPr lvl="2">
              <a:lnSpc>
                <a:spcPct val="9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en-US" sz="2000" dirty="0" smtClean="0">
                <a:solidFill>
                  <a:schemeClr val="folHlink"/>
                </a:solidFill>
              </a:rPr>
              <a:t>Generalized </a:t>
            </a:r>
            <a:r>
              <a:rPr lang="en-US" sz="2000" dirty="0">
                <a:solidFill>
                  <a:schemeClr val="folHlink"/>
                </a:solidFill>
              </a:rPr>
              <a:t>raster model</a:t>
            </a:r>
            <a:r>
              <a:rPr lang="en-US" sz="2000" dirty="0"/>
              <a:t> is called </a:t>
            </a:r>
            <a:r>
              <a:rPr lang="en-US" sz="2000" i="1" dirty="0">
                <a:solidFill>
                  <a:schemeClr val="folHlink"/>
                </a:solidFill>
              </a:rPr>
              <a:t>tessellation model</a:t>
            </a:r>
            <a:r>
              <a:rPr lang="en-US" sz="2000" dirty="0"/>
              <a:t>, in which the elements </a:t>
            </a:r>
            <a:r>
              <a:rPr lang="en-US" sz="2000" dirty="0" smtClean="0"/>
              <a:t>can </a:t>
            </a:r>
            <a:r>
              <a:rPr lang="en-US" sz="2000" dirty="0"/>
              <a:t>be of </a:t>
            </a:r>
            <a:r>
              <a:rPr lang="en-US" sz="2000" dirty="0">
                <a:solidFill>
                  <a:schemeClr val="folHlink"/>
                </a:solidFill>
              </a:rPr>
              <a:t>arbitrary shapes</a:t>
            </a:r>
            <a:r>
              <a:rPr lang="en-US" sz="2000" dirty="0"/>
              <a:t>.</a:t>
            </a:r>
          </a:p>
        </p:txBody>
      </p:sp>
      <p:grpSp>
        <p:nvGrpSpPr>
          <p:cNvPr id="18436" name="Group 70"/>
          <p:cNvGrpSpPr>
            <a:grpSpLocks/>
          </p:cNvGrpSpPr>
          <p:nvPr/>
        </p:nvGrpSpPr>
        <p:grpSpPr bwMode="auto">
          <a:xfrm>
            <a:off x="2987675" y="5949950"/>
            <a:ext cx="3352800" cy="536575"/>
            <a:chOff x="2971800" y="6096000"/>
            <a:chExt cx="3352800" cy="609600"/>
          </a:xfrm>
        </p:grpSpPr>
        <p:sp>
          <p:nvSpPr>
            <p:cNvPr id="18437" name="Rectangle 4"/>
            <p:cNvSpPr>
              <a:spLocks noChangeArrowheads="1"/>
            </p:cNvSpPr>
            <p:nvPr/>
          </p:nvSpPr>
          <p:spPr bwMode="auto">
            <a:xfrm>
              <a:off x="4648200" y="60960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38" name="Rectangle 5"/>
            <p:cNvSpPr>
              <a:spLocks noChangeArrowheads="1"/>
            </p:cNvSpPr>
            <p:nvPr/>
          </p:nvSpPr>
          <p:spPr bwMode="auto">
            <a:xfrm>
              <a:off x="4724400" y="60960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39" name="Rectangle 6"/>
            <p:cNvSpPr>
              <a:spLocks noChangeArrowheads="1"/>
            </p:cNvSpPr>
            <p:nvPr/>
          </p:nvSpPr>
          <p:spPr bwMode="auto">
            <a:xfrm>
              <a:off x="4800600" y="60960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0" name="Rectangle 7"/>
            <p:cNvSpPr>
              <a:spLocks noChangeArrowheads="1"/>
            </p:cNvSpPr>
            <p:nvPr/>
          </p:nvSpPr>
          <p:spPr bwMode="auto">
            <a:xfrm>
              <a:off x="4876800" y="6096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1" name="Rectangle 8"/>
            <p:cNvSpPr>
              <a:spLocks noChangeArrowheads="1"/>
            </p:cNvSpPr>
            <p:nvPr/>
          </p:nvSpPr>
          <p:spPr bwMode="auto">
            <a:xfrm>
              <a:off x="4953000" y="60960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2" name="Rectangle 9"/>
            <p:cNvSpPr>
              <a:spLocks noChangeArrowheads="1"/>
            </p:cNvSpPr>
            <p:nvPr/>
          </p:nvSpPr>
          <p:spPr bwMode="auto">
            <a:xfrm>
              <a:off x="5029200" y="60960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5105400" y="60960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4" name="Rectangle 11"/>
            <p:cNvSpPr>
              <a:spLocks noChangeArrowheads="1"/>
            </p:cNvSpPr>
            <p:nvPr/>
          </p:nvSpPr>
          <p:spPr bwMode="auto">
            <a:xfrm>
              <a:off x="4648200" y="6172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4724400" y="6172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6" name="Rectangle 13"/>
            <p:cNvSpPr>
              <a:spLocks noChangeArrowheads="1"/>
            </p:cNvSpPr>
            <p:nvPr/>
          </p:nvSpPr>
          <p:spPr bwMode="auto">
            <a:xfrm>
              <a:off x="4800600" y="61722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7" name="Rectangle 14"/>
            <p:cNvSpPr>
              <a:spLocks noChangeArrowheads="1"/>
            </p:cNvSpPr>
            <p:nvPr/>
          </p:nvSpPr>
          <p:spPr bwMode="auto">
            <a:xfrm>
              <a:off x="4876800" y="61722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8" name="Rectangle 15"/>
            <p:cNvSpPr>
              <a:spLocks noChangeArrowheads="1"/>
            </p:cNvSpPr>
            <p:nvPr/>
          </p:nvSpPr>
          <p:spPr bwMode="auto">
            <a:xfrm>
              <a:off x="4953000" y="61722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5029200" y="6172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>
              <a:off x="5105400" y="6172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4648200" y="6248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2" name="Rectangle 19"/>
            <p:cNvSpPr>
              <a:spLocks noChangeArrowheads="1"/>
            </p:cNvSpPr>
            <p:nvPr/>
          </p:nvSpPr>
          <p:spPr bwMode="auto">
            <a:xfrm>
              <a:off x="4724400" y="62484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3" name="Rectangle 20"/>
            <p:cNvSpPr>
              <a:spLocks noChangeArrowheads="1"/>
            </p:cNvSpPr>
            <p:nvPr/>
          </p:nvSpPr>
          <p:spPr bwMode="auto">
            <a:xfrm>
              <a:off x="4800600" y="62484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4" name="Rectangle 21"/>
            <p:cNvSpPr>
              <a:spLocks noChangeArrowheads="1"/>
            </p:cNvSpPr>
            <p:nvPr/>
          </p:nvSpPr>
          <p:spPr bwMode="auto">
            <a:xfrm>
              <a:off x="4876800" y="6248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5" name="Rectangle 22"/>
            <p:cNvSpPr>
              <a:spLocks noChangeArrowheads="1"/>
            </p:cNvSpPr>
            <p:nvPr/>
          </p:nvSpPr>
          <p:spPr bwMode="auto">
            <a:xfrm>
              <a:off x="4953000" y="62484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5029200" y="62484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7" name="Rectangle 24"/>
            <p:cNvSpPr>
              <a:spLocks noChangeArrowheads="1"/>
            </p:cNvSpPr>
            <p:nvPr/>
          </p:nvSpPr>
          <p:spPr bwMode="auto">
            <a:xfrm>
              <a:off x="5105400" y="6248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8" name="Rectangle 25"/>
            <p:cNvSpPr>
              <a:spLocks noChangeArrowheads="1"/>
            </p:cNvSpPr>
            <p:nvPr/>
          </p:nvSpPr>
          <p:spPr bwMode="auto">
            <a:xfrm>
              <a:off x="4648200" y="63246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59" name="Rectangle 26"/>
            <p:cNvSpPr>
              <a:spLocks noChangeArrowheads="1"/>
            </p:cNvSpPr>
            <p:nvPr/>
          </p:nvSpPr>
          <p:spPr bwMode="auto">
            <a:xfrm>
              <a:off x="4724400" y="63246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0" name="Rectangle 27"/>
            <p:cNvSpPr>
              <a:spLocks noChangeArrowheads="1"/>
            </p:cNvSpPr>
            <p:nvPr/>
          </p:nvSpPr>
          <p:spPr bwMode="auto">
            <a:xfrm>
              <a:off x="4800600" y="63246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1" name="Rectangle 28"/>
            <p:cNvSpPr>
              <a:spLocks noChangeArrowheads="1"/>
            </p:cNvSpPr>
            <p:nvPr/>
          </p:nvSpPr>
          <p:spPr bwMode="auto">
            <a:xfrm>
              <a:off x="4876800" y="63246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2" name="Rectangle 29"/>
            <p:cNvSpPr>
              <a:spLocks noChangeArrowheads="1"/>
            </p:cNvSpPr>
            <p:nvPr/>
          </p:nvSpPr>
          <p:spPr bwMode="auto">
            <a:xfrm>
              <a:off x="4953000" y="63246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3" name="Rectangle 30"/>
            <p:cNvSpPr>
              <a:spLocks noChangeArrowheads="1"/>
            </p:cNvSpPr>
            <p:nvPr/>
          </p:nvSpPr>
          <p:spPr bwMode="auto">
            <a:xfrm>
              <a:off x="5029200" y="63246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4" name="Rectangle 31"/>
            <p:cNvSpPr>
              <a:spLocks noChangeArrowheads="1"/>
            </p:cNvSpPr>
            <p:nvPr/>
          </p:nvSpPr>
          <p:spPr bwMode="auto">
            <a:xfrm>
              <a:off x="5105400" y="63246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5" name="Rectangle 32"/>
            <p:cNvSpPr>
              <a:spLocks noChangeArrowheads="1"/>
            </p:cNvSpPr>
            <p:nvPr/>
          </p:nvSpPr>
          <p:spPr bwMode="auto">
            <a:xfrm>
              <a:off x="4648200" y="64008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6" name="Rectangle 33"/>
            <p:cNvSpPr>
              <a:spLocks noChangeArrowheads="1"/>
            </p:cNvSpPr>
            <p:nvPr/>
          </p:nvSpPr>
          <p:spPr bwMode="auto">
            <a:xfrm>
              <a:off x="4724400" y="64008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7" name="Rectangle 34"/>
            <p:cNvSpPr>
              <a:spLocks noChangeArrowheads="1"/>
            </p:cNvSpPr>
            <p:nvPr/>
          </p:nvSpPr>
          <p:spPr bwMode="auto">
            <a:xfrm>
              <a:off x="4800600" y="64008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8" name="Rectangle 35"/>
            <p:cNvSpPr>
              <a:spLocks noChangeArrowheads="1"/>
            </p:cNvSpPr>
            <p:nvPr/>
          </p:nvSpPr>
          <p:spPr bwMode="auto">
            <a:xfrm>
              <a:off x="4876800" y="64008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69" name="Rectangle 36"/>
            <p:cNvSpPr>
              <a:spLocks noChangeArrowheads="1"/>
            </p:cNvSpPr>
            <p:nvPr/>
          </p:nvSpPr>
          <p:spPr bwMode="auto">
            <a:xfrm>
              <a:off x="4953000" y="64008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0" name="Rectangle 37"/>
            <p:cNvSpPr>
              <a:spLocks noChangeArrowheads="1"/>
            </p:cNvSpPr>
            <p:nvPr/>
          </p:nvSpPr>
          <p:spPr bwMode="auto">
            <a:xfrm>
              <a:off x="5029200" y="64008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1" name="Rectangle 38"/>
            <p:cNvSpPr>
              <a:spLocks noChangeArrowheads="1"/>
            </p:cNvSpPr>
            <p:nvPr/>
          </p:nvSpPr>
          <p:spPr bwMode="auto">
            <a:xfrm>
              <a:off x="5105400" y="64008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2" name="Rectangle 39"/>
            <p:cNvSpPr>
              <a:spLocks noChangeArrowheads="1"/>
            </p:cNvSpPr>
            <p:nvPr/>
          </p:nvSpPr>
          <p:spPr bwMode="auto">
            <a:xfrm>
              <a:off x="46482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3" name="Rectangle 40"/>
            <p:cNvSpPr>
              <a:spLocks noChangeArrowheads="1"/>
            </p:cNvSpPr>
            <p:nvPr/>
          </p:nvSpPr>
          <p:spPr bwMode="auto">
            <a:xfrm>
              <a:off x="47244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4" name="Rectangle 41"/>
            <p:cNvSpPr>
              <a:spLocks noChangeArrowheads="1"/>
            </p:cNvSpPr>
            <p:nvPr/>
          </p:nvSpPr>
          <p:spPr bwMode="auto">
            <a:xfrm>
              <a:off x="48006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5" name="Rectangle 42"/>
            <p:cNvSpPr>
              <a:spLocks noChangeArrowheads="1"/>
            </p:cNvSpPr>
            <p:nvPr/>
          </p:nvSpPr>
          <p:spPr bwMode="auto">
            <a:xfrm>
              <a:off x="48768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6" name="Rectangle 43"/>
            <p:cNvSpPr>
              <a:spLocks noChangeArrowheads="1"/>
            </p:cNvSpPr>
            <p:nvPr/>
          </p:nvSpPr>
          <p:spPr bwMode="auto">
            <a:xfrm>
              <a:off x="49530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7" name="Rectangle 44"/>
            <p:cNvSpPr>
              <a:spLocks noChangeArrowheads="1"/>
            </p:cNvSpPr>
            <p:nvPr/>
          </p:nvSpPr>
          <p:spPr bwMode="auto">
            <a:xfrm>
              <a:off x="50292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8" name="Rectangle 45"/>
            <p:cNvSpPr>
              <a:spLocks noChangeArrowheads="1"/>
            </p:cNvSpPr>
            <p:nvPr/>
          </p:nvSpPr>
          <p:spPr bwMode="auto">
            <a:xfrm>
              <a:off x="5105400" y="64770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79" name="Rectangle 46"/>
            <p:cNvSpPr>
              <a:spLocks noChangeArrowheads="1"/>
            </p:cNvSpPr>
            <p:nvPr/>
          </p:nvSpPr>
          <p:spPr bwMode="auto">
            <a:xfrm>
              <a:off x="4648200" y="65532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0" name="Rectangle 47"/>
            <p:cNvSpPr>
              <a:spLocks noChangeArrowheads="1"/>
            </p:cNvSpPr>
            <p:nvPr/>
          </p:nvSpPr>
          <p:spPr bwMode="auto">
            <a:xfrm>
              <a:off x="4724400" y="6553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1" name="Rectangle 48"/>
            <p:cNvSpPr>
              <a:spLocks noChangeArrowheads="1"/>
            </p:cNvSpPr>
            <p:nvPr/>
          </p:nvSpPr>
          <p:spPr bwMode="auto">
            <a:xfrm>
              <a:off x="4800600" y="6553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2" name="Rectangle 49"/>
            <p:cNvSpPr>
              <a:spLocks noChangeArrowheads="1"/>
            </p:cNvSpPr>
            <p:nvPr/>
          </p:nvSpPr>
          <p:spPr bwMode="auto">
            <a:xfrm>
              <a:off x="4876800" y="6553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3" name="Rectangle 50"/>
            <p:cNvSpPr>
              <a:spLocks noChangeArrowheads="1"/>
            </p:cNvSpPr>
            <p:nvPr/>
          </p:nvSpPr>
          <p:spPr bwMode="auto">
            <a:xfrm>
              <a:off x="4953000" y="6553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4" name="Rectangle 51"/>
            <p:cNvSpPr>
              <a:spLocks noChangeArrowheads="1"/>
            </p:cNvSpPr>
            <p:nvPr/>
          </p:nvSpPr>
          <p:spPr bwMode="auto">
            <a:xfrm>
              <a:off x="5029200" y="65532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5" name="Rectangle 52"/>
            <p:cNvSpPr>
              <a:spLocks noChangeArrowheads="1"/>
            </p:cNvSpPr>
            <p:nvPr/>
          </p:nvSpPr>
          <p:spPr bwMode="auto">
            <a:xfrm>
              <a:off x="5105400" y="65532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6" name="Rectangle 53"/>
            <p:cNvSpPr>
              <a:spLocks noChangeArrowheads="1"/>
            </p:cNvSpPr>
            <p:nvPr/>
          </p:nvSpPr>
          <p:spPr bwMode="auto">
            <a:xfrm>
              <a:off x="4648200" y="66294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7" name="Rectangle 54"/>
            <p:cNvSpPr>
              <a:spLocks noChangeArrowheads="1"/>
            </p:cNvSpPr>
            <p:nvPr/>
          </p:nvSpPr>
          <p:spPr bwMode="auto">
            <a:xfrm>
              <a:off x="4724400" y="6629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8" name="Rectangle 55"/>
            <p:cNvSpPr>
              <a:spLocks noChangeArrowheads="1"/>
            </p:cNvSpPr>
            <p:nvPr/>
          </p:nvSpPr>
          <p:spPr bwMode="auto">
            <a:xfrm>
              <a:off x="4800600" y="6629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89" name="Rectangle 56"/>
            <p:cNvSpPr>
              <a:spLocks noChangeArrowheads="1"/>
            </p:cNvSpPr>
            <p:nvPr/>
          </p:nvSpPr>
          <p:spPr bwMode="auto">
            <a:xfrm>
              <a:off x="4876800" y="6629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90" name="Rectangle 57"/>
            <p:cNvSpPr>
              <a:spLocks noChangeArrowheads="1"/>
            </p:cNvSpPr>
            <p:nvPr/>
          </p:nvSpPr>
          <p:spPr bwMode="auto">
            <a:xfrm>
              <a:off x="4953000" y="6629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91" name="Rectangle 58"/>
            <p:cNvSpPr>
              <a:spLocks noChangeArrowheads="1"/>
            </p:cNvSpPr>
            <p:nvPr/>
          </p:nvSpPr>
          <p:spPr bwMode="auto">
            <a:xfrm>
              <a:off x="5029200" y="6629400"/>
              <a:ext cx="76200" cy="76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92" name="Rectangle 59"/>
            <p:cNvSpPr>
              <a:spLocks noChangeArrowheads="1"/>
            </p:cNvSpPr>
            <p:nvPr/>
          </p:nvSpPr>
          <p:spPr bwMode="auto">
            <a:xfrm>
              <a:off x="5105400" y="6629400"/>
              <a:ext cx="76200" cy="76200"/>
            </a:xfrm>
            <a:prstGeom prst="rect">
              <a:avLst/>
            </a:prstGeom>
            <a:solidFill>
              <a:srgbClr val="3366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altLang="zh-CN"/>
            </a:p>
          </p:txBody>
        </p:sp>
        <p:sp>
          <p:nvSpPr>
            <p:cNvPr id="18493" name="Line 62"/>
            <p:cNvSpPr>
              <a:spLocks noChangeShapeType="1"/>
            </p:cNvSpPr>
            <p:nvPr/>
          </p:nvSpPr>
          <p:spPr bwMode="auto">
            <a:xfrm flipV="1">
              <a:off x="2971800" y="6096000"/>
              <a:ext cx="304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4" name="Line 63"/>
            <p:cNvSpPr>
              <a:spLocks noChangeShapeType="1"/>
            </p:cNvSpPr>
            <p:nvPr/>
          </p:nvSpPr>
          <p:spPr bwMode="auto">
            <a:xfrm flipH="1" flipV="1">
              <a:off x="3276600" y="6096000"/>
              <a:ext cx="304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5" name="Line 64"/>
            <p:cNvSpPr>
              <a:spLocks noChangeShapeType="1"/>
            </p:cNvSpPr>
            <p:nvPr/>
          </p:nvSpPr>
          <p:spPr bwMode="auto">
            <a:xfrm>
              <a:off x="3124200" y="64770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6" name="Freeform 67"/>
            <p:cNvSpPr>
              <a:spLocks/>
            </p:cNvSpPr>
            <p:nvPr/>
          </p:nvSpPr>
          <p:spPr bwMode="auto">
            <a:xfrm>
              <a:off x="5734050" y="6172200"/>
              <a:ext cx="304800" cy="304800"/>
            </a:xfrm>
            <a:custGeom>
              <a:avLst/>
              <a:gdLst>
                <a:gd name="T0" fmla="*/ 0 w 192"/>
                <a:gd name="T1" fmla="*/ 2147483647 h 192"/>
                <a:gd name="T2" fmla="*/ 2147483647 w 192"/>
                <a:gd name="T3" fmla="*/ 0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0 w 192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92"/>
                <a:gd name="T17" fmla="*/ 192 w 19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92">
                  <a:moveTo>
                    <a:pt x="0" y="144"/>
                  </a:moveTo>
                  <a:lnTo>
                    <a:pt x="48" y="0"/>
                  </a:lnTo>
                  <a:lnTo>
                    <a:pt x="192" y="96"/>
                  </a:lnTo>
                  <a:lnTo>
                    <a:pt x="96" y="192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7" name="Freeform 68"/>
            <p:cNvSpPr>
              <a:spLocks/>
            </p:cNvSpPr>
            <p:nvPr/>
          </p:nvSpPr>
          <p:spPr bwMode="auto">
            <a:xfrm>
              <a:off x="5734050" y="6400800"/>
              <a:ext cx="304800" cy="304800"/>
            </a:xfrm>
            <a:custGeom>
              <a:avLst/>
              <a:gdLst>
                <a:gd name="T0" fmla="*/ 0 w 192"/>
                <a:gd name="T1" fmla="*/ 0 h 192"/>
                <a:gd name="T2" fmla="*/ 0 w 192"/>
                <a:gd name="T3" fmla="*/ 2147483647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192"/>
                <a:gd name="T17" fmla="*/ 192 w 19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192">
                  <a:moveTo>
                    <a:pt x="0" y="0"/>
                  </a:moveTo>
                  <a:lnTo>
                    <a:pt x="0" y="144"/>
                  </a:lnTo>
                  <a:lnTo>
                    <a:pt x="115" y="192"/>
                  </a:lnTo>
                  <a:lnTo>
                    <a:pt x="192" y="144"/>
                  </a:lnTo>
                  <a:lnTo>
                    <a:pt x="96" y="47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8" name="Freeform 69"/>
            <p:cNvSpPr>
              <a:spLocks/>
            </p:cNvSpPr>
            <p:nvPr/>
          </p:nvSpPr>
          <p:spPr bwMode="auto">
            <a:xfrm>
              <a:off x="6037263" y="6327775"/>
              <a:ext cx="239712" cy="300038"/>
            </a:xfrm>
            <a:custGeom>
              <a:avLst/>
              <a:gdLst>
                <a:gd name="T0" fmla="*/ 0 w 151"/>
                <a:gd name="T1" fmla="*/ 0 h 189"/>
                <a:gd name="T2" fmla="*/ 2147483647 w 151"/>
                <a:gd name="T3" fmla="*/ 2147483647 h 189"/>
                <a:gd name="T4" fmla="*/ 2147483647 w 151"/>
                <a:gd name="T5" fmla="*/ 2147483647 h 189"/>
                <a:gd name="T6" fmla="*/ 2147483647 w 151"/>
                <a:gd name="T7" fmla="*/ 2147483647 h 189"/>
                <a:gd name="T8" fmla="*/ 2147483647 w 151"/>
                <a:gd name="T9" fmla="*/ 2147483647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1"/>
                <a:gd name="T16" fmla="*/ 0 h 189"/>
                <a:gd name="T17" fmla="*/ 151 w 151"/>
                <a:gd name="T18" fmla="*/ 189 h 1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1" h="189">
                  <a:moveTo>
                    <a:pt x="0" y="0"/>
                  </a:moveTo>
                  <a:lnTo>
                    <a:pt x="90" y="10"/>
                  </a:lnTo>
                  <a:lnTo>
                    <a:pt x="70" y="84"/>
                  </a:lnTo>
                  <a:lnTo>
                    <a:pt x="151" y="142"/>
                  </a:lnTo>
                  <a:lnTo>
                    <a:pt x="1" y="189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9" name="Freeform 70"/>
            <p:cNvSpPr>
              <a:spLocks/>
            </p:cNvSpPr>
            <p:nvPr/>
          </p:nvSpPr>
          <p:spPr bwMode="auto">
            <a:xfrm>
              <a:off x="6037263" y="6223000"/>
              <a:ext cx="287337" cy="333375"/>
            </a:xfrm>
            <a:custGeom>
              <a:avLst/>
              <a:gdLst>
                <a:gd name="T0" fmla="*/ 2147483647 w 181"/>
                <a:gd name="T1" fmla="*/ 2147483647 h 210"/>
                <a:gd name="T2" fmla="*/ 2147483647 w 181"/>
                <a:gd name="T3" fmla="*/ 2147483647 h 210"/>
                <a:gd name="T4" fmla="*/ 2147483647 w 181"/>
                <a:gd name="T5" fmla="*/ 2147483647 h 210"/>
                <a:gd name="T6" fmla="*/ 2147483647 w 181"/>
                <a:gd name="T7" fmla="*/ 0 h 210"/>
                <a:gd name="T8" fmla="*/ 0 w 181"/>
                <a:gd name="T9" fmla="*/ 2147483647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210"/>
                <a:gd name="T17" fmla="*/ 181 w 181"/>
                <a:gd name="T18" fmla="*/ 210 h 2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210">
                  <a:moveTo>
                    <a:pt x="150" y="210"/>
                  </a:moveTo>
                  <a:lnTo>
                    <a:pt x="180" y="147"/>
                  </a:lnTo>
                  <a:lnTo>
                    <a:pt x="181" y="60"/>
                  </a:lnTo>
                  <a:lnTo>
                    <a:pt x="91" y="0"/>
                  </a:lnTo>
                  <a:lnTo>
                    <a:pt x="0" y="63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0" name="Freeform 71"/>
            <p:cNvSpPr>
              <a:spLocks/>
            </p:cNvSpPr>
            <p:nvPr/>
          </p:nvSpPr>
          <p:spPr bwMode="auto">
            <a:xfrm>
              <a:off x="6180138" y="6318250"/>
              <a:ext cx="139700" cy="23813"/>
            </a:xfrm>
            <a:custGeom>
              <a:avLst/>
              <a:gdLst>
                <a:gd name="T0" fmla="*/ 0 w 88"/>
                <a:gd name="T1" fmla="*/ 2147483647 h 15"/>
                <a:gd name="T2" fmla="*/ 2147483647 w 88"/>
                <a:gd name="T3" fmla="*/ 0 h 15"/>
                <a:gd name="T4" fmla="*/ 0 60000 65536"/>
                <a:gd name="T5" fmla="*/ 0 60000 65536"/>
                <a:gd name="T6" fmla="*/ 0 w 88"/>
                <a:gd name="T7" fmla="*/ 0 h 15"/>
                <a:gd name="T8" fmla="*/ 88 w 88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8" h="15">
                  <a:moveTo>
                    <a:pt x="0" y="15"/>
                  </a:moveTo>
                  <a:lnTo>
                    <a:pt x="88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1" name="Freeform 73"/>
            <p:cNvSpPr>
              <a:spLocks/>
            </p:cNvSpPr>
            <p:nvPr/>
          </p:nvSpPr>
          <p:spPr bwMode="auto">
            <a:xfrm>
              <a:off x="5810250" y="6175375"/>
              <a:ext cx="369888" cy="49213"/>
            </a:xfrm>
            <a:custGeom>
              <a:avLst/>
              <a:gdLst>
                <a:gd name="T0" fmla="*/ 0 w 233"/>
                <a:gd name="T1" fmla="*/ 0 h 31"/>
                <a:gd name="T2" fmla="*/ 2147483647 w 233"/>
                <a:gd name="T3" fmla="*/ 2147483647 h 31"/>
                <a:gd name="T4" fmla="*/ 0 60000 65536"/>
                <a:gd name="T5" fmla="*/ 0 60000 65536"/>
                <a:gd name="T6" fmla="*/ 0 w 233"/>
                <a:gd name="T7" fmla="*/ 0 h 31"/>
                <a:gd name="T8" fmla="*/ 233 w 233"/>
                <a:gd name="T9" fmla="*/ 31 h 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3" h="31">
                  <a:moveTo>
                    <a:pt x="0" y="0"/>
                  </a:moveTo>
                  <a:lnTo>
                    <a:pt x="233" y="31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2" name="Freeform 74"/>
            <p:cNvSpPr>
              <a:spLocks/>
            </p:cNvSpPr>
            <p:nvPr/>
          </p:nvSpPr>
          <p:spPr bwMode="auto">
            <a:xfrm>
              <a:off x="5913438" y="6691313"/>
              <a:ext cx="285750" cy="9525"/>
            </a:xfrm>
            <a:custGeom>
              <a:avLst/>
              <a:gdLst>
                <a:gd name="T0" fmla="*/ 0 w 180"/>
                <a:gd name="T1" fmla="*/ 2147483647 h 6"/>
                <a:gd name="T2" fmla="*/ 2147483647 w 180"/>
                <a:gd name="T3" fmla="*/ 0 h 6"/>
                <a:gd name="T4" fmla="*/ 0 60000 65536"/>
                <a:gd name="T5" fmla="*/ 0 60000 65536"/>
                <a:gd name="T6" fmla="*/ 0 w 180"/>
                <a:gd name="T7" fmla="*/ 0 h 6"/>
                <a:gd name="T8" fmla="*/ 180 w 180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0" h="6">
                  <a:moveTo>
                    <a:pt x="0" y="6"/>
                  </a:moveTo>
                  <a:lnTo>
                    <a:pt x="180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503" name="Freeform 75"/>
            <p:cNvSpPr>
              <a:spLocks/>
            </p:cNvSpPr>
            <p:nvPr/>
          </p:nvSpPr>
          <p:spPr bwMode="auto">
            <a:xfrm>
              <a:off x="6203950" y="6557963"/>
              <a:ext cx="73025" cy="133350"/>
            </a:xfrm>
            <a:custGeom>
              <a:avLst/>
              <a:gdLst>
                <a:gd name="T0" fmla="*/ 0 w 46"/>
                <a:gd name="T1" fmla="*/ 2147483647 h 84"/>
                <a:gd name="T2" fmla="*/ 2147483647 w 46"/>
                <a:gd name="T3" fmla="*/ 0 h 84"/>
                <a:gd name="T4" fmla="*/ 0 60000 65536"/>
                <a:gd name="T5" fmla="*/ 0 60000 65536"/>
                <a:gd name="T6" fmla="*/ 0 w 46"/>
                <a:gd name="T7" fmla="*/ 0 h 84"/>
                <a:gd name="T8" fmla="*/ 46 w 46"/>
                <a:gd name="T9" fmla="*/ 84 h 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" h="84">
                  <a:moveTo>
                    <a:pt x="0" y="84"/>
                  </a:moveTo>
                  <a:lnTo>
                    <a:pt x="46" y="0"/>
                  </a:ln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9144000" cy="914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TW" smtClean="0">
                <a:solidFill>
                  <a:srgbClr val="663300"/>
                </a:solidFill>
                <a:latin typeface="Calibri" pitchFamily="34" charset="0"/>
                <a:ea typeface="PMingLiU" pitchFamily="18" charset="-120"/>
                <a:cs typeface="Arial Unicode MS" pitchFamily="34" charset="-122"/>
              </a:rPr>
              <a:t>Spatial data representation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07950" y="1844675"/>
            <a:ext cx="5683250" cy="432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Geographical Information System (GIS) is </a:t>
            </a:r>
            <a:r>
              <a:rPr lang="en-US" altLang="zh-CN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the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computer-based system to manipulate </a:t>
            </a:r>
            <a:r>
              <a:rPr lang="en-US" altLang="zh-CN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spatial </a:t>
            </a:r>
            <a:r>
              <a:rPr lang="en-US" altLang="zh-TW" sz="28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data </a:t>
            </a: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A mapping software that translates  the low-level position information from the locating infrastructure into meaningful location.</a:t>
            </a:r>
            <a:endParaRPr lang="en-US" altLang="zh-TW" sz="2400" smtClean="0">
              <a:solidFill>
                <a:srgbClr val="40404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lnSpc>
                <a:spcPct val="95000"/>
              </a:lnSpc>
              <a:spcBef>
                <a:spcPct val="25000"/>
              </a:spcBef>
            </a:pPr>
            <a:r>
              <a:rPr lang="en-US" altLang="zh-TW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building </a:t>
            </a:r>
            <a:r>
              <a:rPr lang="en-US" altLang="zh-CN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addres</a:t>
            </a:r>
            <a:r>
              <a:rPr lang="en-US" altLang="zh-TW" sz="2400" smtClean="0">
                <a:solidFill>
                  <a:srgbClr val="404040"/>
                </a:solidFill>
                <a:latin typeface="Calibri" pitchFamily="34" charset="0"/>
                <a:cs typeface="Calibri" pitchFamily="34" charset="0"/>
              </a:rPr>
              <a:t>ses, street layouts, population densities, plethora of other information.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16113"/>
            <a:ext cx="3208337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 descr="NavWindow"/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149725"/>
            <a:ext cx="2819400" cy="2197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569325" cy="93503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Spatial queries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04263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Font typeface="Wingdings" pitchFamily="2" charset="2"/>
              <a:buBlip>
                <a:blip r:embed="rId2"/>
              </a:buBlip>
            </a:pPr>
            <a:r>
              <a:rPr sz="2700">
                <a:solidFill>
                  <a:srgbClr val="404040"/>
                </a:solidFill>
                <a:ea typeface="MS PGothic" pitchFamily="34" charset="-128"/>
              </a:rPr>
              <a:t>In standard databases, the </a:t>
            </a:r>
            <a:r>
              <a:rPr sz="2700">
                <a:solidFill>
                  <a:srgbClr val="336600"/>
                </a:solidFill>
                <a:ea typeface="MS PGothic" pitchFamily="34" charset="-128"/>
              </a:rPr>
              <a:t>comparison operator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 is based on </a:t>
            </a:r>
            <a:r>
              <a:rPr sz="2700">
                <a:solidFill>
                  <a:srgbClr val="336600"/>
                </a:solidFill>
                <a:ea typeface="MS PGothic" pitchFamily="34" charset="-128"/>
              </a:rPr>
              <a:t>logical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 and </a:t>
            </a:r>
            <a:r>
              <a:rPr sz="2700">
                <a:solidFill>
                  <a:srgbClr val="336600"/>
                </a:solidFill>
                <a:ea typeface="MS PGothic" pitchFamily="34" charset="-128"/>
              </a:rPr>
              <a:t>relational operators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 only.</a:t>
            </a:r>
          </a:p>
          <a:p>
            <a:pPr>
              <a:spcBef>
                <a:spcPts val="600"/>
              </a:spcBef>
              <a:buFont typeface="Wingdings" pitchFamily="2" charset="2"/>
              <a:buBlip>
                <a:blip r:embed="rId2"/>
              </a:buBlip>
            </a:pPr>
            <a:r>
              <a:rPr sz="2700" i="1">
                <a:solidFill>
                  <a:schemeClr val="folHlink"/>
                </a:solidFill>
                <a:ea typeface="MS PGothic" pitchFamily="34" charset="-128"/>
              </a:rPr>
              <a:t>Spatial queries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 include </a:t>
            </a:r>
            <a:r>
              <a:rPr sz="2700">
                <a:solidFill>
                  <a:srgbClr val="336600"/>
                </a:solidFill>
                <a:ea typeface="MS PGothic" pitchFamily="34" charset="-128"/>
              </a:rPr>
              <a:t>new operators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:</a:t>
            </a:r>
          </a:p>
          <a:p>
            <a:pPr lvl="1">
              <a:spcBef>
                <a:spcPct val="0"/>
              </a:spcBef>
            </a:pPr>
            <a:r>
              <a:rPr lang="en-US" altLang="zh-CN" sz="2100" smtClean="0">
                <a:solidFill>
                  <a:schemeClr val="folHlink"/>
                </a:solidFill>
              </a:rPr>
              <a:t>Containment</a:t>
            </a:r>
            <a:r>
              <a:rPr lang="en-US" altLang="zh-CN" sz="2100" smtClean="0">
                <a:solidFill>
                  <a:srgbClr val="262626"/>
                </a:solidFill>
              </a:rPr>
              <a:t>: whether a point or an area is contained in another area.</a:t>
            </a:r>
          </a:p>
          <a:p>
            <a:pPr lvl="1">
              <a:spcBef>
                <a:spcPct val="0"/>
              </a:spcBef>
            </a:pPr>
            <a:r>
              <a:rPr lang="en-US" altLang="zh-CN" sz="2100" smtClean="0">
                <a:solidFill>
                  <a:schemeClr val="folHlink"/>
                </a:solidFill>
              </a:rPr>
              <a:t>Overlap</a:t>
            </a:r>
            <a:r>
              <a:rPr lang="en-US" altLang="zh-CN" sz="2100" smtClean="0">
                <a:solidFill>
                  <a:srgbClr val="262626"/>
                </a:solidFill>
              </a:rPr>
              <a:t>: whether two areas overlap in some part.</a:t>
            </a:r>
          </a:p>
          <a:p>
            <a:pPr lvl="1">
              <a:spcBef>
                <a:spcPct val="0"/>
              </a:spcBef>
            </a:pPr>
            <a:r>
              <a:rPr lang="en-US" altLang="zh-CN" sz="2100" smtClean="0">
                <a:solidFill>
                  <a:schemeClr val="folHlink"/>
                </a:solidFill>
              </a:rPr>
              <a:t>Neighbor</a:t>
            </a:r>
            <a:r>
              <a:rPr lang="en-US" altLang="zh-CN" sz="2100" smtClean="0">
                <a:solidFill>
                  <a:srgbClr val="262626"/>
                </a:solidFill>
              </a:rPr>
              <a:t>: whether two entities are close to each other.</a:t>
            </a:r>
          </a:p>
          <a:p>
            <a:pPr lvl="1">
              <a:spcBef>
                <a:spcPct val="0"/>
              </a:spcBef>
            </a:pPr>
            <a:r>
              <a:rPr lang="en-US" altLang="zh-CN" sz="2100" smtClean="0">
                <a:solidFill>
                  <a:srgbClr val="262626"/>
                </a:solidFill>
              </a:rPr>
              <a:t>General </a:t>
            </a:r>
            <a:r>
              <a:rPr lang="en-US" altLang="zh-CN" sz="2100" smtClean="0">
                <a:solidFill>
                  <a:schemeClr val="folHlink"/>
                </a:solidFill>
              </a:rPr>
              <a:t>spatial relationship</a:t>
            </a:r>
            <a:r>
              <a:rPr lang="en-US" altLang="zh-CN" sz="2100" smtClean="0">
                <a:solidFill>
                  <a:srgbClr val="262626"/>
                </a:solidFill>
              </a:rPr>
              <a:t>: e.g., whether a point is to left of a box.</a:t>
            </a:r>
          </a:p>
          <a:p>
            <a:pPr lvl="1">
              <a:spcBef>
                <a:spcPct val="0"/>
              </a:spcBef>
            </a:pPr>
            <a:r>
              <a:rPr lang="en-US" altLang="zh-CN" sz="2100" smtClean="0">
                <a:solidFill>
                  <a:schemeClr val="folHlink"/>
                </a:solidFill>
              </a:rPr>
              <a:t>Spatial join</a:t>
            </a:r>
            <a:r>
              <a:rPr lang="en-US" altLang="zh-CN" sz="2100" smtClean="0">
                <a:solidFill>
                  <a:srgbClr val="262626"/>
                </a:solidFill>
              </a:rPr>
              <a:t>: joining two relations containing spatial objects, e.g.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6600"/>
                </a:solidFill>
              </a:rPr>
              <a:t>select</a:t>
            </a:r>
            <a:r>
              <a:rPr lang="en-US" altLang="zh-CN" sz="1600" smtClean="0">
                <a:solidFill>
                  <a:srgbClr val="336600"/>
                </a:solidFill>
              </a:rPr>
              <a:t>  L.name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6600"/>
                </a:solidFill>
              </a:rPr>
              <a:t>from  </a:t>
            </a:r>
            <a:r>
              <a:rPr lang="en-US" altLang="zh-CN" sz="1600" smtClean="0">
                <a:solidFill>
                  <a:srgbClr val="336600"/>
                </a:solidFill>
              </a:rPr>
              <a:t>Legco L, Company C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1600" b="1" smtClean="0">
                <a:solidFill>
                  <a:srgbClr val="336600"/>
                </a:solidFill>
              </a:rPr>
              <a:t>where  </a:t>
            </a:r>
            <a:r>
              <a:rPr lang="en-US" altLang="zh-CN" sz="1600" smtClean="0">
                <a:solidFill>
                  <a:srgbClr val="336600"/>
                </a:solidFill>
              </a:rPr>
              <a:t>L.district.</a:t>
            </a:r>
            <a:r>
              <a:rPr lang="en-US" altLang="zh-CN" sz="1600" b="1" smtClean="0">
                <a:solidFill>
                  <a:schemeClr val="folHlink"/>
                </a:solidFill>
              </a:rPr>
              <a:t>area</a:t>
            </a:r>
            <a:r>
              <a:rPr lang="en-US" altLang="zh-CN" sz="1600" smtClean="0">
                <a:solidFill>
                  <a:srgbClr val="336600"/>
                </a:solidFill>
              </a:rPr>
              <a:t>() &gt; 20 and </a:t>
            </a:r>
            <a:r>
              <a:rPr lang="en-US" altLang="zh-CN" sz="1600" b="1" smtClean="0">
                <a:solidFill>
                  <a:schemeClr val="folHlink"/>
                </a:solidFill>
              </a:rPr>
              <a:t>within</a:t>
            </a:r>
            <a:r>
              <a:rPr lang="en-US" altLang="zh-CN" sz="1600" smtClean="0">
                <a:solidFill>
                  <a:srgbClr val="336600"/>
                </a:solidFill>
              </a:rPr>
              <a:t>(C.location, L.district);</a:t>
            </a:r>
            <a:endParaRPr lang="en-US" altLang="zh-CN" sz="2100" smtClean="0"/>
          </a:p>
          <a:p>
            <a:pPr>
              <a:spcBef>
                <a:spcPts val="600"/>
              </a:spcBef>
              <a:buFont typeface="Wingdings" pitchFamily="2" charset="2"/>
              <a:buBlip>
                <a:blip r:embed="rId2"/>
              </a:buBlip>
            </a:pPr>
            <a:r>
              <a:rPr sz="2700">
                <a:solidFill>
                  <a:srgbClr val="404040"/>
                </a:solidFill>
                <a:ea typeface="MS PGothic" pitchFamily="34" charset="-128"/>
              </a:rPr>
              <a:t>General spatial queries include </a:t>
            </a:r>
            <a:r>
              <a:rPr sz="2700">
                <a:solidFill>
                  <a:schemeClr val="folHlink"/>
                </a:solidFill>
                <a:ea typeface="MS PGothic" pitchFamily="34" charset="-128"/>
              </a:rPr>
              <a:t>range query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 for objects within a certain area, </a:t>
            </a:r>
            <a:r>
              <a:rPr sz="2700">
                <a:solidFill>
                  <a:schemeClr val="folHlink"/>
                </a:solidFill>
                <a:ea typeface="MS PGothic" pitchFamily="34" charset="-128"/>
              </a:rPr>
              <a:t>nearest neighbor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 (object that is nearest to another object), </a:t>
            </a:r>
            <a:r>
              <a:rPr sz="2700" i="1">
                <a:solidFill>
                  <a:schemeClr val="folHlink"/>
                </a:solidFill>
                <a:ea typeface="MS PGothic" pitchFamily="34" charset="-128"/>
              </a:rPr>
              <a:t>k</a:t>
            </a:r>
            <a:r>
              <a:rPr sz="2700">
                <a:solidFill>
                  <a:schemeClr val="folHlink"/>
                </a:solidFill>
                <a:ea typeface="MS PGothic" pitchFamily="34" charset="-128"/>
              </a:rPr>
              <a:t>-nearest neighbors</a:t>
            </a:r>
            <a:r>
              <a:rPr sz="2700">
                <a:solidFill>
                  <a:srgbClr val="404040"/>
                </a:solidFill>
                <a:ea typeface="MS PGothic" pitchFamily="34" charset="-12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91440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z="43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vs Spatial queries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704263" cy="51847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2" indent="-342900">
              <a:lnSpc>
                <a:spcPct val="80000"/>
              </a:lnSpc>
              <a:buFont typeface="Wingdings" charset="0"/>
              <a:buBlip>
                <a:blip r:embed="rId2"/>
              </a:buBlip>
              <a:defRPr/>
            </a:pPr>
            <a:r>
              <a:rPr lang="en-US" altLang="zh-CN" sz="2600" b="1" dirty="0">
                <a:solidFill>
                  <a:srgbClr val="404040"/>
                </a:solidFill>
                <a:latin typeface="Calibri" charset="0"/>
                <a:cs typeface="Calibri" charset="0"/>
              </a:rPr>
              <a:t>Location-dependent queries are supported by spatial databases and subsume spatial queries.</a:t>
            </a:r>
          </a:p>
          <a:p>
            <a:pPr>
              <a:buFont typeface="Wingdings" charset="0"/>
              <a:buBlip>
                <a:blip r:embed="rId2"/>
              </a:buBlip>
              <a:defRPr/>
            </a:pPr>
            <a:r>
              <a:rPr sz="26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Similarity to spatial queries: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O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perate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on spatial data, i.e. data associated with space occupied by object.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Expressed with spatial query operators, e.g.,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contains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contained in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intersects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neighboring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,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north of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.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Relying on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spatial select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and </a:t>
            </a:r>
            <a:r>
              <a:rPr lang="en-US" sz="2000" u="sng" dirty="0">
                <a:solidFill>
                  <a:srgbClr val="262626"/>
                </a:solidFill>
                <a:latin typeface="Calibri" charset="0"/>
              </a:rPr>
              <a:t>spatial join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.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Based on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charset="0"/>
              </a:rPr>
              <a:t>spatial data structures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for storage and </a:t>
            </a:r>
            <a:r>
              <a:rPr lang="en-US" sz="2000" dirty="0">
                <a:solidFill>
                  <a:srgbClr val="376092"/>
                </a:solidFill>
                <a:latin typeface="Calibri" charset="0"/>
              </a:rPr>
              <a:t>indexin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g.</a:t>
            </a:r>
          </a:p>
          <a:p>
            <a:pPr>
              <a:buFont typeface="Wingdings" charset="0"/>
              <a:buBlip>
                <a:blip r:embed="rId2"/>
              </a:buBlip>
              <a:defRPr/>
            </a:pPr>
            <a:r>
              <a:rPr sz="26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More than spatial queries: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Client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may move in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location-dependent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queries - location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of client may be </a:t>
            </a:r>
            <a:r>
              <a:rPr lang="en-US" sz="2000" dirty="0">
                <a:solidFill>
                  <a:schemeClr val="folHlink"/>
                </a:solidFill>
                <a:latin typeface="Calibri" charset="0"/>
              </a:rPr>
              <a:t>part of the query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itself, and result 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may depend on </a:t>
            </a:r>
            <a:r>
              <a:rPr lang="en-US" sz="2000" dirty="0">
                <a:solidFill>
                  <a:schemeClr val="folHlink"/>
                </a:solidFill>
                <a:latin typeface="Calibri" charset="0"/>
              </a:rPr>
              <a:t>direction of movement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.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Data may </a:t>
            </a:r>
            <a:r>
              <a:rPr lang="en-US" sz="2000" dirty="0">
                <a:solidFill>
                  <a:schemeClr val="folHlink"/>
                </a:solidFill>
                <a:latin typeface="Calibri" charset="0"/>
              </a:rPr>
              <a:t>not directly contain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 location </a:t>
            </a: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information, but may have multiple values corresponding to different locations.</a:t>
            </a:r>
            <a:endParaRPr lang="en-US" sz="2000" dirty="0">
              <a:solidFill>
                <a:srgbClr val="262626"/>
              </a:solidFill>
              <a:latin typeface="Calibri" charset="0"/>
            </a:endParaRP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Requires </a:t>
            </a:r>
            <a:r>
              <a:rPr lang="en-US" sz="2000" dirty="0">
                <a:solidFill>
                  <a:schemeClr val="folHlink"/>
                </a:solidFill>
                <a:latin typeface="Calibri" charset="0"/>
              </a:rPr>
              <a:t>dynamic spatial data processing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.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sz="2000" dirty="0" smtClean="0">
                <a:solidFill>
                  <a:srgbClr val="262626"/>
                </a:solidFill>
                <a:latin typeface="Calibri" charset="0"/>
              </a:rPr>
              <a:t>Sometimes </a:t>
            </a:r>
            <a:r>
              <a:rPr lang="en-US" sz="2000" dirty="0">
                <a:solidFill>
                  <a:schemeClr val="folHlink"/>
                </a:solidFill>
                <a:latin typeface="Calibri" charset="0"/>
              </a:rPr>
              <a:t>temporal</a:t>
            </a:r>
            <a:r>
              <a:rPr lang="en-US" sz="2000" dirty="0">
                <a:solidFill>
                  <a:srgbClr val="262626"/>
                </a:solidFill>
                <a:latin typeface="Calibri" charset="0"/>
              </a:rPr>
              <a:t> features are also implied (e.g. gas stations in the next 20 minutes).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7813"/>
            <a:ext cx="8713788" cy="70326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z="42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Variety of location-dependent queries</a:t>
            </a:r>
          </a:p>
        </p:txBody>
      </p:sp>
      <p:sp>
        <p:nvSpPr>
          <p:cNvPr id="7598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256338" y="1625600"/>
            <a:ext cx="2722562" cy="814388"/>
          </a:xfrm>
        </p:spPr>
        <p:txBody>
          <a:bodyPr/>
          <a:lstStyle/>
          <a:p>
            <a:pPr eaLnBrk="1" hangingPunct="1">
              <a:defRPr/>
            </a:pPr>
            <a:r>
              <a:rPr sz="1800" i="1">
                <a:solidFill>
                  <a:srgbClr val="000099"/>
                </a:solidFill>
                <a:cs typeface="+mn-cs"/>
              </a:rPr>
              <a:t>Query:</a:t>
            </a:r>
            <a:r>
              <a:rPr sz="1800">
                <a:cs typeface="+mn-cs"/>
              </a:rPr>
              <a:t> Stationary</a:t>
            </a:r>
          </a:p>
          <a:p>
            <a:pPr eaLnBrk="1" hangingPunct="1">
              <a:defRPr/>
            </a:pPr>
            <a:r>
              <a:rPr sz="1800" i="1">
                <a:solidFill>
                  <a:srgbClr val="000099"/>
                </a:solidFill>
                <a:cs typeface="+mn-cs"/>
              </a:rPr>
              <a:t>Object:</a:t>
            </a:r>
            <a:r>
              <a:rPr sz="1800">
                <a:cs typeface="+mn-cs"/>
              </a:rPr>
              <a:t> Moving</a:t>
            </a:r>
          </a:p>
        </p:txBody>
      </p:sp>
      <p:pic>
        <p:nvPicPr>
          <p:cNvPr id="22532" name="Picture 6" descr="MPj040047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273175"/>
            <a:ext cx="2722562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9838" name="Group 30"/>
          <p:cNvGrpSpPr>
            <a:grpSpLocks/>
          </p:cNvGrpSpPr>
          <p:nvPr/>
        </p:nvGrpSpPr>
        <p:grpSpPr bwMode="auto">
          <a:xfrm>
            <a:off x="322263" y="2593975"/>
            <a:ext cx="8542337" cy="1373188"/>
            <a:chOff x="203" y="1634"/>
            <a:chExt cx="5381" cy="865"/>
          </a:xfrm>
        </p:grpSpPr>
        <p:pic>
          <p:nvPicPr>
            <p:cNvPr id="22545" name="Picture 11" descr="MPj03997220000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" y="1671"/>
              <a:ext cx="1271" cy="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46" name="Group 29"/>
            <p:cNvGrpSpPr>
              <a:grpSpLocks/>
            </p:cNvGrpSpPr>
            <p:nvPr/>
          </p:nvGrpSpPr>
          <p:grpSpPr bwMode="auto">
            <a:xfrm>
              <a:off x="1607" y="1634"/>
              <a:ext cx="3977" cy="865"/>
              <a:chOff x="1607" y="1634"/>
              <a:chExt cx="3977" cy="865"/>
            </a:xfrm>
          </p:grpSpPr>
          <p:sp>
            <p:nvSpPr>
              <p:cNvPr id="759827" name="Rectangle 19"/>
              <p:cNvSpPr>
                <a:spLocks noChangeArrowheads="1"/>
              </p:cNvSpPr>
              <p:nvPr/>
            </p:nvSpPr>
            <p:spPr bwMode="auto">
              <a:xfrm>
                <a:off x="1607" y="1634"/>
                <a:ext cx="3977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en-US" sz="1800" i="1">
                    <a:solidFill>
                      <a:schemeClr val="tx2"/>
                    </a:solidFill>
                    <a:latin typeface="Tahoma" charset="0"/>
                    <a:ea typeface="ＭＳ Ｐゴシック" charset="0"/>
                  </a:rPr>
                  <a:t>What are my nearest McDonalds for the next hour?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charset="0"/>
                  <a:buChar char="n"/>
                  <a:defRPr/>
                </a:pPr>
                <a:r>
                  <a:rPr lang="en-US" sz="1800" i="1">
                    <a:solidFill>
                      <a:srgbClr val="000099"/>
                    </a:solidFill>
                    <a:latin typeface="Tahoma" charset="0"/>
                    <a:ea typeface="ＭＳ Ｐゴシック" charset="0"/>
                  </a:rPr>
                  <a:t>Type:</a:t>
                </a:r>
                <a:r>
                  <a:rPr lang="en-US" sz="1800">
                    <a:latin typeface="Tahoma" charset="0"/>
                    <a:ea typeface="ＭＳ Ｐゴシック" charset="0"/>
                  </a:rPr>
                  <a:t> Nearest-Neighbor query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charset="0"/>
                  <a:buChar char="n"/>
                  <a:defRPr/>
                </a:pPr>
                <a:r>
                  <a:rPr lang="en-US" sz="1800" i="1">
                    <a:solidFill>
                      <a:srgbClr val="000099"/>
                    </a:solidFill>
                    <a:latin typeface="Tahoma" charset="0"/>
                    <a:ea typeface="ＭＳ Ｐゴシック" charset="0"/>
                  </a:rPr>
                  <a:t>Time:</a:t>
                </a:r>
                <a:r>
                  <a:rPr lang="en-US" sz="1800">
                    <a:latin typeface="Tahoma" charset="0"/>
                    <a:ea typeface="ＭＳ Ｐゴシック" charset="0"/>
                  </a:rPr>
                  <a:t> Future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charset="0"/>
                  <a:buChar char="n"/>
                  <a:defRPr/>
                </a:pPr>
                <a:r>
                  <a:rPr lang="en-US" sz="1800" i="1">
                    <a:solidFill>
                      <a:srgbClr val="000099"/>
                    </a:solidFill>
                    <a:latin typeface="Tahoma" charset="0"/>
                    <a:ea typeface="ＭＳ Ｐゴシック" charset="0"/>
                  </a:rPr>
                  <a:t>Duration:</a:t>
                </a:r>
                <a:r>
                  <a:rPr lang="en-US" sz="1800">
                    <a:latin typeface="Tahoma" charset="0"/>
                    <a:ea typeface="ＭＳ Ｐゴシック" charset="0"/>
                  </a:rPr>
                  <a:t> Continuous</a:t>
                </a:r>
              </a:p>
            </p:txBody>
          </p:sp>
          <p:sp>
            <p:nvSpPr>
              <p:cNvPr id="759828" name="Rectangle 20"/>
              <p:cNvSpPr>
                <a:spLocks noChangeArrowheads="1"/>
              </p:cNvSpPr>
              <p:nvPr/>
            </p:nvSpPr>
            <p:spPr bwMode="auto">
              <a:xfrm>
                <a:off x="3966" y="1953"/>
                <a:ext cx="1545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charset="0"/>
                  <a:buChar char="n"/>
                  <a:defRPr/>
                </a:pPr>
                <a:r>
                  <a:rPr lang="en-US" altLang="zh-CN" sz="1800" b="1" i="1" dirty="0">
                    <a:solidFill>
                      <a:srgbClr val="000099"/>
                    </a:solidFill>
                    <a:latin typeface="Calibri" pitchFamily="34" charset="0"/>
                    <a:ea typeface="宋体" charset="-122"/>
                  </a:rPr>
                  <a:t>Query</a:t>
                </a:r>
                <a:r>
                  <a:rPr lang="en-US" sz="1800" i="1" dirty="0">
                    <a:solidFill>
                      <a:srgbClr val="000099"/>
                    </a:solidFill>
                    <a:latin typeface="Tahoma" charset="0"/>
                    <a:ea typeface="ＭＳ Ｐゴシック" charset="0"/>
                  </a:rPr>
                  <a:t>:</a:t>
                </a:r>
                <a:r>
                  <a:rPr lang="en-US" sz="1800" dirty="0">
                    <a:latin typeface="Tahoma" charset="0"/>
                    <a:ea typeface="ＭＳ Ｐゴシック" charset="0"/>
                  </a:rPr>
                  <a:t> </a:t>
                </a:r>
                <a:r>
                  <a:rPr lang="en-US" sz="1800" b="1" dirty="0">
                    <a:latin typeface="Calibri"/>
                    <a:ea typeface="ＭＳ Ｐゴシック" charset="0"/>
                    <a:cs typeface="Calibri"/>
                  </a:rPr>
                  <a:t>Moving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charset="0"/>
                  <a:buChar char="n"/>
                  <a:defRPr/>
                </a:pPr>
                <a:r>
                  <a:rPr lang="en-US" sz="1800" b="1" i="1" dirty="0">
                    <a:solidFill>
                      <a:srgbClr val="000099"/>
                    </a:solidFill>
                    <a:latin typeface="Calibri" pitchFamily="34" charset="0"/>
                    <a:ea typeface="宋体" charset="-122"/>
                  </a:rPr>
                  <a:t>Object</a:t>
                </a:r>
                <a:r>
                  <a:rPr lang="en-US" sz="1800" i="1" dirty="0">
                    <a:solidFill>
                      <a:srgbClr val="000099"/>
                    </a:solidFill>
                    <a:latin typeface="Tahoma" charset="0"/>
                    <a:ea typeface="ＭＳ Ｐゴシック" charset="0"/>
                  </a:rPr>
                  <a:t>:</a:t>
                </a:r>
                <a:r>
                  <a:rPr lang="en-US" sz="1800" dirty="0">
                    <a:latin typeface="Tahoma" charset="0"/>
                    <a:ea typeface="ＭＳ Ｐゴシック" charset="0"/>
                  </a:rPr>
                  <a:t> </a:t>
                </a:r>
                <a:r>
                  <a:rPr lang="en-US" sz="1800" b="1" dirty="0">
                    <a:latin typeface="Calibri"/>
                    <a:ea typeface="ＭＳ Ｐゴシック" charset="0"/>
                    <a:cs typeface="Calibri"/>
                  </a:rPr>
                  <a:t>Stationary</a:t>
                </a:r>
              </a:p>
            </p:txBody>
          </p:sp>
        </p:grpSp>
      </p:grpSp>
      <p:grpSp>
        <p:nvGrpSpPr>
          <p:cNvPr id="759839" name="Group 31"/>
          <p:cNvGrpSpPr>
            <a:grpSpLocks/>
          </p:cNvGrpSpPr>
          <p:nvPr/>
        </p:nvGrpSpPr>
        <p:grpSpPr bwMode="auto">
          <a:xfrm>
            <a:off x="325438" y="3916363"/>
            <a:ext cx="8818562" cy="1373187"/>
            <a:chOff x="205" y="2467"/>
            <a:chExt cx="5555" cy="865"/>
          </a:xfrm>
        </p:grpSpPr>
        <p:pic>
          <p:nvPicPr>
            <p:cNvPr id="22542" name="Picture 21" descr="GasStati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" y="2515"/>
              <a:ext cx="1307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9831" name="Rectangle 23"/>
            <p:cNvSpPr>
              <a:spLocks noChangeArrowheads="1"/>
            </p:cNvSpPr>
            <p:nvPr/>
          </p:nvSpPr>
          <p:spPr bwMode="auto">
            <a:xfrm>
              <a:off x="1592" y="2467"/>
              <a:ext cx="416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None/>
                <a:defRPr/>
              </a:pPr>
              <a:r>
                <a:rPr lang="en-US" sz="1800" i="1">
                  <a:solidFill>
                    <a:schemeClr val="tx2"/>
                  </a:solidFill>
                  <a:latin typeface="Tahoma" charset="0"/>
                  <a:ea typeface="ＭＳ Ｐゴシック" charset="0"/>
                </a:rPr>
                <a:t>Send E-coupons to all cars that I am their nearest gas station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Type:</a:t>
              </a:r>
              <a:r>
                <a:rPr lang="en-US" sz="1800">
                  <a:latin typeface="Tahoma" charset="0"/>
                  <a:ea typeface="ＭＳ Ｐゴシック" charset="0"/>
                </a:rPr>
                <a:t> Reverse NN query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Time:</a:t>
              </a:r>
              <a:r>
                <a:rPr lang="en-US" sz="1800">
                  <a:latin typeface="Tahoma" charset="0"/>
                  <a:ea typeface="ＭＳ Ｐゴシック" charset="0"/>
                </a:rPr>
                <a:t> Present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Duration:</a:t>
              </a:r>
              <a:r>
                <a:rPr lang="en-US" sz="1800">
                  <a:latin typeface="Tahoma" charset="0"/>
                  <a:ea typeface="ＭＳ Ｐゴシック" charset="0"/>
                </a:rPr>
                <a:t> Snapshot </a:t>
              </a:r>
            </a:p>
          </p:txBody>
        </p:sp>
        <p:sp>
          <p:nvSpPr>
            <p:cNvPr id="759832" name="Rectangle 24"/>
            <p:cNvSpPr>
              <a:spLocks noChangeArrowheads="1"/>
            </p:cNvSpPr>
            <p:nvPr/>
          </p:nvSpPr>
          <p:spPr bwMode="auto">
            <a:xfrm>
              <a:off x="3973" y="2733"/>
              <a:ext cx="1675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b="1" i="1" dirty="0">
                  <a:solidFill>
                    <a:srgbClr val="000099"/>
                  </a:solidFill>
                  <a:latin typeface="Calibri" pitchFamily="34" charset="0"/>
                  <a:ea typeface="宋体" charset="-122"/>
                </a:rPr>
                <a:t>Query</a:t>
              </a: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:</a:t>
              </a:r>
              <a:r>
                <a:rPr lang="en-US" sz="1800" dirty="0">
                  <a:latin typeface="Tahoma" charset="0"/>
                  <a:ea typeface="ＭＳ Ｐゴシック" charset="0"/>
                </a:rPr>
                <a:t> </a:t>
              </a:r>
              <a:r>
                <a:rPr lang="en-US" sz="1800" b="1" dirty="0">
                  <a:latin typeface="Calibri"/>
                  <a:ea typeface="ＭＳ Ｐゴシック" charset="0"/>
                  <a:cs typeface="Calibri"/>
                </a:rPr>
                <a:t>Stationary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b="1" i="1" dirty="0">
                  <a:solidFill>
                    <a:srgbClr val="000099"/>
                  </a:solidFill>
                  <a:latin typeface="Calibri" pitchFamily="34" charset="0"/>
                  <a:ea typeface="宋体" charset="-122"/>
                </a:rPr>
                <a:t>Object</a:t>
              </a: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:</a:t>
              </a:r>
              <a:r>
                <a:rPr lang="en-US" sz="1800" b="1" dirty="0">
                  <a:latin typeface="Calibri"/>
                  <a:ea typeface="ＭＳ Ｐゴシック" charset="0"/>
                  <a:cs typeface="Calibri"/>
                </a:rPr>
                <a:t> Moving</a:t>
              </a:r>
            </a:p>
          </p:txBody>
        </p:sp>
      </p:grpSp>
      <p:grpSp>
        <p:nvGrpSpPr>
          <p:cNvPr id="759840" name="Group 32"/>
          <p:cNvGrpSpPr>
            <a:grpSpLocks/>
          </p:cNvGrpSpPr>
          <p:nvPr/>
        </p:nvGrpSpPr>
        <p:grpSpPr bwMode="auto">
          <a:xfrm>
            <a:off x="317500" y="5200650"/>
            <a:ext cx="8826500" cy="1373188"/>
            <a:chOff x="200" y="3276"/>
            <a:chExt cx="5449" cy="865"/>
          </a:xfrm>
        </p:grpSpPr>
        <p:pic>
          <p:nvPicPr>
            <p:cNvPr id="22539" name="Picture 25" descr="TAXI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3328"/>
              <a:ext cx="1326" cy="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9834" name="Rectangle 26"/>
            <p:cNvSpPr>
              <a:spLocks noChangeArrowheads="1"/>
            </p:cNvSpPr>
            <p:nvPr/>
          </p:nvSpPr>
          <p:spPr bwMode="auto">
            <a:xfrm>
              <a:off x="1561" y="3276"/>
              <a:ext cx="397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None/>
                <a:defRPr/>
              </a:pPr>
              <a:r>
                <a:rPr lang="en-US" sz="1800" i="1">
                  <a:solidFill>
                    <a:schemeClr val="tx2"/>
                  </a:solidFill>
                  <a:latin typeface="Tahoma" charset="0"/>
                  <a:ea typeface="ＭＳ Ｐゴシック" charset="0"/>
                </a:rPr>
                <a:t>What was the closest dist. between Taxi A &amp; me yesterday?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Type:</a:t>
              </a:r>
              <a:r>
                <a:rPr lang="en-US" sz="1800">
                  <a:latin typeface="Tahoma" charset="0"/>
                  <a:ea typeface="ＭＳ Ｐゴシック" charset="0"/>
                </a:rPr>
                <a:t> Closest-point query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Time:</a:t>
              </a:r>
              <a:r>
                <a:rPr lang="en-US" sz="1800">
                  <a:latin typeface="Tahoma" charset="0"/>
                  <a:ea typeface="ＭＳ Ｐゴシック" charset="0"/>
                </a:rPr>
                <a:t> Past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Duration:</a:t>
              </a:r>
              <a:r>
                <a:rPr lang="en-US" sz="1800">
                  <a:latin typeface="Tahoma" charset="0"/>
                  <a:ea typeface="ＭＳ Ｐゴシック" charset="0"/>
                </a:rPr>
                <a:t> Snapshot </a:t>
              </a:r>
            </a:p>
          </p:txBody>
        </p:sp>
        <p:sp>
          <p:nvSpPr>
            <p:cNvPr id="759835" name="Rectangle 27"/>
            <p:cNvSpPr>
              <a:spLocks noChangeArrowheads="1"/>
            </p:cNvSpPr>
            <p:nvPr/>
          </p:nvSpPr>
          <p:spPr bwMode="auto">
            <a:xfrm>
              <a:off x="3974" y="3582"/>
              <a:ext cx="1675" cy="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b="1" i="1" dirty="0">
                  <a:solidFill>
                    <a:srgbClr val="000099"/>
                  </a:solidFill>
                  <a:latin typeface="Calibri" pitchFamily="34" charset="0"/>
                  <a:ea typeface="宋体" charset="-122"/>
                </a:rPr>
                <a:t>Query</a:t>
              </a: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:</a:t>
              </a:r>
              <a:r>
                <a:rPr lang="en-US" sz="1800" dirty="0">
                  <a:latin typeface="Tahoma" charset="0"/>
                  <a:ea typeface="ＭＳ Ｐゴシック" charset="0"/>
                </a:rPr>
                <a:t> </a:t>
              </a:r>
              <a:r>
                <a:rPr lang="en-US" sz="1800" b="1" dirty="0">
                  <a:latin typeface="Calibri"/>
                  <a:ea typeface="ＭＳ Ｐゴシック" charset="0"/>
                  <a:cs typeface="Calibri"/>
                </a:rPr>
                <a:t>Moving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b="1" i="1" dirty="0">
                  <a:solidFill>
                    <a:srgbClr val="000099"/>
                  </a:solidFill>
                  <a:latin typeface="Calibri" pitchFamily="34" charset="0"/>
                  <a:ea typeface="宋体" charset="-122"/>
                </a:rPr>
                <a:t>Object</a:t>
              </a: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:</a:t>
              </a:r>
              <a:r>
                <a:rPr lang="en-US" sz="1800" dirty="0">
                  <a:latin typeface="Tahoma" charset="0"/>
                  <a:ea typeface="ＭＳ Ｐゴシック" charset="0"/>
                </a:rPr>
                <a:t> </a:t>
              </a:r>
              <a:r>
                <a:rPr lang="en-US" sz="1800" b="1" dirty="0">
                  <a:latin typeface="Calibri"/>
                  <a:ea typeface="ＭＳ Ｐゴシック" charset="0"/>
                  <a:cs typeface="Calibri"/>
                </a:rPr>
                <a:t>Moving</a:t>
              </a:r>
            </a:p>
          </p:txBody>
        </p:sp>
      </p:grpSp>
      <p:grpSp>
        <p:nvGrpSpPr>
          <p:cNvPr id="18" name="Group 33"/>
          <p:cNvGrpSpPr>
            <a:grpSpLocks/>
          </p:cNvGrpSpPr>
          <p:nvPr/>
        </p:nvGrpSpPr>
        <p:grpSpPr bwMode="auto">
          <a:xfrm>
            <a:off x="319088" y="1233488"/>
            <a:ext cx="8824912" cy="1373187"/>
            <a:chOff x="201" y="777"/>
            <a:chExt cx="4192" cy="865"/>
          </a:xfrm>
        </p:grpSpPr>
        <p:pic>
          <p:nvPicPr>
            <p:cNvPr id="22537" name="Picture 6" descr="MPj0400472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802"/>
              <a:ext cx="1293" cy="8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06" y="777"/>
              <a:ext cx="278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None/>
                <a:defRPr/>
              </a:pPr>
              <a:r>
                <a:rPr lang="en-US" sz="1800" i="1" dirty="0">
                  <a:solidFill>
                    <a:schemeClr val="tx2"/>
                  </a:solidFill>
                  <a:latin typeface="Tahoma" charset="0"/>
                  <a:ea typeface="ＭＳ Ｐゴシック" charset="0"/>
                </a:rPr>
                <a:t>Continuously report the number of cars in the freeway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Type:</a:t>
              </a:r>
              <a:r>
                <a:rPr lang="en-US" sz="1800" dirty="0">
                  <a:latin typeface="Tahoma" charset="0"/>
                  <a:ea typeface="ＭＳ Ｐゴシック" charset="0"/>
                </a:rPr>
                <a:t> Range query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Time:</a:t>
              </a:r>
              <a:r>
                <a:rPr lang="en-US" sz="1800" dirty="0">
                  <a:latin typeface="Tahoma" charset="0"/>
                  <a:ea typeface="ＭＳ Ｐゴシック" charset="0"/>
                </a:rPr>
                <a:t> Present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charset="0"/>
                <a:buChar char="n"/>
                <a:defRPr/>
              </a:pPr>
              <a:r>
                <a:rPr lang="en-US" sz="1800" i="1" dirty="0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Duration:</a:t>
              </a:r>
              <a:r>
                <a:rPr lang="en-US" sz="1800" dirty="0">
                  <a:latin typeface="Tahoma" charset="0"/>
                  <a:ea typeface="ＭＳ Ｐゴシック" charset="0"/>
                </a:rPr>
                <a:t> Continuous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Indexing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704263" cy="5040312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2" indent="-342900">
              <a:spcBef>
                <a:spcPts val="600"/>
              </a:spcBef>
              <a:buFont typeface="Wingdings" pitchFamily="2" charset="2"/>
              <a:buBlip>
                <a:blip r:embed="rId2"/>
              </a:buBlip>
              <a:defRPr/>
            </a:pPr>
            <a:r>
              <a:rPr lang="en-US" altLang="zh-CN" sz="2800" b="1" dirty="0" smtClean="0">
                <a:solidFill>
                  <a:srgbClr val="404040"/>
                </a:solidFill>
                <a:ea typeface="MS PGothic" pitchFamily="34" charset="-128"/>
                <a:cs typeface="Calibri" pitchFamily="34" charset="0"/>
              </a:rPr>
              <a:t>Data are stored within a relational database as tuples and tables.</a:t>
            </a:r>
          </a:p>
          <a:p>
            <a:pPr>
              <a:spcBef>
                <a:spcPts val="600"/>
              </a:spcBef>
              <a:defRPr/>
            </a:pPr>
            <a:r>
              <a:rPr sz="2800">
                <a:solidFill>
                  <a:srgbClr val="404040"/>
                </a:solidFill>
                <a:ea typeface="MS PGothic" pitchFamily="34" charset="-128"/>
              </a:rPr>
              <a:t>To answer queries, indexes are built to allow efficient retrieval of data satisfying querying conditions ( especially for relational joins).</a:t>
            </a:r>
          </a:p>
          <a:p>
            <a:pPr marL="756000" lvl="1">
              <a:spcBef>
                <a:spcPts val="600"/>
              </a:spcBef>
              <a:defRPr/>
            </a:pPr>
            <a:r>
              <a:rPr lang="en-US" sz="2400" dirty="0"/>
              <a:t>A</a:t>
            </a:r>
            <a:r>
              <a:rPr lang="en-US" sz="2400" dirty="0" smtClean="0"/>
              <a:t>llow direct access to tuples satisfying the condition.</a:t>
            </a:r>
          </a:p>
          <a:p>
            <a:pPr marL="756000" lvl="1">
              <a:spcBef>
                <a:spcPts val="600"/>
              </a:spcBef>
              <a:defRPr/>
            </a:pPr>
            <a:r>
              <a:rPr lang="en-US" sz="2400" dirty="0" smtClean="0"/>
              <a:t>Most indexes are built based on hashed table (for point query) and B-tree or B</a:t>
            </a:r>
            <a:r>
              <a:rPr lang="en-US" sz="2400" b="1" baseline="30000" dirty="0" smtClean="0"/>
              <a:t>+</a:t>
            </a:r>
            <a:r>
              <a:rPr lang="en-US" sz="2400" dirty="0" smtClean="0"/>
              <a:t>-tree (for range query).</a:t>
            </a:r>
          </a:p>
          <a:p>
            <a:pPr marL="756000" lvl="1">
              <a:spcBef>
                <a:spcPts val="600"/>
              </a:spcBef>
              <a:defRPr/>
            </a:pPr>
            <a:r>
              <a:rPr lang="en-US" sz="2400" dirty="0" smtClean="0"/>
              <a:t>In practice, B</a:t>
            </a:r>
            <a:r>
              <a:rPr lang="en-US" sz="2400" b="1" baseline="30000" dirty="0" smtClean="0"/>
              <a:t>+</a:t>
            </a:r>
            <a:r>
              <a:rPr lang="en-US" sz="2400" dirty="0" smtClean="0"/>
              <a:t>-trees are used more often, since they allow sequential access to range data by chaining together leaf nodes.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88350" cy="9366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Location-dependent applications</a:t>
            </a:r>
            <a:endParaRPr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844675"/>
            <a:ext cx="8642350" cy="1944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How many cars are in the </a:t>
            </a:r>
            <a:r>
              <a:rPr sz="2200" u="sng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downtown area</a:t>
            </a: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Send an alert if a non-friendly vehicle </a:t>
            </a:r>
            <a:r>
              <a:rPr sz="2200" u="sng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enters</a:t>
            </a: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 a </a:t>
            </a:r>
            <a:r>
              <a:rPr sz="2200" u="sng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restricted region</a:t>
            </a:r>
            <a:endParaRPr sz="22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Report any congestion in the </a:t>
            </a:r>
            <a:r>
              <a:rPr sz="2200" u="sng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road network</a:t>
            </a:r>
            <a:endParaRPr sz="22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Once an accident is discovered, immediately send alarm to the </a:t>
            </a:r>
            <a:r>
              <a:rPr sz="2200" u="sng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nearest</a:t>
            </a: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 police and ambulance cars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Make sure that there are no two aircrafts with </a:t>
            </a:r>
            <a:r>
              <a:rPr sz="2200" u="sng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nearby paths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endParaRPr sz="24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50825" y="1268413"/>
            <a:ext cx="2884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Traffic Monitoring</a:t>
            </a:r>
            <a:endParaRPr lang="en-US" altLang="zh-CN" sz="28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9" name="Rectangle 1"/>
          <p:cNvSpPr>
            <a:spLocks noChangeArrowheads="1"/>
          </p:cNvSpPr>
          <p:nvPr/>
        </p:nvSpPr>
        <p:spPr bwMode="auto">
          <a:xfrm>
            <a:off x="250825" y="3933825"/>
            <a:ext cx="813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3399"/>
                </a:solidFill>
                <a:latin typeface="Calibri" pitchFamily="34" charset="0"/>
                <a:cs typeface="Calibri" pitchFamily="34" charset="0"/>
              </a:rPr>
              <a:t>Location-based Object Finder / Advertisement</a:t>
            </a:r>
            <a:endParaRPr lang="en-US" altLang="zh-CN" sz="28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50" name="Rectangle 23"/>
          <p:cNvSpPr txBox="1">
            <a:spLocks noChangeArrowheads="1"/>
          </p:cNvSpPr>
          <p:nvPr/>
        </p:nvSpPr>
        <p:spPr bwMode="auto">
          <a:xfrm>
            <a:off x="323850" y="4508500"/>
            <a:ext cx="8712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Where is my </a:t>
            </a:r>
            <a:r>
              <a:rPr lang="en-US" altLang="zh-CN" sz="2200" b="1" u="sng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nearest</a:t>
            </a: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 Gas station?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What are the fast food restaurants </a:t>
            </a:r>
            <a:r>
              <a:rPr lang="en-US" altLang="zh-CN" sz="2200" b="1" u="sng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within 3 miles from my location</a:t>
            </a: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Am I </a:t>
            </a:r>
            <a:r>
              <a:rPr lang="en-US" altLang="zh-CN" sz="2200" b="1" u="sng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near</a:t>
            </a: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 to a restaurant while any of my friends are </a:t>
            </a:r>
            <a:r>
              <a:rPr lang="en-US" altLang="zh-CN" sz="2200" b="1" u="sng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there</a:t>
            </a:r>
            <a:endParaRPr lang="en-US" altLang="zh-CN" sz="2200" b="1">
              <a:solidFill>
                <a:srgbClr val="404040"/>
              </a:solidFill>
              <a:latin typeface="Calibri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Send E-coupons to all customers </a:t>
            </a:r>
            <a:r>
              <a:rPr lang="en-US" altLang="zh-CN" sz="2200" b="1" u="sng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within 3 miles</a:t>
            </a: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 of my stores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200" b="1">
                <a:solidFill>
                  <a:srgbClr val="404040"/>
                </a:solidFill>
                <a:latin typeface="Calibri" pitchFamily="34" charset="0"/>
                <a:ea typeface="宋体" pitchFamily="2" charset="-122"/>
              </a:rPr>
              <a:t>Where is Bus 973 now? How long do I have to wait for its arrival?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08426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Indexing spatial data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04263" cy="52562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0"/>
              <a:buBlip>
                <a:blip r:embed="rId2"/>
              </a:buBlip>
              <a:defRPr/>
            </a:pPr>
            <a:r>
              <a:rPr sz="28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In a spatial database, spatial objects can be stored in their primitive forms</a:t>
            </a:r>
          </a:p>
          <a:p>
            <a:pPr lvl="1">
              <a:buFont typeface="Wingdings" charset="0"/>
              <a:buBlip>
                <a:blip r:embed="rId2"/>
              </a:buBlip>
              <a:defRPr/>
            </a:pPr>
            <a:r>
              <a:rPr sz="2400" dirty="0" smtClean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e.g</a:t>
            </a:r>
            <a:r>
              <a:rPr sz="2400" dirty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., a polygon is represented by the points defining the lines enclosing it or by the polyline.</a:t>
            </a:r>
          </a:p>
          <a:p>
            <a:pPr>
              <a:buFont typeface="Wingdings" charset="0"/>
              <a:buBlip>
                <a:blip r:embed="rId2"/>
              </a:buBlip>
              <a:defRPr/>
            </a:pPr>
            <a:r>
              <a:rPr sz="280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Again, indexes must be built to allow effective processing of additional spatial query types.</a:t>
            </a:r>
          </a:p>
          <a:p>
            <a:pPr lvl="1">
              <a:buFont typeface="Wingdings" charset="0"/>
              <a:buBlip>
                <a:blip r:embed="rId2"/>
              </a:buBlip>
              <a:defRPr/>
            </a:pPr>
            <a:r>
              <a:rPr lang="en-US" altLang="zh-CN" sz="2400" dirty="0">
                <a:solidFill>
                  <a:srgbClr val="404040"/>
                </a:solidFill>
                <a:latin typeface="Calibri" charset="0"/>
                <a:cs typeface="Calibri" charset="0"/>
              </a:rPr>
              <a:t>Partition the set of objects into subsets according to their locations</a:t>
            </a:r>
          </a:p>
          <a:p>
            <a:pPr lvl="1">
              <a:lnSpc>
                <a:spcPct val="80000"/>
              </a:lnSpc>
              <a:buFont typeface="Wingdings" charset="0"/>
              <a:buBlip>
                <a:blip r:embed="rId2"/>
              </a:buBlip>
              <a:defRPr/>
            </a:pPr>
            <a:r>
              <a:rPr sz="2400" dirty="0" smtClean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Examples include R-tree, R*-tree, 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R</a:t>
            </a:r>
            <a:r>
              <a:rPr lang="en-US" sz="2400" b="1" baseline="30000" dirty="0"/>
              <a:t>+</a:t>
            </a:r>
            <a:r>
              <a:rPr lang="en-US" sz="2400" dirty="0" smtClean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-</a:t>
            </a:r>
            <a:r>
              <a:rPr lang="en-US" sz="2400" dirty="0">
                <a:solidFill>
                  <a:srgbClr val="404040"/>
                </a:solidFill>
                <a:latin typeface="Calibri" charset="0"/>
                <a:ea typeface="MS PGothic" charset="0"/>
                <a:cs typeface="Calibri" charset="0"/>
              </a:rPr>
              <a:t>tree.</a:t>
            </a:r>
          </a:p>
          <a:p>
            <a:pPr lvl="2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B</a:t>
            </a: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-tree is based on ordering on a one-dimension key 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attribute.</a:t>
            </a:r>
          </a:p>
          <a:p>
            <a:pPr lvl="2">
              <a:lnSpc>
                <a:spcPct val="80000"/>
              </a:lnSpc>
              <a:buFont typeface="Wingdings" charset="0"/>
              <a:buBlip>
                <a:blip r:embed="rId3"/>
              </a:buBlip>
              <a:defRPr/>
            </a:pP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S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patial </a:t>
            </a: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data 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(e.g. </a:t>
            </a: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an 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area) </a:t>
            </a: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is of two 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dimensions - R</a:t>
            </a: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-tree etc. generalize the B-tree and 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B</a:t>
            </a:r>
            <a:r>
              <a:rPr lang="en-US" sz="2000" b="1" baseline="30000" dirty="0"/>
              <a:t>+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-</a:t>
            </a:r>
            <a:r>
              <a:rPr lang="en-US" altLang="zh-CN" sz="2200" dirty="0">
                <a:solidFill>
                  <a:srgbClr val="404040"/>
                </a:solidFill>
                <a:latin typeface="Calibri" charset="0"/>
                <a:cs typeface="Calibri" charset="0"/>
              </a:rPr>
              <a:t>tree into their two dimensional equivalence</a:t>
            </a:r>
            <a:r>
              <a:rPr lang="en-US" altLang="zh-CN" sz="2200" dirty="0" smtClean="0">
                <a:solidFill>
                  <a:srgbClr val="404040"/>
                </a:solidFill>
                <a:latin typeface="Calibri" charset="0"/>
                <a:cs typeface="Calibri" charset="0"/>
              </a:rPr>
              <a:t>.</a:t>
            </a:r>
            <a:endParaRPr lang="en-US" altLang="zh-CN" sz="2200" dirty="0">
              <a:solidFill>
                <a:srgbClr val="404040"/>
              </a:solidFill>
              <a:latin typeface="Calibri" charset="0"/>
              <a:cs typeface="Calibri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863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R-Tree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704263" cy="5256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宋体" pitchFamily="2" charset="-122"/>
              </a:rPr>
              <a:t>R-tree is the 2D extension of B</a:t>
            </a:r>
            <a:r>
              <a:rPr sz="2800" baseline="30000">
                <a:solidFill>
                  <a:srgbClr val="404040"/>
                </a:solidFill>
                <a:ea typeface="宋体" pitchFamily="2" charset="-122"/>
              </a:rPr>
              <a:t>+</a:t>
            </a:r>
            <a:r>
              <a:rPr sz="2800">
                <a:solidFill>
                  <a:srgbClr val="404040"/>
                </a:solidFill>
                <a:ea typeface="宋体" pitchFamily="2" charset="-122"/>
              </a:rPr>
              <a:t>-tree.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宋体" pitchFamily="2" charset="-122"/>
              </a:rPr>
              <a:t>In range query, how do you get a set of points or a set of areas contained within a certain bounding box?</a:t>
            </a:r>
          </a:p>
          <a:p>
            <a:pPr lvl="1"/>
            <a:r>
              <a:rPr lang="en-US" altLang="zh-CN" sz="2200" smtClean="0">
                <a:solidFill>
                  <a:srgbClr val="262626"/>
                </a:solidFill>
              </a:rPr>
              <a:t>A </a:t>
            </a:r>
            <a:r>
              <a:rPr lang="en-US" altLang="zh-CN" sz="2200" i="1" smtClean="0">
                <a:solidFill>
                  <a:schemeClr val="folHlink"/>
                </a:solidFill>
              </a:rPr>
              <a:t>minimum bounding box</a:t>
            </a:r>
            <a:r>
              <a:rPr lang="en-US" altLang="zh-CN" sz="2200" smtClean="0">
                <a:solidFill>
                  <a:srgbClr val="262626"/>
                </a:solidFill>
              </a:rPr>
              <a:t> (</a:t>
            </a:r>
            <a:r>
              <a:rPr lang="en-US" altLang="zh-CN" sz="2200" smtClean="0">
                <a:solidFill>
                  <a:schemeClr val="hlink"/>
                </a:solidFill>
              </a:rPr>
              <a:t>mbb</a:t>
            </a:r>
            <a:r>
              <a:rPr lang="en-US" altLang="zh-CN" sz="2200" smtClean="0">
                <a:solidFill>
                  <a:srgbClr val="262626"/>
                </a:solidFill>
              </a:rPr>
              <a:t>) is the smallest rectangular region that just completely covers the area. </a:t>
            </a:r>
          </a:p>
          <a:p>
            <a:pPr lvl="1"/>
            <a:r>
              <a:rPr lang="en-US" altLang="zh-CN" sz="2200" smtClean="0">
                <a:solidFill>
                  <a:srgbClr val="262626"/>
                </a:solidFill>
              </a:rPr>
              <a:t>It is easily computed by taking </a:t>
            </a:r>
            <a:r>
              <a:rPr lang="en-US" altLang="zh-CN" sz="2200" i="1" smtClean="0">
                <a:solidFill>
                  <a:srgbClr val="262626"/>
                </a:solidFill>
              </a:rPr>
              <a:t>x</a:t>
            </a:r>
            <a:r>
              <a:rPr lang="en-US" altLang="zh-CN" sz="2200" b="1" baseline="-25000" smtClean="0">
                <a:solidFill>
                  <a:srgbClr val="262626"/>
                </a:solidFill>
              </a:rPr>
              <a:t>1</a:t>
            </a:r>
            <a:r>
              <a:rPr lang="en-US" altLang="zh-CN" sz="2200" smtClean="0">
                <a:solidFill>
                  <a:srgbClr val="262626"/>
                </a:solidFill>
              </a:rPr>
              <a:t> and </a:t>
            </a:r>
            <a:r>
              <a:rPr lang="en-US" altLang="zh-CN" sz="2200" i="1" smtClean="0">
                <a:solidFill>
                  <a:srgbClr val="262626"/>
                </a:solidFill>
              </a:rPr>
              <a:t>x</a:t>
            </a:r>
            <a:r>
              <a:rPr lang="en-US" altLang="zh-CN" sz="2200" b="1" baseline="-25000" smtClean="0">
                <a:solidFill>
                  <a:srgbClr val="262626"/>
                </a:solidFill>
              </a:rPr>
              <a:t>2</a:t>
            </a:r>
            <a:r>
              <a:rPr lang="en-US" altLang="zh-CN" sz="2200" smtClean="0">
                <a:solidFill>
                  <a:srgbClr val="262626"/>
                </a:solidFill>
              </a:rPr>
              <a:t> to be the minimum and maximum value of </a:t>
            </a:r>
            <a:r>
              <a:rPr lang="en-US" altLang="zh-CN" sz="2200" i="1" smtClean="0">
                <a:solidFill>
                  <a:srgbClr val="262626"/>
                </a:solidFill>
              </a:rPr>
              <a:t>x</a:t>
            </a:r>
            <a:r>
              <a:rPr lang="en-US" altLang="zh-CN" sz="2200" smtClean="0">
                <a:solidFill>
                  <a:srgbClr val="262626"/>
                </a:solidFill>
              </a:rPr>
              <a:t>-coordinate of all points in the area, and </a:t>
            </a:r>
            <a:r>
              <a:rPr lang="en-US" altLang="zh-CN" sz="2200" i="1" smtClean="0">
                <a:solidFill>
                  <a:srgbClr val="262626"/>
                </a:solidFill>
              </a:rPr>
              <a:t>y</a:t>
            </a:r>
            <a:r>
              <a:rPr lang="en-US" altLang="zh-CN" sz="2200" b="1" baseline="-25000" smtClean="0">
                <a:solidFill>
                  <a:srgbClr val="262626"/>
                </a:solidFill>
              </a:rPr>
              <a:t>1</a:t>
            </a:r>
            <a:r>
              <a:rPr lang="en-US" altLang="zh-CN" sz="2200" smtClean="0">
                <a:solidFill>
                  <a:srgbClr val="262626"/>
                </a:solidFill>
              </a:rPr>
              <a:t> and </a:t>
            </a:r>
            <a:r>
              <a:rPr lang="en-US" altLang="zh-CN" sz="2200" i="1" smtClean="0">
                <a:solidFill>
                  <a:srgbClr val="262626"/>
                </a:solidFill>
              </a:rPr>
              <a:t>y</a:t>
            </a:r>
            <a:r>
              <a:rPr lang="en-US" altLang="zh-CN" sz="2200" b="1" baseline="-25000" smtClean="0">
                <a:solidFill>
                  <a:srgbClr val="262626"/>
                </a:solidFill>
              </a:rPr>
              <a:t>2</a:t>
            </a:r>
            <a:r>
              <a:rPr lang="en-US" altLang="zh-CN" sz="2200" smtClean="0">
                <a:solidFill>
                  <a:srgbClr val="262626"/>
                </a:solidFill>
              </a:rPr>
              <a:t> to be the minimum and maximum value of </a:t>
            </a:r>
            <a:r>
              <a:rPr lang="en-US" altLang="zh-CN" sz="2200" i="1" smtClean="0">
                <a:solidFill>
                  <a:srgbClr val="262626"/>
                </a:solidFill>
              </a:rPr>
              <a:t>y</a:t>
            </a:r>
            <a:r>
              <a:rPr lang="en-US" altLang="zh-CN" sz="2200" smtClean="0">
                <a:solidFill>
                  <a:srgbClr val="262626"/>
                </a:solidFill>
              </a:rPr>
              <a:t>-coordinate.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sz="2800">
                <a:solidFill>
                  <a:srgbClr val="404040"/>
                </a:solidFill>
                <a:ea typeface="Arial Unicode MS" pitchFamily="34" charset="-122"/>
              </a:rPr>
              <a:t>It is not difficult to get a set of points within an area, by generating a range query on the x- and y-coordinate of the corner points of the bounding box (point query).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336600"/>
                </a:solidFill>
                <a:cs typeface="Calibri" pitchFamily="34" charset="0"/>
              </a:rPr>
              <a:t>select</a:t>
            </a:r>
            <a:r>
              <a:rPr lang="en-US" altLang="zh-CN" sz="2000" smtClean="0">
                <a:solidFill>
                  <a:srgbClr val="336600"/>
                </a:solidFill>
                <a:cs typeface="Calibri" pitchFamily="34" charset="0"/>
              </a:rPr>
              <a:t>  p.x, p.y </a:t>
            </a:r>
            <a:r>
              <a:rPr lang="en-US" altLang="zh-CN" sz="2000" b="1" smtClean="0">
                <a:solidFill>
                  <a:srgbClr val="336600"/>
                </a:solidFill>
                <a:cs typeface="Calibri" pitchFamily="34" charset="0"/>
              </a:rPr>
              <a:t>from </a:t>
            </a:r>
            <a:r>
              <a:rPr lang="en-US" altLang="zh-CN" sz="2000" smtClean="0">
                <a:solidFill>
                  <a:srgbClr val="336600"/>
                </a:solidFill>
                <a:cs typeface="Calibri" pitchFamily="34" charset="0"/>
              </a:rPr>
              <a:t>allPoints p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000" b="1" smtClean="0">
                <a:solidFill>
                  <a:srgbClr val="336600"/>
                </a:solidFill>
                <a:cs typeface="Calibri" pitchFamily="34" charset="0"/>
              </a:rPr>
              <a:t>where  </a:t>
            </a:r>
            <a:r>
              <a:rPr lang="en-US" altLang="zh-CN" sz="2000" smtClean="0">
                <a:solidFill>
                  <a:srgbClr val="336600"/>
                </a:solidFill>
                <a:cs typeface="Calibri" pitchFamily="34" charset="0"/>
              </a:rPr>
              <a:t>x1 &lt;= p.x and p.x &lt;= x2 and y1 &lt;= p.y and p.y &lt;= y2;</a:t>
            </a:r>
          </a:p>
          <a:p>
            <a:pPr>
              <a:buFont typeface="Wingdings" pitchFamily="2" charset="2"/>
              <a:buNone/>
            </a:pPr>
            <a:endParaRPr>
              <a:solidFill>
                <a:srgbClr val="336600"/>
              </a:solidFill>
              <a:ea typeface="Arial Unicode MS" pitchFamily="34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R-Tree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75700" cy="5184775"/>
          </a:xfrm>
        </p:spPr>
        <p:txBody>
          <a:bodyPr/>
          <a:lstStyle/>
          <a:p>
            <a:pPr>
              <a:defRPr/>
            </a:pPr>
            <a:r>
              <a:rPr sz="2400"/>
              <a:t>In R-Tree, objects (points or rectangles) are clustered into a group, represented by the </a:t>
            </a:r>
            <a:r>
              <a:rPr sz="2400">
                <a:solidFill>
                  <a:schemeClr val="hlink"/>
                </a:solidFill>
                <a:latin typeface="Calibri" charset="0"/>
                <a:ea typeface="Arial Unicode MS" charset="0"/>
                <a:cs typeface="Arial Unicode MS" charset="0"/>
              </a:rPr>
              <a:t>mbb</a:t>
            </a:r>
            <a:r>
              <a:rPr sz="2400"/>
              <a:t> of the group and is considered a node.</a:t>
            </a:r>
          </a:p>
          <a:p>
            <a:pPr>
              <a:defRPr/>
            </a:pPr>
            <a:r>
              <a:rPr sz="2400"/>
              <a:t>Nodes are considered again as objects for clustering into next level, until the root is reached.</a:t>
            </a:r>
          </a:p>
          <a:p>
            <a:pPr lvl="1">
              <a:buFont typeface="Wingdings" charset="0"/>
              <a:buBlip>
                <a:blip r:embed="rId2"/>
              </a:buBlip>
              <a:defRPr/>
            </a:pPr>
            <a:r>
              <a:rPr sz="2200" dirty="0"/>
              <a:t>Note that now the </a:t>
            </a:r>
            <a:r>
              <a:rPr sz="2200" dirty="0">
                <a:solidFill>
                  <a:schemeClr val="hlink"/>
                </a:solidFill>
                <a:latin typeface="Calibri" charset="0"/>
              </a:rPr>
              <a:t>mbb</a:t>
            </a:r>
            <a:r>
              <a:rPr sz="2200" dirty="0"/>
              <a:t> of interior nodes could overlap.</a:t>
            </a:r>
          </a:p>
          <a:p>
            <a:pPr>
              <a:defRPr/>
            </a:pPr>
            <a:r>
              <a:rPr sz="2400"/>
              <a:t>For point search, check the mbb of each branch.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/>
              <a:t>If the </a:t>
            </a:r>
            <a:r>
              <a:rPr lang="en-US" sz="2200" dirty="0" err="1">
                <a:solidFill>
                  <a:schemeClr val="hlink"/>
                </a:solidFill>
                <a:latin typeface="Calibri" charset="0"/>
              </a:rPr>
              <a:t>mbb</a:t>
            </a:r>
            <a:r>
              <a:rPr lang="en-US" sz="2200" dirty="0"/>
              <a:t> of a branch contains the point, search recursively down the sub-branches of the branch.</a:t>
            </a:r>
          </a:p>
          <a:p>
            <a:pPr>
              <a:defRPr/>
            </a:pPr>
            <a:r>
              <a:rPr sz="2400"/>
              <a:t>For range search, check the mbb of each branch.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/>
              <a:t>If the </a:t>
            </a:r>
            <a:r>
              <a:rPr lang="en-US" sz="2200" dirty="0" err="1">
                <a:solidFill>
                  <a:schemeClr val="hlink"/>
                </a:solidFill>
                <a:latin typeface="Calibri" charset="0"/>
              </a:rPr>
              <a:t>mbb</a:t>
            </a:r>
            <a:r>
              <a:rPr lang="en-US" sz="2200" dirty="0"/>
              <a:t> of a branch intersects with the query rectangle, search recursively down the sub-branches of the branch.</a:t>
            </a:r>
          </a:p>
          <a:p>
            <a:pPr>
              <a:defRPr/>
            </a:pPr>
            <a:r>
              <a:rPr sz="2400"/>
              <a:t>Insertion with R-tree is complicated.</a:t>
            </a:r>
          </a:p>
          <a:p>
            <a:pPr>
              <a:lnSpc>
                <a:spcPct val="80000"/>
              </a:lnSpc>
              <a:defRPr/>
            </a:pPr>
            <a:r>
              <a:rPr sz="2400"/>
              <a:t>R</a:t>
            </a:r>
            <a:r>
              <a:rPr sz="2400" baseline="30000"/>
              <a:t>*</a:t>
            </a:r>
            <a:r>
              <a:rPr sz="2400"/>
              <a:t>-tree performs some optimizations to R-tree for insertion.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R-Tree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>
              <a:defRPr/>
            </a:pPr>
            <a:r>
              <a:rPr/>
              <a:t>An example of an R-tree.</a:t>
            </a:r>
          </a:p>
          <a:p>
            <a:pPr lvl="1">
              <a:defRPr/>
            </a:pPr>
            <a:r>
              <a:rPr lang="en-US" dirty="0"/>
              <a:t>How to search for </a:t>
            </a:r>
            <a:r>
              <a:rPr lang="en-US" i="1" dirty="0"/>
              <a:t>A</a:t>
            </a:r>
            <a:r>
              <a:rPr lang="en-US" dirty="0"/>
              <a:t>?</a:t>
            </a:r>
          </a:p>
        </p:txBody>
      </p:sp>
      <p:pic>
        <p:nvPicPr>
          <p:cNvPr id="27652" name="Picture 4" descr="fig8-10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08275"/>
            <a:ext cx="8839200" cy="33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752600" y="3622675"/>
            <a:ext cx="609600" cy="609600"/>
          </a:xfrm>
          <a:prstGeom prst="rect">
            <a:avLst/>
          </a:prstGeom>
          <a:solidFill>
            <a:srgbClr val="66FF33">
              <a:alpha val="20000"/>
            </a:srgbClr>
          </a:solidFill>
          <a:ln w="9525">
            <a:solidFill>
              <a:srgbClr val="33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altLang="zh-CN"/>
          </a:p>
        </p:txBody>
      </p:sp>
      <p:sp>
        <p:nvSpPr>
          <p:cNvPr id="27654" name="AutoShape 7"/>
          <p:cNvSpPr>
            <a:spLocks noChangeArrowheads="1"/>
          </p:cNvSpPr>
          <p:nvPr/>
        </p:nvSpPr>
        <p:spPr bwMode="auto">
          <a:xfrm>
            <a:off x="4648200" y="3089275"/>
            <a:ext cx="414338" cy="419100"/>
          </a:xfrm>
          <a:prstGeom prst="wedgeEllipseCallout">
            <a:avLst>
              <a:gd name="adj1" fmla="val -605171"/>
              <a:gd name="adj2" fmla="val 78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i="1"/>
              <a:t>A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R</a:t>
            </a:r>
            <a:r>
              <a:rPr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+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-Tree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13787" cy="5040312"/>
          </a:xfrm>
        </p:spPr>
        <p:txBody>
          <a:bodyPr/>
          <a:lstStyle/>
          <a:p>
            <a:pPr>
              <a:spcBef>
                <a:spcPts val="500"/>
              </a:spcBef>
              <a:defRPr/>
            </a:pPr>
            <a:r>
              <a:rPr sz="2800"/>
              <a:t>Searching in R-tree could be expensive, since multiple branches need to be explored if the mbb of a branch overlaps with the query.</a:t>
            </a:r>
          </a:p>
          <a:p>
            <a:pPr>
              <a:spcBef>
                <a:spcPts val="500"/>
              </a:spcBef>
              <a:defRPr/>
            </a:pPr>
            <a:r>
              <a:rPr sz="2800"/>
              <a:t>R</a:t>
            </a:r>
            <a:r>
              <a:rPr sz="2800" baseline="30000"/>
              <a:t>+</a:t>
            </a:r>
            <a:r>
              <a:rPr sz="2800"/>
              <a:t>-tree is designed to ensure that the mbb for branches at the same level </a:t>
            </a:r>
            <a:r>
              <a:rPr sz="2800">
                <a:solidFill>
                  <a:schemeClr val="folHlink"/>
                </a:solidFill>
              </a:rPr>
              <a:t>do not overlap</a:t>
            </a:r>
            <a:r>
              <a:rPr sz="2800"/>
              <a:t>.</a:t>
            </a:r>
          </a:p>
          <a:p>
            <a:pPr lvl="1">
              <a:spcBef>
                <a:spcPts val="500"/>
              </a:spcBef>
              <a:buFont typeface="Wingdings" charset="0"/>
              <a:buBlip>
                <a:blip r:embed="rId2"/>
              </a:buBlip>
              <a:defRPr/>
            </a:pPr>
            <a:r>
              <a:rPr sz="2600" dirty="0"/>
              <a:t>The tradeoff </a:t>
            </a:r>
            <a:r>
              <a:rPr sz="2600" dirty="0" smtClean="0"/>
              <a:t>is</a:t>
            </a:r>
            <a:r>
              <a:rPr lang="en-US" sz="2600" dirty="0"/>
              <a:t> </a:t>
            </a:r>
            <a:r>
              <a:rPr sz="2600" dirty="0" smtClean="0"/>
              <a:t>that </a:t>
            </a:r>
            <a:r>
              <a:rPr sz="2600" dirty="0"/>
              <a:t>the object may have to be duplicated.</a:t>
            </a:r>
          </a:p>
          <a:p>
            <a:pPr>
              <a:spcBef>
                <a:spcPts val="500"/>
              </a:spcBef>
              <a:defRPr/>
            </a:pPr>
            <a:r>
              <a:rPr sz="2800"/>
              <a:t>Searching in R</a:t>
            </a:r>
            <a:r>
              <a:rPr sz="2800" baseline="30000"/>
              <a:t>+</a:t>
            </a:r>
            <a:r>
              <a:rPr sz="2800"/>
              <a:t>-tree is similar to searching in quadtree.</a:t>
            </a:r>
          </a:p>
          <a:p>
            <a:pPr>
              <a:spcBef>
                <a:spcPts val="500"/>
              </a:spcBef>
              <a:defRPr/>
            </a:pPr>
            <a:r>
              <a:rPr sz="2800"/>
              <a:t>Compared with R-tree, the storage overhead for R</a:t>
            </a:r>
            <a:r>
              <a:rPr sz="2800" baseline="30000"/>
              <a:t>+</a:t>
            </a:r>
            <a:r>
              <a:rPr sz="2800"/>
              <a:t>-tree  is higher, insertion is more complicated, but searching is much faster.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R</a:t>
            </a:r>
            <a:r>
              <a:rPr baseline="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+</a:t>
            </a: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-Tree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62950" cy="4784725"/>
          </a:xfrm>
        </p:spPr>
        <p:txBody>
          <a:bodyPr/>
          <a:lstStyle/>
          <a:p>
            <a:pPr>
              <a:defRPr/>
            </a:pPr>
            <a:r>
              <a:rPr/>
              <a:t>An example of an R</a:t>
            </a:r>
            <a:r>
              <a:rPr baseline="30000"/>
              <a:t>+</a:t>
            </a:r>
            <a:r>
              <a:rPr/>
              <a:t>-tree.</a:t>
            </a:r>
          </a:p>
          <a:p>
            <a:pPr lvl="1">
              <a:defRPr/>
            </a:pPr>
            <a:r>
              <a:rPr lang="en-US" dirty="0"/>
              <a:t>Here objects 8 and 12 are duplicated.</a:t>
            </a:r>
          </a:p>
        </p:txBody>
      </p:sp>
      <p:pic>
        <p:nvPicPr>
          <p:cNvPr id="29700" name="Picture 4" descr="fig8-12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24175"/>
            <a:ext cx="9144000" cy="332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108426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Indexing moving object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713788" cy="5184775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sz="2600" i="1">
                <a:solidFill>
                  <a:schemeClr val="folHlink"/>
                </a:solidFill>
              </a:rPr>
              <a:t>Moving object database</a:t>
            </a:r>
            <a:r>
              <a:rPr sz="2600"/>
              <a:t> - spatial database storing locations of moving objects.</a:t>
            </a:r>
          </a:p>
          <a:p>
            <a:pPr lvl="1">
              <a:spcBef>
                <a:spcPts val="600"/>
              </a:spcBef>
              <a:buFont typeface="Wingdings" charset="0"/>
              <a:buBlip>
                <a:blip r:embed="rId2"/>
              </a:buBlip>
              <a:defRPr/>
            </a:pPr>
            <a:r>
              <a:rPr lang="en-US" sz="2000" dirty="0" smtClean="0"/>
              <a:t>E.g. You </a:t>
            </a:r>
            <a:r>
              <a:rPr lang="en-US" sz="2000" dirty="0"/>
              <a:t>may want to get the nearest taxi (or the nearest green taxi if you are in Northern N.T.)</a:t>
            </a:r>
            <a:r>
              <a:rPr lang="en-US" sz="2000" dirty="0" smtClean="0"/>
              <a:t>. Database </a:t>
            </a:r>
            <a:r>
              <a:rPr lang="en-US" sz="2000" dirty="0"/>
              <a:t>must store the current location of all taxis, since </a:t>
            </a:r>
            <a:r>
              <a:rPr lang="en-US" sz="2000" dirty="0" smtClean="0"/>
              <a:t>a </a:t>
            </a:r>
            <a:r>
              <a:rPr lang="en-US" sz="2000" dirty="0"/>
              <a:t>similar query </a:t>
            </a:r>
            <a:r>
              <a:rPr lang="en-US" sz="2000" dirty="0" smtClean="0"/>
              <a:t>can be issued at </a:t>
            </a:r>
            <a:r>
              <a:rPr lang="en-US" sz="2000" dirty="0"/>
              <a:t>different location.</a:t>
            </a:r>
          </a:p>
          <a:p>
            <a:pPr>
              <a:spcBef>
                <a:spcPts val="600"/>
              </a:spcBef>
              <a:defRPr/>
            </a:pPr>
            <a:r>
              <a:rPr sz="2600"/>
              <a:t>Cost of insertion of an object in spatial database is very high. Worse yet, this needs to be done often for a moving object.</a:t>
            </a:r>
          </a:p>
          <a:p>
            <a:pPr>
              <a:spcBef>
                <a:spcPts val="600"/>
              </a:spcBef>
              <a:defRPr/>
            </a:pPr>
            <a:r>
              <a:rPr sz="2600"/>
              <a:t>Research is done to search for fast methods to insert and query moving objects, with effective indexing.</a:t>
            </a:r>
          </a:p>
          <a:p>
            <a:pPr>
              <a:spcBef>
                <a:spcPts val="600"/>
              </a:spcBef>
              <a:defRPr/>
            </a:pPr>
            <a:r>
              <a:rPr sz="2600"/>
              <a:t>We can trade off precision with update efficiency: update important objects more often but others less often.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68413"/>
            <a:ext cx="8726487" cy="143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chemeClr val="tx2"/>
                </a:solidFill>
                <a:ea typeface="宋体" pitchFamily="2" charset="-122"/>
              </a:rPr>
              <a:t>Querying Along the Spatial-Temporal Dimension</a:t>
            </a:r>
          </a:p>
          <a:p>
            <a:pPr lvl="1" eaLnBrk="1" hangingPunct="1"/>
            <a:r>
              <a:rPr lang="en-US" altLang="zh-CN" sz="1800" i="1" smtClean="0">
                <a:solidFill>
                  <a:srgbClr val="262626"/>
                </a:solidFill>
              </a:rPr>
              <a:t>What was the location of a certain object from 7:00 AM to 10:00 AM yesterday?</a:t>
            </a:r>
          </a:p>
          <a:p>
            <a:pPr lvl="1" eaLnBrk="1" hangingPunct="1"/>
            <a:r>
              <a:rPr lang="en-US" altLang="zh-CN" sz="1800" i="1" smtClean="0">
                <a:solidFill>
                  <a:srgbClr val="262626"/>
                </a:solidFill>
              </a:rPr>
              <a:t>Find all objects that were in a certain area at 7:00 AM yesterday</a:t>
            </a:r>
          </a:p>
          <a:p>
            <a:pPr lvl="1" eaLnBrk="1" hangingPunct="1"/>
            <a:r>
              <a:rPr lang="en-US" altLang="zh-CN" sz="1800" i="1" smtClean="0">
                <a:solidFill>
                  <a:srgbClr val="262626"/>
                </a:solidFill>
              </a:rPr>
              <a:t>Find all objects that were close to each other from 7:00 AM to 8:00 AM yesterday</a:t>
            </a:r>
            <a:endParaRPr lang="en-US" altLang="zh-CN" sz="1800" smtClean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r>
              <a:rPr sz="2200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Historical trajectories are represented                                                                by their three-dimensional Minimum                                                        Bounding Rectangle (MBR)</a:t>
            </a:r>
          </a:p>
          <a:p>
            <a:pPr eaLnBrk="1" hangingPunct="1">
              <a:buFont typeface="Wingdings" pitchFamily="2" charset="2"/>
              <a:buBlip>
                <a:blip r:embed="rId3"/>
              </a:buBlip>
            </a:pPr>
            <a:endParaRPr sz="2200"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</p:txBody>
      </p:sp>
      <p:sp>
        <p:nvSpPr>
          <p:cNvPr id="763977" name="Line 73"/>
          <p:cNvSpPr>
            <a:spLocks noChangeShapeType="1"/>
          </p:cNvSpPr>
          <p:nvPr/>
        </p:nvSpPr>
        <p:spPr bwMode="auto">
          <a:xfrm flipH="1">
            <a:off x="5435600" y="2781300"/>
            <a:ext cx="0" cy="25939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3978" name="Line 74"/>
          <p:cNvSpPr>
            <a:spLocks noChangeShapeType="1"/>
          </p:cNvSpPr>
          <p:nvPr/>
        </p:nvSpPr>
        <p:spPr bwMode="auto">
          <a:xfrm rot="-5400000">
            <a:off x="7182644" y="3647281"/>
            <a:ext cx="0" cy="34940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3979" name="Line 75"/>
          <p:cNvSpPr>
            <a:spLocks noChangeShapeType="1"/>
          </p:cNvSpPr>
          <p:nvPr/>
        </p:nvSpPr>
        <p:spPr bwMode="auto">
          <a:xfrm flipV="1">
            <a:off x="4572000" y="5662613"/>
            <a:ext cx="939800" cy="935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  <a:ea typeface="ＭＳ Ｐゴシック" charset="0"/>
              <a:cs typeface="Calibri"/>
            </a:endParaRPr>
          </a:p>
        </p:txBody>
      </p:sp>
      <p:grpSp>
        <p:nvGrpSpPr>
          <p:cNvPr id="763991" name="Group 87"/>
          <p:cNvGrpSpPr>
            <a:grpSpLocks/>
          </p:cNvGrpSpPr>
          <p:nvPr/>
        </p:nvGrpSpPr>
        <p:grpSpPr bwMode="auto">
          <a:xfrm>
            <a:off x="6346825" y="3489325"/>
            <a:ext cx="1863725" cy="1749425"/>
            <a:chOff x="985" y="2117"/>
            <a:chExt cx="1201" cy="930"/>
          </a:xfrm>
        </p:grpSpPr>
        <p:sp>
          <p:nvSpPr>
            <p:cNvPr id="763992" name="AutoShape 88"/>
            <p:cNvSpPr>
              <a:spLocks noChangeArrowheads="1"/>
            </p:cNvSpPr>
            <p:nvPr/>
          </p:nvSpPr>
          <p:spPr bwMode="auto">
            <a:xfrm>
              <a:off x="985" y="2117"/>
              <a:ext cx="1201" cy="930"/>
            </a:xfrm>
            <a:prstGeom prst="cube">
              <a:avLst>
                <a:gd name="adj" fmla="val 25000"/>
              </a:avLst>
            </a:prstGeom>
            <a:solidFill>
              <a:srgbClr val="99CC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3993" name="Line 89"/>
            <p:cNvSpPr>
              <a:spLocks noChangeShapeType="1"/>
            </p:cNvSpPr>
            <p:nvPr/>
          </p:nvSpPr>
          <p:spPr bwMode="auto">
            <a:xfrm flipH="1">
              <a:off x="1228" y="2803"/>
              <a:ext cx="9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3994" name="Line 90"/>
            <p:cNvSpPr>
              <a:spLocks noChangeShapeType="1"/>
            </p:cNvSpPr>
            <p:nvPr/>
          </p:nvSpPr>
          <p:spPr bwMode="auto">
            <a:xfrm>
              <a:off x="1228" y="2117"/>
              <a:ext cx="0" cy="6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3995" name="Line 91"/>
            <p:cNvSpPr>
              <a:spLocks noChangeShapeType="1"/>
            </p:cNvSpPr>
            <p:nvPr/>
          </p:nvSpPr>
          <p:spPr bwMode="auto">
            <a:xfrm flipV="1">
              <a:off x="985" y="2803"/>
              <a:ext cx="243" cy="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63998" name="Group 94"/>
          <p:cNvGrpSpPr>
            <a:grpSpLocks/>
          </p:cNvGrpSpPr>
          <p:nvPr/>
        </p:nvGrpSpPr>
        <p:grpSpPr bwMode="auto">
          <a:xfrm>
            <a:off x="4972050" y="5294313"/>
            <a:ext cx="1906588" cy="898525"/>
            <a:chOff x="985" y="2117"/>
            <a:chExt cx="1201" cy="930"/>
          </a:xfrm>
        </p:grpSpPr>
        <p:sp>
          <p:nvSpPr>
            <p:cNvPr id="763999" name="AutoShape 95"/>
            <p:cNvSpPr>
              <a:spLocks noChangeArrowheads="1"/>
            </p:cNvSpPr>
            <p:nvPr/>
          </p:nvSpPr>
          <p:spPr bwMode="auto">
            <a:xfrm>
              <a:off x="985" y="2117"/>
              <a:ext cx="1201" cy="930"/>
            </a:xfrm>
            <a:prstGeom prst="cube">
              <a:avLst>
                <a:gd name="adj" fmla="val 25000"/>
              </a:avLst>
            </a:prstGeom>
            <a:solidFill>
              <a:srgbClr val="CCFFCC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000" name="Line 96"/>
            <p:cNvSpPr>
              <a:spLocks noChangeShapeType="1"/>
            </p:cNvSpPr>
            <p:nvPr/>
          </p:nvSpPr>
          <p:spPr bwMode="auto">
            <a:xfrm flipH="1">
              <a:off x="1228" y="2804"/>
              <a:ext cx="9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001" name="Line 97"/>
            <p:cNvSpPr>
              <a:spLocks noChangeShapeType="1"/>
            </p:cNvSpPr>
            <p:nvPr/>
          </p:nvSpPr>
          <p:spPr bwMode="auto">
            <a:xfrm>
              <a:off x="1228" y="2117"/>
              <a:ext cx="0" cy="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002" name="Line 98"/>
            <p:cNvSpPr>
              <a:spLocks noChangeShapeType="1"/>
            </p:cNvSpPr>
            <p:nvPr/>
          </p:nvSpPr>
          <p:spPr bwMode="auto">
            <a:xfrm flipV="1">
              <a:off x="985" y="2804"/>
              <a:ext cx="24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64003" name="Line 99"/>
          <p:cNvSpPr>
            <a:spLocks noChangeShapeType="1"/>
          </p:cNvSpPr>
          <p:nvPr/>
        </p:nvSpPr>
        <p:spPr bwMode="auto">
          <a:xfrm flipH="1" flipV="1">
            <a:off x="4953000" y="5522913"/>
            <a:ext cx="1919288" cy="427037"/>
          </a:xfrm>
          <a:prstGeom prst="line">
            <a:avLst/>
          </a:prstGeom>
          <a:noFill/>
          <a:ln w="508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3997" name="Line 93"/>
          <p:cNvSpPr>
            <a:spLocks noChangeShapeType="1"/>
          </p:cNvSpPr>
          <p:nvPr/>
        </p:nvSpPr>
        <p:spPr bwMode="auto">
          <a:xfrm flipH="1" flipV="1">
            <a:off x="6750050" y="3495675"/>
            <a:ext cx="1022350" cy="1722438"/>
          </a:xfrm>
          <a:prstGeom prst="line">
            <a:avLst/>
          </a:prstGeom>
          <a:noFill/>
          <a:ln w="508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3984" name="Group 80"/>
          <p:cNvGrpSpPr>
            <a:grpSpLocks/>
          </p:cNvGrpSpPr>
          <p:nvPr/>
        </p:nvGrpSpPr>
        <p:grpSpPr bwMode="auto">
          <a:xfrm>
            <a:off x="5694363" y="4121150"/>
            <a:ext cx="1635125" cy="904875"/>
            <a:chOff x="985" y="2117"/>
            <a:chExt cx="1201" cy="930"/>
          </a:xfrm>
        </p:grpSpPr>
        <p:sp>
          <p:nvSpPr>
            <p:cNvPr id="763974" name="AutoShape 70"/>
            <p:cNvSpPr>
              <a:spLocks noChangeArrowheads="1"/>
            </p:cNvSpPr>
            <p:nvPr/>
          </p:nvSpPr>
          <p:spPr bwMode="auto">
            <a:xfrm>
              <a:off x="985" y="2117"/>
              <a:ext cx="1201" cy="930"/>
            </a:xfrm>
            <a:prstGeom prst="cube">
              <a:avLst>
                <a:gd name="adj" fmla="val 25000"/>
              </a:avLst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3981" name="Line 77"/>
            <p:cNvSpPr>
              <a:spLocks noChangeShapeType="1"/>
            </p:cNvSpPr>
            <p:nvPr/>
          </p:nvSpPr>
          <p:spPr bwMode="auto">
            <a:xfrm flipH="1">
              <a:off x="1228" y="2802"/>
              <a:ext cx="9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3982" name="Line 78"/>
            <p:cNvSpPr>
              <a:spLocks noChangeShapeType="1"/>
            </p:cNvSpPr>
            <p:nvPr/>
          </p:nvSpPr>
          <p:spPr bwMode="auto">
            <a:xfrm>
              <a:off x="1228" y="2117"/>
              <a:ext cx="0" cy="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3983" name="Line 79"/>
            <p:cNvSpPr>
              <a:spLocks noChangeShapeType="1"/>
            </p:cNvSpPr>
            <p:nvPr/>
          </p:nvSpPr>
          <p:spPr bwMode="auto">
            <a:xfrm flipV="1">
              <a:off x="985" y="2802"/>
              <a:ext cx="243" cy="2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63990" name="Line 86"/>
          <p:cNvSpPr>
            <a:spLocks noChangeShapeType="1"/>
          </p:cNvSpPr>
          <p:nvPr/>
        </p:nvSpPr>
        <p:spPr bwMode="auto">
          <a:xfrm flipV="1">
            <a:off x="5694363" y="4121150"/>
            <a:ext cx="1635125" cy="904875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63985" name="Group 81"/>
          <p:cNvGrpSpPr>
            <a:grpSpLocks/>
          </p:cNvGrpSpPr>
          <p:nvPr/>
        </p:nvGrpSpPr>
        <p:grpSpPr bwMode="auto">
          <a:xfrm>
            <a:off x="4973638" y="3502025"/>
            <a:ext cx="3254375" cy="2709863"/>
            <a:chOff x="985" y="2117"/>
            <a:chExt cx="1201" cy="930"/>
          </a:xfrm>
        </p:grpSpPr>
        <p:sp>
          <p:nvSpPr>
            <p:cNvPr id="763986" name="AutoShape 82"/>
            <p:cNvSpPr>
              <a:spLocks noChangeArrowheads="1"/>
            </p:cNvSpPr>
            <p:nvPr/>
          </p:nvSpPr>
          <p:spPr bwMode="auto">
            <a:xfrm>
              <a:off x="985" y="2117"/>
              <a:ext cx="1201" cy="930"/>
            </a:xfrm>
            <a:prstGeom prst="cube">
              <a:avLst>
                <a:gd name="adj" fmla="val 25000"/>
              </a:avLst>
            </a:prstGeom>
            <a:noFill/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3987" name="Line 83"/>
            <p:cNvSpPr>
              <a:spLocks noChangeShapeType="1"/>
            </p:cNvSpPr>
            <p:nvPr/>
          </p:nvSpPr>
          <p:spPr bwMode="auto">
            <a:xfrm flipH="1">
              <a:off x="1228" y="2803"/>
              <a:ext cx="958" cy="0"/>
            </a:xfrm>
            <a:prstGeom prst="line">
              <a:avLst/>
            </a:prstGeom>
            <a:noFill/>
            <a:ln w="50800" cap="rnd">
              <a:solidFill>
                <a:srgbClr val="FFFF0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3988" name="Line 84"/>
            <p:cNvSpPr>
              <a:spLocks noChangeShapeType="1"/>
            </p:cNvSpPr>
            <p:nvPr/>
          </p:nvSpPr>
          <p:spPr bwMode="auto">
            <a:xfrm>
              <a:off x="1228" y="2117"/>
              <a:ext cx="0" cy="686"/>
            </a:xfrm>
            <a:prstGeom prst="line">
              <a:avLst/>
            </a:prstGeom>
            <a:noFill/>
            <a:ln w="50800" cap="rnd">
              <a:solidFill>
                <a:srgbClr val="FFFF0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3989" name="Line 85"/>
            <p:cNvSpPr>
              <a:spLocks noChangeShapeType="1"/>
            </p:cNvSpPr>
            <p:nvPr/>
          </p:nvSpPr>
          <p:spPr bwMode="auto">
            <a:xfrm flipV="1">
              <a:off x="985" y="2803"/>
              <a:ext cx="243" cy="244"/>
            </a:xfrm>
            <a:prstGeom prst="line">
              <a:avLst/>
            </a:prstGeom>
            <a:noFill/>
            <a:ln w="50800" cap="rnd">
              <a:solidFill>
                <a:srgbClr val="FFFF00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64005" name="Rectangle 101"/>
          <p:cNvSpPr>
            <a:spLocks noChangeArrowheads="1"/>
          </p:cNvSpPr>
          <p:nvPr/>
        </p:nvSpPr>
        <p:spPr bwMode="auto">
          <a:xfrm>
            <a:off x="611188" y="3860800"/>
            <a:ext cx="4014787" cy="253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3D-R-tree is used to index the MBRs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Technique simple and easy to implement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Does not scale well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Does not provide efficient query support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/>
            </a:pPr>
            <a:endParaRPr lang="en-US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4007" name="Text Box 103"/>
          <p:cNvSpPr txBox="1">
            <a:spLocks noChangeArrowheads="1"/>
          </p:cNvSpPr>
          <p:nvPr/>
        </p:nvSpPr>
        <p:spPr bwMode="auto">
          <a:xfrm>
            <a:off x="5435600" y="2708275"/>
            <a:ext cx="1649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Tahoma" charset="0"/>
                <a:ea typeface="ＭＳ Ｐゴシック" charset="0"/>
              </a:rPr>
              <a:t>Time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810625" cy="8636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Indexing time dimension</a:t>
            </a:r>
            <a:endParaRPr sz="34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PMingLiU" pitchFamily="18" charset="-120"/>
              <a:cs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6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/>
      <p:bldP spid="7640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669337" cy="1000125"/>
          </a:xfrm>
        </p:spPr>
        <p:txBody>
          <a:bodyPr/>
          <a:lstStyle/>
          <a:p>
            <a:pPr eaLnBrk="1" hangingPunct="1">
              <a:defRPr/>
            </a:pPr>
            <a:r>
              <a:rPr sz="2200">
                <a:cs typeface="+mn-cs"/>
              </a:rPr>
              <a:t>Multi-version indexing structures: maintain an R-tree for each time instance</a:t>
            </a:r>
          </a:p>
          <a:p>
            <a:pPr eaLnBrk="1" hangingPunct="1">
              <a:defRPr/>
            </a:pPr>
            <a:r>
              <a:rPr sz="2200">
                <a:cs typeface="+mn-cs"/>
              </a:rPr>
              <a:t>R-tree nodes that are not changed across consecutive time instances are linked together</a:t>
            </a:r>
          </a:p>
        </p:txBody>
      </p:sp>
      <p:sp>
        <p:nvSpPr>
          <p:cNvPr id="764987" name="Rectangle 59"/>
          <p:cNvSpPr>
            <a:spLocks noChangeArrowheads="1"/>
          </p:cNvSpPr>
          <p:nvPr/>
        </p:nvSpPr>
        <p:spPr bwMode="auto">
          <a:xfrm>
            <a:off x="323850" y="5661025"/>
            <a:ext cx="8669338" cy="83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charset="0"/>
              <a:buChar char="n"/>
              <a:defRPr/>
            </a:pPr>
            <a:r>
              <a:rPr lang="en-US" altLang="zh-CN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宋体" charset="-122"/>
              </a:rPr>
              <a:t>A multi-version R-tree can be combined with a 3D-R-tree to support interval queries</a:t>
            </a:r>
          </a:p>
        </p:txBody>
      </p:sp>
      <p:grpSp>
        <p:nvGrpSpPr>
          <p:cNvPr id="32772" name="Group 1"/>
          <p:cNvGrpSpPr>
            <a:grpSpLocks/>
          </p:cNvGrpSpPr>
          <p:nvPr/>
        </p:nvGrpSpPr>
        <p:grpSpPr bwMode="auto">
          <a:xfrm>
            <a:off x="1258888" y="2997200"/>
            <a:ext cx="7010400" cy="2595563"/>
            <a:chOff x="1287463" y="2892425"/>
            <a:chExt cx="7010400" cy="2595041"/>
          </a:xfrm>
        </p:grpSpPr>
        <p:sp>
          <p:nvSpPr>
            <p:cNvPr id="764974" name="Line 46"/>
            <p:cNvSpPr>
              <a:spLocks noChangeShapeType="1"/>
            </p:cNvSpPr>
            <p:nvPr/>
          </p:nvSpPr>
          <p:spPr bwMode="auto">
            <a:xfrm>
              <a:off x="1287463" y="4327236"/>
              <a:ext cx="7010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66" name="Text Box 38"/>
            <p:cNvSpPr txBox="1">
              <a:spLocks noChangeArrowheads="1"/>
            </p:cNvSpPr>
            <p:nvPr/>
          </p:nvSpPr>
          <p:spPr bwMode="auto">
            <a:xfrm>
              <a:off x="5991225" y="2892425"/>
              <a:ext cx="1568450" cy="336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>
                  <a:solidFill>
                    <a:schemeClr val="tx2"/>
                  </a:solidFill>
                  <a:latin typeface="Tahoma" charset="0"/>
                  <a:ea typeface="ＭＳ Ｐゴシック" charset="0"/>
                </a:rPr>
                <a:t>Timestamp 1</a:t>
              </a:r>
            </a:p>
          </p:txBody>
        </p:sp>
        <p:grpSp>
          <p:nvGrpSpPr>
            <p:cNvPr id="32776" name="Group 45"/>
            <p:cNvGrpSpPr>
              <a:grpSpLocks/>
            </p:cNvGrpSpPr>
            <p:nvPr/>
          </p:nvGrpSpPr>
          <p:grpSpPr bwMode="auto">
            <a:xfrm>
              <a:off x="1781175" y="3397250"/>
              <a:ext cx="5819775" cy="490538"/>
              <a:chOff x="1551" y="1861"/>
              <a:chExt cx="3666" cy="309"/>
            </a:xfrm>
          </p:grpSpPr>
          <p:sp>
            <p:nvSpPr>
              <p:cNvPr id="764951" name="Line 23"/>
              <p:cNvSpPr>
                <a:spLocks noChangeShapeType="1"/>
              </p:cNvSpPr>
              <p:nvPr/>
            </p:nvSpPr>
            <p:spPr bwMode="auto">
              <a:xfrm>
                <a:off x="4561" y="1861"/>
                <a:ext cx="0" cy="13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4967" name="Line 39"/>
              <p:cNvSpPr>
                <a:spLocks noChangeShapeType="1"/>
              </p:cNvSpPr>
              <p:nvPr/>
            </p:nvSpPr>
            <p:spPr bwMode="auto">
              <a:xfrm flipH="1">
                <a:off x="1551" y="1994"/>
                <a:ext cx="366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4970" name="Line 42"/>
              <p:cNvSpPr>
                <a:spLocks noChangeShapeType="1"/>
              </p:cNvSpPr>
              <p:nvPr/>
            </p:nvSpPr>
            <p:spPr bwMode="auto">
              <a:xfrm>
                <a:off x="1559" y="1994"/>
                <a:ext cx="0" cy="16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4971" name="Line 43"/>
              <p:cNvSpPr>
                <a:spLocks noChangeShapeType="1"/>
              </p:cNvSpPr>
              <p:nvPr/>
            </p:nvSpPr>
            <p:spPr bwMode="auto">
              <a:xfrm>
                <a:off x="4297" y="2002"/>
                <a:ext cx="0" cy="16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4972" name="Line 44"/>
              <p:cNvSpPr>
                <a:spLocks noChangeShapeType="1"/>
              </p:cNvSpPr>
              <p:nvPr/>
            </p:nvSpPr>
            <p:spPr bwMode="auto">
              <a:xfrm>
                <a:off x="5217" y="1998"/>
                <a:ext cx="0" cy="16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32777" name="Group 63"/>
            <p:cNvGrpSpPr>
              <a:grpSpLocks/>
            </p:cNvGrpSpPr>
            <p:nvPr/>
          </p:nvGrpSpPr>
          <p:grpSpPr bwMode="auto">
            <a:xfrm>
              <a:off x="1373188" y="2894013"/>
              <a:ext cx="3887787" cy="1260475"/>
              <a:chOff x="862" y="1694"/>
              <a:chExt cx="2449" cy="794"/>
            </a:xfrm>
          </p:grpSpPr>
          <p:grpSp>
            <p:nvGrpSpPr>
              <p:cNvPr id="32794" name="Group 62"/>
              <p:cNvGrpSpPr>
                <a:grpSpLocks/>
              </p:cNvGrpSpPr>
              <p:nvPr/>
            </p:nvGrpSpPr>
            <p:grpSpPr bwMode="auto">
              <a:xfrm>
                <a:off x="1254" y="2099"/>
                <a:ext cx="1671" cy="239"/>
                <a:chOff x="1254" y="2099"/>
                <a:chExt cx="1671" cy="239"/>
              </a:xfrm>
            </p:grpSpPr>
            <p:sp>
              <p:nvSpPr>
                <p:cNvPr id="764946" name="Line 18"/>
                <p:cNvSpPr>
                  <a:spLocks noChangeShapeType="1"/>
                </p:cNvSpPr>
                <p:nvPr/>
              </p:nvSpPr>
              <p:spPr bwMode="auto">
                <a:xfrm>
                  <a:off x="2105" y="2099"/>
                  <a:ext cx="0" cy="22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76494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254" y="2201"/>
                  <a:ext cx="166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764948" name="Line 20"/>
                <p:cNvSpPr>
                  <a:spLocks noChangeShapeType="1"/>
                </p:cNvSpPr>
                <p:nvPr/>
              </p:nvSpPr>
              <p:spPr bwMode="auto">
                <a:xfrm>
                  <a:off x="1257" y="2202"/>
                  <a:ext cx="0" cy="1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764949" name="Line 21"/>
                <p:cNvSpPr>
                  <a:spLocks noChangeShapeType="1"/>
                </p:cNvSpPr>
                <p:nvPr/>
              </p:nvSpPr>
              <p:spPr bwMode="auto">
                <a:xfrm>
                  <a:off x="2925" y="2206"/>
                  <a:ext cx="0" cy="1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795" name="Group 61"/>
              <p:cNvGrpSpPr>
                <a:grpSpLocks/>
              </p:cNvGrpSpPr>
              <p:nvPr/>
            </p:nvGrpSpPr>
            <p:grpSpPr bwMode="auto">
              <a:xfrm>
                <a:off x="862" y="1694"/>
                <a:ext cx="2449" cy="794"/>
                <a:chOff x="862" y="1694"/>
                <a:chExt cx="2449" cy="794"/>
              </a:xfrm>
            </p:grpSpPr>
            <p:sp>
              <p:nvSpPr>
                <p:cNvPr id="764942" name="Rectangle 14"/>
                <p:cNvSpPr>
                  <a:spLocks noChangeArrowheads="1"/>
                </p:cNvSpPr>
                <p:nvPr/>
              </p:nvSpPr>
              <p:spPr bwMode="auto">
                <a:xfrm>
                  <a:off x="862" y="2308"/>
                  <a:ext cx="763" cy="17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Arial Unicode MS" pitchFamily="34" charset="-122"/>
                  </a:endParaRPr>
                </a:p>
              </p:txBody>
            </p:sp>
            <p:sp>
              <p:nvSpPr>
                <p:cNvPr id="764940" name="Rectangle 12"/>
                <p:cNvSpPr>
                  <a:spLocks noChangeArrowheads="1"/>
                </p:cNvSpPr>
                <p:nvPr/>
              </p:nvSpPr>
              <p:spPr bwMode="auto">
                <a:xfrm>
                  <a:off x="1723" y="1917"/>
                  <a:ext cx="763" cy="17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Arial Unicode MS" pitchFamily="34" charset="-122"/>
                  </a:endParaRPr>
                </a:p>
              </p:txBody>
            </p:sp>
            <p:sp>
              <p:nvSpPr>
                <p:cNvPr id="76496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663" y="1694"/>
                  <a:ext cx="98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1600" b="1">
                      <a:solidFill>
                        <a:schemeClr val="tx2"/>
                      </a:solidFill>
                      <a:latin typeface="Tahoma" charset="0"/>
                      <a:ea typeface="ＭＳ Ｐゴシック" charset="0"/>
                    </a:rPr>
                    <a:t>Timestamp 0</a:t>
                  </a:r>
                </a:p>
              </p:txBody>
            </p:sp>
            <p:sp>
              <p:nvSpPr>
                <p:cNvPr id="764941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1" y="2305"/>
                  <a:ext cx="763" cy="17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Arial Unicode MS" pitchFamily="34" charset="-122"/>
                  </a:endParaRPr>
                </a:p>
              </p:txBody>
            </p:sp>
            <p:sp>
              <p:nvSpPr>
                <p:cNvPr id="764955" name="Rectangle 27"/>
                <p:cNvSpPr>
                  <a:spLocks noChangeArrowheads="1"/>
                </p:cNvSpPr>
                <p:nvPr/>
              </p:nvSpPr>
              <p:spPr bwMode="auto">
                <a:xfrm>
                  <a:off x="2548" y="2309"/>
                  <a:ext cx="763" cy="179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ea typeface="Arial Unicode MS" pitchFamily="34" charset="-122"/>
                  </a:endParaRPr>
                </a:p>
              </p:txBody>
            </p:sp>
          </p:grpSp>
        </p:grpSp>
        <p:sp>
          <p:nvSpPr>
            <p:cNvPr id="764956" name="Rectangle 28"/>
            <p:cNvSpPr>
              <a:spLocks noChangeArrowheads="1"/>
            </p:cNvSpPr>
            <p:nvPr/>
          </p:nvSpPr>
          <p:spPr bwMode="auto">
            <a:xfrm>
              <a:off x="7016750" y="3889175"/>
              <a:ext cx="1211263" cy="28410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57" name="Rectangle 29"/>
            <p:cNvSpPr>
              <a:spLocks noChangeArrowheads="1"/>
            </p:cNvSpPr>
            <p:nvPr/>
          </p:nvSpPr>
          <p:spPr bwMode="auto">
            <a:xfrm>
              <a:off x="5599113" y="3878065"/>
              <a:ext cx="1211262" cy="28410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64" name="Rectangle 36"/>
            <p:cNvSpPr>
              <a:spLocks noChangeArrowheads="1"/>
            </p:cNvSpPr>
            <p:nvPr/>
          </p:nvSpPr>
          <p:spPr bwMode="auto">
            <a:xfrm>
              <a:off x="6124575" y="3203512"/>
              <a:ext cx="1211263" cy="28410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84" name="Line 56"/>
            <p:cNvSpPr>
              <a:spLocks noChangeShapeType="1"/>
            </p:cNvSpPr>
            <p:nvPr/>
          </p:nvSpPr>
          <p:spPr bwMode="auto">
            <a:xfrm flipH="1" flipV="1">
              <a:off x="1970088" y="4146298"/>
              <a:ext cx="1281112" cy="3348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63" name="Text Box 35"/>
            <p:cNvSpPr txBox="1">
              <a:spLocks noChangeArrowheads="1"/>
            </p:cNvSpPr>
            <p:nvPr/>
          </p:nvSpPr>
          <p:spPr bwMode="auto">
            <a:xfrm rot="16200000">
              <a:off x="1370919" y="4634298"/>
              <a:ext cx="1122137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rgbClr val="0000CC"/>
                  </a:solidFill>
                  <a:latin typeface="Tahoma" charset="0"/>
                  <a:ea typeface="ＭＳ Ｐゴシック" charset="0"/>
                </a:rPr>
                <a:t>3D-       R-tree</a:t>
              </a:r>
            </a:p>
          </p:txBody>
        </p:sp>
        <p:sp>
          <p:nvSpPr>
            <p:cNvPr id="764975" name="Rectangle 47"/>
            <p:cNvSpPr>
              <a:spLocks noChangeArrowheads="1"/>
            </p:cNvSpPr>
            <p:nvPr/>
          </p:nvSpPr>
          <p:spPr bwMode="auto">
            <a:xfrm>
              <a:off x="4157663" y="5016073"/>
              <a:ext cx="1211262" cy="28410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76" name="Rectangle 48"/>
            <p:cNvSpPr>
              <a:spLocks noChangeArrowheads="1"/>
            </p:cNvSpPr>
            <p:nvPr/>
          </p:nvSpPr>
          <p:spPr bwMode="auto">
            <a:xfrm>
              <a:off x="3009900" y="4487542"/>
              <a:ext cx="1211263" cy="28410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77" name="Rectangle 49"/>
            <p:cNvSpPr>
              <a:spLocks noChangeArrowheads="1"/>
            </p:cNvSpPr>
            <p:nvPr/>
          </p:nvSpPr>
          <p:spPr bwMode="auto">
            <a:xfrm>
              <a:off x="5184775" y="4501826"/>
              <a:ext cx="1211263" cy="284106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78" name="Line 50"/>
            <p:cNvSpPr>
              <a:spLocks noChangeShapeType="1"/>
            </p:cNvSpPr>
            <p:nvPr/>
          </p:nvSpPr>
          <p:spPr bwMode="auto">
            <a:xfrm flipV="1">
              <a:off x="5018088" y="4785932"/>
              <a:ext cx="685800" cy="2285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79" name="Line 51"/>
            <p:cNvSpPr>
              <a:spLocks noChangeShapeType="1"/>
            </p:cNvSpPr>
            <p:nvPr/>
          </p:nvSpPr>
          <p:spPr bwMode="auto">
            <a:xfrm flipH="1" flipV="1">
              <a:off x="3632200" y="4755775"/>
              <a:ext cx="822325" cy="27458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80" name="Line 52"/>
            <p:cNvSpPr>
              <a:spLocks noChangeShapeType="1"/>
            </p:cNvSpPr>
            <p:nvPr/>
          </p:nvSpPr>
          <p:spPr bwMode="auto">
            <a:xfrm flipV="1">
              <a:off x="6176963" y="4162170"/>
              <a:ext cx="1447800" cy="3348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81" name="Line 53"/>
            <p:cNvSpPr>
              <a:spLocks noChangeShapeType="1"/>
            </p:cNvSpPr>
            <p:nvPr/>
          </p:nvSpPr>
          <p:spPr bwMode="auto">
            <a:xfrm flipV="1">
              <a:off x="5872163" y="4162170"/>
              <a:ext cx="304800" cy="33489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82" name="Line 54"/>
            <p:cNvSpPr>
              <a:spLocks noChangeShapeType="1"/>
            </p:cNvSpPr>
            <p:nvPr/>
          </p:nvSpPr>
          <p:spPr bwMode="auto">
            <a:xfrm flipV="1">
              <a:off x="3921125" y="4176455"/>
              <a:ext cx="747713" cy="30473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83" name="Line 55"/>
            <p:cNvSpPr>
              <a:spLocks noChangeShapeType="1"/>
            </p:cNvSpPr>
            <p:nvPr/>
          </p:nvSpPr>
          <p:spPr bwMode="auto">
            <a:xfrm flipH="1" flipV="1">
              <a:off x="3327400" y="4146298"/>
              <a:ext cx="242888" cy="32061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4985" name="AutoShape 57"/>
            <p:cNvSpPr>
              <a:spLocks/>
            </p:cNvSpPr>
            <p:nvPr/>
          </p:nvSpPr>
          <p:spPr bwMode="auto">
            <a:xfrm>
              <a:off x="2339975" y="4436752"/>
              <a:ext cx="258763" cy="884059"/>
            </a:xfrm>
            <a:prstGeom prst="leftBrace">
              <a:avLst>
                <a:gd name="adj1" fmla="val 28476"/>
                <a:gd name="adj2" fmla="val 50088"/>
              </a:avLst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64965" name="Rectangle 37"/>
            <p:cNvSpPr>
              <a:spLocks noChangeArrowheads="1"/>
            </p:cNvSpPr>
            <p:nvPr/>
          </p:nvSpPr>
          <p:spPr bwMode="auto">
            <a:xfrm>
              <a:off x="1362075" y="3876477"/>
              <a:ext cx="1241425" cy="298390"/>
            </a:xfrm>
            <a:prstGeom prst="rect">
              <a:avLst/>
            </a:prstGeom>
            <a:solidFill>
              <a:srgbClr val="FFFF99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</p:grpSp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810625" cy="79216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5000"/>
              </a:lnSpc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Indexing time dimension</a:t>
            </a:r>
            <a:endParaRPr sz="34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PMingLiU" pitchFamily="18" charset="-120"/>
              <a:cs typeface="Arial Unicode MS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162" name="Group 2"/>
          <p:cNvGrpSpPr>
            <a:grpSpLocks/>
          </p:cNvGrpSpPr>
          <p:nvPr/>
        </p:nvGrpSpPr>
        <p:grpSpPr bwMode="auto">
          <a:xfrm>
            <a:off x="395288" y="4149725"/>
            <a:ext cx="8101012" cy="1943100"/>
            <a:chOff x="294" y="2478"/>
            <a:chExt cx="5103" cy="1224"/>
          </a:xfrm>
        </p:grpSpPr>
        <p:sp>
          <p:nvSpPr>
            <p:cNvPr id="33823" name="Rectangle 3"/>
            <p:cNvSpPr>
              <a:spLocks noChangeArrowheads="1"/>
            </p:cNvSpPr>
            <p:nvPr/>
          </p:nvSpPr>
          <p:spPr bwMode="auto">
            <a:xfrm>
              <a:off x="294" y="2478"/>
              <a:ext cx="3085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3"/>
                </a:buBlip>
              </a:pPr>
              <a:endParaRPr lang="en-US" altLang="zh-CN" b="1">
                <a:latin typeface="Calibri" pitchFamily="34" charset="0"/>
              </a:endParaRP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Blip>
                  <a:blip r:embed="rId3"/>
                </a:buBlip>
              </a:pPr>
              <a:r>
                <a:rPr lang="en-US" altLang="zh-CN" b="1">
                  <a:latin typeface="Calibri" pitchFamily="34" charset="0"/>
                </a:rPr>
                <a:t>Continuous queries</a:t>
              </a:r>
            </a:p>
          </p:txBody>
        </p:sp>
        <p:sp>
          <p:nvSpPr>
            <p:cNvPr id="732164" name="AutoShape 4"/>
            <p:cNvSpPr>
              <a:spLocks noChangeArrowheads="1"/>
            </p:cNvSpPr>
            <p:nvPr/>
          </p:nvSpPr>
          <p:spPr bwMode="auto">
            <a:xfrm>
              <a:off x="3719" y="2886"/>
              <a:ext cx="1678" cy="772"/>
            </a:xfrm>
            <a:prstGeom prst="can">
              <a:avLst>
                <a:gd name="adj" fmla="val 25000"/>
              </a:avLst>
            </a:prstGeom>
            <a:solidFill>
              <a:srgbClr val="99CCFF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pic>
          <p:nvPicPr>
            <p:cNvPr id="732165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4" y="2932"/>
              <a:ext cx="954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32166" name="AutoShape 6"/>
            <p:cNvSpPr>
              <a:spLocks noChangeArrowheads="1"/>
            </p:cNvSpPr>
            <p:nvPr/>
          </p:nvSpPr>
          <p:spPr bwMode="auto">
            <a:xfrm>
              <a:off x="4830" y="3180"/>
              <a:ext cx="498" cy="38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00FF"/>
                </a:gs>
                <a:gs pos="100000">
                  <a:srgbClr val="00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32167" name="Text Box 7"/>
            <p:cNvSpPr txBox="1">
              <a:spLocks noChangeArrowheads="1"/>
            </p:cNvSpPr>
            <p:nvPr/>
          </p:nvSpPr>
          <p:spPr bwMode="auto">
            <a:xfrm>
              <a:off x="4852" y="3286"/>
              <a:ext cx="4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>
                  <a:solidFill>
                    <a:srgbClr val="FFFF00"/>
                  </a:solidFill>
                  <a:latin typeface="Tahoma" charset="0"/>
                  <a:ea typeface="ＭＳ Ｐゴシック" charset="0"/>
                </a:rPr>
                <a:t>Data</a:t>
              </a:r>
            </a:p>
          </p:txBody>
        </p:sp>
      </p:grpSp>
      <p:grpSp>
        <p:nvGrpSpPr>
          <p:cNvPr id="732168" name="Group 8"/>
          <p:cNvGrpSpPr>
            <a:grpSpLocks/>
          </p:cNvGrpSpPr>
          <p:nvPr/>
        </p:nvGrpSpPr>
        <p:grpSpPr bwMode="auto">
          <a:xfrm>
            <a:off x="5942013" y="5121275"/>
            <a:ext cx="1008062" cy="612775"/>
            <a:chOff x="3742" y="3181"/>
            <a:chExt cx="635" cy="386"/>
          </a:xfrm>
        </p:grpSpPr>
        <p:sp>
          <p:nvSpPr>
            <p:cNvPr id="732169" name="AutoShape 9"/>
            <p:cNvSpPr>
              <a:spLocks noChangeArrowheads="1"/>
            </p:cNvSpPr>
            <p:nvPr/>
          </p:nvSpPr>
          <p:spPr bwMode="auto">
            <a:xfrm>
              <a:off x="3811" y="3181"/>
              <a:ext cx="498" cy="386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32170" name="Text Box 10"/>
            <p:cNvSpPr txBox="1">
              <a:spLocks noChangeArrowheads="1"/>
            </p:cNvSpPr>
            <p:nvPr/>
          </p:nvSpPr>
          <p:spPr bwMode="auto">
            <a:xfrm>
              <a:off x="3742" y="3271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>
                  <a:solidFill>
                    <a:schemeClr val="tx2"/>
                  </a:solidFill>
                  <a:latin typeface="Tahoma" charset="0"/>
                  <a:ea typeface="ＭＳ Ｐゴシック" charset="0"/>
                </a:rPr>
                <a:t>Query</a:t>
              </a:r>
            </a:p>
          </p:txBody>
        </p:sp>
      </p:grpSp>
      <p:sp>
        <p:nvSpPr>
          <p:cNvPr id="732171" name="AutoShape 11"/>
          <p:cNvSpPr>
            <a:spLocks noChangeArrowheads="1"/>
          </p:cNvSpPr>
          <p:nvPr/>
        </p:nvSpPr>
        <p:spPr bwMode="auto">
          <a:xfrm>
            <a:off x="5832475" y="2960688"/>
            <a:ext cx="2663825" cy="1225550"/>
          </a:xfrm>
          <a:prstGeom prst="can">
            <a:avLst>
              <a:gd name="adj" fmla="val 25000"/>
            </a:avLst>
          </a:prstGeom>
          <a:solidFill>
            <a:srgbClr val="99CCFF">
              <a:alpha val="50000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732172" name="AutoShape 12"/>
          <p:cNvSpPr>
            <a:spLocks noChangeArrowheads="1"/>
          </p:cNvSpPr>
          <p:nvPr/>
        </p:nvSpPr>
        <p:spPr bwMode="auto">
          <a:xfrm>
            <a:off x="7416800" y="3463925"/>
            <a:ext cx="790575" cy="6127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732173" name="Rectangle 13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148638" cy="838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mtClean="0">
                <a:solidFill>
                  <a:srgbClr val="663300"/>
                </a:solidFill>
                <a:latin typeface="Calibri" pitchFamily="34" charset="0"/>
                <a:ea typeface="PMingLiU" pitchFamily="18" charset="-120"/>
                <a:cs typeface="PMingLiU" pitchFamily="18" charset="-120"/>
              </a:rPr>
              <a:t>Continuous query</a:t>
            </a:r>
          </a:p>
        </p:txBody>
      </p:sp>
      <p:sp>
        <p:nvSpPr>
          <p:cNvPr id="33799" name="Rectangle 14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95288" y="2492375"/>
            <a:ext cx="4721225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smtClean="0">
                <a:latin typeface="Calibri" pitchFamily="34" charset="0"/>
                <a:cs typeface="Calibri" pitchFamily="34" charset="0"/>
              </a:rPr>
              <a:t>Traditional (Snapshot) queries</a:t>
            </a:r>
          </a:p>
        </p:txBody>
      </p:sp>
      <p:pic>
        <p:nvPicPr>
          <p:cNvPr id="732175" name="Picture 15" descr="flhhgav0[1]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3355975"/>
            <a:ext cx="579438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176" name="Text Box 16"/>
          <p:cNvSpPr txBox="1">
            <a:spLocks noChangeArrowheads="1"/>
          </p:cNvSpPr>
          <p:nvPr/>
        </p:nvSpPr>
        <p:spPr bwMode="auto">
          <a:xfrm>
            <a:off x="7451725" y="3632200"/>
            <a:ext cx="684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b="1">
                <a:solidFill>
                  <a:srgbClr val="FFFF00"/>
                </a:solidFill>
                <a:latin typeface="Tahoma" charset="0"/>
                <a:ea typeface="ＭＳ Ｐゴシック" charset="0"/>
              </a:rPr>
              <a:t>Data</a:t>
            </a:r>
          </a:p>
        </p:txBody>
      </p:sp>
      <p:grpSp>
        <p:nvGrpSpPr>
          <p:cNvPr id="732177" name="Group 17"/>
          <p:cNvGrpSpPr>
            <a:grpSpLocks/>
          </p:cNvGrpSpPr>
          <p:nvPr/>
        </p:nvGrpSpPr>
        <p:grpSpPr bwMode="auto">
          <a:xfrm>
            <a:off x="3024188" y="3860800"/>
            <a:ext cx="2303462" cy="369888"/>
            <a:chOff x="1905" y="1888"/>
            <a:chExt cx="1451" cy="233"/>
          </a:xfrm>
        </p:grpSpPr>
        <p:sp>
          <p:nvSpPr>
            <p:cNvPr id="732178" name="Line 18"/>
            <p:cNvSpPr>
              <a:spLocks noChangeShapeType="1"/>
            </p:cNvSpPr>
            <p:nvPr/>
          </p:nvSpPr>
          <p:spPr bwMode="auto">
            <a:xfrm>
              <a:off x="1905" y="1888"/>
              <a:ext cx="145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2179" name="Text Box 19"/>
            <p:cNvSpPr txBox="1">
              <a:spLocks noChangeArrowheads="1"/>
            </p:cNvSpPr>
            <p:nvPr/>
          </p:nvSpPr>
          <p:spPr bwMode="auto">
            <a:xfrm>
              <a:off x="2177" y="1909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i="1">
                  <a:solidFill>
                    <a:srgbClr val="CC0000"/>
                  </a:solidFill>
                  <a:latin typeface="Tahoma" charset="0"/>
                  <a:ea typeface="ＭＳ Ｐゴシック" charset="0"/>
                </a:rPr>
                <a:t>Query</a:t>
              </a:r>
            </a:p>
          </p:txBody>
        </p:sp>
      </p:grpSp>
      <p:grpSp>
        <p:nvGrpSpPr>
          <p:cNvPr id="732180" name="Group 20"/>
          <p:cNvGrpSpPr>
            <a:grpSpLocks/>
          </p:cNvGrpSpPr>
          <p:nvPr/>
        </p:nvGrpSpPr>
        <p:grpSpPr bwMode="auto">
          <a:xfrm>
            <a:off x="2987675" y="3140075"/>
            <a:ext cx="2303463" cy="360363"/>
            <a:chOff x="1882" y="1434"/>
            <a:chExt cx="1451" cy="227"/>
          </a:xfrm>
        </p:grpSpPr>
        <p:sp>
          <p:nvSpPr>
            <p:cNvPr id="732181" name="Line 21"/>
            <p:cNvSpPr>
              <a:spLocks noChangeShapeType="1"/>
            </p:cNvSpPr>
            <p:nvPr/>
          </p:nvSpPr>
          <p:spPr bwMode="auto">
            <a:xfrm>
              <a:off x="1882" y="1661"/>
              <a:ext cx="145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miter lim="800000"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2182" name="Text Box 22"/>
            <p:cNvSpPr txBox="1">
              <a:spLocks noChangeArrowheads="1"/>
            </p:cNvSpPr>
            <p:nvPr/>
          </p:nvSpPr>
          <p:spPr bwMode="auto">
            <a:xfrm>
              <a:off x="2245" y="1434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Answer</a:t>
              </a:r>
            </a:p>
          </p:txBody>
        </p:sp>
      </p:grpSp>
      <p:pic>
        <p:nvPicPr>
          <p:cNvPr id="732183" name="Picture 23" descr="flhhgav0[1]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5048250"/>
            <a:ext cx="579437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2184" name="Group 24"/>
          <p:cNvGrpSpPr>
            <a:grpSpLocks/>
          </p:cNvGrpSpPr>
          <p:nvPr/>
        </p:nvGrpSpPr>
        <p:grpSpPr bwMode="auto">
          <a:xfrm>
            <a:off x="3097213" y="5553075"/>
            <a:ext cx="2303462" cy="369888"/>
            <a:chOff x="1905" y="1888"/>
            <a:chExt cx="1451" cy="233"/>
          </a:xfrm>
        </p:grpSpPr>
        <p:sp>
          <p:nvSpPr>
            <p:cNvPr id="732185" name="Line 25"/>
            <p:cNvSpPr>
              <a:spLocks noChangeShapeType="1"/>
            </p:cNvSpPr>
            <p:nvPr/>
          </p:nvSpPr>
          <p:spPr bwMode="auto">
            <a:xfrm>
              <a:off x="1905" y="1888"/>
              <a:ext cx="1451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2186" name="Text Box 26"/>
            <p:cNvSpPr txBox="1">
              <a:spLocks noChangeArrowheads="1"/>
            </p:cNvSpPr>
            <p:nvPr/>
          </p:nvSpPr>
          <p:spPr bwMode="auto">
            <a:xfrm>
              <a:off x="2177" y="1909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i="1">
                  <a:solidFill>
                    <a:srgbClr val="CC0000"/>
                  </a:solidFill>
                  <a:latin typeface="Tahoma" charset="0"/>
                  <a:ea typeface="ＭＳ Ｐゴシック" charset="0"/>
                </a:rPr>
                <a:t>Query</a:t>
              </a:r>
            </a:p>
          </p:txBody>
        </p:sp>
      </p:grpSp>
      <p:grpSp>
        <p:nvGrpSpPr>
          <p:cNvPr id="732187" name="Group 27"/>
          <p:cNvGrpSpPr>
            <a:grpSpLocks/>
          </p:cNvGrpSpPr>
          <p:nvPr/>
        </p:nvGrpSpPr>
        <p:grpSpPr bwMode="auto">
          <a:xfrm>
            <a:off x="3060700" y="4832350"/>
            <a:ext cx="2303463" cy="360363"/>
            <a:chOff x="1927" y="2999"/>
            <a:chExt cx="1451" cy="227"/>
          </a:xfrm>
        </p:grpSpPr>
        <p:sp>
          <p:nvSpPr>
            <p:cNvPr id="732188" name="Line 28"/>
            <p:cNvSpPr>
              <a:spLocks noChangeShapeType="1"/>
            </p:cNvSpPr>
            <p:nvPr/>
          </p:nvSpPr>
          <p:spPr bwMode="auto">
            <a:xfrm>
              <a:off x="1927" y="3226"/>
              <a:ext cx="1451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miter lim="800000"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32189" name="Text Box 29"/>
            <p:cNvSpPr txBox="1">
              <a:spLocks noChangeArrowheads="1"/>
            </p:cNvSpPr>
            <p:nvPr/>
          </p:nvSpPr>
          <p:spPr bwMode="auto">
            <a:xfrm>
              <a:off x="2290" y="2999"/>
              <a:ext cx="63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1600" b="1" i="1">
                  <a:solidFill>
                    <a:srgbClr val="000099"/>
                  </a:solidFill>
                  <a:latin typeface="Tahoma" charset="0"/>
                  <a:ea typeface="ＭＳ Ｐゴシック" charset="0"/>
                </a:rPr>
                <a:t>Answer</a:t>
              </a:r>
            </a:p>
          </p:txBody>
        </p:sp>
      </p:grpSp>
      <p:pic>
        <p:nvPicPr>
          <p:cNvPr id="732190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8888" y="3040063"/>
            <a:ext cx="151447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3808" name="Group 32"/>
          <p:cNvGrpSpPr>
            <a:grpSpLocks/>
          </p:cNvGrpSpPr>
          <p:nvPr/>
        </p:nvGrpSpPr>
        <p:grpSpPr bwMode="auto">
          <a:xfrm>
            <a:off x="7812088" y="5876925"/>
            <a:ext cx="360362" cy="457200"/>
            <a:chOff x="3628" y="3634"/>
            <a:chExt cx="499" cy="567"/>
          </a:xfrm>
        </p:grpSpPr>
        <p:sp>
          <p:nvSpPr>
            <p:cNvPr id="732193" name="AutoShape 33"/>
            <p:cNvSpPr>
              <a:spLocks noChangeArrowheads="1"/>
            </p:cNvSpPr>
            <p:nvPr/>
          </p:nvSpPr>
          <p:spPr bwMode="auto">
            <a:xfrm>
              <a:off x="3628" y="3634"/>
              <a:ext cx="499" cy="319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  <p:sp>
          <p:nvSpPr>
            <p:cNvPr id="732194" name="Rectangle 34"/>
            <p:cNvSpPr>
              <a:spLocks noChangeArrowheads="1"/>
            </p:cNvSpPr>
            <p:nvPr/>
          </p:nvSpPr>
          <p:spPr bwMode="auto">
            <a:xfrm>
              <a:off x="3764" y="3929"/>
              <a:ext cx="226" cy="272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Arial Unicode MS" pitchFamily="34" charset="-122"/>
              </a:endParaRPr>
            </a:p>
          </p:txBody>
        </p:sp>
      </p:grpSp>
      <p:sp>
        <p:nvSpPr>
          <p:cNvPr id="732195" name="Text Box 35"/>
          <p:cNvSpPr txBox="1">
            <a:spLocks noChangeArrowheads="1"/>
          </p:cNvSpPr>
          <p:nvPr/>
        </p:nvSpPr>
        <p:spPr bwMode="auto">
          <a:xfrm>
            <a:off x="7308850" y="6308725"/>
            <a:ext cx="13684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8000"/>
                </a:solidFill>
                <a:latin typeface="Tahoma" charset="0"/>
                <a:ea typeface="ＭＳ Ｐゴシック" charset="0"/>
              </a:rPr>
              <a:t>Changing Data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79388" y="1268413"/>
            <a:ext cx="8726487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altLang="zh-CN" sz="2200" b="1">
                <a:solidFill>
                  <a:schemeClr val="tx2"/>
                </a:solidFill>
                <a:latin typeface="Myriad Web" pitchFamily="34" charset="0"/>
              </a:rPr>
              <a:t>Query the present – time is always NOW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6"/>
              </a:buBlip>
            </a:pPr>
            <a:r>
              <a:rPr lang="en-US" altLang="zh-CN" sz="1800" i="1">
                <a:latin typeface="Myriad Web" pitchFamily="34" charset="0"/>
              </a:rPr>
              <a:t>Find the number of objects in a certain area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6"/>
              </a:buBlip>
            </a:pPr>
            <a:r>
              <a:rPr lang="en-US" altLang="zh-CN" sz="1800" i="1">
                <a:latin typeface="Myriad Web" pitchFamily="34" charset="0"/>
              </a:rPr>
              <a:t>What is the current location of a certain object?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3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3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642350" cy="9366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852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5000"/>
              </a:lnSpc>
              <a:buFont typeface="Wingdings" pitchFamily="2" charset="2"/>
              <a:buBlip>
                <a:blip r:embed="rId2"/>
              </a:buBlip>
            </a:pPr>
            <a:r>
              <a:rPr>
                <a:solidFill>
                  <a:srgbClr val="404040"/>
                </a:solidFill>
                <a:ea typeface="MS PGothic" pitchFamily="34" charset="-128"/>
              </a:rPr>
              <a:t>Location-dependent applications have three key elements</a:t>
            </a:r>
          </a:p>
          <a:p>
            <a:pPr lvl="1">
              <a:lnSpc>
                <a:spcPct val="85000"/>
              </a:lnSpc>
            </a:pPr>
            <a:r>
              <a:rPr lang="en-US" altLang="zh-CN" i="1" smtClean="0">
                <a:solidFill>
                  <a:srgbClr val="262626"/>
                </a:solidFill>
              </a:rPr>
              <a:t>Location-dependent queries</a:t>
            </a:r>
            <a:r>
              <a:rPr lang="en-US" altLang="zh-CN" smtClean="0">
                <a:solidFill>
                  <a:srgbClr val="262626"/>
                </a:solidFill>
              </a:rPr>
              <a:t>:</a:t>
            </a:r>
          </a:p>
          <a:p>
            <a:pPr lvl="2">
              <a:lnSpc>
                <a:spcPct val="85000"/>
              </a:lnSpc>
            </a:pPr>
            <a:r>
              <a:rPr lang="en-US" altLang="zh-CN" smtClean="0"/>
              <a:t>Results depend on the location of the queries or the objects being queried for.</a:t>
            </a:r>
          </a:p>
          <a:p>
            <a:pPr lvl="1">
              <a:lnSpc>
                <a:spcPct val="85000"/>
              </a:lnSpc>
            </a:pPr>
            <a:r>
              <a:rPr lang="en-US" altLang="zh-CN" i="1" smtClean="0">
                <a:solidFill>
                  <a:srgbClr val="262626"/>
                </a:solidFill>
              </a:rPr>
              <a:t>Locations</a:t>
            </a:r>
            <a:r>
              <a:rPr lang="en-US" altLang="zh-CN" smtClean="0">
                <a:solidFill>
                  <a:srgbClr val="262626"/>
                </a:solidFill>
              </a:rPr>
              <a:t>: </a:t>
            </a:r>
          </a:p>
          <a:p>
            <a:pPr lvl="2">
              <a:lnSpc>
                <a:spcPct val="85000"/>
              </a:lnSpc>
            </a:pPr>
            <a:r>
              <a:rPr lang="en-US" altLang="zh-CN" smtClean="0"/>
              <a:t>Obtained by using mobile positioning technologies.</a:t>
            </a:r>
          </a:p>
          <a:p>
            <a:pPr lvl="2">
              <a:lnSpc>
                <a:spcPct val="85000"/>
              </a:lnSpc>
            </a:pPr>
            <a:r>
              <a:rPr lang="en-US" altLang="zh-CN" smtClean="0"/>
              <a:t>Maintained by spatial databases.</a:t>
            </a:r>
          </a:p>
          <a:p>
            <a:pPr lvl="1">
              <a:lnSpc>
                <a:spcPct val="85000"/>
              </a:lnSpc>
            </a:pPr>
            <a:r>
              <a:rPr lang="en-US" altLang="zh-CN" i="1" smtClean="0">
                <a:solidFill>
                  <a:srgbClr val="262626"/>
                </a:solidFill>
              </a:rPr>
              <a:t>Location-dependent database</a:t>
            </a:r>
            <a:r>
              <a:rPr lang="en-US" altLang="zh-CN" smtClean="0">
                <a:solidFill>
                  <a:srgbClr val="262626"/>
                </a:solidFill>
              </a:rPr>
              <a:t>:</a:t>
            </a:r>
            <a:endParaRPr lang="en-US" altLang="zh-CN" i="1" smtClean="0">
              <a:solidFill>
                <a:srgbClr val="262626"/>
              </a:solidFill>
            </a:endParaRPr>
          </a:p>
          <a:p>
            <a:pPr lvl="2">
              <a:lnSpc>
                <a:spcPct val="85000"/>
              </a:lnSpc>
            </a:pPr>
            <a:r>
              <a:rPr lang="en-US" altLang="zh-CN" smtClean="0"/>
              <a:t>Representation, storage, and retrieval of location-dependent data</a:t>
            </a:r>
          </a:p>
          <a:p>
            <a:pPr lvl="2">
              <a:lnSpc>
                <a:spcPct val="85000"/>
              </a:lnSpc>
            </a:pPr>
            <a:r>
              <a:rPr lang="en-US" altLang="zh-CN" smtClean="0"/>
              <a:t>Processing of location-dependent queries</a:t>
            </a:r>
          </a:p>
          <a:p>
            <a:pPr lvl="2">
              <a:lnSpc>
                <a:spcPct val="85000"/>
              </a:lnSpc>
            </a:pPr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1012825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Continuous query </a:t>
            </a:r>
            <a:endParaRPr sz="320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PMingLiU" pitchFamily="18" charset="-120"/>
              <a:cs typeface="Arial Unicode MS" pitchFamily="34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12875"/>
            <a:ext cx="8640763" cy="5083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sz="2200" i="1">
                <a:solidFill>
                  <a:srgbClr val="404040"/>
                </a:solidFill>
                <a:ea typeface="宋体" pitchFamily="2" charset="-122"/>
                <a:cs typeface="Arial Unicode MS" pitchFamily="34" charset="-122"/>
              </a:rPr>
              <a:t>Straightforward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</a:rPr>
              <a:t>Abstract the continuous queries to a series of snapshot queries evaluated periodically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sz="2200" i="1">
                <a:solidFill>
                  <a:srgbClr val="003366"/>
                </a:solidFill>
                <a:ea typeface="宋体" pitchFamily="2" charset="-122"/>
                <a:cs typeface="Arial Unicode MS" pitchFamily="34" charset="-122"/>
              </a:rPr>
              <a:t>Result 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</a:rPr>
              <a:t>Valid time (t) and Valid region (r)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sz="2200" i="1">
                <a:solidFill>
                  <a:srgbClr val="003366"/>
                </a:solidFill>
                <a:ea typeface="宋体" pitchFamily="2" charset="-122"/>
                <a:cs typeface="Arial Unicode MS" pitchFamily="34" charset="-122"/>
              </a:rPr>
              <a:t>Result Caching</a:t>
            </a:r>
            <a:endParaRPr sz="2200" i="1">
              <a:solidFill>
                <a:srgbClr val="003366"/>
              </a:solidFill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003366"/>
                </a:solidFill>
              </a:rPr>
              <a:t>Consecutive evaluations of a continuous query yield similar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003366"/>
                </a:solidFill>
              </a:rPr>
              <a:t>Upon evaluation, retrieve more data that can be used later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sz="2200" i="1">
                <a:solidFill>
                  <a:srgbClr val="003366"/>
                </a:solidFill>
                <a:ea typeface="宋体" pitchFamily="2" charset="-122"/>
                <a:cs typeface="Arial Unicode MS" pitchFamily="34" charset="-122"/>
              </a:rPr>
              <a:t>Result Prediction</a:t>
            </a:r>
            <a:endParaRPr sz="2200" i="1">
              <a:solidFill>
                <a:srgbClr val="003366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</a:rPr>
              <a:t>Based on future trajectory movement, answer can be pre-computed in advance</a:t>
            </a:r>
            <a:endParaRPr lang="en-US" altLang="zh-CN" sz="2200" i="1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3"/>
              </a:buBlip>
            </a:pPr>
            <a:r>
              <a:rPr sz="2200" i="1">
                <a:solidFill>
                  <a:srgbClr val="003366"/>
                </a:solidFill>
                <a:ea typeface="宋体" pitchFamily="2" charset="-122"/>
                <a:cs typeface="Arial Unicode MS" pitchFamily="34" charset="-122"/>
              </a:rPr>
              <a:t>Incremental Evaluation</a:t>
            </a:r>
            <a:endParaRPr sz="2200" i="1">
              <a:solidFill>
                <a:srgbClr val="003366"/>
              </a:solidFill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>
                <a:solidFill>
                  <a:srgbClr val="262626"/>
                </a:solidFill>
              </a:rPr>
              <a:t>Query is evaluated only once, then only updates of the ansqer are evaluated – add or delete objects</a:t>
            </a:r>
            <a:endParaRPr lang="en-US" altLang="zh-CN" sz="2200" i="1" smtClean="0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8964612" cy="4818062"/>
          </a:xfrm>
        </p:spPr>
        <p:txBody>
          <a:bodyPr/>
          <a:lstStyle/>
          <a:p>
            <a:pPr eaLnBrk="1" hangingPunct="1">
              <a:defRPr/>
            </a:pPr>
            <a:r>
              <a:rPr/>
              <a:t>50+ spatial index structure</a:t>
            </a:r>
          </a:p>
          <a:p>
            <a:pPr eaLnBrk="1" hangingPunct="1">
              <a:defRPr/>
            </a:pPr>
            <a:r>
              <a:rPr/>
              <a:t>30+ spatio-temporal indexing structure</a:t>
            </a:r>
          </a:p>
          <a:p>
            <a:pPr eaLnBrk="1" hangingPunct="1">
              <a:defRPr/>
            </a:pPr>
            <a:r>
              <a:rPr/>
              <a:t>Wide variety of spatio-temporal query processing techniques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774112" cy="719137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Current status of research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3813"/>
            <a:ext cx="8774112" cy="70326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z="380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Spatio-temporal access methods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Blip>
                <a:blip r:embed="rId3"/>
              </a:buBlip>
            </a:pPr>
            <a:endParaRPr>
              <a:solidFill>
                <a:srgbClr val="404040"/>
              </a:solidFill>
              <a:ea typeface="宋体" pitchFamily="2" charset="-122"/>
              <a:cs typeface="Arial Unicode MS" pitchFamily="34" charset="-122"/>
            </a:endParaRPr>
          </a:p>
        </p:txBody>
      </p:sp>
      <p:pic>
        <p:nvPicPr>
          <p:cNvPr id="8099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6750"/>
            <a:ext cx="9144000" cy="6191250"/>
          </a:xfrm>
          <a:prstGeom prst="rect">
            <a:avLst/>
          </a:prstGeom>
          <a:solidFill>
            <a:srgbClr val="66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9990" name="Text Box 6"/>
          <p:cNvSpPr txBox="1">
            <a:spLocks noChangeArrowheads="1"/>
          </p:cNvSpPr>
          <p:nvPr/>
        </p:nvSpPr>
        <p:spPr bwMode="auto">
          <a:xfrm>
            <a:off x="1808163" y="2957513"/>
            <a:ext cx="1590675" cy="1281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ea typeface="Arial Unicode MS" pitchFamily="34" charset="-122"/>
              </a:rPr>
              <a:t>Red: Future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ea typeface="Arial Unicode MS" pitchFamily="34" charset="-122"/>
              </a:rPr>
              <a:t>Blue: Past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ea typeface="Arial Unicode MS" pitchFamily="34" charset="-122"/>
              </a:rPr>
              <a:t>Green: Present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sz="1400" smtClean="0">
                <a:ea typeface="Arial Unicode MS" pitchFamily="34" charset="-122"/>
              </a:rPr>
              <a:t>Brown: All</a:t>
            </a:r>
            <a:endParaRPr lang="en-US" smtClean="0">
              <a:ea typeface="Arial Unicode MS" pitchFamily="34" charset="-122"/>
            </a:endParaRPr>
          </a:p>
        </p:txBody>
      </p:sp>
      <p:sp>
        <p:nvSpPr>
          <p:cNvPr id="809992" name="Rectangle 8"/>
          <p:cNvSpPr>
            <a:spLocks noChangeArrowheads="1"/>
          </p:cNvSpPr>
          <p:nvPr/>
        </p:nvSpPr>
        <p:spPr bwMode="auto">
          <a:xfrm>
            <a:off x="8851900" y="2711450"/>
            <a:ext cx="82550" cy="82550"/>
          </a:xfrm>
          <a:prstGeom prst="rect">
            <a:avLst/>
          </a:prstGeom>
          <a:solidFill>
            <a:srgbClr val="663300"/>
          </a:solidFill>
          <a:ln w="1905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809994" name="Text Box 10"/>
          <p:cNvSpPr txBox="1">
            <a:spLocks noChangeArrowheads="1"/>
          </p:cNvSpPr>
          <p:nvPr/>
        </p:nvSpPr>
        <p:spPr bwMode="auto">
          <a:xfrm>
            <a:off x="7937500" y="2609850"/>
            <a:ext cx="1028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rgbClr val="663300"/>
                </a:solidFill>
                <a:latin typeface="Tahoma" charset="0"/>
                <a:ea typeface="ＭＳ Ｐゴシック" charset="0"/>
              </a:rPr>
              <a:t>R</a:t>
            </a:r>
            <a:r>
              <a:rPr lang="en-US" sz="1400" baseline="30000">
                <a:solidFill>
                  <a:srgbClr val="663300"/>
                </a:solidFill>
                <a:latin typeface="Tahoma" charset="0"/>
                <a:ea typeface="ＭＳ Ｐゴシック" charset="0"/>
              </a:rPr>
              <a:t>PPF</a:t>
            </a:r>
            <a:r>
              <a:rPr lang="en-US" sz="1400">
                <a:solidFill>
                  <a:srgbClr val="663300"/>
                </a:solidFill>
                <a:latin typeface="Tahoma" charset="0"/>
                <a:ea typeface="ＭＳ Ｐゴシック" charset="0"/>
              </a:rPr>
              <a:t>-tree</a:t>
            </a:r>
          </a:p>
        </p:txBody>
      </p:sp>
      <p:sp>
        <p:nvSpPr>
          <p:cNvPr id="809996" name="Line 12"/>
          <p:cNvSpPr>
            <a:spLocks noChangeShapeType="1"/>
          </p:cNvSpPr>
          <p:nvPr/>
        </p:nvSpPr>
        <p:spPr bwMode="auto">
          <a:xfrm flipV="1">
            <a:off x="5930900" y="2768600"/>
            <a:ext cx="2952750" cy="177165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995" name="Line 11"/>
          <p:cNvSpPr>
            <a:spLocks noChangeShapeType="1"/>
          </p:cNvSpPr>
          <p:nvPr/>
        </p:nvSpPr>
        <p:spPr bwMode="auto">
          <a:xfrm>
            <a:off x="4902200" y="1047750"/>
            <a:ext cx="3987800" cy="167640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arrow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Oval 2"/>
          <p:cNvSpPr>
            <a:spLocks noChangeArrowheads="1"/>
          </p:cNvSpPr>
          <p:nvPr/>
        </p:nvSpPr>
        <p:spPr bwMode="auto">
          <a:xfrm>
            <a:off x="3455988" y="3443288"/>
            <a:ext cx="2016125" cy="165735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5881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Open Research Issues</a:t>
            </a:r>
            <a:r>
              <a:rPr altLang="ko-KR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  <a:t> </a:t>
            </a:r>
            <a:br>
              <a:rPr altLang="ko-KR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</a:br>
            <a:r>
              <a:rPr altLang="ko-KR" sz="320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  <a:t>Location Privacy</a:t>
            </a:r>
            <a:endParaRPr sz="320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Gulim" pitchFamily="34" charset="-127"/>
              <a:cs typeface="PMingLiU" pitchFamily="18" charset="-120"/>
            </a:endParaRPr>
          </a:p>
        </p:txBody>
      </p:sp>
      <p:pic>
        <p:nvPicPr>
          <p:cNvPr id="37892" name="Picture 4" descr="GPSMob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86518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 descr="InCarGPS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628775"/>
            <a:ext cx="8636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PDA+G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50" y="1647825"/>
            <a:ext cx="857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 descr="WhereAreYo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3082925"/>
            <a:ext cx="2411413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IEEESpectr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046413"/>
            <a:ext cx="18732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5481" name="Rectangle 9"/>
          <p:cNvSpPr>
            <a:spLocks noChangeArrowheads="1"/>
          </p:cNvSpPr>
          <p:nvPr/>
        </p:nvSpPr>
        <p:spPr bwMode="auto">
          <a:xfrm>
            <a:off x="107950" y="5661025"/>
            <a:ext cx="91440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ja-JP" altLang="en-US" i="1">
                <a:solidFill>
                  <a:srgbClr val="000066"/>
                </a:solidFill>
                <a:latin typeface="Arial" pitchFamily="34" charset="0"/>
                <a:ea typeface="Arial Unicode MS" pitchFamily="34" charset="-122"/>
              </a:rPr>
              <a:t>“</a:t>
            </a:r>
            <a:r>
              <a:rPr lang="en-US" altLang="ja-JP" i="1">
                <a:solidFill>
                  <a:srgbClr val="000066"/>
                </a:solidFill>
                <a:latin typeface="Times New Roman" pitchFamily="18" charset="0"/>
                <a:ea typeface="Arial Unicode MS" pitchFamily="34" charset="-122"/>
              </a:rPr>
              <a:t>New technologies can pinpoint your location at any time and place. They promise safety and convenience but threaten privacy and security</a:t>
            </a:r>
            <a:r>
              <a:rPr lang="en-US" altLang="en-US" i="1">
                <a:solidFill>
                  <a:srgbClr val="000066"/>
                </a:solidFill>
                <a:latin typeface="Arial" pitchFamily="34" charset="0"/>
                <a:ea typeface="Arial Unicode MS" pitchFamily="34" charset="-122"/>
              </a:rPr>
              <a:t>”</a:t>
            </a:r>
            <a:endParaRPr lang="ja-JP" altLang="en-US" i="1">
              <a:solidFill>
                <a:srgbClr val="000066"/>
              </a:solidFill>
              <a:latin typeface="Arial" pitchFamily="34" charset="0"/>
              <a:ea typeface="Arial Unicode MS" pitchFamily="34" charset="-122"/>
            </a:endParaRPr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3419475" y="3730625"/>
            <a:ext cx="20526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 smtClean="0">
                <a:latin typeface="Times New Roman" pitchFamily="18" charset="0"/>
                <a:ea typeface="Arial Unicode MS" pitchFamily="34" charset="-122"/>
              </a:rPr>
              <a:t>YOU ARE TRACKED…!!!!</a:t>
            </a:r>
          </a:p>
        </p:txBody>
      </p:sp>
      <p:sp>
        <p:nvSpPr>
          <p:cNvPr id="745483" name="Oval 11"/>
          <p:cNvSpPr>
            <a:spLocks noChangeArrowheads="1"/>
          </p:cNvSpPr>
          <p:nvPr/>
        </p:nvSpPr>
        <p:spPr bwMode="auto">
          <a:xfrm>
            <a:off x="3527425" y="3695700"/>
            <a:ext cx="2016125" cy="1871663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745484" name="AutoShape 12"/>
          <p:cNvSpPr>
            <a:spLocks noChangeArrowheads="1"/>
          </p:cNvSpPr>
          <p:nvPr/>
        </p:nvSpPr>
        <p:spPr bwMode="auto">
          <a:xfrm>
            <a:off x="5502275" y="3983038"/>
            <a:ext cx="833438" cy="485775"/>
          </a:xfrm>
          <a:prstGeom prst="notchedRightArrow">
            <a:avLst>
              <a:gd name="adj1" fmla="val 50000"/>
              <a:gd name="adj2" fmla="val 42892"/>
            </a:avLst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sp>
        <p:nvSpPr>
          <p:cNvPr id="745485" name="AutoShape 13"/>
          <p:cNvSpPr>
            <a:spLocks noChangeArrowheads="1"/>
          </p:cNvSpPr>
          <p:nvPr/>
        </p:nvSpPr>
        <p:spPr bwMode="auto">
          <a:xfrm flipH="1">
            <a:off x="2590800" y="3946525"/>
            <a:ext cx="833438" cy="485775"/>
          </a:xfrm>
          <a:prstGeom prst="notchedRightArrow">
            <a:avLst>
              <a:gd name="adj1" fmla="val 50000"/>
              <a:gd name="adj2" fmla="val 42892"/>
            </a:avLst>
          </a:pr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Arial Unicode MS" pitchFamily="34" charset="-122"/>
            </a:endParaRPr>
          </a:p>
        </p:txBody>
      </p:sp>
      <p:pic>
        <p:nvPicPr>
          <p:cNvPr id="37902" name="Picture 14" descr="PortableGP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708150"/>
            <a:ext cx="1152525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5487" name="AutoShape 15"/>
          <p:cNvSpPr>
            <a:spLocks noChangeArrowheads="1"/>
          </p:cNvSpPr>
          <p:nvPr/>
        </p:nvSpPr>
        <p:spPr bwMode="auto">
          <a:xfrm flipV="1">
            <a:off x="3022600" y="2527300"/>
            <a:ext cx="2881313" cy="904875"/>
          </a:xfrm>
          <a:custGeom>
            <a:avLst/>
            <a:gdLst>
              <a:gd name="T0" fmla="*/ 1440656 w 21600"/>
              <a:gd name="T1" fmla="*/ 0 h 21600"/>
              <a:gd name="T2" fmla="*/ 0 w 21600"/>
              <a:gd name="T3" fmla="*/ 715899 h 21600"/>
              <a:gd name="T4" fmla="*/ 1440656 w 21600"/>
              <a:gd name="T5" fmla="*/ 793567 h 21600"/>
              <a:gd name="T6" fmla="*/ 2881313 w 21600"/>
              <a:gd name="T7" fmla="*/ 71589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1588 w 21600"/>
              <a:gd name="T13" fmla="*/ 15234 h 21600"/>
              <a:gd name="T14" fmla="*/ 20012 w 21600"/>
              <a:gd name="T15" fmla="*/ 1894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7949" y="6113"/>
                </a:lnTo>
                <a:lnTo>
                  <a:pt x="9628" y="6113"/>
                </a:lnTo>
                <a:lnTo>
                  <a:pt x="9628" y="15234"/>
                </a:lnTo>
                <a:lnTo>
                  <a:pt x="3863" y="15234"/>
                </a:lnTo>
                <a:lnTo>
                  <a:pt x="3863" y="12578"/>
                </a:lnTo>
                <a:lnTo>
                  <a:pt x="0" y="17089"/>
                </a:lnTo>
                <a:lnTo>
                  <a:pt x="3863" y="21600"/>
                </a:lnTo>
                <a:lnTo>
                  <a:pt x="3863" y="18943"/>
                </a:lnTo>
                <a:lnTo>
                  <a:pt x="17737" y="18943"/>
                </a:lnTo>
                <a:lnTo>
                  <a:pt x="17737" y="21600"/>
                </a:lnTo>
                <a:lnTo>
                  <a:pt x="21600" y="17089"/>
                </a:lnTo>
                <a:lnTo>
                  <a:pt x="17737" y="12578"/>
                </a:lnTo>
                <a:lnTo>
                  <a:pt x="17737" y="15234"/>
                </a:lnTo>
                <a:lnTo>
                  <a:pt x="11972" y="15234"/>
                </a:lnTo>
                <a:lnTo>
                  <a:pt x="11972" y="6113"/>
                </a:lnTo>
                <a:lnTo>
                  <a:pt x="13651" y="6113"/>
                </a:lnTo>
                <a:lnTo>
                  <a:pt x="10800" y="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58813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PMingLiU" pitchFamily="18" charset="-120"/>
              </a:rPr>
              <a:t>Open Research Issues</a:t>
            </a:r>
            <a:r>
              <a:rPr altLang="ko-KR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  <a:t> </a:t>
            </a:r>
            <a:r>
              <a:rPr altLang="ko-KR" sz="29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  <a:t/>
            </a:r>
            <a:br>
              <a:rPr altLang="ko-KR" sz="290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</a:br>
            <a:r>
              <a:rPr altLang="ko-KR" sz="320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Gulim" pitchFamily="34" charset="-127"/>
                <a:cs typeface="PMingLiU" pitchFamily="18" charset="-120"/>
              </a:rPr>
              <a:t>Spatio-temporal data mining</a:t>
            </a:r>
            <a:endParaRPr sz="320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Gulim" pitchFamily="34" charset="-127"/>
              <a:cs typeface="PMingLiU" pitchFamily="18" charset="-120"/>
            </a:endParaRP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628775"/>
            <a:ext cx="4773613" cy="474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Mining the history  </a:t>
            </a:r>
            <a:r>
              <a:rPr sz="2400">
                <a:solidFill>
                  <a:srgbClr val="404040"/>
                </a:solidFill>
                <a:ea typeface="宋体" pitchFamily="2" charset="-122"/>
                <a:sym typeface="Wingdings" pitchFamily="2" charset="2"/>
              </a:rPr>
              <a:t> Predicting the future</a:t>
            </a:r>
            <a:endParaRPr sz="2400">
              <a:solidFill>
                <a:srgbClr val="404040"/>
              </a:solidFill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400" b="1" smtClean="0">
              <a:solidFill>
                <a:srgbClr val="404040"/>
              </a:solidFill>
              <a:ea typeface="宋体" pitchFamily="2" charset="-122"/>
              <a:cs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Online outlier detection for moving objects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endParaRPr sz="2400">
              <a:solidFill>
                <a:srgbClr val="40404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Suspicious movement in video surveillance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endParaRPr sz="2400">
              <a:solidFill>
                <a:srgbClr val="40404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Analysis of tsunami, hurricanes, or earthquakes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endParaRPr sz="2400">
              <a:solidFill>
                <a:srgbClr val="404040"/>
              </a:solidFill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Blip>
                <a:blip r:embed="rId3"/>
              </a:buBlip>
            </a:pPr>
            <a:r>
              <a:rPr sz="2400">
                <a:solidFill>
                  <a:srgbClr val="404040"/>
                </a:solidFill>
                <a:ea typeface="宋体" pitchFamily="2" charset="-122"/>
              </a:rPr>
              <a:t>Phenomena detection and tracking</a:t>
            </a:r>
          </a:p>
        </p:txBody>
      </p:sp>
      <p:pic>
        <p:nvPicPr>
          <p:cNvPr id="38916" name="Picture 28" descr="Tsunam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4013200"/>
            <a:ext cx="333533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77" name="Picture 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40475" y="5351463"/>
            <a:ext cx="8001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8918" name="Picture 30" descr="surveillance-01-lar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628775"/>
            <a:ext cx="33655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89154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 dependant query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268413"/>
            <a:ext cx="8928100" cy="5113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宋体" pitchFamily="2" charset="-122"/>
              </a:rPr>
              <a:t>Query whose result depends on the geographical location of the origin of the query</a:t>
            </a:r>
          </a:p>
          <a:p>
            <a:pPr marL="857250" lvl="1" indent="-457200">
              <a:spcBef>
                <a:spcPts val="600"/>
              </a:spcBef>
            </a:pPr>
            <a:r>
              <a:rPr lang="en-US" altLang="zh-TW" sz="2200" smtClean="0">
                <a:solidFill>
                  <a:srgbClr val="404040"/>
                </a:solidFill>
                <a:ea typeface="宋体" pitchFamily="2" charset="-122"/>
                <a:cs typeface="Calibri" pitchFamily="34" charset="0"/>
              </a:rPr>
              <a:t>Moving query</a:t>
            </a:r>
          </a:p>
          <a:p>
            <a:pPr marL="857250" lvl="1" indent="-457200">
              <a:spcBef>
                <a:spcPts val="300"/>
              </a:spcBef>
            </a:pPr>
            <a:r>
              <a:rPr lang="en-US" altLang="zh-TW" sz="2200" smtClean="0">
                <a:solidFill>
                  <a:srgbClr val="404040"/>
                </a:solidFill>
                <a:ea typeface="宋体" pitchFamily="2" charset="-122"/>
                <a:cs typeface="Calibri" pitchFamily="34" charset="0"/>
              </a:rPr>
              <a:t>Example: What is the distance of Hung Hom station from here?</a:t>
            </a:r>
          </a:p>
          <a:p>
            <a:pPr marL="457200" indent="-457200">
              <a:spcBef>
                <a:spcPts val="3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宋体" pitchFamily="2" charset="-122"/>
              </a:rPr>
              <a:t>Query whose result depends on the geographical location of the object being queried for</a:t>
            </a:r>
          </a:p>
          <a:p>
            <a:pPr marL="857250" lvl="1" indent="-457200">
              <a:spcBef>
                <a:spcPts val="300"/>
              </a:spcBef>
            </a:pPr>
            <a:r>
              <a:rPr lang="en-US" altLang="zh-TW" sz="2200" smtClean="0">
                <a:solidFill>
                  <a:srgbClr val="404040"/>
                </a:solidFill>
                <a:ea typeface="宋体" pitchFamily="2" charset="-122"/>
                <a:cs typeface="Calibri" pitchFamily="34" charset="0"/>
              </a:rPr>
              <a:t>Moving object </a:t>
            </a:r>
          </a:p>
          <a:p>
            <a:pPr marL="857250" lvl="1" indent="-457200">
              <a:spcBef>
                <a:spcPts val="300"/>
              </a:spcBef>
            </a:pPr>
            <a:r>
              <a:rPr lang="en-US" altLang="zh-TW" sz="2200" smtClean="0">
                <a:solidFill>
                  <a:srgbClr val="404040"/>
                </a:solidFill>
                <a:ea typeface="宋体" pitchFamily="2" charset="-122"/>
                <a:cs typeface="Calibri" pitchFamily="34" charset="0"/>
              </a:rPr>
              <a:t>Example: Where is the Taxi with plate no. 12345678?</a:t>
            </a:r>
          </a:p>
          <a:p>
            <a:pPr marL="857250" lvl="1" indent="-457200">
              <a:spcBef>
                <a:spcPts val="300"/>
              </a:spcBef>
              <a:buClr>
                <a:schemeClr val="folHlink"/>
              </a:buClr>
              <a:buFont typeface="Wingdings" pitchFamily="2" charset="2"/>
              <a:buBlip>
                <a:blip r:embed="rId3"/>
              </a:buBlip>
            </a:pPr>
            <a:r>
              <a:rPr lang="en-US" altLang="zh-TW" b="1" smtClean="0">
                <a:solidFill>
                  <a:srgbClr val="262626"/>
                </a:solidFill>
              </a:rPr>
              <a:t>User continuously asks the same  question - every time the answer is different but correct.</a:t>
            </a:r>
          </a:p>
          <a:p>
            <a:pPr marL="457200" indent="-457200">
              <a:spcBef>
                <a:spcPts val="3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MS PGothic" pitchFamily="34" charset="-128"/>
              </a:rPr>
              <a:t>How about query whose context is related to locations?</a:t>
            </a:r>
          </a:p>
          <a:p>
            <a:pPr marL="857250" lvl="1" indent="-457200" eaLnBrk="1" hangingPunct="1"/>
            <a:r>
              <a:rPr lang="en-US" altLang="zh-TW" sz="1800" smtClean="0">
                <a:solidFill>
                  <a:srgbClr val="404040"/>
                </a:solidFill>
                <a:cs typeface="Calibri" pitchFamily="34" charset="0"/>
              </a:rPr>
              <a:t>Find out the top 5 roads in KLW that have the most traffic between 7:00-8:00pm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345362" cy="792162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i="1">
                <a:solidFill>
                  <a:srgbClr val="003399"/>
                </a:solidFill>
                <a:latin typeface="Times New Roman" charset="0"/>
                <a:ea typeface="+mn-ea"/>
              </a:rPr>
              <a:t>Moving query on stationary objects</a:t>
            </a: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27500"/>
            <a:ext cx="5794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Line 5"/>
          <p:cNvSpPr>
            <a:spLocks noChangeShapeType="1"/>
          </p:cNvSpPr>
          <p:nvPr/>
        </p:nvSpPr>
        <p:spPr bwMode="auto">
          <a:xfrm>
            <a:off x="1447800" y="38989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2438400" y="31369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1524000" y="41275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2438400" y="41275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2667000" y="31369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2667000" y="38989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2667000" y="41275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2667000" y="41275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3657600" y="41275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3657600" y="31369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1524000" y="4965700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2667000" y="49657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>
            <a:off x="3886200" y="38989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>
            <a:off x="3886200" y="31369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3886200" y="41275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2438400" y="51943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21"/>
          <p:cNvSpPr>
            <a:spLocks noChangeShapeType="1"/>
          </p:cNvSpPr>
          <p:nvPr/>
        </p:nvSpPr>
        <p:spPr bwMode="auto">
          <a:xfrm>
            <a:off x="1447800" y="51943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22"/>
          <p:cNvSpPr>
            <a:spLocks noChangeShapeType="1"/>
          </p:cNvSpPr>
          <p:nvPr/>
        </p:nvSpPr>
        <p:spPr bwMode="auto">
          <a:xfrm>
            <a:off x="2667000" y="51943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23"/>
          <p:cNvSpPr>
            <a:spLocks noChangeShapeType="1"/>
          </p:cNvSpPr>
          <p:nvPr/>
        </p:nvSpPr>
        <p:spPr bwMode="auto">
          <a:xfrm>
            <a:off x="3886200" y="49657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24"/>
          <p:cNvSpPr>
            <a:spLocks noChangeShapeType="1"/>
          </p:cNvSpPr>
          <p:nvPr/>
        </p:nvSpPr>
        <p:spPr bwMode="auto">
          <a:xfrm>
            <a:off x="3657600" y="51943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25"/>
          <p:cNvSpPr>
            <a:spLocks noChangeShapeType="1"/>
          </p:cNvSpPr>
          <p:nvPr/>
        </p:nvSpPr>
        <p:spPr bwMode="auto">
          <a:xfrm>
            <a:off x="2667000" y="51943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26"/>
          <p:cNvSpPr>
            <a:spLocks noChangeShapeType="1"/>
          </p:cNvSpPr>
          <p:nvPr/>
        </p:nvSpPr>
        <p:spPr bwMode="auto">
          <a:xfrm>
            <a:off x="3886200" y="51943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27"/>
          <p:cNvSpPr>
            <a:spLocks noChangeShapeType="1"/>
          </p:cNvSpPr>
          <p:nvPr/>
        </p:nvSpPr>
        <p:spPr bwMode="auto">
          <a:xfrm>
            <a:off x="3886200" y="51943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Line 28"/>
          <p:cNvSpPr>
            <a:spLocks noChangeShapeType="1"/>
          </p:cNvSpPr>
          <p:nvPr/>
        </p:nvSpPr>
        <p:spPr bwMode="auto">
          <a:xfrm>
            <a:off x="3886200" y="41275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Oval 29"/>
          <p:cNvSpPr>
            <a:spLocks noChangeArrowheads="1"/>
          </p:cNvSpPr>
          <p:nvPr/>
        </p:nvSpPr>
        <p:spPr bwMode="auto">
          <a:xfrm>
            <a:off x="1828800" y="3898900"/>
            <a:ext cx="152400" cy="152400"/>
          </a:xfrm>
          <a:prstGeom prst="ellipse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45" name="Oval 30"/>
          <p:cNvSpPr>
            <a:spLocks noChangeArrowheads="1"/>
          </p:cNvSpPr>
          <p:nvPr/>
        </p:nvSpPr>
        <p:spPr bwMode="auto">
          <a:xfrm>
            <a:off x="3657600" y="3594100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46" name="Oval 31"/>
          <p:cNvSpPr>
            <a:spLocks noChangeArrowheads="1"/>
          </p:cNvSpPr>
          <p:nvPr/>
        </p:nvSpPr>
        <p:spPr bwMode="auto">
          <a:xfrm>
            <a:off x="1524000" y="4965700"/>
            <a:ext cx="152400" cy="152400"/>
          </a:xfrm>
          <a:prstGeom prst="ellipse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47" name="Oval 32"/>
          <p:cNvSpPr>
            <a:spLocks noChangeArrowheads="1"/>
          </p:cNvSpPr>
          <p:nvPr/>
        </p:nvSpPr>
        <p:spPr bwMode="auto">
          <a:xfrm>
            <a:off x="4648200" y="3898900"/>
            <a:ext cx="152400" cy="152400"/>
          </a:xfrm>
          <a:prstGeom prst="ellipse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48" name="Oval 33"/>
          <p:cNvSpPr>
            <a:spLocks noChangeArrowheads="1"/>
          </p:cNvSpPr>
          <p:nvPr/>
        </p:nvSpPr>
        <p:spPr bwMode="auto">
          <a:xfrm>
            <a:off x="2438400" y="5880100"/>
            <a:ext cx="152400" cy="152400"/>
          </a:xfrm>
          <a:prstGeom prst="ellipse">
            <a:avLst/>
          </a:prstGeom>
          <a:solidFill>
            <a:srgbClr val="FF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49" name="Oval 34"/>
          <p:cNvSpPr>
            <a:spLocks noChangeArrowheads="1"/>
          </p:cNvSpPr>
          <p:nvPr/>
        </p:nvSpPr>
        <p:spPr bwMode="auto">
          <a:xfrm>
            <a:off x="2514600" y="5270500"/>
            <a:ext cx="152400" cy="152400"/>
          </a:xfrm>
          <a:prstGeom prst="ellipse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50" name="Oval 35"/>
          <p:cNvSpPr>
            <a:spLocks noChangeArrowheads="1"/>
          </p:cNvSpPr>
          <p:nvPr/>
        </p:nvSpPr>
        <p:spPr bwMode="auto">
          <a:xfrm>
            <a:off x="3733800" y="5727700"/>
            <a:ext cx="152400" cy="152400"/>
          </a:xfrm>
          <a:prstGeom prst="ellipse">
            <a:avLst/>
          </a:prstGeom>
          <a:solidFill>
            <a:srgbClr val="9933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51" name="Oval 36"/>
          <p:cNvSpPr>
            <a:spLocks noChangeArrowheads="1"/>
          </p:cNvSpPr>
          <p:nvPr/>
        </p:nvSpPr>
        <p:spPr bwMode="auto">
          <a:xfrm>
            <a:off x="4038600" y="4965700"/>
            <a:ext cx="152400" cy="1524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9252" name="Oval 37"/>
          <p:cNvSpPr>
            <a:spLocks noChangeArrowheads="1"/>
          </p:cNvSpPr>
          <p:nvPr/>
        </p:nvSpPr>
        <p:spPr bwMode="auto">
          <a:xfrm>
            <a:off x="3200400" y="3898900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73766" name="Oval 38"/>
          <p:cNvSpPr>
            <a:spLocks noChangeArrowheads="1"/>
          </p:cNvSpPr>
          <p:nvPr/>
        </p:nvSpPr>
        <p:spPr bwMode="auto">
          <a:xfrm>
            <a:off x="2819400" y="2832100"/>
            <a:ext cx="1981200" cy="1905000"/>
          </a:xfrm>
          <a:prstGeom prst="ellips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9254" name="Text Box 39"/>
          <p:cNvSpPr txBox="1">
            <a:spLocks noChangeArrowheads="1"/>
          </p:cNvSpPr>
          <p:nvPr/>
        </p:nvSpPr>
        <p:spPr bwMode="auto">
          <a:xfrm>
            <a:off x="5292725" y="2781300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cs typeface="Calibri" pitchFamily="34" charset="0"/>
              </a:rPr>
              <a:t>Find the nearest gas station(s) within 1 miles of moving red car</a:t>
            </a:r>
            <a:endParaRPr lang="en-US" altLang="zh-CN" b="1" i="1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55" name="Picture 40" descr="SSA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65500"/>
            <a:ext cx="917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56" name="Picture 41" descr="SSA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346700"/>
            <a:ext cx="838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itle 42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413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queries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73238"/>
            <a:ext cx="7772400" cy="1087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i="1">
                <a:solidFill>
                  <a:srgbClr val="003399"/>
                </a:solidFill>
                <a:latin typeface="Times New Roman" pitchFamily="18" charset="0"/>
                <a:ea typeface="MS PGothic" pitchFamily="34" charset="-128"/>
              </a:rPr>
              <a:t>Stationary query on moving objects</a:t>
            </a:r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1338263" y="37512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23288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414463" y="3979863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23288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25574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2557463" y="37512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2557463" y="39798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25574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2"/>
          <p:cNvSpPr>
            <a:spLocks noChangeShapeType="1"/>
          </p:cNvSpPr>
          <p:nvPr/>
        </p:nvSpPr>
        <p:spPr bwMode="auto">
          <a:xfrm>
            <a:off x="35480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3"/>
          <p:cNvSpPr>
            <a:spLocks noChangeShapeType="1"/>
          </p:cNvSpPr>
          <p:nvPr/>
        </p:nvSpPr>
        <p:spPr bwMode="auto">
          <a:xfrm>
            <a:off x="35480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4"/>
          <p:cNvSpPr>
            <a:spLocks noChangeShapeType="1"/>
          </p:cNvSpPr>
          <p:nvPr/>
        </p:nvSpPr>
        <p:spPr bwMode="auto">
          <a:xfrm>
            <a:off x="1414463" y="4818063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5"/>
          <p:cNvSpPr>
            <a:spLocks noChangeShapeType="1"/>
          </p:cNvSpPr>
          <p:nvPr/>
        </p:nvSpPr>
        <p:spPr bwMode="auto">
          <a:xfrm>
            <a:off x="2557463" y="48180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3776663" y="37512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17"/>
          <p:cNvSpPr>
            <a:spLocks noChangeShapeType="1"/>
          </p:cNvSpPr>
          <p:nvPr/>
        </p:nvSpPr>
        <p:spPr bwMode="auto">
          <a:xfrm>
            <a:off x="37766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>
            <a:off x="37766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23288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1338263" y="50466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2557463" y="50466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>
            <a:off x="3776663" y="48180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Line 23"/>
          <p:cNvSpPr>
            <a:spLocks noChangeShapeType="1"/>
          </p:cNvSpPr>
          <p:nvPr/>
        </p:nvSpPr>
        <p:spPr bwMode="auto">
          <a:xfrm>
            <a:off x="35480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24"/>
          <p:cNvSpPr>
            <a:spLocks noChangeShapeType="1"/>
          </p:cNvSpPr>
          <p:nvPr/>
        </p:nvSpPr>
        <p:spPr bwMode="auto">
          <a:xfrm>
            <a:off x="25574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25"/>
          <p:cNvSpPr>
            <a:spLocks noChangeShapeType="1"/>
          </p:cNvSpPr>
          <p:nvPr/>
        </p:nvSpPr>
        <p:spPr bwMode="auto">
          <a:xfrm>
            <a:off x="37766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26"/>
          <p:cNvSpPr>
            <a:spLocks noChangeShapeType="1"/>
          </p:cNvSpPr>
          <p:nvPr/>
        </p:nvSpPr>
        <p:spPr bwMode="auto">
          <a:xfrm>
            <a:off x="3776663" y="50466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>
            <a:off x="3776663" y="39798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Oval 28"/>
          <p:cNvSpPr>
            <a:spLocks noChangeArrowheads="1"/>
          </p:cNvSpPr>
          <p:nvPr/>
        </p:nvSpPr>
        <p:spPr bwMode="auto">
          <a:xfrm>
            <a:off x="2405063" y="4360863"/>
            <a:ext cx="152400" cy="1524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68" name="Oval 29"/>
          <p:cNvSpPr>
            <a:spLocks noChangeArrowheads="1"/>
          </p:cNvSpPr>
          <p:nvPr/>
        </p:nvSpPr>
        <p:spPr bwMode="auto">
          <a:xfrm>
            <a:off x="2709863" y="3827463"/>
            <a:ext cx="152400" cy="152400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69" name="Oval 30"/>
          <p:cNvSpPr>
            <a:spLocks noChangeArrowheads="1"/>
          </p:cNvSpPr>
          <p:nvPr/>
        </p:nvSpPr>
        <p:spPr bwMode="auto">
          <a:xfrm>
            <a:off x="1795463" y="4818063"/>
            <a:ext cx="152400" cy="152400"/>
          </a:xfrm>
          <a:prstGeom prst="ellipse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0" name="Oval 31"/>
          <p:cNvSpPr>
            <a:spLocks noChangeArrowheads="1"/>
          </p:cNvSpPr>
          <p:nvPr/>
        </p:nvSpPr>
        <p:spPr bwMode="auto">
          <a:xfrm>
            <a:off x="4386263" y="3751263"/>
            <a:ext cx="152400" cy="152400"/>
          </a:xfrm>
          <a:prstGeom prst="ellipse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1" name="Oval 32"/>
          <p:cNvSpPr>
            <a:spLocks noChangeArrowheads="1"/>
          </p:cNvSpPr>
          <p:nvPr/>
        </p:nvSpPr>
        <p:spPr bwMode="auto">
          <a:xfrm>
            <a:off x="2328863" y="58086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2" name="Oval 33"/>
          <p:cNvSpPr>
            <a:spLocks noChangeArrowheads="1"/>
          </p:cNvSpPr>
          <p:nvPr/>
        </p:nvSpPr>
        <p:spPr bwMode="auto">
          <a:xfrm>
            <a:off x="3624263" y="5580063"/>
            <a:ext cx="152400" cy="152400"/>
          </a:xfrm>
          <a:prstGeom prst="ellipse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3" name="Oval 34"/>
          <p:cNvSpPr>
            <a:spLocks noChangeArrowheads="1"/>
          </p:cNvSpPr>
          <p:nvPr/>
        </p:nvSpPr>
        <p:spPr bwMode="auto">
          <a:xfrm>
            <a:off x="3395663" y="3827463"/>
            <a:ext cx="152400" cy="152400"/>
          </a:xfrm>
          <a:prstGeom prst="ellipse">
            <a:avLst/>
          </a:prstGeom>
          <a:solidFill>
            <a:srgbClr val="FF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4" name="Oval 35"/>
          <p:cNvSpPr>
            <a:spLocks noChangeArrowheads="1"/>
          </p:cNvSpPr>
          <p:nvPr/>
        </p:nvSpPr>
        <p:spPr bwMode="auto">
          <a:xfrm>
            <a:off x="3548063" y="3446463"/>
            <a:ext cx="152400" cy="152400"/>
          </a:xfrm>
          <a:prstGeom prst="ellipse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5" name="Text Box 36"/>
          <p:cNvSpPr txBox="1">
            <a:spLocks noChangeArrowheads="1"/>
          </p:cNvSpPr>
          <p:nvPr/>
        </p:nvSpPr>
        <p:spPr bwMode="auto">
          <a:xfrm>
            <a:off x="5003800" y="2708275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cs typeface="Calibri" pitchFamily="34" charset="0"/>
              </a:rPr>
              <a:t>Continuously find all vehicles within 1 miles of my house</a:t>
            </a:r>
            <a:endParaRPr lang="en-US" altLang="zh-CN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6" name="Oval 37"/>
          <p:cNvSpPr>
            <a:spLocks noChangeArrowheads="1"/>
          </p:cNvSpPr>
          <p:nvPr/>
        </p:nvSpPr>
        <p:spPr bwMode="auto">
          <a:xfrm>
            <a:off x="4005263" y="3827463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7" name="Oval 38"/>
          <p:cNvSpPr>
            <a:spLocks noChangeArrowheads="1"/>
          </p:cNvSpPr>
          <p:nvPr/>
        </p:nvSpPr>
        <p:spPr bwMode="auto">
          <a:xfrm>
            <a:off x="2328863" y="2989263"/>
            <a:ext cx="152400" cy="152400"/>
          </a:xfrm>
          <a:prstGeom prst="ellipse">
            <a:avLst/>
          </a:prstGeom>
          <a:solidFill>
            <a:srgbClr val="FF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8" name="Oval 39"/>
          <p:cNvSpPr>
            <a:spLocks noChangeArrowheads="1"/>
          </p:cNvSpPr>
          <p:nvPr/>
        </p:nvSpPr>
        <p:spPr bwMode="auto">
          <a:xfrm>
            <a:off x="1338263" y="3751263"/>
            <a:ext cx="152400" cy="1524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79" name="Oval 40"/>
          <p:cNvSpPr>
            <a:spLocks noChangeArrowheads="1"/>
          </p:cNvSpPr>
          <p:nvPr/>
        </p:nvSpPr>
        <p:spPr bwMode="auto">
          <a:xfrm>
            <a:off x="4233863" y="4818063"/>
            <a:ext cx="152400" cy="152400"/>
          </a:xfrm>
          <a:prstGeom prst="ellipse">
            <a:avLst/>
          </a:prstGeom>
          <a:solidFill>
            <a:srgbClr val="CC99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80" name="Oval 41"/>
          <p:cNvSpPr>
            <a:spLocks noChangeArrowheads="1"/>
          </p:cNvSpPr>
          <p:nvPr/>
        </p:nvSpPr>
        <p:spPr bwMode="auto">
          <a:xfrm>
            <a:off x="3243263" y="4818063"/>
            <a:ext cx="152400" cy="152400"/>
          </a:xfrm>
          <a:prstGeom prst="ellipse">
            <a:avLst/>
          </a:prstGeom>
          <a:solidFill>
            <a:srgbClr val="9933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0281" name="Rectangle 42"/>
          <p:cNvSpPr>
            <a:spLocks noChangeArrowheads="1"/>
          </p:cNvSpPr>
          <p:nvPr/>
        </p:nvSpPr>
        <p:spPr bwMode="auto">
          <a:xfrm>
            <a:off x="1414463" y="4056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2" name="Rectangle 43"/>
          <p:cNvSpPr>
            <a:spLocks noChangeArrowheads="1"/>
          </p:cNvSpPr>
          <p:nvPr/>
        </p:nvSpPr>
        <p:spPr bwMode="auto">
          <a:xfrm>
            <a:off x="1871663" y="4056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3" name="Rectangle 44"/>
          <p:cNvSpPr>
            <a:spLocks noChangeArrowheads="1"/>
          </p:cNvSpPr>
          <p:nvPr/>
        </p:nvSpPr>
        <p:spPr bwMode="auto">
          <a:xfrm>
            <a:off x="14144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4" name="Rectangle 45"/>
          <p:cNvSpPr>
            <a:spLocks noChangeArrowheads="1"/>
          </p:cNvSpPr>
          <p:nvPr/>
        </p:nvSpPr>
        <p:spPr bwMode="auto">
          <a:xfrm>
            <a:off x="18716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5" name="Rectangle 46"/>
          <p:cNvSpPr>
            <a:spLocks noChangeArrowheads="1"/>
          </p:cNvSpPr>
          <p:nvPr/>
        </p:nvSpPr>
        <p:spPr bwMode="auto">
          <a:xfrm>
            <a:off x="1414463" y="2913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6" name="Rectangle 47"/>
          <p:cNvSpPr>
            <a:spLocks noChangeArrowheads="1"/>
          </p:cNvSpPr>
          <p:nvPr/>
        </p:nvSpPr>
        <p:spPr bwMode="auto">
          <a:xfrm>
            <a:off x="14144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7" name="Rectangle 48"/>
          <p:cNvSpPr>
            <a:spLocks noChangeArrowheads="1"/>
          </p:cNvSpPr>
          <p:nvPr/>
        </p:nvSpPr>
        <p:spPr bwMode="auto">
          <a:xfrm>
            <a:off x="18716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8" name="Rectangle 49"/>
          <p:cNvSpPr>
            <a:spLocks noChangeArrowheads="1"/>
          </p:cNvSpPr>
          <p:nvPr/>
        </p:nvSpPr>
        <p:spPr bwMode="auto">
          <a:xfrm>
            <a:off x="1871663" y="2913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89" name="Rectangle 50"/>
          <p:cNvSpPr>
            <a:spLocks noChangeArrowheads="1"/>
          </p:cNvSpPr>
          <p:nvPr/>
        </p:nvSpPr>
        <p:spPr bwMode="auto">
          <a:xfrm>
            <a:off x="2633663" y="2913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0" name="Rectangle 51"/>
          <p:cNvSpPr>
            <a:spLocks noChangeArrowheads="1"/>
          </p:cNvSpPr>
          <p:nvPr/>
        </p:nvSpPr>
        <p:spPr bwMode="auto">
          <a:xfrm>
            <a:off x="1414463" y="51228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1" name="Rectangle 52"/>
          <p:cNvSpPr>
            <a:spLocks noChangeArrowheads="1"/>
          </p:cNvSpPr>
          <p:nvPr/>
        </p:nvSpPr>
        <p:spPr bwMode="auto">
          <a:xfrm>
            <a:off x="1414463" y="5580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2" name="Rectangle 53"/>
          <p:cNvSpPr>
            <a:spLocks noChangeArrowheads="1"/>
          </p:cNvSpPr>
          <p:nvPr/>
        </p:nvSpPr>
        <p:spPr bwMode="auto">
          <a:xfrm>
            <a:off x="2633663" y="5580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3" name="Rectangle 54"/>
          <p:cNvSpPr>
            <a:spLocks noChangeArrowheads="1"/>
          </p:cNvSpPr>
          <p:nvPr/>
        </p:nvSpPr>
        <p:spPr bwMode="auto">
          <a:xfrm>
            <a:off x="3852863" y="51228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4" name="Rectangle 55"/>
          <p:cNvSpPr>
            <a:spLocks noChangeArrowheads="1"/>
          </p:cNvSpPr>
          <p:nvPr/>
        </p:nvSpPr>
        <p:spPr bwMode="auto">
          <a:xfrm>
            <a:off x="4310063" y="51228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5" name="Rectangle 56"/>
          <p:cNvSpPr>
            <a:spLocks noChangeArrowheads="1"/>
          </p:cNvSpPr>
          <p:nvPr/>
        </p:nvSpPr>
        <p:spPr bwMode="auto">
          <a:xfrm>
            <a:off x="2633663" y="51228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6" name="Rectangle 57"/>
          <p:cNvSpPr>
            <a:spLocks noChangeArrowheads="1"/>
          </p:cNvSpPr>
          <p:nvPr/>
        </p:nvSpPr>
        <p:spPr bwMode="auto">
          <a:xfrm>
            <a:off x="3090863" y="51228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7" name="Rectangle 58"/>
          <p:cNvSpPr>
            <a:spLocks noChangeArrowheads="1"/>
          </p:cNvSpPr>
          <p:nvPr/>
        </p:nvSpPr>
        <p:spPr bwMode="auto">
          <a:xfrm>
            <a:off x="26336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8" name="Rectangle 59"/>
          <p:cNvSpPr>
            <a:spLocks noChangeArrowheads="1"/>
          </p:cNvSpPr>
          <p:nvPr/>
        </p:nvSpPr>
        <p:spPr bwMode="auto">
          <a:xfrm>
            <a:off x="31670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299" name="Rectangle 60"/>
          <p:cNvSpPr>
            <a:spLocks noChangeArrowheads="1"/>
          </p:cNvSpPr>
          <p:nvPr/>
        </p:nvSpPr>
        <p:spPr bwMode="auto">
          <a:xfrm>
            <a:off x="3852863" y="4056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00" name="Rectangle 61"/>
          <p:cNvSpPr>
            <a:spLocks noChangeArrowheads="1"/>
          </p:cNvSpPr>
          <p:nvPr/>
        </p:nvSpPr>
        <p:spPr bwMode="auto">
          <a:xfrm>
            <a:off x="3852863" y="29892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01" name="Rectangle 62"/>
          <p:cNvSpPr>
            <a:spLocks noChangeArrowheads="1"/>
          </p:cNvSpPr>
          <p:nvPr/>
        </p:nvSpPr>
        <p:spPr bwMode="auto">
          <a:xfrm>
            <a:off x="4233863" y="29892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02" name="Rectangle 63"/>
          <p:cNvSpPr>
            <a:spLocks noChangeArrowheads="1"/>
          </p:cNvSpPr>
          <p:nvPr/>
        </p:nvSpPr>
        <p:spPr bwMode="auto">
          <a:xfrm>
            <a:off x="38528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03" name="Rectangle 64"/>
          <p:cNvSpPr>
            <a:spLocks noChangeArrowheads="1"/>
          </p:cNvSpPr>
          <p:nvPr/>
        </p:nvSpPr>
        <p:spPr bwMode="auto">
          <a:xfrm>
            <a:off x="43100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0304" name="Rectangle 65"/>
          <p:cNvSpPr>
            <a:spLocks noChangeArrowheads="1"/>
          </p:cNvSpPr>
          <p:nvPr/>
        </p:nvSpPr>
        <p:spPr bwMode="auto">
          <a:xfrm>
            <a:off x="2633663" y="4056063"/>
            <a:ext cx="8382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itchFamily="18" charset="0"/>
              </a:rPr>
              <a:t>My </a:t>
            </a:r>
          </a:p>
          <a:p>
            <a:pPr algn="ctr"/>
            <a:r>
              <a:rPr lang="en-US" altLang="zh-CN" b="1">
                <a:latin typeface="Times New Roman" pitchFamily="18" charset="0"/>
              </a:rPr>
              <a:t>House</a:t>
            </a:r>
          </a:p>
        </p:txBody>
      </p:sp>
      <p:sp>
        <p:nvSpPr>
          <p:cNvPr id="77890" name="Oval 66"/>
          <p:cNvSpPr>
            <a:spLocks noChangeArrowheads="1"/>
          </p:cNvSpPr>
          <p:nvPr/>
        </p:nvSpPr>
        <p:spPr bwMode="auto">
          <a:xfrm>
            <a:off x="2176463" y="3598863"/>
            <a:ext cx="1676400" cy="16764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69" name="Title 4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queries</a:t>
            </a:r>
          </a:p>
        </p:txBody>
      </p:sp>
      <p:pic>
        <p:nvPicPr>
          <p:cNvPr id="10307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149725"/>
            <a:ext cx="2808288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73238"/>
            <a:ext cx="7772400" cy="1082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2" charset="2"/>
              <a:buNone/>
            </a:pPr>
            <a:r>
              <a:rPr i="1">
                <a:solidFill>
                  <a:srgbClr val="003399"/>
                </a:solidFill>
                <a:latin typeface="Times New Roman" pitchFamily="18" charset="0"/>
                <a:ea typeface="MS PGothic" pitchFamily="34" charset="-128"/>
              </a:rPr>
              <a:t>Moving query on moving objects</a:t>
            </a:r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1338263" y="37512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23288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1414463" y="3979863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23288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25574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2557463" y="37512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2557463" y="39798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25574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35480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35480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1414463" y="4818063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2557463" y="48180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3776663" y="37512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17"/>
          <p:cNvSpPr>
            <a:spLocks noChangeShapeType="1"/>
          </p:cNvSpPr>
          <p:nvPr/>
        </p:nvSpPr>
        <p:spPr bwMode="auto">
          <a:xfrm>
            <a:off x="3776663" y="2989263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3776663" y="39798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9"/>
          <p:cNvSpPr>
            <a:spLocks noChangeShapeType="1"/>
          </p:cNvSpPr>
          <p:nvPr/>
        </p:nvSpPr>
        <p:spPr bwMode="auto">
          <a:xfrm>
            <a:off x="23288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>
            <a:off x="1338263" y="50466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2557463" y="50466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Line 22"/>
          <p:cNvSpPr>
            <a:spLocks noChangeShapeType="1"/>
          </p:cNvSpPr>
          <p:nvPr/>
        </p:nvSpPr>
        <p:spPr bwMode="auto">
          <a:xfrm>
            <a:off x="3776663" y="48180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6" name="Line 23"/>
          <p:cNvSpPr>
            <a:spLocks noChangeShapeType="1"/>
          </p:cNvSpPr>
          <p:nvPr/>
        </p:nvSpPr>
        <p:spPr bwMode="auto">
          <a:xfrm>
            <a:off x="35480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7" name="Line 24"/>
          <p:cNvSpPr>
            <a:spLocks noChangeShapeType="1"/>
          </p:cNvSpPr>
          <p:nvPr/>
        </p:nvSpPr>
        <p:spPr bwMode="auto">
          <a:xfrm>
            <a:off x="25574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8" name="Line 25"/>
          <p:cNvSpPr>
            <a:spLocks noChangeShapeType="1"/>
          </p:cNvSpPr>
          <p:nvPr/>
        </p:nvSpPr>
        <p:spPr bwMode="auto">
          <a:xfrm>
            <a:off x="3776663" y="5046663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6"/>
          <p:cNvSpPr>
            <a:spLocks noChangeShapeType="1"/>
          </p:cNvSpPr>
          <p:nvPr/>
        </p:nvSpPr>
        <p:spPr bwMode="auto">
          <a:xfrm>
            <a:off x="3776663" y="50466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7"/>
          <p:cNvSpPr>
            <a:spLocks noChangeShapeType="1"/>
          </p:cNvSpPr>
          <p:nvPr/>
        </p:nvSpPr>
        <p:spPr bwMode="auto">
          <a:xfrm>
            <a:off x="3776663" y="3979863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Oval 28"/>
          <p:cNvSpPr>
            <a:spLocks noChangeArrowheads="1"/>
          </p:cNvSpPr>
          <p:nvPr/>
        </p:nvSpPr>
        <p:spPr bwMode="auto">
          <a:xfrm>
            <a:off x="2405063" y="4208463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2" name="Oval 29"/>
          <p:cNvSpPr>
            <a:spLocks noChangeArrowheads="1"/>
          </p:cNvSpPr>
          <p:nvPr/>
        </p:nvSpPr>
        <p:spPr bwMode="auto">
          <a:xfrm>
            <a:off x="2709863" y="3827463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3" name="Oval 30"/>
          <p:cNvSpPr>
            <a:spLocks noChangeArrowheads="1"/>
          </p:cNvSpPr>
          <p:nvPr/>
        </p:nvSpPr>
        <p:spPr bwMode="auto">
          <a:xfrm>
            <a:off x="1795463" y="48180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4" name="Oval 31"/>
          <p:cNvSpPr>
            <a:spLocks noChangeArrowheads="1"/>
          </p:cNvSpPr>
          <p:nvPr/>
        </p:nvSpPr>
        <p:spPr bwMode="auto">
          <a:xfrm>
            <a:off x="4386263" y="37512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5" name="Oval 32"/>
          <p:cNvSpPr>
            <a:spLocks noChangeArrowheads="1"/>
          </p:cNvSpPr>
          <p:nvPr/>
        </p:nvSpPr>
        <p:spPr bwMode="auto">
          <a:xfrm>
            <a:off x="2328863" y="58086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6" name="Oval 33"/>
          <p:cNvSpPr>
            <a:spLocks noChangeArrowheads="1"/>
          </p:cNvSpPr>
          <p:nvPr/>
        </p:nvSpPr>
        <p:spPr bwMode="auto">
          <a:xfrm>
            <a:off x="3624263" y="55800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7" name="Oval 34"/>
          <p:cNvSpPr>
            <a:spLocks noChangeArrowheads="1"/>
          </p:cNvSpPr>
          <p:nvPr/>
        </p:nvSpPr>
        <p:spPr bwMode="auto">
          <a:xfrm>
            <a:off x="3395663" y="3827463"/>
            <a:ext cx="152400" cy="1524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8" name="Oval 35"/>
          <p:cNvSpPr>
            <a:spLocks noChangeArrowheads="1"/>
          </p:cNvSpPr>
          <p:nvPr/>
        </p:nvSpPr>
        <p:spPr bwMode="auto">
          <a:xfrm>
            <a:off x="3548063" y="34464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299" name="Oval 36"/>
          <p:cNvSpPr>
            <a:spLocks noChangeArrowheads="1"/>
          </p:cNvSpPr>
          <p:nvPr/>
        </p:nvSpPr>
        <p:spPr bwMode="auto">
          <a:xfrm>
            <a:off x="1719263" y="4894263"/>
            <a:ext cx="1447800" cy="12192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00" name="Text Box 37"/>
          <p:cNvSpPr txBox="1">
            <a:spLocks noChangeArrowheads="1"/>
          </p:cNvSpPr>
          <p:nvPr/>
        </p:nvSpPr>
        <p:spPr bwMode="auto">
          <a:xfrm>
            <a:off x="5148263" y="2997200"/>
            <a:ext cx="358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Calibri" pitchFamily="34" charset="0"/>
                <a:cs typeface="Calibri" pitchFamily="34" charset="0"/>
              </a:rPr>
              <a:t>Continuously find all police cars within 3 miles of the moving red car</a:t>
            </a:r>
            <a:endParaRPr lang="en-US" altLang="zh-CN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01" name="Line 38"/>
          <p:cNvSpPr>
            <a:spLocks noChangeShapeType="1"/>
          </p:cNvSpPr>
          <p:nvPr/>
        </p:nvSpPr>
        <p:spPr bwMode="auto">
          <a:xfrm>
            <a:off x="2481263" y="4360863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39"/>
          <p:cNvSpPr>
            <a:spLocks noChangeShapeType="1"/>
          </p:cNvSpPr>
          <p:nvPr/>
        </p:nvSpPr>
        <p:spPr bwMode="auto">
          <a:xfrm>
            <a:off x="2481263" y="390366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Line 40"/>
          <p:cNvSpPr>
            <a:spLocks noChangeShapeType="1"/>
          </p:cNvSpPr>
          <p:nvPr/>
        </p:nvSpPr>
        <p:spPr bwMode="auto">
          <a:xfrm flipH="1">
            <a:off x="2481263" y="39036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4" name="Line 41"/>
          <p:cNvSpPr>
            <a:spLocks noChangeShapeType="1"/>
          </p:cNvSpPr>
          <p:nvPr/>
        </p:nvSpPr>
        <p:spPr bwMode="auto">
          <a:xfrm flipH="1">
            <a:off x="2862263" y="39036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Oval 42"/>
          <p:cNvSpPr>
            <a:spLocks noChangeArrowheads="1"/>
          </p:cNvSpPr>
          <p:nvPr/>
        </p:nvSpPr>
        <p:spPr bwMode="auto">
          <a:xfrm>
            <a:off x="1719263" y="3675063"/>
            <a:ext cx="1447800" cy="12192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06" name="Oval 43"/>
          <p:cNvSpPr>
            <a:spLocks noChangeArrowheads="1"/>
          </p:cNvSpPr>
          <p:nvPr/>
        </p:nvSpPr>
        <p:spPr bwMode="auto">
          <a:xfrm>
            <a:off x="4005263" y="3827463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307" name="Oval 44"/>
          <p:cNvSpPr>
            <a:spLocks noChangeArrowheads="1"/>
          </p:cNvSpPr>
          <p:nvPr/>
        </p:nvSpPr>
        <p:spPr bwMode="auto">
          <a:xfrm>
            <a:off x="3167063" y="3370263"/>
            <a:ext cx="1447800" cy="1219200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08" name="Line 45"/>
          <p:cNvSpPr>
            <a:spLocks noChangeShapeType="1"/>
          </p:cNvSpPr>
          <p:nvPr/>
        </p:nvSpPr>
        <p:spPr bwMode="auto">
          <a:xfrm flipH="1">
            <a:off x="3471863" y="39036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9" name="Oval 46"/>
          <p:cNvSpPr>
            <a:spLocks noChangeArrowheads="1"/>
          </p:cNvSpPr>
          <p:nvPr/>
        </p:nvSpPr>
        <p:spPr bwMode="auto">
          <a:xfrm>
            <a:off x="2328863" y="29892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310" name="Oval 47"/>
          <p:cNvSpPr>
            <a:spLocks noChangeArrowheads="1"/>
          </p:cNvSpPr>
          <p:nvPr/>
        </p:nvSpPr>
        <p:spPr bwMode="auto">
          <a:xfrm>
            <a:off x="1338263" y="37512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311" name="Oval 48"/>
          <p:cNvSpPr>
            <a:spLocks noChangeArrowheads="1"/>
          </p:cNvSpPr>
          <p:nvPr/>
        </p:nvSpPr>
        <p:spPr bwMode="auto">
          <a:xfrm>
            <a:off x="4233863" y="48180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312" name="Oval 49"/>
          <p:cNvSpPr>
            <a:spLocks noChangeArrowheads="1"/>
          </p:cNvSpPr>
          <p:nvPr/>
        </p:nvSpPr>
        <p:spPr bwMode="auto">
          <a:xfrm>
            <a:off x="3243263" y="4818063"/>
            <a:ext cx="152400" cy="152400"/>
          </a:xfrm>
          <a:prstGeom prst="ellipse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11313" name="Rectangle 50"/>
          <p:cNvSpPr>
            <a:spLocks noChangeArrowheads="1"/>
          </p:cNvSpPr>
          <p:nvPr/>
        </p:nvSpPr>
        <p:spPr bwMode="auto">
          <a:xfrm>
            <a:off x="1414463" y="4056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14" name="Rectangle 51"/>
          <p:cNvSpPr>
            <a:spLocks noChangeArrowheads="1"/>
          </p:cNvSpPr>
          <p:nvPr/>
        </p:nvSpPr>
        <p:spPr bwMode="auto">
          <a:xfrm>
            <a:off x="1871663" y="4056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15" name="Rectangle 52"/>
          <p:cNvSpPr>
            <a:spLocks noChangeArrowheads="1"/>
          </p:cNvSpPr>
          <p:nvPr/>
        </p:nvSpPr>
        <p:spPr bwMode="auto">
          <a:xfrm>
            <a:off x="14144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16" name="Rectangle 53"/>
          <p:cNvSpPr>
            <a:spLocks noChangeArrowheads="1"/>
          </p:cNvSpPr>
          <p:nvPr/>
        </p:nvSpPr>
        <p:spPr bwMode="auto">
          <a:xfrm>
            <a:off x="18716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17" name="Rectangle 54"/>
          <p:cNvSpPr>
            <a:spLocks noChangeArrowheads="1"/>
          </p:cNvSpPr>
          <p:nvPr/>
        </p:nvSpPr>
        <p:spPr bwMode="auto">
          <a:xfrm>
            <a:off x="1414463" y="2913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18" name="Rectangle 55"/>
          <p:cNvSpPr>
            <a:spLocks noChangeArrowheads="1"/>
          </p:cNvSpPr>
          <p:nvPr/>
        </p:nvSpPr>
        <p:spPr bwMode="auto">
          <a:xfrm>
            <a:off x="14144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19" name="Rectangle 56"/>
          <p:cNvSpPr>
            <a:spLocks noChangeArrowheads="1"/>
          </p:cNvSpPr>
          <p:nvPr/>
        </p:nvSpPr>
        <p:spPr bwMode="auto">
          <a:xfrm>
            <a:off x="18716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0" name="Rectangle 57"/>
          <p:cNvSpPr>
            <a:spLocks noChangeArrowheads="1"/>
          </p:cNvSpPr>
          <p:nvPr/>
        </p:nvSpPr>
        <p:spPr bwMode="auto">
          <a:xfrm>
            <a:off x="1871663" y="2913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1" name="Rectangle 58"/>
          <p:cNvSpPr>
            <a:spLocks noChangeArrowheads="1"/>
          </p:cNvSpPr>
          <p:nvPr/>
        </p:nvSpPr>
        <p:spPr bwMode="auto">
          <a:xfrm>
            <a:off x="2633663" y="2913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2" name="Rectangle 59"/>
          <p:cNvSpPr>
            <a:spLocks noChangeArrowheads="1"/>
          </p:cNvSpPr>
          <p:nvPr/>
        </p:nvSpPr>
        <p:spPr bwMode="auto">
          <a:xfrm>
            <a:off x="2633663" y="4056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3" name="Rectangle 60"/>
          <p:cNvSpPr>
            <a:spLocks noChangeArrowheads="1"/>
          </p:cNvSpPr>
          <p:nvPr/>
        </p:nvSpPr>
        <p:spPr bwMode="auto">
          <a:xfrm>
            <a:off x="1414463" y="51228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4" name="Rectangle 61"/>
          <p:cNvSpPr>
            <a:spLocks noChangeArrowheads="1"/>
          </p:cNvSpPr>
          <p:nvPr/>
        </p:nvSpPr>
        <p:spPr bwMode="auto">
          <a:xfrm>
            <a:off x="1414463" y="5580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5" name="Rectangle 62"/>
          <p:cNvSpPr>
            <a:spLocks noChangeArrowheads="1"/>
          </p:cNvSpPr>
          <p:nvPr/>
        </p:nvSpPr>
        <p:spPr bwMode="auto">
          <a:xfrm>
            <a:off x="2633663" y="5580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6" name="Rectangle 63"/>
          <p:cNvSpPr>
            <a:spLocks noChangeArrowheads="1"/>
          </p:cNvSpPr>
          <p:nvPr/>
        </p:nvSpPr>
        <p:spPr bwMode="auto">
          <a:xfrm>
            <a:off x="3852863" y="51228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7" name="Rectangle 64"/>
          <p:cNvSpPr>
            <a:spLocks noChangeArrowheads="1"/>
          </p:cNvSpPr>
          <p:nvPr/>
        </p:nvSpPr>
        <p:spPr bwMode="auto">
          <a:xfrm>
            <a:off x="4310063" y="51228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8" name="Rectangle 65"/>
          <p:cNvSpPr>
            <a:spLocks noChangeArrowheads="1"/>
          </p:cNvSpPr>
          <p:nvPr/>
        </p:nvSpPr>
        <p:spPr bwMode="auto">
          <a:xfrm>
            <a:off x="2633663" y="51228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29" name="Rectangle 66"/>
          <p:cNvSpPr>
            <a:spLocks noChangeArrowheads="1"/>
          </p:cNvSpPr>
          <p:nvPr/>
        </p:nvSpPr>
        <p:spPr bwMode="auto">
          <a:xfrm>
            <a:off x="3090863" y="51228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0" name="Rectangle 67"/>
          <p:cNvSpPr>
            <a:spLocks noChangeArrowheads="1"/>
          </p:cNvSpPr>
          <p:nvPr/>
        </p:nvSpPr>
        <p:spPr bwMode="auto">
          <a:xfrm>
            <a:off x="26336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1" name="Rectangle 68"/>
          <p:cNvSpPr>
            <a:spLocks noChangeArrowheads="1"/>
          </p:cNvSpPr>
          <p:nvPr/>
        </p:nvSpPr>
        <p:spPr bwMode="auto">
          <a:xfrm>
            <a:off x="3167063" y="33702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2" name="Rectangle 69"/>
          <p:cNvSpPr>
            <a:spLocks noChangeArrowheads="1"/>
          </p:cNvSpPr>
          <p:nvPr/>
        </p:nvSpPr>
        <p:spPr bwMode="auto">
          <a:xfrm>
            <a:off x="26336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3" name="Rectangle 70"/>
          <p:cNvSpPr>
            <a:spLocks noChangeArrowheads="1"/>
          </p:cNvSpPr>
          <p:nvPr/>
        </p:nvSpPr>
        <p:spPr bwMode="auto">
          <a:xfrm>
            <a:off x="30908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4" name="Rectangle 71"/>
          <p:cNvSpPr>
            <a:spLocks noChangeArrowheads="1"/>
          </p:cNvSpPr>
          <p:nvPr/>
        </p:nvSpPr>
        <p:spPr bwMode="auto">
          <a:xfrm>
            <a:off x="3852863" y="4056063"/>
            <a:ext cx="8382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5" name="Rectangle 72"/>
          <p:cNvSpPr>
            <a:spLocks noChangeArrowheads="1"/>
          </p:cNvSpPr>
          <p:nvPr/>
        </p:nvSpPr>
        <p:spPr bwMode="auto">
          <a:xfrm>
            <a:off x="3852863" y="29892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6" name="Rectangle 73"/>
          <p:cNvSpPr>
            <a:spLocks noChangeArrowheads="1"/>
          </p:cNvSpPr>
          <p:nvPr/>
        </p:nvSpPr>
        <p:spPr bwMode="auto">
          <a:xfrm>
            <a:off x="4233863" y="2989263"/>
            <a:ext cx="3048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7" name="Rectangle 74"/>
          <p:cNvSpPr>
            <a:spLocks noChangeArrowheads="1"/>
          </p:cNvSpPr>
          <p:nvPr/>
        </p:nvSpPr>
        <p:spPr bwMode="auto">
          <a:xfrm>
            <a:off x="38528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8" name="Rectangle 75"/>
          <p:cNvSpPr>
            <a:spLocks noChangeArrowheads="1"/>
          </p:cNvSpPr>
          <p:nvPr/>
        </p:nvSpPr>
        <p:spPr bwMode="auto">
          <a:xfrm>
            <a:off x="4310063" y="4437063"/>
            <a:ext cx="304800" cy="304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/>
          </a:p>
        </p:txBody>
      </p:sp>
      <p:sp>
        <p:nvSpPr>
          <p:cNvPr id="11339" name="Oval 76"/>
          <p:cNvSpPr>
            <a:spLocks noChangeArrowheads="1"/>
          </p:cNvSpPr>
          <p:nvPr/>
        </p:nvSpPr>
        <p:spPr bwMode="auto">
          <a:xfrm>
            <a:off x="2405063" y="5351463"/>
            <a:ext cx="152400" cy="1524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altLang="zh-CN">
              <a:latin typeface="Times New Roman" pitchFamily="18" charset="0"/>
            </a:endParaRPr>
          </a:p>
        </p:txBody>
      </p:sp>
      <p:sp>
        <p:nvSpPr>
          <p:cNvPr id="79" name="Title 42"/>
          <p:cNvSpPr>
            <a:spLocks noGrp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Location-dependent queries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58225" cy="512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spcBef>
                <a:spcPts val="600"/>
              </a:spcBef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宋体" pitchFamily="2" charset="-122"/>
              </a:rPr>
              <a:t>Requirement of location-dependent queries: </a:t>
            </a:r>
          </a:p>
          <a:p>
            <a:pPr marL="857250" lvl="1" indent="-457200">
              <a:spcBef>
                <a:spcPct val="0"/>
              </a:spcBef>
            </a:pPr>
            <a:r>
              <a:rPr lang="en-US" altLang="zh-TW" sz="2600" smtClean="0">
                <a:solidFill>
                  <a:srgbClr val="404040"/>
                </a:solidFill>
                <a:ea typeface="宋体" pitchFamily="2" charset="-122"/>
                <a:cs typeface="Calibri" pitchFamily="34" charset="0"/>
              </a:rPr>
              <a:t>Continuous monitoring of location of the origin of the query, or of the object being queried for – need mobile positioning technologies.</a:t>
            </a:r>
          </a:p>
          <a:p>
            <a:pPr marL="457200" indent="-457200" eaLnBrk="1" hangingPunct="1">
              <a:lnSpc>
                <a:spcPct val="95000"/>
              </a:lnSpc>
              <a:buFont typeface="Wingdings" pitchFamily="2" charset="2"/>
              <a:buBlip>
                <a:blip r:embed="rId3"/>
              </a:buBlip>
            </a:pPr>
            <a:r>
              <a:rPr altLang="zh-TW" sz="2800">
                <a:solidFill>
                  <a:srgbClr val="404040"/>
                </a:solidFill>
                <a:ea typeface="宋体" pitchFamily="2" charset="-122"/>
              </a:rPr>
              <a:t>Objective of all positioning technologies is to capture the location of a mobile device and convert it into a meaningful X, Y</a:t>
            </a:r>
            <a:r>
              <a:rPr sz="2800">
                <a:solidFill>
                  <a:srgbClr val="404040"/>
                </a:solidFill>
                <a:ea typeface="宋体" pitchFamily="2" charset="-122"/>
              </a:rPr>
              <a:t>, Z</a:t>
            </a:r>
            <a:r>
              <a:rPr altLang="zh-TW" sz="2800">
                <a:solidFill>
                  <a:srgbClr val="404040"/>
                </a:solidFill>
                <a:ea typeface="宋体" pitchFamily="2" charset="-122"/>
              </a:rPr>
              <a:t> coordinate</a:t>
            </a:r>
          </a:p>
          <a:p>
            <a:pPr marL="857250" lvl="1" indent="-457200" eaLnBrk="1" hangingPunct="1">
              <a:lnSpc>
                <a:spcPct val="95000"/>
              </a:lnSpc>
            </a:pPr>
            <a:r>
              <a:rPr lang="en-US" altLang="zh-TW" sz="2600" smtClean="0">
                <a:solidFill>
                  <a:srgbClr val="262626"/>
                </a:solidFill>
                <a:cs typeface="Calibri" pitchFamily="34" charset="0"/>
              </a:rPr>
              <a:t>Many technologies are available, deciding which one to use depends on the combination of </a:t>
            </a:r>
            <a:r>
              <a:rPr lang="en-US" altLang="zh-TW" sz="2600" i="1" smtClean="0">
                <a:solidFill>
                  <a:srgbClr val="262626"/>
                </a:solidFill>
                <a:cs typeface="Calibri" pitchFamily="34" charset="0"/>
              </a:rPr>
              <a:t>accuracy</a:t>
            </a:r>
            <a:r>
              <a:rPr lang="en-US" altLang="zh-TW" sz="2600" smtClean="0">
                <a:solidFill>
                  <a:srgbClr val="262626"/>
                </a:solidFill>
                <a:cs typeface="Calibri" pitchFamily="34" charset="0"/>
              </a:rPr>
              <a:t> and </a:t>
            </a:r>
            <a:r>
              <a:rPr lang="en-US" altLang="zh-TW" sz="2600" i="1" smtClean="0">
                <a:solidFill>
                  <a:srgbClr val="262626"/>
                </a:solidFill>
                <a:cs typeface="Calibri" pitchFamily="34" charset="0"/>
              </a:rPr>
              <a:t>cost</a:t>
            </a:r>
            <a:r>
              <a:rPr lang="en-US" altLang="zh-TW" sz="2600" smtClean="0">
                <a:solidFill>
                  <a:srgbClr val="262626"/>
                </a:solidFill>
                <a:cs typeface="Calibri" pitchFamily="34" charset="0"/>
              </a:rPr>
              <a:t>.</a:t>
            </a:r>
          </a:p>
          <a:p>
            <a:pPr marL="857250" lvl="1" indent="-457200" eaLnBrk="1" hangingPunct="1">
              <a:lnSpc>
                <a:spcPct val="95000"/>
              </a:lnSpc>
            </a:pPr>
            <a:r>
              <a:rPr lang="en-US" altLang="zh-TW" sz="2600" smtClean="0">
                <a:solidFill>
                  <a:srgbClr val="262626"/>
                </a:solidFill>
                <a:cs typeface="Calibri" pitchFamily="34" charset="0"/>
              </a:rPr>
              <a:t>When the accuracy increases, so does the cost</a:t>
            </a:r>
          </a:p>
          <a:p>
            <a:pPr marL="857250" lvl="1" indent="-457200" eaLnBrk="1" hangingPunct="1">
              <a:lnSpc>
                <a:spcPct val="95000"/>
              </a:lnSpc>
            </a:pPr>
            <a:r>
              <a:rPr lang="en-US" altLang="zh-TW" sz="2600" smtClean="0">
                <a:solidFill>
                  <a:srgbClr val="262626"/>
                </a:solidFill>
                <a:cs typeface="Calibri" pitchFamily="34" charset="0"/>
              </a:rPr>
              <a:t>Cost is usually shared between the mobile user and wireless carrier</a:t>
            </a:r>
          </a:p>
        </p:txBody>
      </p:sp>
      <p:sp>
        <p:nvSpPr>
          <p:cNvPr id="1896451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333375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Mobile positioning techniques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6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96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96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45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10600" cy="8382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altLang="zh-TW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PMingLiU" pitchFamily="18" charset="-120"/>
                <a:cs typeface="Arial Unicode MS" pitchFamily="34" charset="-122"/>
              </a:rPr>
              <a:t>Mobile positioning techniques </a:t>
            </a:r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73925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y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olyu">
      <a:majorFont>
        <a:latin typeface="Arial Rounded MT Bold"/>
        <a:ea typeface="新細明體"/>
        <a:cs typeface="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polyu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yu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yu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23121</TotalTime>
  <Words>2413</Words>
  <Application>Microsoft Office PowerPoint</Application>
  <PresentationFormat>全屏显示(4:3)</PresentationFormat>
  <Paragraphs>295</Paragraphs>
  <Slides>34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Tahoma</vt:lpstr>
      <vt:lpstr>MS PGothic</vt:lpstr>
      <vt:lpstr>Arial Unicode MS</vt:lpstr>
      <vt:lpstr>Arial</vt:lpstr>
      <vt:lpstr>Arial Rounded MT Bold</vt:lpstr>
      <vt:lpstr>PMingLiU</vt:lpstr>
      <vt:lpstr>Myriad Web</vt:lpstr>
      <vt:lpstr>Wingdings</vt:lpstr>
      <vt:lpstr>宋体</vt:lpstr>
      <vt:lpstr>Monotype Corsiva</vt:lpstr>
      <vt:lpstr>Calibri</vt:lpstr>
      <vt:lpstr>Times New Roman</vt:lpstr>
      <vt:lpstr>Gulim</vt:lpstr>
      <vt:lpstr>polyu</vt:lpstr>
      <vt:lpstr>Location-dependent  Query Processing</vt:lpstr>
      <vt:lpstr>Location-dependent applications</vt:lpstr>
      <vt:lpstr>Location-dependent applications</vt:lpstr>
      <vt:lpstr>Location dependant query</vt:lpstr>
      <vt:lpstr>Location-dependent queries</vt:lpstr>
      <vt:lpstr>Location-dependent queries</vt:lpstr>
      <vt:lpstr>Location-dependent queries</vt:lpstr>
      <vt:lpstr>Mobile positioning techniques </vt:lpstr>
      <vt:lpstr>Mobile positioning techniques </vt:lpstr>
      <vt:lpstr>Location representation</vt:lpstr>
      <vt:lpstr>Location-dependent databases</vt:lpstr>
      <vt:lpstr>Location-dependent data</vt:lpstr>
      <vt:lpstr>Spatial data</vt:lpstr>
      <vt:lpstr>Spatial data representation</vt:lpstr>
      <vt:lpstr>Spatial data representation</vt:lpstr>
      <vt:lpstr>Spatial queries</vt:lpstr>
      <vt:lpstr>Location-dependent vs Spatial queries</vt:lpstr>
      <vt:lpstr>Variety of location-dependent queries</vt:lpstr>
      <vt:lpstr>Indexing</vt:lpstr>
      <vt:lpstr>Indexing spatial data</vt:lpstr>
      <vt:lpstr>R-Tree</vt:lpstr>
      <vt:lpstr>R-Tree</vt:lpstr>
      <vt:lpstr>R-Tree</vt:lpstr>
      <vt:lpstr>R+-Tree</vt:lpstr>
      <vt:lpstr>R+-Tree</vt:lpstr>
      <vt:lpstr>Indexing moving object</vt:lpstr>
      <vt:lpstr>Indexing time dimension</vt:lpstr>
      <vt:lpstr>Indexing time dimension</vt:lpstr>
      <vt:lpstr>Continuous query</vt:lpstr>
      <vt:lpstr>Continuous query </vt:lpstr>
      <vt:lpstr>Current status of research</vt:lpstr>
      <vt:lpstr>Spatio-temporal access methods</vt:lpstr>
      <vt:lpstr>Open Research Issues  Location Privacy</vt:lpstr>
      <vt:lpstr>Open Research Issues  Spatio-temporal data mining</vt:lpstr>
    </vt:vector>
  </TitlesOfParts>
  <Company>Polyu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Wireless  Communication for Pervasive Internet Access</dc:title>
  <dc:creator>KunXie</dc:creator>
  <cp:lastModifiedBy>QING Pei</cp:lastModifiedBy>
  <cp:revision>1402</cp:revision>
  <cp:lastPrinted>2012-04-12T11:36:33Z</cp:lastPrinted>
  <dcterms:created xsi:type="dcterms:W3CDTF">2010-10-07T04:09:28Z</dcterms:created>
  <dcterms:modified xsi:type="dcterms:W3CDTF">2012-04-23T19:13:13Z</dcterms:modified>
</cp:coreProperties>
</file>