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56" r:id="rId2"/>
    <p:sldId id="257" r:id="rId3"/>
    <p:sldId id="258" r:id="rId4"/>
    <p:sldId id="261" r:id="rId5"/>
    <p:sldId id="267" r:id="rId6"/>
    <p:sldId id="268" r:id="rId7"/>
    <p:sldId id="269" r:id="rId8"/>
    <p:sldId id="270" r:id="rId9"/>
    <p:sldId id="271" r:id="rId10"/>
    <p:sldId id="272" r:id="rId11"/>
    <p:sldId id="273" r:id="rId12"/>
    <p:sldId id="274" r:id="rId13"/>
    <p:sldId id="275" r:id="rId14"/>
    <p:sldId id="276" r:id="rId15"/>
    <p:sldId id="277" r:id="rId16"/>
    <p:sldId id="266"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599" autoAdjust="0"/>
  </p:normalViewPr>
  <p:slideViewPr>
    <p:cSldViewPr>
      <p:cViewPr varScale="1">
        <p:scale>
          <a:sx n="86" d="100"/>
          <a:sy n="86" d="100"/>
        </p:scale>
        <p:origin x="715"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4/26/2021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4/26/2021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88825"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081" y="4960137"/>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1799">
                <a:solidFill>
                  <a:schemeClr val="tx1">
                    <a:lumMod val="95000"/>
                    <a:lumOff val="5000"/>
                  </a:schemeClr>
                </a:solidFill>
              </a:defRPr>
            </a:lvl1pPr>
            <a:lvl2pPr marL="457063" indent="0" algn="ctr">
              <a:buNone/>
              <a:defRPr sz="1799"/>
            </a:lvl2pPr>
            <a:lvl3pPr marL="914126" indent="0" algn="ctr">
              <a:buNone/>
              <a:defRPr sz="1799"/>
            </a:lvl3pPr>
            <a:lvl4pPr marL="1371189" indent="0" algn="ctr">
              <a:buNone/>
              <a:defRPr sz="1799"/>
            </a:lvl4pPr>
            <a:lvl5pPr marL="1828251" indent="0" algn="ctr">
              <a:buNone/>
              <a:defRPr sz="1799"/>
            </a:lvl5pPr>
            <a:lvl6pPr marL="2285314" indent="0" algn="ctr">
              <a:buNone/>
              <a:defRPr sz="1799"/>
            </a:lvl6pPr>
            <a:lvl7pPr marL="2742377" indent="0" algn="ctr">
              <a:buNone/>
              <a:defRPr sz="1799"/>
            </a:lvl7pPr>
            <a:lvl8pPr marL="3199440" indent="0" algn="ctr">
              <a:buNone/>
              <a:defRPr sz="1799"/>
            </a:lvl8pPr>
            <a:lvl9pPr marL="3656503" indent="0" algn="ctr">
              <a:buNone/>
              <a:defRPr sz="17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98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151441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28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dirty="0"/>
          </a:p>
        </p:txBody>
      </p:sp>
    </p:spTree>
    <p:extLst>
      <p:ext uri="{BB962C8B-B14F-4D97-AF65-F5344CB8AC3E}">
        <p14:creationId xmlns:p14="http://schemas.microsoft.com/office/powerpoint/2010/main" val="322483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88825"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4960137"/>
            <a:ext cx="7770376" cy="1463040"/>
          </a:xfrm>
        </p:spPr>
        <p:txBody>
          <a:bodyPr anchor="ctr">
            <a:normAutofit/>
          </a:bodyPr>
          <a:lstStyle>
            <a:lvl1pPr algn="r">
              <a:defRPr sz="4999"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49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38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77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0710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2299" b="0" cap="none" baseline="0">
                <a:solidFill>
                  <a:schemeClr val="accent1"/>
                </a:solidFill>
                <a:latin typeface="+mn-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2299" b="0" kern="1200" cap="none" baseline="0" dirty="0">
                <a:solidFill>
                  <a:schemeClr val="accent1"/>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799"/>
              </a:spcBef>
              <a:buNone/>
            </a:pPr>
            <a:r>
              <a:rPr lang="en-US"/>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52933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15555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46323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3999"/>
            </a:lvl1pPr>
          </a:lstStyle>
          <a:p>
            <a:r>
              <a:rPr lang="en-US"/>
              <a:t>Click to edit Master title style</a:t>
            </a:r>
            <a:endParaRPr lang="en-US" dirty="0"/>
          </a:p>
        </p:txBody>
      </p:sp>
      <p:sp>
        <p:nvSpPr>
          <p:cNvPr id="3" name="Content Placeholder 2"/>
          <p:cNvSpPr>
            <a:spLocks noGrp="1"/>
          </p:cNvSpPr>
          <p:nvPr>
            <p:ph idx="1"/>
          </p:nvPr>
        </p:nvSpPr>
        <p:spPr>
          <a:xfrm>
            <a:off x="5713512" y="822960"/>
            <a:ext cx="5676945" cy="5184648"/>
          </a:xfrm>
        </p:spPr>
        <p:txBody>
          <a:bodyPr/>
          <a:lstStyle>
            <a:lvl1pPr>
              <a:defRPr sz="2399"/>
            </a:lvl1pPr>
            <a:lvl2pPr>
              <a:defRPr sz="19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79770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5778" cy="4572000"/>
          </a:xfrm>
          <a:solidFill>
            <a:schemeClr val="accent1">
              <a:lumMod val="60000"/>
              <a:lumOff val="40000"/>
            </a:schemeClr>
          </a:solidFill>
        </p:spPr>
        <p:txBody>
          <a:bodyPr lIns="457200" tIns="365760" rIns="45720" bIns="4572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60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3863" y="6470704"/>
            <a:ext cx="215358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FE8FB1-0A7A-443E-AAF7-31D4FA1AA312}" type="datetimeFigureOut">
              <a:rPr lang="en-US" smtClean="0"/>
              <a:pPr/>
              <a:t>4/26/2021</a:t>
            </a:fld>
            <a:endParaRPr lang="en-US" dirty="0"/>
          </a:p>
        </p:txBody>
      </p:sp>
      <p:sp>
        <p:nvSpPr>
          <p:cNvPr id="5" name="Footer Placeholder 4"/>
          <p:cNvSpPr>
            <a:spLocks noGrp="1"/>
          </p:cNvSpPr>
          <p:nvPr>
            <p:ph type="ftr" sz="quarter" idx="3"/>
          </p:nvPr>
        </p:nvSpPr>
        <p:spPr>
          <a:xfrm>
            <a:off x="4841671" y="6470704"/>
            <a:ext cx="5899922"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4511" y="6470704"/>
            <a:ext cx="97341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5BA54BD-C84D-46CE-8B72-31BFB26ABA43}" type="slidenum">
              <a:rPr lang="en-US" smtClean="0"/>
              <a:pPr/>
              <a:t>‹#›</a:t>
            </a:fld>
            <a:endParaRPr lang="en-US"/>
          </a:p>
        </p:txBody>
      </p:sp>
      <p:cxnSp>
        <p:nvCxnSpPr>
          <p:cNvPr id="7" name="Straight Connector 6"/>
          <p:cNvCxnSpPr/>
          <p:nvPr/>
        </p:nvCxnSpPr>
        <p:spPr>
          <a:xfrm flipV="1">
            <a:off x="761802"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8762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0000"/>
        </a:lnSpc>
        <a:spcBef>
          <a:spcPct val="0"/>
        </a:spcBef>
        <a:buNone/>
        <a:defRPr sz="4999" kern="1200" cap="all" spc="100" baseline="0">
          <a:solidFill>
            <a:schemeClr val="tx1">
              <a:lumMod val="95000"/>
              <a:lumOff val="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jpg"/><Relationship Id="rId4" Type="http://schemas.openxmlformats.org/officeDocument/2006/relationships/image" Target="../media/image35.jpeg"/></Relationships>
</file>

<file path=ppt/slides/_rels/slide1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microsoft.com/office/2007/relationships/hdphoto" Target="../media/hdphoto2.wdp"/><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NATIONAL MEDICAL RECORDS DATABASE Management System</a:t>
            </a:r>
          </a:p>
        </p:txBody>
      </p:sp>
      <p:sp>
        <p:nvSpPr>
          <p:cNvPr id="3" name="Subtitle 2"/>
          <p:cNvSpPr>
            <a:spLocks noGrp="1"/>
          </p:cNvSpPr>
          <p:nvPr>
            <p:ph type="subTitle" idx="1"/>
          </p:nvPr>
        </p:nvSpPr>
        <p:spPr/>
        <p:txBody>
          <a:bodyPr/>
          <a:lstStyle/>
          <a:p>
            <a:r>
              <a:rPr lang="en-US" dirty="0"/>
              <a:t>A Centralized Patient Management Portal for India</a:t>
            </a:r>
          </a:p>
        </p:txBody>
      </p:sp>
      <p:pic>
        <p:nvPicPr>
          <p:cNvPr id="5" name="Graphic 4" descr="Medical">
            <a:extLst>
              <a:ext uri="{FF2B5EF4-FFF2-40B4-BE49-F238E27FC236}">
                <a16:creationId xmlns:a16="http://schemas.microsoft.com/office/drawing/2014/main" id="{659A9C5C-CC0A-4534-A654-48810BA0A4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6220" y="1042432"/>
            <a:ext cx="2761456" cy="2761456"/>
          </a:xfrm>
          <a:prstGeom prst="rect">
            <a:avLst/>
          </a:prstGeom>
        </p:spPr>
      </p:pic>
      <p:pic>
        <p:nvPicPr>
          <p:cNvPr id="7" name="Graphic 6" descr="Ambulance">
            <a:extLst>
              <a:ext uri="{FF2B5EF4-FFF2-40B4-BE49-F238E27FC236}">
                <a16:creationId xmlns:a16="http://schemas.microsoft.com/office/drawing/2014/main" id="{44B54DED-FB88-4CC2-931B-4147DD3BF2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18748" y="4653136"/>
            <a:ext cx="914400" cy="914400"/>
          </a:xfrm>
          <a:prstGeom prst="rect">
            <a:avLst/>
          </a:prstGeom>
        </p:spPr>
      </p:pic>
      <p:pic>
        <p:nvPicPr>
          <p:cNvPr id="9" name="Graphic 8" descr="Database">
            <a:extLst>
              <a:ext uri="{FF2B5EF4-FFF2-40B4-BE49-F238E27FC236}">
                <a16:creationId xmlns:a16="http://schemas.microsoft.com/office/drawing/2014/main" id="{64EC5B6F-D577-4D93-9779-F563D87DB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97868" y="4777257"/>
            <a:ext cx="914400" cy="914400"/>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NATIONAL MEDICAL RECORDS DATABASE Management System</a:t>
            </a:r>
          </a:p>
        </p:txBody>
      </p:sp>
      <p:sp>
        <p:nvSpPr>
          <p:cNvPr id="3" name="TextBox 2">
            <a:extLst>
              <a:ext uri="{FF2B5EF4-FFF2-40B4-BE49-F238E27FC236}">
                <a16:creationId xmlns:a16="http://schemas.microsoft.com/office/drawing/2014/main" id="{DD7953F9-6190-4EBF-9D02-879A00AADA78}"/>
              </a:ext>
            </a:extLst>
          </p:cNvPr>
          <p:cNvSpPr txBox="1"/>
          <p:nvPr/>
        </p:nvSpPr>
        <p:spPr>
          <a:xfrm>
            <a:off x="693812" y="2348880"/>
            <a:ext cx="5400600" cy="2308324"/>
          </a:xfrm>
          <a:prstGeom prst="rect">
            <a:avLst/>
          </a:prstGeom>
          <a:noFill/>
        </p:spPr>
        <p:txBody>
          <a:bodyPr wrap="square" rtlCol="0">
            <a:spAutoFit/>
          </a:bodyPr>
          <a:lstStyle/>
          <a:p>
            <a:r>
              <a:rPr lang="en-US" dirty="0"/>
              <a:t>There also can be emergency protocols that enables the Police &amp; Hospitals to respond to accident cases with adequate health info about the victim who’s not in a state to answer them. This can be life-saver especially in cases of road accidents where the victim is not accompanied by his/her family and might have other comorbidities. This can also enable law enforcement to quickly inform the concerned family.</a:t>
            </a:r>
            <a:endParaRPr lang="en-IN" dirty="0"/>
          </a:p>
        </p:txBody>
      </p:sp>
      <p:pic>
        <p:nvPicPr>
          <p:cNvPr id="8" name="Picture 7">
            <a:extLst>
              <a:ext uri="{FF2B5EF4-FFF2-40B4-BE49-F238E27FC236}">
                <a16:creationId xmlns:a16="http://schemas.microsoft.com/office/drawing/2014/main" id="{1C107C06-1575-45C2-886E-CBF696A8E22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p:blipFill>
        <p:spPr>
          <a:xfrm>
            <a:off x="7750596" y="2447487"/>
            <a:ext cx="4191506" cy="2384501"/>
          </a:xfrm>
          <a:prstGeom prst="rect">
            <a:avLst/>
          </a:prstGeom>
        </p:spPr>
      </p:pic>
    </p:spTree>
    <p:extLst>
      <p:ext uri="{BB962C8B-B14F-4D97-AF65-F5344CB8AC3E}">
        <p14:creationId xmlns:p14="http://schemas.microsoft.com/office/powerpoint/2010/main" val="877857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Advantages</a:t>
            </a:r>
          </a:p>
        </p:txBody>
      </p:sp>
      <p:sp>
        <p:nvSpPr>
          <p:cNvPr id="3" name="TextBox 2">
            <a:extLst>
              <a:ext uri="{FF2B5EF4-FFF2-40B4-BE49-F238E27FC236}">
                <a16:creationId xmlns:a16="http://schemas.microsoft.com/office/drawing/2014/main" id="{DD7953F9-6190-4EBF-9D02-879A00AADA78}"/>
              </a:ext>
            </a:extLst>
          </p:cNvPr>
          <p:cNvSpPr txBox="1"/>
          <p:nvPr/>
        </p:nvSpPr>
        <p:spPr>
          <a:xfrm>
            <a:off x="693812" y="2348880"/>
            <a:ext cx="5400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Easy transferability of health reports between hospitals.</a:t>
            </a:r>
          </a:p>
          <a:p>
            <a:pPr marL="285750" indent="-285750">
              <a:buFont typeface="Arial" panose="020B0604020202020204" pitchFamily="34" charset="0"/>
              <a:buChar char="•"/>
            </a:pPr>
            <a:r>
              <a:rPr lang="en-US" dirty="0"/>
              <a:t>Transparency in treatment.</a:t>
            </a:r>
          </a:p>
          <a:p>
            <a:pPr marL="285750" indent="-285750">
              <a:buFont typeface="Arial" panose="020B0604020202020204" pitchFamily="34" charset="0"/>
              <a:buChar char="•"/>
            </a:pPr>
            <a:r>
              <a:rPr lang="en-US" dirty="0"/>
              <a:t>Time saving when checking in at new hospital.</a:t>
            </a:r>
          </a:p>
          <a:p>
            <a:pPr marL="285750" indent="-285750">
              <a:buFont typeface="Arial" panose="020B0604020202020204" pitchFamily="34" charset="0"/>
              <a:buChar char="•"/>
            </a:pPr>
            <a:r>
              <a:rPr lang="en-US" dirty="0"/>
              <a:t>No need of carrying hard copies of health records.</a:t>
            </a:r>
          </a:p>
          <a:p>
            <a:pPr marL="285750" indent="-285750">
              <a:buFont typeface="Arial" panose="020B0604020202020204" pitchFamily="34" charset="0"/>
              <a:buChar char="•"/>
            </a:pPr>
            <a:r>
              <a:rPr lang="en-US" dirty="0"/>
              <a:t>Vital info about comorbidities of an accident victim and his blood group.</a:t>
            </a:r>
          </a:p>
          <a:p>
            <a:pPr marL="285750" indent="-285750">
              <a:buFont typeface="Arial" panose="020B0604020202020204" pitchFamily="34" charset="0"/>
              <a:buChar char="•"/>
            </a:pPr>
            <a:r>
              <a:rPr lang="en-US" dirty="0"/>
              <a:t>Easier for law enforcement to contact the kin of accident victims.</a:t>
            </a:r>
          </a:p>
          <a:p>
            <a:pPr marL="285750" indent="-285750">
              <a:buFont typeface="Arial" panose="020B0604020202020204" pitchFamily="34" charset="0"/>
              <a:buChar char="•"/>
            </a:pPr>
            <a:r>
              <a:rPr lang="en-US" dirty="0"/>
              <a:t>Easier recovery of lost health records &amp; papers.</a:t>
            </a:r>
            <a:endParaRPr lang="en-IN" dirty="0"/>
          </a:p>
        </p:txBody>
      </p:sp>
      <p:pic>
        <p:nvPicPr>
          <p:cNvPr id="7" name="Picture 6">
            <a:extLst>
              <a:ext uri="{FF2B5EF4-FFF2-40B4-BE49-F238E27FC236}">
                <a16:creationId xmlns:a16="http://schemas.microsoft.com/office/drawing/2014/main" id="{F056AA8A-B606-4B05-86BE-61D11D86C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393" y="1370496"/>
            <a:ext cx="3810000" cy="3632200"/>
          </a:xfrm>
          <a:prstGeom prst="rect">
            <a:avLst/>
          </a:prstGeom>
        </p:spPr>
      </p:pic>
    </p:spTree>
    <p:extLst>
      <p:ext uri="{BB962C8B-B14F-4D97-AF65-F5344CB8AC3E}">
        <p14:creationId xmlns:p14="http://schemas.microsoft.com/office/powerpoint/2010/main" val="2250829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Security Risks and mitigation</a:t>
            </a:r>
          </a:p>
        </p:txBody>
      </p:sp>
      <p:sp>
        <p:nvSpPr>
          <p:cNvPr id="3" name="TextBox 2">
            <a:extLst>
              <a:ext uri="{FF2B5EF4-FFF2-40B4-BE49-F238E27FC236}">
                <a16:creationId xmlns:a16="http://schemas.microsoft.com/office/drawing/2014/main" id="{DD7953F9-6190-4EBF-9D02-879A00AADA78}"/>
              </a:ext>
            </a:extLst>
          </p:cNvPr>
          <p:cNvSpPr txBox="1"/>
          <p:nvPr/>
        </p:nvSpPr>
        <p:spPr>
          <a:xfrm>
            <a:off x="693812" y="2348880"/>
            <a:ext cx="5400600" cy="3693319"/>
          </a:xfrm>
          <a:prstGeom prst="rect">
            <a:avLst/>
          </a:prstGeom>
          <a:noFill/>
        </p:spPr>
        <p:txBody>
          <a:bodyPr wrap="square" rtlCol="0">
            <a:spAutoFit/>
          </a:bodyPr>
          <a:lstStyle/>
          <a:p>
            <a:r>
              <a:rPr lang="en-US" dirty="0"/>
              <a:t>Anything online has cyber security risks. However, we already have almost every sensitive data online with the introduction of Aadhaar. Hence, we must trust the </a:t>
            </a:r>
            <a:r>
              <a:rPr lang="en-US" b="1" dirty="0"/>
              <a:t>security of Aadhaar</a:t>
            </a:r>
            <a:r>
              <a:rPr lang="en-US" dirty="0"/>
              <a:t> here as this too is based on Aadhaar.</a:t>
            </a:r>
            <a:br>
              <a:rPr lang="en-US" dirty="0"/>
            </a:br>
            <a:br>
              <a:rPr lang="en-US" dirty="0"/>
            </a:br>
            <a:r>
              <a:rPr lang="en-US" dirty="0"/>
              <a:t>Another risk could be the potential misuse by health institutions which can be mitigated by security features such as requirement of biometric key (fingerprint) to access health records of a person. Again, there should be strict laws in force against data abuse by hospitals. Also, there should be control on what info can be accessed by hospitals with the consent.</a:t>
            </a:r>
            <a:endParaRPr lang="en-IN" dirty="0"/>
          </a:p>
        </p:txBody>
      </p:sp>
      <p:pic>
        <p:nvPicPr>
          <p:cNvPr id="5" name="Picture 4">
            <a:extLst>
              <a:ext uri="{FF2B5EF4-FFF2-40B4-BE49-F238E27FC236}">
                <a16:creationId xmlns:a16="http://schemas.microsoft.com/office/drawing/2014/main" id="{AC9CB1F3-D5BD-4042-9AF9-CF2AC155668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125" b="98633" l="9961" r="89844">
                        <a14:foregroundMark x1="48047" y1="93555" x2="48047" y2="93555"/>
                        <a14:foregroundMark x1="48438" y1="98828" x2="48438" y2="98828"/>
                        <a14:foregroundMark x1="50781" y1="7813" x2="50781" y2="7813"/>
                        <a14:foregroundMark x1="50000" y1="3125" x2="50000" y2="3125"/>
                      </a14:backgroundRemoval>
                    </a14:imgEffect>
                  </a14:imgLayer>
                </a14:imgProps>
              </a:ext>
              <a:ext uri="{28A0092B-C50C-407E-A947-70E740481C1C}">
                <a14:useLocalDpi xmlns:a14="http://schemas.microsoft.com/office/drawing/2010/main" val="0"/>
              </a:ext>
            </a:extLst>
          </a:blip>
          <a:stretch>
            <a:fillRect/>
          </a:stretch>
        </p:blipFill>
        <p:spPr>
          <a:xfrm>
            <a:off x="7837561" y="2348880"/>
            <a:ext cx="2933832" cy="2933832"/>
          </a:xfrm>
          <a:prstGeom prst="rect">
            <a:avLst/>
          </a:prstGeom>
        </p:spPr>
      </p:pic>
    </p:spTree>
    <p:extLst>
      <p:ext uri="{BB962C8B-B14F-4D97-AF65-F5344CB8AC3E}">
        <p14:creationId xmlns:p14="http://schemas.microsoft.com/office/powerpoint/2010/main" val="4156192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Theoretical Implementation</a:t>
            </a:r>
          </a:p>
        </p:txBody>
      </p:sp>
      <p:sp>
        <p:nvSpPr>
          <p:cNvPr id="3" name="TextBox 2">
            <a:extLst>
              <a:ext uri="{FF2B5EF4-FFF2-40B4-BE49-F238E27FC236}">
                <a16:creationId xmlns:a16="http://schemas.microsoft.com/office/drawing/2014/main" id="{DD7953F9-6190-4EBF-9D02-879A00AADA78}"/>
              </a:ext>
            </a:extLst>
          </p:cNvPr>
          <p:cNvSpPr txBox="1"/>
          <p:nvPr/>
        </p:nvSpPr>
        <p:spPr>
          <a:xfrm>
            <a:off x="261764" y="4110175"/>
            <a:ext cx="5400600" cy="369332"/>
          </a:xfrm>
          <a:prstGeom prst="rect">
            <a:avLst/>
          </a:prstGeom>
          <a:noFill/>
        </p:spPr>
        <p:txBody>
          <a:bodyPr wrap="square" rtlCol="0">
            <a:spAutoFit/>
          </a:bodyPr>
          <a:lstStyle/>
          <a:p>
            <a:r>
              <a:rPr lang="en-US" dirty="0"/>
              <a:t>At Hospital Reception</a:t>
            </a:r>
            <a:endParaRPr lang="en-IN" dirty="0"/>
          </a:p>
        </p:txBody>
      </p:sp>
      <p:pic>
        <p:nvPicPr>
          <p:cNvPr id="6" name="Picture 5">
            <a:extLst>
              <a:ext uri="{FF2B5EF4-FFF2-40B4-BE49-F238E27FC236}">
                <a16:creationId xmlns:a16="http://schemas.microsoft.com/office/drawing/2014/main" id="{22AB795B-0BC0-43B5-A99D-B7AF59E1CC7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399" b="9408"/>
          <a:stretch/>
        </p:blipFill>
        <p:spPr>
          <a:xfrm>
            <a:off x="0" y="2120304"/>
            <a:ext cx="2636912" cy="2088232"/>
          </a:xfrm>
          <a:prstGeom prst="rect">
            <a:avLst/>
          </a:prstGeom>
        </p:spPr>
      </p:pic>
      <p:pic>
        <p:nvPicPr>
          <p:cNvPr id="8" name="Picture 7">
            <a:extLst>
              <a:ext uri="{FF2B5EF4-FFF2-40B4-BE49-F238E27FC236}">
                <a16:creationId xmlns:a16="http://schemas.microsoft.com/office/drawing/2014/main" id="{574EF57C-F87A-47D5-88B8-32B47AEF9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019" y="2355514"/>
            <a:ext cx="2928232" cy="1853022"/>
          </a:xfrm>
          <a:prstGeom prst="rect">
            <a:avLst/>
          </a:prstGeom>
        </p:spPr>
      </p:pic>
      <p:sp>
        <p:nvSpPr>
          <p:cNvPr id="9" name="TextBox 8">
            <a:extLst>
              <a:ext uri="{FF2B5EF4-FFF2-40B4-BE49-F238E27FC236}">
                <a16:creationId xmlns:a16="http://schemas.microsoft.com/office/drawing/2014/main" id="{ACEAE0DB-D535-48BF-ACA1-F00C2FE1344F}"/>
              </a:ext>
            </a:extLst>
          </p:cNvPr>
          <p:cNvSpPr txBox="1"/>
          <p:nvPr/>
        </p:nvSpPr>
        <p:spPr>
          <a:xfrm>
            <a:off x="3212322" y="4208536"/>
            <a:ext cx="396221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Provide Aadhaar Number &amp; Fingerprint.</a:t>
            </a:r>
          </a:p>
          <a:p>
            <a:pPr marL="285750" indent="-285750">
              <a:buFont typeface="Arial" panose="020B0604020202020204" pitchFamily="34" charset="0"/>
              <a:buChar char="•"/>
            </a:pPr>
            <a:r>
              <a:rPr lang="en-US" dirty="0"/>
              <a:t>Specify the health records to be transferred (date or the name of previous hospital/doctor).</a:t>
            </a:r>
          </a:p>
          <a:p>
            <a:pPr marL="285750" indent="-285750">
              <a:buFont typeface="Arial" panose="020B0604020202020204" pitchFamily="34" charset="0"/>
              <a:buChar char="•"/>
            </a:pPr>
            <a:r>
              <a:rPr lang="en-US" dirty="0"/>
              <a:t>Patient can receive SMS confirmation of the data accessed.</a:t>
            </a:r>
            <a:endParaRPr lang="en-IN" dirty="0"/>
          </a:p>
        </p:txBody>
      </p:sp>
      <p:pic>
        <p:nvPicPr>
          <p:cNvPr id="11" name="Picture 10">
            <a:extLst>
              <a:ext uri="{FF2B5EF4-FFF2-40B4-BE49-F238E27FC236}">
                <a16:creationId xmlns:a16="http://schemas.microsoft.com/office/drawing/2014/main" id="{63F6C9AD-BF3F-4FF5-BD33-C9410C198F72}"/>
              </a:ext>
            </a:extLst>
          </p:cNvPr>
          <p:cNvPicPr>
            <a:picLocks noChangeAspect="1"/>
          </p:cNvPicPr>
          <p:nvPr/>
        </p:nvPicPr>
        <p:blipFill rotWithShape="1">
          <a:blip r:embed="rId4">
            <a:extLst>
              <a:ext uri="{28A0092B-C50C-407E-A947-70E740481C1C}">
                <a14:useLocalDpi xmlns:a14="http://schemas.microsoft.com/office/drawing/2010/main" val="0"/>
              </a:ext>
            </a:extLst>
          </a:blip>
          <a:srcRect l="12027" r="12959"/>
          <a:stretch/>
        </p:blipFill>
        <p:spPr>
          <a:xfrm>
            <a:off x="8334197" y="1554122"/>
            <a:ext cx="3592864" cy="2740719"/>
          </a:xfrm>
          <a:prstGeom prst="rect">
            <a:avLst/>
          </a:prstGeom>
        </p:spPr>
      </p:pic>
      <p:sp>
        <p:nvSpPr>
          <p:cNvPr id="12" name="TextBox 11">
            <a:extLst>
              <a:ext uri="{FF2B5EF4-FFF2-40B4-BE49-F238E27FC236}">
                <a16:creationId xmlns:a16="http://schemas.microsoft.com/office/drawing/2014/main" id="{1CE5E51E-D089-44CB-A9FA-6C233FF52788}"/>
              </a:ext>
            </a:extLst>
          </p:cNvPr>
          <p:cNvSpPr txBox="1"/>
          <p:nvPr/>
        </p:nvSpPr>
        <p:spPr>
          <a:xfrm>
            <a:off x="8500718" y="4298053"/>
            <a:ext cx="3248744" cy="2031325"/>
          </a:xfrm>
          <a:prstGeom prst="rect">
            <a:avLst/>
          </a:prstGeom>
          <a:noFill/>
        </p:spPr>
        <p:txBody>
          <a:bodyPr wrap="square" rtlCol="0">
            <a:spAutoFit/>
          </a:bodyPr>
          <a:lstStyle/>
          <a:p>
            <a:r>
              <a:rPr lang="en-US" dirty="0"/>
              <a:t>A look at his/her screen enables the Doctor to know the patient’s health history even if it’s the first consultation. This results in faster diagnosis, avoids retests of body &amp; saves time of other patients waiting.</a:t>
            </a:r>
            <a:endParaRPr lang="en-IN" dirty="0"/>
          </a:p>
        </p:txBody>
      </p:sp>
    </p:spTree>
    <p:extLst>
      <p:ext uri="{BB962C8B-B14F-4D97-AF65-F5344CB8AC3E}">
        <p14:creationId xmlns:p14="http://schemas.microsoft.com/office/powerpoint/2010/main" val="37896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Theoretical Implementation</a:t>
            </a:r>
          </a:p>
        </p:txBody>
      </p:sp>
      <p:sp>
        <p:nvSpPr>
          <p:cNvPr id="3" name="TextBox 2">
            <a:extLst>
              <a:ext uri="{FF2B5EF4-FFF2-40B4-BE49-F238E27FC236}">
                <a16:creationId xmlns:a16="http://schemas.microsoft.com/office/drawing/2014/main" id="{DD7953F9-6190-4EBF-9D02-879A00AADA78}"/>
              </a:ext>
            </a:extLst>
          </p:cNvPr>
          <p:cNvSpPr txBox="1"/>
          <p:nvPr/>
        </p:nvSpPr>
        <p:spPr>
          <a:xfrm>
            <a:off x="439363" y="4298053"/>
            <a:ext cx="2448272" cy="1200329"/>
          </a:xfrm>
          <a:prstGeom prst="rect">
            <a:avLst/>
          </a:prstGeom>
          <a:noFill/>
        </p:spPr>
        <p:txBody>
          <a:bodyPr wrap="square" rtlCol="0">
            <a:spAutoFit/>
          </a:bodyPr>
          <a:lstStyle/>
          <a:p>
            <a:r>
              <a:rPr lang="en-US" dirty="0"/>
              <a:t>In case of admitting an accident victim or other emergencies where the patient is unknown.</a:t>
            </a:r>
            <a:endParaRPr lang="en-IN" dirty="0"/>
          </a:p>
        </p:txBody>
      </p:sp>
      <p:sp>
        <p:nvSpPr>
          <p:cNvPr id="9" name="TextBox 8">
            <a:extLst>
              <a:ext uri="{FF2B5EF4-FFF2-40B4-BE49-F238E27FC236}">
                <a16:creationId xmlns:a16="http://schemas.microsoft.com/office/drawing/2014/main" id="{ACEAE0DB-D535-48BF-ACA1-F00C2FE1344F}"/>
              </a:ext>
            </a:extLst>
          </p:cNvPr>
          <p:cNvSpPr txBox="1"/>
          <p:nvPr/>
        </p:nvSpPr>
        <p:spPr>
          <a:xfrm>
            <a:off x="3714437" y="4129767"/>
            <a:ext cx="396221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Police can know the basic contact info of the patient for further proceedings.</a:t>
            </a:r>
          </a:p>
          <a:p>
            <a:pPr marL="285750" indent="-285750">
              <a:buFont typeface="Arial" panose="020B0604020202020204" pitchFamily="34" charset="0"/>
              <a:buChar char="•"/>
            </a:pPr>
            <a:r>
              <a:rPr lang="en-US" dirty="0"/>
              <a:t>Doctors attending the case can have clear info about any serious comorbidities of the patient that needs attention and his blood group.</a:t>
            </a:r>
          </a:p>
          <a:p>
            <a:pPr marL="285750" indent="-285750">
              <a:buFont typeface="Arial" panose="020B0604020202020204" pitchFamily="34" charset="0"/>
              <a:buChar char="•"/>
            </a:pPr>
            <a:r>
              <a:rPr lang="en-US" dirty="0"/>
              <a:t>Patient’s trusted contact can receive SMS confirmation of the data accessed.</a:t>
            </a:r>
            <a:endParaRPr lang="en-IN" dirty="0"/>
          </a:p>
        </p:txBody>
      </p:sp>
      <p:sp>
        <p:nvSpPr>
          <p:cNvPr id="12" name="TextBox 11">
            <a:extLst>
              <a:ext uri="{FF2B5EF4-FFF2-40B4-BE49-F238E27FC236}">
                <a16:creationId xmlns:a16="http://schemas.microsoft.com/office/drawing/2014/main" id="{1CE5E51E-D089-44CB-A9FA-6C233FF52788}"/>
              </a:ext>
            </a:extLst>
          </p:cNvPr>
          <p:cNvSpPr txBox="1"/>
          <p:nvPr/>
        </p:nvSpPr>
        <p:spPr>
          <a:xfrm>
            <a:off x="8500718" y="4298053"/>
            <a:ext cx="3248744" cy="923330"/>
          </a:xfrm>
          <a:prstGeom prst="rect">
            <a:avLst/>
          </a:prstGeom>
          <a:noFill/>
        </p:spPr>
        <p:txBody>
          <a:bodyPr wrap="square" rtlCol="0">
            <a:spAutoFit/>
          </a:bodyPr>
          <a:lstStyle/>
          <a:p>
            <a:r>
              <a:rPr lang="en-US" dirty="0"/>
              <a:t>Golden Hour Care can be most effective with retrieved health data.</a:t>
            </a:r>
            <a:endParaRPr lang="en-IN" dirty="0"/>
          </a:p>
        </p:txBody>
      </p:sp>
      <p:pic>
        <p:nvPicPr>
          <p:cNvPr id="5" name="Picture 4">
            <a:extLst>
              <a:ext uri="{FF2B5EF4-FFF2-40B4-BE49-F238E27FC236}">
                <a16:creationId xmlns:a16="http://schemas.microsoft.com/office/drawing/2014/main" id="{07C039D2-712C-4FED-8A22-38530E7A2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96" y="1871195"/>
            <a:ext cx="2894082" cy="2258572"/>
          </a:xfrm>
          <a:prstGeom prst="rect">
            <a:avLst/>
          </a:prstGeom>
        </p:spPr>
      </p:pic>
      <p:pic>
        <p:nvPicPr>
          <p:cNvPr id="10" name="Picture 9">
            <a:extLst>
              <a:ext uri="{FF2B5EF4-FFF2-40B4-BE49-F238E27FC236}">
                <a16:creationId xmlns:a16="http://schemas.microsoft.com/office/drawing/2014/main" id="{68FBD295-85BE-45E9-82D1-1D94A0929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4309" y="1978759"/>
            <a:ext cx="2350103" cy="2043443"/>
          </a:xfrm>
          <a:prstGeom prst="rect">
            <a:avLst/>
          </a:prstGeom>
        </p:spPr>
      </p:pic>
      <p:pic>
        <p:nvPicPr>
          <p:cNvPr id="14" name="Picture 13">
            <a:extLst>
              <a:ext uri="{FF2B5EF4-FFF2-40B4-BE49-F238E27FC236}">
                <a16:creationId xmlns:a16="http://schemas.microsoft.com/office/drawing/2014/main" id="{954F861F-C5E4-459A-A3A5-B9D43940C9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5542" y="2180360"/>
            <a:ext cx="998677" cy="1781786"/>
          </a:xfrm>
          <a:prstGeom prst="rect">
            <a:avLst/>
          </a:prstGeom>
        </p:spPr>
      </p:pic>
      <p:pic>
        <p:nvPicPr>
          <p:cNvPr id="16" name="Picture 15">
            <a:extLst>
              <a:ext uri="{FF2B5EF4-FFF2-40B4-BE49-F238E27FC236}">
                <a16:creationId xmlns:a16="http://schemas.microsoft.com/office/drawing/2014/main" id="{13720CCF-2FE7-43AA-877D-94ADF0F7B3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5452" y="1700679"/>
            <a:ext cx="2810210" cy="2429087"/>
          </a:xfrm>
          <a:prstGeom prst="rect">
            <a:avLst/>
          </a:prstGeom>
        </p:spPr>
      </p:pic>
    </p:spTree>
    <p:extLst>
      <p:ext uri="{BB962C8B-B14F-4D97-AF65-F5344CB8AC3E}">
        <p14:creationId xmlns:p14="http://schemas.microsoft.com/office/powerpoint/2010/main" val="1551057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Conclusion</a:t>
            </a:r>
          </a:p>
        </p:txBody>
      </p:sp>
      <p:sp>
        <p:nvSpPr>
          <p:cNvPr id="3" name="TextBox 2">
            <a:extLst>
              <a:ext uri="{FF2B5EF4-FFF2-40B4-BE49-F238E27FC236}">
                <a16:creationId xmlns:a16="http://schemas.microsoft.com/office/drawing/2014/main" id="{DD7953F9-6190-4EBF-9D02-879A00AADA78}"/>
              </a:ext>
            </a:extLst>
          </p:cNvPr>
          <p:cNvSpPr txBox="1"/>
          <p:nvPr/>
        </p:nvSpPr>
        <p:spPr>
          <a:xfrm>
            <a:off x="693812" y="2348880"/>
            <a:ext cx="6552728" cy="3693319"/>
          </a:xfrm>
          <a:prstGeom prst="rect">
            <a:avLst/>
          </a:prstGeom>
          <a:noFill/>
        </p:spPr>
        <p:txBody>
          <a:bodyPr wrap="square" rtlCol="0">
            <a:spAutoFit/>
          </a:bodyPr>
          <a:lstStyle/>
          <a:p>
            <a:r>
              <a:rPr lang="en-US" dirty="0"/>
              <a:t>Having a centralized web interface for Patient Management is a futuristic solution to many healthcare problems in India especially at this pandemic time where people end up in hospitals they haven’t been to &amp; standing for long in queues aren’t cool with risk of infections. Such system can also make future vaccination drives a lot simplified. Though we can provide a working model &amp; prototype, the implementation depends on the political will as Indian Government control is mandatory for Aadhaar enabled solutions. Gladly, we’ve seen effective use of Aadhaar authentication in COVID-19 vaccination centers &amp; this can be further modified into our proposed system. Let’s hope that Indian Medical Sector will be more advanced and futuristic soon with such a </a:t>
            </a:r>
            <a:r>
              <a:rPr lang="en-US" b="1" dirty="0"/>
              <a:t>National Medical Records Database Management System</a:t>
            </a:r>
            <a:r>
              <a:rPr lang="en-US" dirty="0"/>
              <a:t> as the backbone.</a:t>
            </a:r>
            <a:endParaRPr lang="en-IN" dirty="0"/>
          </a:p>
        </p:txBody>
      </p:sp>
      <p:pic>
        <p:nvPicPr>
          <p:cNvPr id="6" name="Picture 5">
            <a:extLst>
              <a:ext uri="{FF2B5EF4-FFF2-40B4-BE49-F238E27FC236}">
                <a16:creationId xmlns:a16="http://schemas.microsoft.com/office/drawing/2014/main" id="{64033512-59B7-4B7B-A4F2-0D50A564F6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8588" y="2126203"/>
            <a:ext cx="2865068" cy="2979671"/>
          </a:xfrm>
          <a:prstGeom prst="rect">
            <a:avLst/>
          </a:prstGeom>
        </p:spPr>
      </p:pic>
    </p:spTree>
    <p:extLst>
      <p:ext uri="{BB962C8B-B14F-4D97-AF65-F5344CB8AC3E}">
        <p14:creationId xmlns:p14="http://schemas.microsoft.com/office/powerpoint/2010/main" val="745419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pic>
        <p:nvPicPr>
          <p:cNvPr id="5" name="Picture Placeholder 4">
            <a:extLst>
              <a:ext uri="{FF2B5EF4-FFF2-40B4-BE49-F238E27FC236}">
                <a16:creationId xmlns:a16="http://schemas.microsoft.com/office/drawing/2014/main" id="{B6C9489F-1214-4367-B8ED-F9D4B2EF65C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545" r="9545"/>
          <a:stretch>
            <a:fillRect/>
          </a:stretch>
        </p:blipFill>
        <p:spPr/>
      </p:pic>
      <p:sp>
        <p:nvSpPr>
          <p:cNvPr id="4" name="Text Placeholder 3"/>
          <p:cNvSpPr>
            <a:spLocks noGrp="1"/>
          </p:cNvSpPr>
          <p:nvPr>
            <p:ph type="body" sz="half" idx="2"/>
          </p:nvPr>
        </p:nvSpPr>
        <p:spPr/>
        <p:txBody>
          <a:bodyPr/>
          <a:lstStyle/>
          <a:p>
            <a:r>
              <a:rPr lang="en-US" dirty="0"/>
              <a:t>Team: Open Source Bandits</a:t>
            </a: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What’s Inside?</a:t>
            </a:r>
          </a:p>
        </p:txBody>
      </p:sp>
      <p:sp>
        <p:nvSpPr>
          <p:cNvPr id="14" name="Content Placeholder 13"/>
          <p:cNvSpPr>
            <a:spLocks noGrp="1"/>
          </p:cNvSpPr>
          <p:nvPr>
            <p:ph idx="1"/>
          </p:nvPr>
        </p:nvSpPr>
        <p:spPr/>
        <p:txBody>
          <a:bodyPr/>
          <a:lstStyle/>
          <a:p>
            <a:r>
              <a:rPr lang="en-US" dirty="0"/>
              <a:t>Patient Management : The Traditional Methodology</a:t>
            </a:r>
          </a:p>
          <a:p>
            <a:r>
              <a:rPr lang="en-US" dirty="0"/>
              <a:t>Patient Management : The Current Methodology</a:t>
            </a:r>
          </a:p>
          <a:p>
            <a:r>
              <a:rPr lang="en-US" dirty="0"/>
              <a:t>What can be new in Patient Management?</a:t>
            </a:r>
            <a:br>
              <a:rPr lang="en-US" dirty="0"/>
            </a:br>
            <a:r>
              <a:rPr lang="en-US" dirty="0"/>
              <a:t>Idea : National Medical Records Database Management System</a:t>
            </a:r>
          </a:p>
          <a:p>
            <a:r>
              <a:rPr lang="en-US" dirty="0"/>
              <a:t>Advantages of Centralized Patients Portal</a:t>
            </a:r>
          </a:p>
          <a:p>
            <a:r>
              <a:rPr lang="en-US" dirty="0"/>
              <a:t>Security Risk &amp; Mitigations</a:t>
            </a:r>
          </a:p>
          <a:p>
            <a:r>
              <a:rPr lang="en-US" dirty="0"/>
              <a:t>Theoretical Implementation</a:t>
            </a:r>
          </a:p>
          <a:p>
            <a:r>
              <a:rPr lang="en-US" dirty="0"/>
              <a:t>Conclusion</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Methodology</a:t>
            </a:r>
          </a:p>
        </p:txBody>
      </p:sp>
      <p:sp>
        <p:nvSpPr>
          <p:cNvPr id="3" name="Text Placeholder 2"/>
          <p:cNvSpPr>
            <a:spLocks noGrp="1"/>
          </p:cNvSpPr>
          <p:nvPr>
            <p:ph type="body" idx="1"/>
          </p:nvPr>
        </p:nvSpPr>
        <p:spPr/>
        <p:txBody>
          <a:bodyPr/>
          <a:lstStyle/>
          <a:p>
            <a:pPr algn="ctr"/>
            <a:r>
              <a:rPr lang="en-US" dirty="0"/>
              <a:t>Patient Management</a:t>
            </a:r>
          </a:p>
        </p:txBody>
      </p:sp>
      <p:pic>
        <p:nvPicPr>
          <p:cNvPr id="5" name="Graphic 4" descr="First aid kit">
            <a:extLst>
              <a:ext uri="{FF2B5EF4-FFF2-40B4-BE49-F238E27FC236}">
                <a16:creationId xmlns:a16="http://schemas.microsoft.com/office/drawing/2014/main" id="{6E8ADB68-D973-4CCD-9AE3-150F04B6F2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50940" y="4653136"/>
            <a:ext cx="914400" cy="914400"/>
          </a:xfrm>
          <a:prstGeom prst="rect">
            <a:avLst/>
          </a:prstGeom>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Traditional Methodology</a:t>
            </a:r>
          </a:p>
        </p:txBody>
      </p:sp>
      <p:pic>
        <p:nvPicPr>
          <p:cNvPr id="5" name="Picture 4">
            <a:extLst>
              <a:ext uri="{FF2B5EF4-FFF2-40B4-BE49-F238E27FC236}">
                <a16:creationId xmlns:a16="http://schemas.microsoft.com/office/drawing/2014/main" id="{E8C7C65E-9560-45F9-9662-9817BECE217A}"/>
              </a:ext>
            </a:extLst>
          </p:cNvPr>
          <p:cNvPicPr>
            <a:picLocks noChangeAspect="1"/>
          </p:cNvPicPr>
          <p:nvPr/>
        </p:nvPicPr>
        <p:blipFill rotWithShape="1">
          <a:blip r:embed="rId2">
            <a:extLst>
              <a:ext uri="{28A0092B-C50C-407E-A947-70E740481C1C}">
                <a14:useLocalDpi xmlns:a14="http://schemas.microsoft.com/office/drawing/2010/main" val="0"/>
              </a:ext>
            </a:extLst>
          </a:blip>
          <a:srcRect t="22818"/>
          <a:stretch/>
        </p:blipFill>
        <p:spPr>
          <a:xfrm>
            <a:off x="6226175" y="2564904"/>
            <a:ext cx="5962650" cy="3271440"/>
          </a:xfrm>
          <a:prstGeom prst="rect">
            <a:avLst/>
          </a:prstGeom>
        </p:spPr>
      </p:pic>
      <p:sp>
        <p:nvSpPr>
          <p:cNvPr id="3" name="TextBox 2">
            <a:extLst>
              <a:ext uri="{FF2B5EF4-FFF2-40B4-BE49-F238E27FC236}">
                <a16:creationId xmlns:a16="http://schemas.microsoft.com/office/drawing/2014/main" id="{DD7953F9-6190-4EBF-9D02-879A00AADA78}"/>
              </a:ext>
            </a:extLst>
          </p:cNvPr>
          <p:cNvSpPr txBox="1"/>
          <p:nvPr/>
        </p:nvSpPr>
        <p:spPr>
          <a:xfrm>
            <a:off x="693812" y="2636912"/>
            <a:ext cx="5400600" cy="3416320"/>
          </a:xfrm>
          <a:prstGeom prst="rect">
            <a:avLst/>
          </a:prstGeom>
          <a:noFill/>
        </p:spPr>
        <p:txBody>
          <a:bodyPr wrap="square" rtlCol="0">
            <a:spAutoFit/>
          </a:bodyPr>
          <a:lstStyle/>
          <a:p>
            <a:r>
              <a:rPr lang="en-US" dirty="0"/>
              <a:t>Since the old days, India has got a vast network of hospitals, be it government run or private owned. Patients are naturally consulting a lot of doctors working at various hospitals during their lifetime. Traditionally, people carries all their health records in bulky files and has a lot of papers to manage. Regardless to say, most doctors still can’t validate their authenticity and often prescribe retests of body. This is seen even today where people struggle to wait in long queues just to fill up forms asking same questions in every hospital they visit. This often leads to wastage of time and even hampers timely health care.</a:t>
            </a:r>
            <a:endParaRPr lang="en-IN"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Methodology</a:t>
            </a:r>
          </a:p>
        </p:txBody>
      </p:sp>
      <p:sp>
        <p:nvSpPr>
          <p:cNvPr id="3" name="Text Placeholder 2"/>
          <p:cNvSpPr>
            <a:spLocks noGrp="1"/>
          </p:cNvSpPr>
          <p:nvPr>
            <p:ph type="body" idx="1"/>
          </p:nvPr>
        </p:nvSpPr>
        <p:spPr/>
        <p:txBody>
          <a:bodyPr/>
          <a:lstStyle/>
          <a:p>
            <a:pPr algn="ctr"/>
            <a:r>
              <a:rPr lang="en-US" dirty="0"/>
              <a:t>Patient Management</a:t>
            </a:r>
          </a:p>
        </p:txBody>
      </p:sp>
      <p:pic>
        <p:nvPicPr>
          <p:cNvPr id="5" name="Graphic 4" descr="First aid kit">
            <a:extLst>
              <a:ext uri="{FF2B5EF4-FFF2-40B4-BE49-F238E27FC236}">
                <a16:creationId xmlns:a16="http://schemas.microsoft.com/office/drawing/2014/main" id="{6E8ADB68-D973-4CCD-9AE3-150F04B6F2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50940" y="4653136"/>
            <a:ext cx="914400" cy="914400"/>
          </a:xfrm>
          <a:prstGeom prst="rect">
            <a:avLst/>
          </a:prstGeom>
        </p:spPr>
      </p:pic>
    </p:spTree>
    <p:extLst>
      <p:ext uri="{BB962C8B-B14F-4D97-AF65-F5344CB8AC3E}">
        <p14:creationId xmlns:p14="http://schemas.microsoft.com/office/powerpoint/2010/main" val="161295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Current Methodology</a:t>
            </a:r>
          </a:p>
        </p:txBody>
      </p:sp>
      <p:sp>
        <p:nvSpPr>
          <p:cNvPr id="3" name="TextBox 2">
            <a:extLst>
              <a:ext uri="{FF2B5EF4-FFF2-40B4-BE49-F238E27FC236}">
                <a16:creationId xmlns:a16="http://schemas.microsoft.com/office/drawing/2014/main" id="{DD7953F9-6190-4EBF-9D02-879A00AADA78}"/>
              </a:ext>
            </a:extLst>
          </p:cNvPr>
          <p:cNvSpPr txBox="1"/>
          <p:nvPr/>
        </p:nvSpPr>
        <p:spPr>
          <a:xfrm>
            <a:off x="693812" y="2348880"/>
            <a:ext cx="5400600" cy="3970318"/>
          </a:xfrm>
          <a:prstGeom prst="rect">
            <a:avLst/>
          </a:prstGeom>
          <a:noFill/>
        </p:spPr>
        <p:txBody>
          <a:bodyPr wrap="square" rtlCol="0">
            <a:spAutoFit/>
          </a:bodyPr>
          <a:lstStyle/>
          <a:p>
            <a:r>
              <a:rPr lang="en-US" dirty="0"/>
              <a:t>Presently, there have been many technological advancements in the domain of patient management. Hospitals are moving towards being paperless. But this too is an internal system. Only the doctors &amp; departments within a hospital can share the patient records digitally. Rarely, the branches of same hospital might also be able to share the data over internet. However, no 2 hospitals of different management shares any such patient details even when the patient calls for it. Most often, lab results are withheld by hospitals so that the patients can only consult doctors working there. And as we know, nobody can depend on 1 hospital forever and will eventually have to fill in all previous health and family history at another hospital.</a:t>
            </a:r>
            <a:endParaRPr lang="en-IN" dirty="0"/>
          </a:p>
        </p:txBody>
      </p:sp>
      <p:pic>
        <p:nvPicPr>
          <p:cNvPr id="6" name="Picture 5">
            <a:extLst>
              <a:ext uri="{FF2B5EF4-FFF2-40B4-BE49-F238E27FC236}">
                <a16:creationId xmlns:a16="http://schemas.microsoft.com/office/drawing/2014/main" id="{727F6D44-54F6-4035-AE4E-0F0C5B06FD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4532" y="2151134"/>
            <a:ext cx="3923051" cy="3628822"/>
          </a:xfrm>
          <a:prstGeom prst="rect">
            <a:avLst/>
          </a:prstGeom>
        </p:spPr>
      </p:pic>
    </p:spTree>
    <p:extLst>
      <p:ext uri="{BB962C8B-B14F-4D97-AF65-F5344CB8AC3E}">
        <p14:creationId xmlns:p14="http://schemas.microsoft.com/office/powerpoint/2010/main" val="2896688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Medical Records Database Management System </a:t>
            </a:r>
          </a:p>
        </p:txBody>
      </p:sp>
      <p:sp>
        <p:nvSpPr>
          <p:cNvPr id="3" name="Text Placeholder 2"/>
          <p:cNvSpPr>
            <a:spLocks noGrp="1"/>
          </p:cNvSpPr>
          <p:nvPr>
            <p:ph type="body" idx="1"/>
          </p:nvPr>
        </p:nvSpPr>
        <p:spPr/>
        <p:txBody>
          <a:bodyPr/>
          <a:lstStyle/>
          <a:p>
            <a:pPr algn="ctr"/>
            <a:r>
              <a:rPr lang="en-US" dirty="0"/>
              <a:t>What can be new?</a:t>
            </a:r>
          </a:p>
        </p:txBody>
      </p:sp>
      <p:pic>
        <p:nvPicPr>
          <p:cNvPr id="5" name="Graphic 4" descr="First aid kit">
            <a:extLst>
              <a:ext uri="{FF2B5EF4-FFF2-40B4-BE49-F238E27FC236}">
                <a16:creationId xmlns:a16="http://schemas.microsoft.com/office/drawing/2014/main" id="{6E8ADB68-D973-4CCD-9AE3-150F04B6F2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50940" y="4653136"/>
            <a:ext cx="914400" cy="914400"/>
          </a:xfrm>
          <a:prstGeom prst="rect">
            <a:avLst/>
          </a:prstGeom>
        </p:spPr>
      </p:pic>
      <p:pic>
        <p:nvPicPr>
          <p:cNvPr id="6" name="Graphic 5" descr="Database">
            <a:extLst>
              <a:ext uri="{FF2B5EF4-FFF2-40B4-BE49-F238E27FC236}">
                <a16:creationId xmlns:a16="http://schemas.microsoft.com/office/drawing/2014/main" id="{F9043826-043D-46F0-8196-E5FDBA48C2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1989" y="5501140"/>
            <a:ext cx="914400" cy="914400"/>
          </a:xfrm>
          <a:prstGeom prst="rect">
            <a:avLst/>
          </a:prstGeom>
        </p:spPr>
      </p:pic>
      <p:pic>
        <p:nvPicPr>
          <p:cNvPr id="9" name="Picture 8">
            <a:extLst>
              <a:ext uri="{FF2B5EF4-FFF2-40B4-BE49-F238E27FC236}">
                <a16:creationId xmlns:a16="http://schemas.microsoft.com/office/drawing/2014/main" id="{45FEEFAA-97D4-43B6-B6BD-FE79AC78639E}"/>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921070" y="188640"/>
            <a:ext cx="4346683" cy="4221088"/>
          </a:xfrm>
          <a:prstGeom prst="rect">
            <a:avLst/>
          </a:prstGeom>
        </p:spPr>
      </p:pic>
      <p:sp>
        <p:nvSpPr>
          <p:cNvPr id="10" name="Rectangle 9">
            <a:extLst>
              <a:ext uri="{FF2B5EF4-FFF2-40B4-BE49-F238E27FC236}">
                <a16:creationId xmlns:a16="http://schemas.microsoft.com/office/drawing/2014/main" id="{1F8E4613-E778-4D35-AFCC-3A70717C2D17}"/>
              </a:ext>
            </a:extLst>
          </p:cNvPr>
          <p:cNvSpPr/>
          <p:nvPr/>
        </p:nvSpPr>
        <p:spPr>
          <a:xfrm>
            <a:off x="5288741" y="1837519"/>
            <a:ext cx="161134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IDEA</a:t>
            </a:r>
          </a:p>
        </p:txBody>
      </p:sp>
    </p:spTree>
    <p:extLst>
      <p:ext uri="{BB962C8B-B14F-4D97-AF65-F5344CB8AC3E}">
        <p14:creationId xmlns:p14="http://schemas.microsoft.com/office/powerpoint/2010/main" val="3733968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The idea</a:t>
            </a:r>
          </a:p>
        </p:txBody>
      </p:sp>
      <p:sp>
        <p:nvSpPr>
          <p:cNvPr id="3" name="TextBox 2">
            <a:extLst>
              <a:ext uri="{FF2B5EF4-FFF2-40B4-BE49-F238E27FC236}">
                <a16:creationId xmlns:a16="http://schemas.microsoft.com/office/drawing/2014/main" id="{DD7953F9-6190-4EBF-9D02-879A00AADA78}"/>
              </a:ext>
            </a:extLst>
          </p:cNvPr>
          <p:cNvSpPr txBox="1"/>
          <p:nvPr/>
        </p:nvSpPr>
        <p:spPr>
          <a:xfrm>
            <a:off x="693812" y="2348880"/>
            <a:ext cx="5400600" cy="3139321"/>
          </a:xfrm>
          <a:prstGeom prst="rect">
            <a:avLst/>
          </a:prstGeom>
          <a:noFill/>
        </p:spPr>
        <p:txBody>
          <a:bodyPr wrap="square" rtlCol="0">
            <a:spAutoFit/>
          </a:bodyPr>
          <a:lstStyle/>
          <a:p>
            <a:r>
              <a:rPr lang="en-US" dirty="0"/>
              <a:t>In today’s India where almost every confidential data of an individual is interlinked with Aadhaar, can we bring it to the domain of patient records management too? We have systems at place to provide vaccination to whoever showing up with an Aadhaar card, to allow voting with a single electoral card &amp; even buy ration from PDS shops anywhere in India with a thumb impression which is linked with Aadhaar. Why don’t we have a centralized system pooled &amp; accessed by all medical institutions with the consent of patient so that his previous family &amp; health records are easily transferable from anywhere in India?</a:t>
            </a:r>
            <a:endParaRPr lang="en-IN" dirty="0"/>
          </a:p>
        </p:txBody>
      </p:sp>
      <p:pic>
        <p:nvPicPr>
          <p:cNvPr id="8" name="Picture 7">
            <a:extLst>
              <a:ext uri="{FF2B5EF4-FFF2-40B4-BE49-F238E27FC236}">
                <a16:creationId xmlns:a16="http://schemas.microsoft.com/office/drawing/2014/main" id="{1C107C06-1575-45C2-886E-CBF696A8E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452" y="836712"/>
            <a:ext cx="5487650" cy="4534933"/>
          </a:xfrm>
          <a:prstGeom prst="rect">
            <a:avLst/>
          </a:prstGeom>
        </p:spPr>
      </p:pic>
    </p:spTree>
    <p:extLst>
      <p:ext uri="{BB962C8B-B14F-4D97-AF65-F5344CB8AC3E}">
        <p14:creationId xmlns:p14="http://schemas.microsoft.com/office/powerpoint/2010/main" val="2191059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20688"/>
            <a:ext cx="9717541" cy="1499616"/>
          </a:xfrm>
        </p:spPr>
        <p:txBody>
          <a:bodyPr/>
          <a:lstStyle/>
          <a:p>
            <a:r>
              <a:rPr lang="en-US" dirty="0"/>
              <a:t>NATIONAL MEDICAL RECORDS DATABASE Management System</a:t>
            </a:r>
          </a:p>
        </p:txBody>
      </p:sp>
      <p:sp>
        <p:nvSpPr>
          <p:cNvPr id="3" name="TextBox 2">
            <a:extLst>
              <a:ext uri="{FF2B5EF4-FFF2-40B4-BE49-F238E27FC236}">
                <a16:creationId xmlns:a16="http://schemas.microsoft.com/office/drawing/2014/main" id="{DD7953F9-6190-4EBF-9D02-879A00AADA78}"/>
              </a:ext>
            </a:extLst>
          </p:cNvPr>
          <p:cNvSpPr txBox="1"/>
          <p:nvPr/>
        </p:nvSpPr>
        <p:spPr>
          <a:xfrm>
            <a:off x="693812" y="2348880"/>
            <a:ext cx="5400600" cy="3693319"/>
          </a:xfrm>
          <a:prstGeom prst="rect">
            <a:avLst/>
          </a:prstGeom>
          <a:noFill/>
        </p:spPr>
        <p:txBody>
          <a:bodyPr wrap="square" rtlCol="0">
            <a:spAutoFit/>
          </a:bodyPr>
          <a:lstStyle/>
          <a:p>
            <a:r>
              <a:rPr lang="en-US" b="1" dirty="0"/>
              <a:t>National Medical Records Database Management System (NMRDBMS) </a:t>
            </a:r>
            <a:r>
              <a:rPr lang="en-US" dirty="0"/>
              <a:t>is our theoretical concept which can deploy such a patient management solution for the entire nation. It’s a web based portal with exclusive access to authorized health institutions pan India. All health records from a person’s birth (or after Aadhaar enrollment) can be retrieved by a thumb impression of the patient. The patient can be given the flexibility to selectively share the required info only (such as the health records from a specific hospital/date). This avoids the need of carrying bulky folders each time you visit a doctor, especially during emergency. There’s no risk of losing the physical records too.</a:t>
            </a:r>
            <a:endParaRPr lang="en-IN" b="1" dirty="0"/>
          </a:p>
        </p:txBody>
      </p:sp>
      <p:pic>
        <p:nvPicPr>
          <p:cNvPr id="5" name="Picture 4">
            <a:extLst>
              <a:ext uri="{FF2B5EF4-FFF2-40B4-BE49-F238E27FC236}">
                <a16:creationId xmlns:a16="http://schemas.microsoft.com/office/drawing/2014/main" id="{E21B5F4B-05BA-4216-AF93-222BC45F105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035" y1="41958" x2="25035" y2="41958"/>
                        <a14:foregroundMark x1="39441" y1="26573" x2="39441" y2="26573"/>
                        <a14:foregroundMark x1="22937" y1="51888" x2="22937" y2="51888"/>
                        <a14:foregroundMark x1="24056" y1="56503" x2="24056" y2="56503"/>
                        <a14:foregroundMark x1="22797" y1="62238" x2="22797" y2="62238"/>
                      </a14:backgroundRemoval>
                    </a14:imgEffect>
                  </a14:imgLayer>
                </a14:imgProps>
              </a:ext>
              <a:ext uri="{28A0092B-C50C-407E-A947-70E740481C1C}">
                <a14:useLocalDpi xmlns:a14="http://schemas.microsoft.com/office/drawing/2010/main" val="0"/>
              </a:ext>
            </a:extLst>
          </a:blip>
          <a:stretch>
            <a:fillRect/>
          </a:stretch>
        </p:blipFill>
        <p:spPr>
          <a:xfrm>
            <a:off x="7276926" y="1824112"/>
            <a:ext cx="4218087" cy="4218087"/>
          </a:xfrm>
          <a:prstGeom prst="rect">
            <a:avLst/>
          </a:prstGeom>
        </p:spPr>
      </p:pic>
      <p:pic>
        <p:nvPicPr>
          <p:cNvPr id="7" name="Graphic 6" descr="Heart with pulse">
            <a:extLst>
              <a:ext uri="{FF2B5EF4-FFF2-40B4-BE49-F238E27FC236}">
                <a16:creationId xmlns:a16="http://schemas.microsoft.com/office/drawing/2014/main" id="{E078275D-D95D-45C1-8517-21F7F7B3B1B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6078" y="5262212"/>
            <a:ext cx="211256" cy="211256"/>
          </a:xfrm>
          <a:prstGeom prst="rect">
            <a:avLst/>
          </a:prstGeom>
        </p:spPr>
      </p:pic>
      <p:pic>
        <p:nvPicPr>
          <p:cNvPr id="10" name="Graphic 9" descr="Stethoscope">
            <a:extLst>
              <a:ext uri="{FF2B5EF4-FFF2-40B4-BE49-F238E27FC236}">
                <a16:creationId xmlns:a16="http://schemas.microsoft.com/office/drawing/2014/main" id="{B6B922C6-24F9-4389-99A6-1D2DC5686EF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7612" y="5262212"/>
            <a:ext cx="211256" cy="211256"/>
          </a:xfrm>
          <a:prstGeom prst="rect">
            <a:avLst/>
          </a:prstGeom>
        </p:spPr>
      </p:pic>
      <p:pic>
        <p:nvPicPr>
          <p:cNvPr id="12" name="Graphic 11" descr="Needle">
            <a:extLst>
              <a:ext uri="{FF2B5EF4-FFF2-40B4-BE49-F238E27FC236}">
                <a16:creationId xmlns:a16="http://schemas.microsoft.com/office/drawing/2014/main" id="{C4609DED-50D7-4937-BC11-79C4284E44F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37972" y="5262212"/>
            <a:ext cx="211256" cy="211256"/>
          </a:xfrm>
          <a:prstGeom prst="rect">
            <a:avLst/>
          </a:prstGeom>
        </p:spPr>
      </p:pic>
      <p:pic>
        <p:nvPicPr>
          <p:cNvPr id="14" name="Graphic 13" descr="DNA">
            <a:extLst>
              <a:ext uri="{FF2B5EF4-FFF2-40B4-BE49-F238E27FC236}">
                <a16:creationId xmlns:a16="http://schemas.microsoft.com/office/drawing/2014/main" id="{406A6BE8-7C55-4FD2-8A06-4A14A8C3F2B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45168" y="5301208"/>
            <a:ext cx="211256" cy="211256"/>
          </a:xfrm>
          <a:prstGeom prst="rect">
            <a:avLst/>
          </a:prstGeom>
        </p:spPr>
      </p:pic>
      <p:pic>
        <p:nvPicPr>
          <p:cNvPr id="16" name="Graphic 15" descr="IV">
            <a:extLst>
              <a:ext uri="{FF2B5EF4-FFF2-40B4-BE49-F238E27FC236}">
                <a16:creationId xmlns:a16="http://schemas.microsoft.com/office/drawing/2014/main" id="{8EC5921F-0F1C-475D-BEC6-26E9E116E53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20286" y="5262212"/>
            <a:ext cx="289248" cy="289248"/>
          </a:xfrm>
          <a:prstGeom prst="rect">
            <a:avLst/>
          </a:prstGeom>
        </p:spPr>
      </p:pic>
      <p:pic>
        <p:nvPicPr>
          <p:cNvPr id="18" name="Graphic 17" descr="Medicine">
            <a:extLst>
              <a:ext uri="{FF2B5EF4-FFF2-40B4-BE49-F238E27FC236}">
                <a16:creationId xmlns:a16="http://schemas.microsoft.com/office/drawing/2014/main" id="{0B414DDF-3F26-468D-BFC6-D843A658C5E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65014" y="5229200"/>
            <a:ext cx="355272" cy="355272"/>
          </a:xfrm>
          <a:prstGeom prst="rect">
            <a:avLst/>
          </a:prstGeom>
        </p:spPr>
      </p:pic>
    </p:spTree>
    <p:extLst>
      <p:ext uri="{BB962C8B-B14F-4D97-AF65-F5344CB8AC3E}">
        <p14:creationId xmlns:p14="http://schemas.microsoft.com/office/powerpoint/2010/main" val="1326334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247</TotalTime>
  <Words>1132</Words>
  <Application>Microsoft Office PowerPoint</Application>
  <PresentationFormat>Custom</PresentationFormat>
  <Paragraphs>53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Corbel</vt:lpstr>
      <vt:lpstr>Tw Cen MT</vt:lpstr>
      <vt:lpstr>Tw Cen MT Condensed</vt:lpstr>
      <vt:lpstr>Wingdings 3</vt:lpstr>
      <vt:lpstr>Integral</vt:lpstr>
      <vt:lpstr>NATIONAL MEDICAL RECORDS DATABASE Management System</vt:lpstr>
      <vt:lpstr>What’s Inside?</vt:lpstr>
      <vt:lpstr>Traditional Methodology</vt:lpstr>
      <vt:lpstr>Traditional Methodology</vt:lpstr>
      <vt:lpstr>Current Methodology</vt:lpstr>
      <vt:lpstr>Current Methodology</vt:lpstr>
      <vt:lpstr>National Medical Records Database Management System </vt:lpstr>
      <vt:lpstr>The idea</vt:lpstr>
      <vt:lpstr>NATIONAL MEDICAL RECORDS DATABASE Management System</vt:lpstr>
      <vt:lpstr>NATIONAL MEDICAL RECORDS DATABASE Management System</vt:lpstr>
      <vt:lpstr>Advantages</vt:lpstr>
      <vt:lpstr>Security Risks and mitigation</vt:lpstr>
      <vt:lpstr>Theoretical Implementation</vt:lpstr>
      <vt:lpstr>Theoretical Implementation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MEDICAL RECORDS DATABASE</dc:title>
  <dc:creator>Govind Krishnan</dc:creator>
  <cp:lastModifiedBy>Govind Krishnan</cp:lastModifiedBy>
  <cp:revision>29</cp:revision>
  <dcterms:created xsi:type="dcterms:W3CDTF">2021-04-25T13:01:37Z</dcterms:created>
  <dcterms:modified xsi:type="dcterms:W3CDTF">2021-04-26T02:22:13Z</dcterms:modified>
</cp:coreProperties>
</file>