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60" r:id="rId3"/>
    <p:sldId id="282" r:id="rId4"/>
    <p:sldId id="259" r:id="rId5"/>
    <p:sldId id="304" r:id="rId6"/>
    <p:sldId id="261" r:id="rId7"/>
    <p:sldId id="296" r:id="rId8"/>
    <p:sldId id="302" r:id="rId9"/>
    <p:sldId id="257" r:id="rId10"/>
    <p:sldId id="262" r:id="rId11"/>
    <p:sldId id="297" r:id="rId12"/>
    <p:sldId id="299" r:id="rId13"/>
    <p:sldId id="295" r:id="rId14"/>
    <p:sldId id="298" r:id="rId15"/>
    <p:sldId id="303" r:id="rId16"/>
    <p:sldId id="275" r:id="rId17"/>
    <p:sldId id="276" r:id="rId18"/>
    <p:sldId id="277" r:id="rId19"/>
    <p:sldId id="283" r:id="rId20"/>
    <p:sldId id="272" r:id="rId21"/>
    <p:sldId id="288" r:id="rId22"/>
    <p:sldId id="278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Red Hat Display" panose="020B0604020202020204" charset="0"/>
      <p:regular r:id="rId29"/>
      <p:bold r:id="rId30"/>
      <p:italic r:id="rId31"/>
      <p:boldItalic r:id="rId32"/>
    </p:embeddedFont>
    <p:embeddedFont>
      <p:font typeface="Red Hat Text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F38A07-D7B8-4D88-859F-E63A7DEED6EB}">
  <a:tblStyle styleId="{67F38A07-D7B8-4D88-859F-E63A7DEED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50AF5C-1CCD-4E7A-9779-E25E6EAF9B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105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c80e817397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c80e817397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767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41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54825" y="626250"/>
            <a:ext cx="3366900" cy="389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5400000">
            <a:off x="260250" y="1428700"/>
            <a:ext cx="1750800" cy="22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091600" y="394860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 rot="10800000">
            <a:off x="4091600" y="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441500" y="1194900"/>
            <a:ext cx="6261300" cy="27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lvl="1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lvl="2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lvl="3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lvl="4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lvl="5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3200400" lvl="6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3657600" lvl="7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4114800" lvl="8" indent="-419100" algn="ctr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40520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“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390035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”</a:t>
            </a:r>
            <a:endParaRPr sz="9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 background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background">
  <p:cSld name="BLANK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3940097" y="1239864"/>
            <a:ext cx="4509507" cy="24332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accent2">
                    <a:lumMod val="75000"/>
                  </a:schemeClr>
                </a:solidFill>
              </a:rPr>
              <a:t>  TECH 4U</a:t>
            </a:r>
            <a:endParaRPr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768E6-8584-4586-ABB9-7B977F0EE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295" y="1648818"/>
            <a:ext cx="1705118" cy="1688763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ctrTitle" idx="4294967295"/>
          </p:nvPr>
        </p:nvSpPr>
        <p:spPr>
          <a:xfrm>
            <a:off x="1000997" y="521358"/>
            <a:ext cx="3671100" cy="4800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</a:rPr>
              <a:t>Features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4294967295"/>
          </p:nvPr>
        </p:nvSpPr>
        <p:spPr>
          <a:xfrm>
            <a:off x="1000997" y="1025302"/>
            <a:ext cx="4567090" cy="34655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chemeClr val="lt1"/>
                </a:solidFill>
              </a:rPr>
              <a:t>Developed using  html,css,and react js.</a:t>
            </a:r>
          </a:p>
          <a:p>
            <a:pPr marL="285750" indent="-285750">
              <a:spcAft>
                <a:spcPts val="800"/>
              </a:spcAft>
            </a:pPr>
            <a:r>
              <a:rPr lang="en-IN" sz="1800" dirty="0">
                <a:solidFill>
                  <a:schemeClr val="lt1"/>
                </a:solidFill>
              </a:rPr>
              <a:t>Complete Responsive design.</a:t>
            </a:r>
          </a:p>
          <a:p>
            <a:pPr marL="285750" indent="-285750">
              <a:spcAft>
                <a:spcPts val="800"/>
              </a:spcAft>
            </a:pPr>
            <a:r>
              <a:rPr lang="en-IN" sz="1800" dirty="0">
                <a:solidFill>
                  <a:schemeClr val="lt1"/>
                </a:solidFill>
              </a:rPr>
              <a:t>Each courses contain a valuable related resources and  contain requirements to get  jobs related to that particular course in famous companies.</a:t>
            </a:r>
          </a:p>
          <a:p>
            <a:pPr marL="285750" indent="-285750">
              <a:spcAft>
                <a:spcPts val="800"/>
              </a:spcAft>
            </a:pPr>
            <a:r>
              <a:rPr lang="en-US" sz="1800" dirty="0">
                <a:solidFill>
                  <a:schemeClr val="lt1"/>
                </a:solidFill>
              </a:rPr>
              <a:t>Helps to evaluate learners by themself using quizzes at the end of course</a:t>
            </a:r>
          </a:p>
          <a:p>
            <a:pPr marL="285750" indent="-285750">
              <a:spcAft>
                <a:spcPts val="800"/>
              </a:spcAft>
            </a:pPr>
            <a:endParaRPr lang="en-US" sz="1800" dirty="0">
              <a:solidFill>
                <a:schemeClr val="lt1"/>
              </a:solidFill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.</a:t>
            </a:r>
            <a:endParaRPr lang="en-IN" sz="1800" dirty="0">
              <a:solidFill>
                <a:schemeClr val="lt1"/>
              </a:solidFill>
            </a:endParaRPr>
          </a:p>
          <a:p>
            <a:pPr marL="285750" indent="-285750">
              <a:spcAft>
                <a:spcPts val="800"/>
              </a:spcAft>
            </a:pPr>
            <a:endParaRPr lang="en-IN" sz="1800"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800" dirty="0">
              <a:solidFill>
                <a:schemeClr val="lt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n-IN" sz="2000" dirty="0">
              <a:solidFill>
                <a:schemeClr val="lt1"/>
              </a:solidFill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 rot="806943">
            <a:off x="6503579" y="502322"/>
            <a:ext cx="797772" cy="756949"/>
            <a:chOff x="576250" y="4319400"/>
            <a:chExt cx="442075" cy="442050"/>
          </a:xfrm>
        </p:grpSpPr>
        <p:sp>
          <p:nvSpPr>
            <p:cNvPr id="140" name="Google Shape;140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8"/>
          <p:cNvSpPr/>
          <p:nvPr/>
        </p:nvSpPr>
        <p:spPr>
          <a:xfrm>
            <a:off x="541368" y="4258740"/>
            <a:ext cx="324860" cy="3101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337815" y="645369"/>
            <a:ext cx="197521" cy="1886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1279896">
            <a:off x="644927" y="616524"/>
            <a:ext cx="197498" cy="1886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595647" y="2445424"/>
            <a:ext cx="252657" cy="252657"/>
            <a:chOff x="884004" y="2757472"/>
            <a:chExt cx="300603" cy="300604"/>
          </a:xfrm>
        </p:grpSpPr>
        <p:sp>
          <p:nvSpPr>
            <p:cNvPr id="150" name="Google Shape;150;p18"/>
            <p:cNvSpPr/>
            <p:nvPr/>
          </p:nvSpPr>
          <p:spPr>
            <a:xfrm>
              <a:off x="884004" y="2929419"/>
              <a:ext cx="128674" cy="128657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4276" y="2757472"/>
              <a:ext cx="120332" cy="120349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1046" y="2803676"/>
              <a:ext cx="207362" cy="207362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025968" y="2832001"/>
              <a:ext cx="34156" cy="34156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44;p18">
            <a:extLst>
              <a:ext uri="{FF2B5EF4-FFF2-40B4-BE49-F238E27FC236}">
                <a16:creationId xmlns:a16="http://schemas.microsoft.com/office/drawing/2014/main" id="{16278928-F4D0-4701-9941-2EED71585A53}"/>
              </a:ext>
            </a:extLst>
          </p:cNvPr>
          <p:cNvSpPr/>
          <p:nvPr/>
        </p:nvSpPr>
        <p:spPr>
          <a:xfrm>
            <a:off x="8307148" y="4304569"/>
            <a:ext cx="324860" cy="3101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695ED-263B-4EC0-83E4-001D1F184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856" y="1341666"/>
            <a:ext cx="2874930" cy="28492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ctrTitle" idx="4294967295"/>
          </p:nvPr>
        </p:nvSpPr>
        <p:spPr>
          <a:xfrm>
            <a:off x="932794" y="499658"/>
            <a:ext cx="5155771" cy="4800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1"/>
                </a:solidFill>
              </a:rPr>
              <a:t>Features/Functionalities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4294967295"/>
          </p:nvPr>
        </p:nvSpPr>
        <p:spPr>
          <a:xfrm>
            <a:off x="946010" y="1119117"/>
            <a:ext cx="7416361" cy="35111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Aft>
                <a:spcPts val="800"/>
              </a:spcAft>
            </a:pPr>
            <a:r>
              <a:rPr lang="en-IN" sz="1800" b="1" dirty="0">
                <a:solidFill>
                  <a:schemeClr val="lt1"/>
                </a:solidFill>
              </a:rPr>
              <a:t>STRIPE</a:t>
            </a:r>
            <a:r>
              <a:rPr lang="en-IN" sz="1800" dirty="0">
                <a:solidFill>
                  <a:schemeClr val="lt1"/>
                </a:solidFill>
              </a:rPr>
              <a:t> Payment Platform is available for easy and secure payment.</a:t>
            </a:r>
            <a:endParaRPr lang="en-US" sz="1800" dirty="0">
              <a:solidFill>
                <a:schemeClr val="lt1"/>
              </a:solidFill>
            </a:endParaRPr>
          </a:p>
          <a:p>
            <a:pPr marL="342900" indent="-342900">
              <a:spcAft>
                <a:spcPts val="800"/>
              </a:spcAft>
            </a:pPr>
            <a:r>
              <a:rPr lang="en-US" sz="1800" dirty="0">
                <a:solidFill>
                  <a:schemeClr val="lt1"/>
                </a:solidFill>
              </a:rPr>
              <a:t>Sorting option is provided  for the various courses</a:t>
            </a:r>
            <a:endParaRPr lang="en-IN" sz="1800" dirty="0">
              <a:solidFill>
                <a:schemeClr val="lt1"/>
              </a:solidFill>
            </a:endParaRPr>
          </a:p>
          <a:p>
            <a:pPr marL="342900" indent="-342900">
              <a:spcAft>
                <a:spcPts val="800"/>
              </a:spcAft>
            </a:pPr>
            <a:r>
              <a:rPr lang="en-IN" sz="1800" dirty="0">
                <a:solidFill>
                  <a:schemeClr val="lt1"/>
                </a:solidFill>
              </a:rPr>
              <a:t>There is free courses and paid courses are available. For the paid courses cost are very less.</a:t>
            </a:r>
            <a:endParaRPr lang="en-IN" sz="1800" dirty="0">
              <a:solidFill>
                <a:schemeClr val="bg1"/>
              </a:solidFill>
            </a:endParaRPr>
          </a:p>
          <a:p>
            <a:pPr marL="342900" indent="-342900">
              <a:spcAft>
                <a:spcPts val="800"/>
              </a:spcAft>
            </a:pPr>
            <a:r>
              <a:rPr lang="en-IN" sz="1800" dirty="0">
                <a:solidFill>
                  <a:schemeClr val="bg1"/>
                </a:solidFill>
              </a:rPr>
              <a:t>CART feature is added for calculating the amount for courses purchased.</a:t>
            </a:r>
            <a:endParaRPr lang="en-IN" sz="1800" dirty="0">
              <a:solidFill>
                <a:schemeClr val="lt1"/>
              </a:solidFill>
            </a:endParaRPr>
          </a:p>
          <a:p>
            <a:pPr marL="342900" indent="-342900">
              <a:spcAft>
                <a:spcPts val="800"/>
              </a:spcAft>
            </a:pPr>
            <a:r>
              <a:rPr lang="en-IN" sz="1800" dirty="0">
                <a:solidFill>
                  <a:schemeClr val="lt1"/>
                </a:solidFill>
              </a:rPr>
              <a:t>We provide a Preview videos for each courses, only after purchasing the course all the contents will unlock automatically</a:t>
            </a:r>
            <a:r>
              <a:rPr lang="en-IN" sz="2000" dirty="0">
                <a:solidFill>
                  <a:schemeClr val="lt1"/>
                </a:solidFill>
              </a:rPr>
              <a:t>.</a:t>
            </a:r>
          </a:p>
          <a:p>
            <a:pPr marL="342900" indent="-342900">
              <a:spcAft>
                <a:spcPts val="800"/>
              </a:spcAft>
            </a:pPr>
            <a:endParaRPr lang="en-IN" sz="20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n-IN" sz="2000" dirty="0">
              <a:solidFill>
                <a:schemeClr val="lt1"/>
              </a:solidFill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541368" y="4258740"/>
            <a:ext cx="324860" cy="3101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337815" y="645369"/>
            <a:ext cx="197521" cy="1886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1279896">
            <a:off x="644927" y="616524"/>
            <a:ext cx="197498" cy="1886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595647" y="2445424"/>
            <a:ext cx="252657" cy="252657"/>
            <a:chOff x="884004" y="2757472"/>
            <a:chExt cx="300603" cy="300604"/>
          </a:xfrm>
        </p:grpSpPr>
        <p:sp>
          <p:nvSpPr>
            <p:cNvPr id="150" name="Google Shape;150;p18"/>
            <p:cNvSpPr/>
            <p:nvPr/>
          </p:nvSpPr>
          <p:spPr>
            <a:xfrm>
              <a:off x="884004" y="2929419"/>
              <a:ext cx="128674" cy="128657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4276" y="2757472"/>
              <a:ext cx="120332" cy="120349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1046" y="2803676"/>
              <a:ext cx="207362" cy="207362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025968" y="2832001"/>
              <a:ext cx="34156" cy="34156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44;p18">
            <a:extLst>
              <a:ext uri="{FF2B5EF4-FFF2-40B4-BE49-F238E27FC236}">
                <a16:creationId xmlns:a16="http://schemas.microsoft.com/office/drawing/2014/main" id="{16278928-F4D0-4701-9941-2EED71585A53}"/>
              </a:ext>
            </a:extLst>
          </p:cNvPr>
          <p:cNvSpPr/>
          <p:nvPr/>
        </p:nvSpPr>
        <p:spPr>
          <a:xfrm>
            <a:off x="8307148" y="4304569"/>
            <a:ext cx="324860" cy="3101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10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ctrTitle" idx="4294967295"/>
          </p:nvPr>
        </p:nvSpPr>
        <p:spPr>
          <a:xfrm>
            <a:off x="1000996" y="587065"/>
            <a:ext cx="3671100" cy="4800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CART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4294967295"/>
          </p:nvPr>
        </p:nvSpPr>
        <p:spPr>
          <a:xfrm>
            <a:off x="921454" y="915566"/>
            <a:ext cx="7573376" cy="38072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600" dirty="0">
                <a:solidFill>
                  <a:schemeClr val="bg1"/>
                </a:solidFill>
              </a:rPr>
              <a:t>CART is used for adding courses to the cart for calculating the total amount purchased.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" sz="2000" b="1" dirty="0">
                <a:solidFill>
                  <a:schemeClr val="accent1"/>
                </a:solidFill>
              </a:rPr>
              <a:t>Quizzes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" sz="1600" b="1" dirty="0">
                <a:solidFill>
                  <a:schemeClr val="bg1"/>
                </a:solidFill>
              </a:rPr>
              <a:t>Q</a:t>
            </a:r>
            <a:r>
              <a:rPr lang="en" sz="1600" dirty="0">
                <a:solidFill>
                  <a:schemeClr val="bg1"/>
                </a:solidFill>
              </a:rPr>
              <a:t>uizzes are added last in the course for understanding the learner how much he/she is understanded, and we are giving certificate after the competion of quiz, (For getting the certificate he/she want to get 50% of mark in Quiz).</a:t>
            </a:r>
            <a:endParaRPr lang="en-IN" sz="1600" b="1" dirty="0">
              <a:solidFill>
                <a:schemeClr val="bg1"/>
              </a:solidFill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IN" sz="2000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44" name="Google Shape;144;p18"/>
          <p:cNvSpPr/>
          <p:nvPr/>
        </p:nvSpPr>
        <p:spPr>
          <a:xfrm>
            <a:off x="541368" y="4258740"/>
            <a:ext cx="324860" cy="3101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337815" y="645369"/>
            <a:ext cx="197521" cy="1886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1279896">
            <a:off x="644927" y="616524"/>
            <a:ext cx="197498" cy="1886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595647" y="2445424"/>
            <a:ext cx="252657" cy="252657"/>
            <a:chOff x="884004" y="2757472"/>
            <a:chExt cx="300603" cy="300604"/>
          </a:xfrm>
        </p:grpSpPr>
        <p:sp>
          <p:nvSpPr>
            <p:cNvPr id="150" name="Google Shape;150;p18"/>
            <p:cNvSpPr/>
            <p:nvPr/>
          </p:nvSpPr>
          <p:spPr>
            <a:xfrm>
              <a:off x="884004" y="2929419"/>
              <a:ext cx="128674" cy="128657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4276" y="2757472"/>
              <a:ext cx="120332" cy="120349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1046" y="2803676"/>
              <a:ext cx="207362" cy="207362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025968" y="2832001"/>
              <a:ext cx="34156" cy="34156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44;p18">
            <a:extLst>
              <a:ext uri="{FF2B5EF4-FFF2-40B4-BE49-F238E27FC236}">
                <a16:creationId xmlns:a16="http://schemas.microsoft.com/office/drawing/2014/main" id="{16278928-F4D0-4701-9941-2EED71585A53}"/>
              </a:ext>
            </a:extLst>
          </p:cNvPr>
          <p:cNvSpPr/>
          <p:nvPr/>
        </p:nvSpPr>
        <p:spPr>
          <a:xfrm>
            <a:off x="8307148" y="4304569"/>
            <a:ext cx="324860" cy="3101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18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8735-BC33-46F8-83B3-42F2F7B6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475" y="600875"/>
            <a:ext cx="7207500" cy="633300"/>
          </a:xfrm>
        </p:spPr>
        <p:txBody>
          <a:bodyPr/>
          <a:lstStyle/>
          <a:p>
            <a:r>
              <a:rPr lang="en-IN" dirty="0"/>
              <a:t>Future 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8312B-CF6B-41A3-98D2-F4EB56E56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4475" y="1226923"/>
            <a:ext cx="7207500" cy="33157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dirty="0"/>
              <a:t>EMI Features will be provided.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Donation Features will added (The funds will be used for the students).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Discounts will be added during festival seasons.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 Scratch card feature will be added (The winner will get paid courses for free).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After end of every course, survey are provided.</a:t>
            </a:r>
          </a:p>
          <a:p>
            <a:pPr>
              <a:lnSpc>
                <a:spcPct val="150000"/>
              </a:lnSpc>
            </a:pPr>
            <a:endParaRPr lang="en-IN" sz="1800" dirty="0"/>
          </a:p>
          <a:p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135BD-2F06-47FB-82E0-44C4E10D36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468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8735-BC33-46F8-83B3-42F2F7B6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475" y="600875"/>
            <a:ext cx="7207500" cy="633300"/>
          </a:xfrm>
        </p:spPr>
        <p:txBody>
          <a:bodyPr/>
          <a:lstStyle/>
          <a:p>
            <a:r>
              <a:rPr lang="en-IN" dirty="0"/>
              <a:t>Future 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8312B-CF6B-41A3-98D2-F4EB56E56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4475" y="1226923"/>
            <a:ext cx="7207500" cy="3315702"/>
          </a:xfrm>
        </p:spPr>
        <p:txBody>
          <a:bodyPr/>
          <a:lstStyle/>
          <a:p>
            <a:r>
              <a:rPr lang="en-IN" sz="1800" dirty="0"/>
              <a:t>After the completion the course to provide a each users a survey </a:t>
            </a:r>
          </a:p>
          <a:p>
            <a:pPr marL="76200" indent="0">
              <a:buNone/>
            </a:pPr>
            <a:r>
              <a:rPr lang="en-IN" sz="1800" dirty="0"/>
              <a:t>    and evaluate each of them and give them future instructions and        resources  for future planning.</a:t>
            </a:r>
          </a:p>
          <a:p>
            <a:r>
              <a:rPr lang="en-IN" sz="1800" dirty="0"/>
              <a:t>Face to face interaction with the instructors after the completion of course.</a:t>
            </a:r>
          </a:p>
          <a:p>
            <a:r>
              <a:rPr lang="en-IN" sz="1800" dirty="0"/>
              <a:t>The user who get 100% points at the end of the quiz  provide 10 tokens.</a:t>
            </a:r>
          </a:p>
          <a:p>
            <a:r>
              <a:rPr lang="en-IN" sz="1800" dirty="0"/>
              <a:t>Refer and earn option will be added with proper security.</a:t>
            </a:r>
          </a:p>
          <a:p>
            <a:endParaRPr lang="en-IN" sz="1800" dirty="0"/>
          </a:p>
          <a:p>
            <a:pPr marL="76200" indent="0">
              <a:buNone/>
            </a:pPr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pPr marL="76200" indent="0">
              <a:buNone/>
            </a:pPr>
            <a:endParaRPr lang="en-IN" sz="1800" dirty="0"/>
          </a:p>
          <a:p>
            <a:pPr marL="76200" indent="0">
              <a:buNone/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135BD-2F06-47FB-82E0-44C4E10D36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692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C670-9151-4F15-BBCC-3A3A3406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32CC5-4E2D-4104-B632-98CB1AAA1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005" y="1494263"/>
            <a:ext cx="7426712" cy="3040566"/>
          </a:xfrm>
        </p:spPr>
        <p:txBody>
          <a:bodyPr/>
          <a:lstStyle/>
          <a:p>
            <a:r>
              <a:rPr lang="en-IN" sz="2000" dirty="0"/>
              <a:t>Evaluate the instructors on the basis of  their various certificates.</a:t>
            </a:r>
          </a:p>
          <a:p>
            <a:r>
              <a:rPr lang="en-IN" sz="2000" dirty="0"/>
              <a:t>The instructors will be given income according to the active users ,user rating, user feedback.</a:t>
            </a:r>
          </a:p>
          <a:p>
            <a:r>
              <a:rPr lang="en-IN" sz="2000" dirty="0"/>
              <a:t>Course of the instructors  with  active users  awarded a special badge it will be given at the top of them courses.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FD78F-9219-4E50-91C9-1535273E94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387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18900044" scaled="0"/>
        </a:gra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>
            <a:spLocks noGrp="1"/>
          </p:cNvSpPr>
          <p:nvPr>
            <p:ph type="body" idx="4294967295"/>
          </p:nvPr>
        </p:nvSpPr>
        <p:spPr>
          <a:xfrm>
            <a:off x="1150250" y="691625"/>
            <a:ext cx="3095400" cy="376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ed Hat Display"/>
                <a:ea typeface="Red Hat Display"/>
                <a:cs typeface="Red Hat Display"/>
                <a:sym typeface="Red Hat Display"/>
              </a:rPr>
              <a:t>Mobile View</a:t>
            </a:r>
            <a:endParaRPr b="1" dirty="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Our Website View on Mobile Phones.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402" name="Google Shape;402;p3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03" name="Google Shape;403;p31"/>
          <p:cNvGrpSpPr/>
          <p:nvPr/>
        </p:nvGrpSpPr>
        <p:grpSpPr>
          <a:xfrm>
            <a:off x="5563401" y="650964"/>
            <a:ext cx="1852077" cy="3841575"/>
            <a:chOff x="2547150" y="238125"/>
            <a:chExt cx="2525675" cy="5238750"/>
          </a:xfrm>
        </p:grpSpPr>
        <p:sp>
          <p:nvSpPr>
            <p:cNvPr id="404" name="Google Shape;404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31"/>
          <p:cNvSpPr/>
          <p:nvPr/>
        </p:nvSpPr>
        <p:spPr>
          <a:xfrm>
            <a:off x="619903" y="2436833"/>
            <a:ext cx="155758" cy="269783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D0BC9-FE2C-48A0-903D-21C14721B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401" y="1103676"/>
            <a:ext cx="1852077" cy="31449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18900044" scaled="0"/>
        </a:gra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15" name="Google Shape;415;p32"/>
          <p:cNvGrpSpPr/>
          <p:nvPr/>
        </p:nvGrpSpPr>
        <p:grpSpPr>
          <a:xfrm>
            <a:off x="5157875" y="691614"/>
            <a:ext cx="2443757" cy="3770852"/>
            <a:chOff x="2112475" y="238125"/>
            <a:chExt cx="3395050" cy="5238750"/>
          </a:xfrm>
        </p:grpSpPr>
        <p:sp>
          <p:nvSpPr>
            <p:cNvPr id="416" name="Google Shape;416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32"/>
          <p:cNvSpPr txBox="1">
            <a:spLocks noGrp="1"/>
          </p:cNvSpPr>
          <p:nvPr>
            <p:ph type="body" idx="4294967295"/>
          </p:nvPr>
        </p:nvSpPr>
        <p:spPr>
          <a:xfrm>
            <a:off x="1150250" y="691625"/>
            <a:ext cx="3095400" cy="376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ed Hat Display"/>
                <a:ea typeface="Red Hat Display"/>
                <a:cs typeface="Red Hat Display"/>
                <a:sym typeface="Red Hat Display"/>
              </a:rPr>
              <a:t>Tablet View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lt1"/>
                </a:solidFill>
              </a:rPr>
              <a:t>Our Website View on Tablets.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2" name="Google Shape;422;p32"/>
          <p:cNvSpPr/>
          <p:nvPr/>
        </p:nvSpPr>
        <p:spPr>
          <a:xfrm>
            <a:off x="610525" y="2437800"/>
            <a:ext cx="208673" cy="26783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0EC3D3-5246-41DF-9D9D-D4CDF0D61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016" y="1030118"/>
            <a:ext cx="2365478" cy="31641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18900044" scaled="0"/>
        </a:gra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18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28" name="Google Shape;428;p33"/>
          <p:cNvGrpSpPr/>
          <p:nvPr/>
        </p:nvGrpSpPr>
        <p:grpSpPr>
          <a:xfrm>
            <a:off x="3938374" y="1241129"/>
            <a:ext cx="4542205" cy="2661224"/>
            <a:chOff x="3938374" y="1241129"/>
            <a:chExt cx="4542205" cy="2661224"/>
          </a:xfrm>
        </p:grpSpPr>
        <p:sp>
          <p:nvSpPr>
            <p:cNvPr id="429" name="Google Shape;429;p33"/>
            <p:cNvSpPr/>
            <p:nvPr/>
          </p:nvSpPr>
          <p:spPr>
            <a:xfrm>
              <a:off x="43098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39383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39383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58727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4" name="Google Shape;434;p33"/>
          <p:cNvSpPr txBox="1">
            <a:spLocks noGrp="1"/>
          </p:cNvSpPr>
          <p:nvPr>
            <p:ph type="body" idx="4294967295"/>
          </p:nvPr>
        </p:nvSpPr>
        <p:spPr>
          <a:xfrm>
            <a:off x="1150250" y="691625"/>
            <a:ext cx="2562900" cy="376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ed Hat Display"/>
                <a:ea typeface="Red Hat Display"/>
                <a:cs typeface="Red Hat Display"/>
                <a:sym typeface="Red Hat Display"/>
              </a:rPr>
              <a:t>Desktop View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lt1"/>
                </a:solidFill>
              </a:rPr>
              <a:t>Our Website View on Desktop.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grpSp>
        <p:nvGrpSpPr>
          <p:cNvPr id="435" name="Google Shape;435;p33"/>
          <p:cNvGrpSpPr/>
          <p:nvPr/>
        </p:nvGrpSpPr>
        <p:grpSpPr>
          <a:xfrm>
            <a:off x="593504" y="2454260"/>
            <a:ext cx="248044" cy="234924"/>
            <a:chOff x="881455" y="2767984"/>
            <a:chExt cx="295115" cy="279505"/>
          </a:xfrm>
        </p:grpSpPr>
        <p:sp>
          <p:nvSpPr>
            <p:cNvPr id="436" name="Google Shape;436;p33"/>
            <p:cNvSpPr/>
            <p:nvPr/>
          </p:nvSpPr>
          <p:spPr>
            <a:xfrm>
              <a:off x="956978" y="2986756"/>
              <a:ext cx="144057" cy="60733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881455" y="2767984"/>
              <a:ext cx="295115" cy="21488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5AC9A2F-E811-44A9-9EAA-F3B21666A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640" y="1367205"/>
            <a:ext cx="3547110" cy="22535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9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532" name="Google Shape;532;p39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33" name="Google Shape;533;p39"/>
          <p:cNvSpPr/>
          <p:nvPr/>
        </p:nvSpPr>
        <p:spPr>
          <a:xfrm>
            <a:off x="0" y="246728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0" y="2447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5" name="Google Shape;535;p39"/>
          <p:cNvGrpSpPr/>
          <p:nvPr/>
        </p:nvGrpSpPr>
        <p:grpSpPr>
          <a:xfrm>
            <a:off x="1786339" y="1779601"/>
            <a:ext cx="473400" cy="473400"/>
            <a:chOff x="1786339" y="1703401"/>
            <a:chExt cx="473400" cy="473400"/>
          </a:xfrm>
        </p:grpSpPr>
        <p:sp>
          <p:nvSpPr>
            <p:cNvPr id="536" name="Google Shape;536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1</a:t>
              </a:r>
              <a:endParaRPr sz="600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538" name="Google Shape;538;p39"/>
          <p:cNvGrpSpPr/>
          <p:nvPr/>
        </p:nvGrpSpPr>
        <p:grpSpPr>
          <a:xfrm>
            <a:off x="3814414" y="1779601"/>
            <a:ext cx="473400" cy="473400"/>
            <a:chOff x="3814414" y="1703401"/>
            <a:chExt cx="473400" cy="473400"/>
          </a:xfrm>
        </p:grpSpPr>
        <p:sp>
          <p:nvSpPr>
            <p:cNvPr id="539" name="Google Shape;539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3</a:t>
              </a:r>
              <a:endParaRPr sz="6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5842489" y="1779601"/>
            <a:ext cx="473400" cy="473400"/>
            <a:chOff x="5842489" y="1703401"/>
            <a:chExt cx="473400" cy="473400"/>
          </a:xfrm>
        </p:grpSpPr>
        <p:sp>
          <p:nvSpPr>
            <p:cNvPr id="542" name="Google Shape;542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5</a:t>
              </a:r>
              <a:endParaRPr sz="600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544" name="Google Shape;544;p39"/>
          <p:cNvGrpSpPr/>
          <p:nvPr/>
        </p:nvGrpSpPr>
        <p:grpSpPr>
          <a:xfrm>
            <a:off x="6880813" y="3592002"/>
            <a:ext cx="473400" cy="473400"/>
            <a:chOff x="6880814" y="3576300"/>
            <a:chExt cx="473400" cy="473400"/>
          </a:xfrm>
        </p:grpSpPr>
        <p:sp>
          <p:nvSpPr>
            <p:cNvPr id="545" name="Google Shape;545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6</a:t>
              </a:r>
              <a:endParaRPr sz="6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852739" y="3652500"/>
            <a:ext cx="473400" cy="473400"/>
            <a:chOff x="4852739" y="3576300"/>
            <a:chExt cx="473400" cy="473400"/>
          </a:xfrm>
        </p:grpSpPr>
        <p:sp>
          <p:nvSpPr>
            <p:cNvPr id="548" name="Google Shape;548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4</a:t>
              </a:r>
              <a:endParaRPr sz="6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2824664" y="3652500"/>
            <a:ext cx="473400" cy="473400"/>
            <a:chOff x="2824664" y="3576300"/>
            <a:chExt cx="473400" cy="473400"/>
          </a:xfrm>
        </p:grpSpPr>
        <p:sp>
          <p:nvSpPr>
            <p:cNvPr id="551" name="Google Shape;551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2</a:t>
              </a:r>
              <a:endParaRPr sz="6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sp>
        <p:nvSpPr>
          <p:cNvPr id="553" name="Google Shape;553;p39"/>
          <p:cNvSpPr txBox="1"/>
          <p:nvPr/>
        </p:nvSpPr>
        <p:spPr>
          <a:xfrm>
            <a:off x="137985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Red Hat Text"/>
                <a:ea typeface="Red Hat Text"/>
                <a:cs typeface="Red Hat Text"/>
                <a:sym typeface="Red Hat Text"/>
              </a:rPr>
              <a:t>Signin to our Website</a:t>
            </a:r>
            <a:endParaRPr b="1" dirty="0">
              <a:solidFill>
                <a:schemeClr val="tx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54" name="Google Shape;554;p39"/>
          <p:cNvSpPr txBox="1"/>
          <p:nvPr/>
        </p:nvSpPr>
        <p:spPr>
          <a:xfrm>
            <a:off x="3452693" y="1323683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Red Hat Text"/>
                <a:ea typeface="Red Hat Text"/>
                <a:cs typeface="Red Hat Text"/>
                <a:sym typeface="Red Hat Text"/>
              </a:rPr>
              <a:t>Watch Entertainment Study Materials</a:t>
            </a:r>
            <a:r>
              <a:rPr lang="en" sz="1200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.</a:t>
            </a:r>
            <a:endParaRPr sz="1200"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55" name="Google Shape;555;p39"/>
          <p:cNvSpPr txBox="1"/>
          <p:nvPr/>
        </p:nvSpPr>
        <p:spPr>
          <a:xfrm>
            <a:off x="543601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Red Hat Text"/>
                <a:ea typeface="Red Hat Text"/>
                <a:cs typeface="Red Hat Text"/>
                <a:sym typeface="Red Hat Text"/>
              </a:rPr>
              <a:t>Certificate of Completion</a:t>
            </a:r>
          </a:p>
        </p:txBody>
      </p:sp>
      <p:sp>
        <p:nvSpPr>
          <p:cNvPr id="556" name="Google Shape;556;p39"/>
          <p:cNvSpPr txBox="1"/>
          <p:nvPr/>
        </p:nvSpPr>
        <p:spPr>
          <a:xfrm>
            <a:off x="241817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Red Hat Text"/>
                <a:ea typeface="Red Hat Text"/>
                <a:cs typeface="Red Hat Text"/>
                <a:sym typeface="Red Hat Text"/>
              </a:rPr>
              <a:t>Join a course</a:t>
            </a:r>
            <a:endParaRPr b="1" dirty="0">
              <a:solidFill>
                <a:schemeClr val="tx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57" name="Google Shape;557;p39"/>
          <p:cNvSpPr txBox="1"/>
          <p:nvPr/>
        </p:nvSpPr>
        <p:spPr>
          <a:xfrm>
            <a:off x="444625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Attend Quiz</a:t>
            </a:r>
            <a:endParaRPr b="1" dirty="0"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58" name="Google Shape;558;p39"/>
          <p:cNvSpPr txBox="1"/>
          <p:nvPr/>
        </p:nvSpPr>
        <p:spPr>
          <a:xfrm>
            <a:off x="647433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Feedback Survey </a:t>
            </a:r>
            <a:endParaRPr b="1" dirty="0"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59" name="Google Shape;559;p39"/>
          <p:cNvSpPr/>
          <p:nvPr/>
        </p:nvSpPr>
        <p:spPr>
          <a:xfrm>
            <a:off x="607500" y="954153"/>
            <a:ext cx="201499" cy="20149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Google Shape;619;p46">
            <a:extLst>
              <a:ext uri="{FF2B5EF4-FFF2-40B4-BE49-F238E27FC236}">
                <a16:creationId xmlns:a16="http://schemas.microsoft.com/office/drawing/2014/main" id="{C9B1D59D-B9B2-41FE-B7DA-6ED212B6E7C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907" y="1018195"/>
            <a:ext cx="877213" cy="1234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8A2F608-BE78-4E6E-8F6D-B197AC986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092666">
            <a:off x="8123694" y="1993684"/>
            <a:ext cx="353555" cy="342018"/>
          </a:xfrm>
          <a:prstGeom prst="rect">
            <a:avLst/>
          </a:prstGeom>
        </p:spPr>
      </p:pic>
      <p:sp>
        <p:nvSpPr>
          <p:cNvPr id="56" name="Google Shape;555;p39">
            <a:extLst>
              <a:ext uri="{FF2B5EF4-FFF2-40B4-BE49-F238E27FC236}">
                <a16:creationId xmlns:a16="http://schemas.microsoft.com/office/drawing/2014/main" id="{007EA9E7-4A91-4F22-92A3-6FB8DCCB5B54}"/>
              </a:ext>
            </a:extLst>
          </p:cNvPr>
          <p:cNvSpPr txBox="1"/>
          <p:nvPr/>
        </p:nvSpPr>
        <p:spPr>
          <a:xfrm>
            <a:off x="7760734" y="1295310"/>
            <a:ext cx="1258683" cy="47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Future Resources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89914B-BD53-4F58-997E-3CB06FE6AD3D}"/>
              </a:ext>
            </a:extLst>
          </p:cNvPr>
          <p:cNvCxnSpPr>
            <a:cxnSpLocks/>
          </p:cNvCxnSpPr>
          <p:nvPr/>
        </p:nvCxnSpPr>
        <p:spPr>
          <a:xfrm>
            <a:off x="5419668" y="1375875"/>
            <a:ext cx="11907" cy="27880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Google Shape;554;p39">
            <a:extLst>
              <a:ext uri="{FF2B5EF4-FFF2-40B4-BE49-F238E27FC236}">
                <a16:creationId xmlns:a16="http://schemas.microsoft.com/office/drawing/2014/main" id="{C5EFCAE8-077D-46F4-B1D6-EC449BDBD4F9}"/>
              </a:ext>
            </a:extLst>
          </p:cNvPr>
          <p:cNvSpPr txBox="1"/>
          <p:nvPr/>
        </p:nvSpPr>
        <p:spPr>
          <a:xfrm>
            <a:off x="5732655" y="38888"/>
            <a:ext cx="2995161" cy="745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00B0F0"/>
                </a:solidFill>
                <a:latin typeface="Red Hat Text"/>
                <a:ea typeface="Red Hat Text"/>
                <a:cs typeface="Red Hat Text"/>
                <a:sym typeface="Red Hat Text"/>
              </a:rPr>
              <a:t>Future Ideas</a:t>
            </a:r>
            <a:endParaRPr sz="1600" b="1" dirty="0">
              <a:solidFill>
                <a:srgbClr val="00B0F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759417" y="1198009"/>
            <a:ext cx="7563173" cy="273081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800" dirty="0"/>
              <a:t>“The Key to success is getting people to do the right thing at the right time.”</a:t>
            </a:r>
            <a:endParaRPr sz="2800"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 is Easy</a:t>
            </a:r>
            <a:endParaRPr dirty="0"/>
          </a:p>
        </p:txBody>
      </p:sp>
      <p:sp>
        <p:nvSpPr>
          <p:cNvPr id="316" name="Google Shape;316;p2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17" name="Google Shape;317;p28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318" name="Google Shape;318;p28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28"/>
          <p:cNvGrpSpPr/>
          <p:nvPr/>
        </p:nvGrpSpPr>
        <p:grpSpPr>
          <a:xfrm>
            <a:off x="810052" y="1365402"/>
            <a:ext cx="7500664" cy="3223927"/>
            <a:chOff x="808922" y="1365402"/>
            <a:chExt cx="7310498" cy="3223927"/>
          </a:xfrm>
        </p:grpSpPr>
        <p:sp>
          <p:nvSpPr>
            <p:cNvPr id="327" name="Google Shape;327;p28"/>
            <p:cNvSpPr txBox="1"/>
            <p:nvPr/>
          </p:nvSpPr>
          <p:spPr>
            <a:xfrm>
              <a:off x="808922" y="2339679"/>
              <a:ext cx="1889689" cy="1038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Sign in</a:t>
              </a:r>
              <a:endParaRPr lang="en-IN" sz="8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8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dirty="0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Sign in with your Email id and use your password to login to our website.</a:t>
              </a:r>
            </a:p>
          </p:txBody>
        </p:sp>
        <p:cxnSp>
          <p:nvCxnSpPr>
            <p:cNvPr id="328" name="Google Shape;328;p28"/>
            <p:cNvCxnSpPr/>
            <p:nvPr/>
          </p:nvCxnSpPr>
          <p:spPr>
            <a:xfrm rot="10800000">
              <a:off x="2736848" y="2952750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329" name="Google Shape;329;p28"/>
            <p:cNvSpPr txBox="1"/>
            <p:nvPr/>
          </p:nvSpPr>
          <p:spPr>
            <a:xfrm>
              <a:off x="6305315" y="1365402"/>
              <a:ext cx="1789470" cy="153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 dirty="0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Join your favourate Courses.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Join a course with your id and start Learning. There is study Material and Video Tutorial For Studying.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And online Quiz.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Face to Face interaction are also Available. You can use the helpline to communicate with our team for any doubt.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cxnSp>
          <p:nvCxnSpPr>
            <p:cNvPr id="330" name="Google Shape;330;p28"/>
            <p:cNvCxnSpPr/>
            <p:nvPr/>
          </p:nvCxnSpPr>
          <p:spPr>
            <a:xfrm>
              <a:off x="5209628" y="2010000"/>
              <a:ext cx="1084045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331" name="Google Shape;331;p28"/>
            <p:cNvSpPr txBox="1"/>
            <p:nvPr/>
          </p:nvSpPr>
          <p:spPr>
            <a:xfrm>
              <a:off x="6329920" y="3055670"/>
              <a:ext cx="1789500" cy="153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 dirty="0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Certificate of Completion And take a Survey for Feedback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In the Last session of the Course we have a Quiz. Attend the Quiz and If you got 50% of Mark. We will Provide Certificate.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And take a survey.</a:t>
              </a:r>
              <a:endParaRPr sz="900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cxnSp>
          <p:nvCxnSpPr>
            <p:cNvPr id="332" name="Google Shape;332;p28"/>
            <p:cNvCxnSpPr/>
            <p:nvPr/>
          </p:nvCxnSpPr>
          <p:spPr>
            <a:xfrm>
              <a:off x="5209848" y="3953100"/>
              <a:ext cx="1083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333" name="Google Shape;333;p28"/>
            <p:cNvSpPr/>
            <p:nvPr/>
          </p:nvSpPr>
          <p:spPr>
            <a:xfrm rot="3600185">
              <a:off x="3169983" y="154143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 rot="10800000">
              <a:off x="3183490" y="152014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 rot="-3600185">
              <a:off x="3194618" y="154103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" name="Google Shape;336;p28"/>
            <p:cNvGrpSpPr/>
            <p:nvPr/>
          </p:nvGrpSpPr>
          <p:grpSpPr>
            <a:xfrm rot="-7200165">
              <a:off x="3337679" y="3183705"/>
              <a:ext cx="585011" cy="585536"/>
              <a:chOff x="1702314" y="659157"/>
              <a:chExt cx="588000" cy="588000"/>
            </a:xfrm>
          </p:grpSpPr>
          <p:sp>
            <p:nvSpPr>
              <p:cNvPr id="337" name="Google Shape;337;p28"/>
              <p:cNvSpPr/>
              <p:nvPr/>
            </p:nvSpPr>
            <p:spPr>
              <a:xfrm rot="39023">
                <a:off x="1705595" y="662438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8"/>
              <p:cNvSpPr/>
              <p:nvPr/>
            </p:nvSpPr>
            <p:spPr>
              <a:xfrm rot="10800000">
                <a:off x="1705561" y="662471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28"/>
            <p:cNvGrpSpPr/>
            <p:nvPr/>
          </p:nvGrpSpPr>
          <p:grpSpPr>
            <a:xfrm>
              <a:off x="4264097" y="1537251"/>
              <a:ext cx="585001" cy="585530"/>
              <a:chOff x="1970048" y="1117698"/>
              <a:chExt cx="588000" cy="588000"/>
            </a:xfrm>
          </p:grpSpPr>
          <p:sp>
            <p:nvSpPr>
              <p:cNvPr id="340" name="Google Shape;340;p28"/>
              <p:cNvSpPr/>
              <p:nvPr/>
            </p:nvSpPr>
            <p:spPr>
              <a:xfrm rot="39023">
                <a:off x="1973329" y="112098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8"/>
              <p:cNvSpPr/>
              <p:nvPr/>
            </p:nvSpPr>
            <p:spPr>
              <a:xfrm rot="10800000">
                <a:off x="1973295" y="112101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" name="Google Shape;342;p28"/>
            <p:cNvGrpSpPr/>
            <p:nvPr/>
          </p:nvGrpSpPr>
          <p:grpSpPr>
            <a:xfrm rot="7200165">
              <a:off x="5229930" y="3161636"/>
              <a:ext cx="585011" cy="585536"/>
              <a:chOff x="2242399" y="658595"/>
              <a:chExt cx="588000" cy="588000"/>
            </a:xfrm>
          </p:grpSpPr>
          <p:sp>
            <p:nvSpPr>
              <p:cNvPr id="343" name="Google Shape;343;p28"/>
              <p:cNvSpPr/>
              <p:nvPr/>
            </p:nvSpPr>
            <p:spPr>
              <a:xfrm rot="39023">
                <a:off x="2245680" y="661876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8"/>
              <p:cNvSpPr/>
              <p:nvPr/>
            </p:nvSpPr>
            <p:spPr>
              <a:xfrm rot="10800000">
                <a:off x="2245646" y="661910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5" name="Google Shape;345;p28"/>
            <p:cNvSpPr txBox="1"/>
            <p:nvPr/>
          </p:nvSpPr>
          <p:spPr>
            <a:xfrm>
              <a:off x="4334550" y="161223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03 </a:t>
              </a:r>
              <a:endParaRPr sz="16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46" name="Google Shape;346;p28"/>
            <p:cNvSpPr txBox="1"/>
            <p:nvPr/>
          </p:nvSpPr>
          <p:spPr>
            <a:xfrm>
              <a:off x="3375648" y="324436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01 </a:t>
              </a:r>
              <a:endParaRPr sz="16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47" name="Google Shape;347;p28"/>
            <p:cNvSpPr txBox="1"/>
            <p:nvPr/>
          </p:nvSpPr>
          <p:spPr>
            <a:xfrm>
              <a:off x="5281877" y="321478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02 </a:t>
              </a:r>
              <a:endParaRPr sz="16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4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Presentation</a:t>
            </a:r>
            <a:endParaRPr dirty="0"/>
          </a:p>
        </p:txBody>
      </p:sp>
      <p:sp>
        <p:nvSpPr>
          <p:cNvPr id="668" name="Google Shape;668;p44"/>
          <p:cNvSpPr txBox="1">
            <a:spLocks noGrp="1"/>
          </p:cNvSpPr>
          <p:nvPr>
            <p:ph type="sldNum" idx="12"/>
          </p:nvPr>
        </p:nvSpPr>
        <p:spPr>
          <a:xfrm>
            <a:off x="8619825" y="4653498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70" name="Google Shape;670;p44"/>
          <p:cNvSpPr txBox="1"/>
          <p:nvPr/>
        </p:nvSpPr>
        <p:spPr>
          <a:xfrm>
            <a:off x="1049372" y="3213154"/>
            <a:ext cx="14439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Red Hat Text"/>
                <a:ea typeface="Red Hat Text"/>
                <a:cs typeface="Red Hat Text"/>
                <a:sym typeface="Red Hat Text"/>
              </a:rPr>
              <a:t>Sanu K Joseph</a:t>
            </a:r>
            <a:br>
              <a:rPr lang="en" dirty="0"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lang="en" sz="800" b="1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BSC CS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800" b="1"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Sahyajyothi Arts and Science College Kumily.</a:t>
            </a:r>
            <a:endParaRPr sz="800" b="1"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72" name="Google Shape;672;p44"/>
          <p:cNvSpPr txBox="1"/>
          <p:nvPr/>
        </p:nvSpPr>
        <p:spPr>
          <a:xfrm>
            <a:off x="2968934" y="3213154"/>
            <a:ext cx="14439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ed Hat Text"/>
                <a:ea typeface="Red Hat Text"/>
                <a:cs typeface="Red Hat Text"/>
                <a:sym typeface="Red Hat Text"/>
              </a:rPr>
              <a:t>Rojin PM</a:t>
            </a:r>
            <a:br>
              <a:rPr lang="en" dirty="0"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lang="en" sz="800" b="1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MCA Student (S3)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800" b="1"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Amal Jyothi College of Engineering</a:t>
            </a:r>
            <a:endParaRPr sz="800" b="1"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74" name="Google Shape;674;p44"/>
          <p:cNvSpPr txBox="1"/>
          <p:nvPr/>
        </p:nvSpPr>
        <p:spPr>
          <a:xfrm>
            <a:off x="4888495" y="3213154"/>
            <a:ext cx="14439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Rohith Santhosh</a:t>
            </a:r>
            <a:br>
              <a:rPr lang="en" dirty="0"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lang="en-IN" sz="800" b="1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MCA Student (S3)</a:t>
            </a:r>
          </a:p>
          <a:p>
            <a:pPr algn="ctr"/>
            <a:endParaRPr lang="en-IN" sz="800" b="1"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algn="ctr"/>
            <a:r>
              <a:rPr lang="en-US" sz="800" b="1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Amal Jyothi College of Engineering</a:t>
            </a:r>
            <a:endParaRPr sz="800" b="1"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76" name="Google Shape;676;p44"/>
          <p:cNvSpPr txBox="1"/>
          <p:nvPr/>
        </p:nvSpPr>
        <p:spPr>
          <a:xfrm>
            <a:off x="6808057" y="3213154"/>
            <a:ext cx="14439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Alfred Koshy</a:t>
            </a:r>
            <a:br>
              <a:rPr lang="en" dirty="0"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lang="en-IN" sz="800" b="1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MCA Student (S3)</a:t>
            </a:r>
            <a:r>
              <a:rPr lang="en-US" sz="800" b="1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 </a:t>
            </a:r>
          </a:p>
          <a:p>
            <a:pPr algn="ctr"/>
            <a:endParaRPr lang="en-US" sz="800" b="1"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algn="ctr"/>
            <a:r>
              <a:rPr lang="en-US" sz="800" b="1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Amal Jyothi College of Engineering</a:t>
            </a:r>
            <a:endParaRPr lang="en-IN" b="1" dirty="0"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77" name="Google Shape;677;p44"/>
          <p:cNvSpPr/>
          <p:nvPr/>
        </p:nvSpPr>
        <p:spPr>
          <a:xfrm>
            <a:off x="607500" y="954153"/>
            <a:ext cx="201499" cy="20149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5BA8D-EDA3-4005-A647-4053AFCBE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793" y="1433291"/>
            <a:ext cx="1659299" cy="1673205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F04E5A-A365-4564-898F-77595FC64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71" y="1414024"/>
            <a:ext cx="1725637" cy="171174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E93E29-9590-4104-8297-17BC6A7A4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886" y="1375875"/>
            <a:ext cx="1556365" cy="1700654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BF22D0-8714-4EFC-B714-D9FB4D6884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178" y="1414024"/>
            <a:ext cx="1614534" cy="1659351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 txBox="1">
            <a:spLocks noGrp="1"/>
          </p:cNvSpPr>
          <p:nvPr>
            <p:ph type="ctrTitle" idx="4294967295"/>
          </p:nvPr>
        </p:nvSpPr>
        <p:spPr>
          <a:xfrm>
            <a:off x="1735940" y="1154623"/>
            <a:ext cx="5811735" cy="10912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 dirty="0"/>
              <a:t>Thank You</a:t>
            </a:r>
            <a:endParaRPr sz="8200" dirty="0"/>
          </a:p>
        </p:txBody>
      </p:sp>
      <p:sp>
        <p:nvSpPr>
          <p:cNvPr id="445" name="Google Shape;445;p3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620179" y="2485433"/>
            <a:ext cx="192298" cy="172618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304;p33">
            <a:extLst>
              <a:ext uri="{FF2B5EF4-FFF2-40B4-BE49-F238E27FC236}">
                <a16:creationId xmlns:a16="http://schemas.microsoft.com/office/drawing/2014/main" id="{B79706D1-1FC3-4EE0-BE4F-661022DF23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637" y="3138168"/>
            <a:ext cx="3091668" cy="1492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E-Learning History</a:t>
            </a:r>
            <a:endParaRPr dirty="0"/>
          </a:p>
        </p:txBody>
      </p:sp>
      <p:sp>
        <p:nvSpPr>
          <p:cNvPr id="488" name="Google Shape;488;p3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89" name="Google Shape;489;p38"/>
          <p:cNvSpPr/>
          <p:nvPr/>
        </p:nvSpPr>
        <p:spPr>
          <a:xfrm>
            <a:off x="7534606" y="2665866"/>
            <a:ext cx="7845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2010</a:t>
            </a:r>
            <a:endParaRPr sz="1000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6973674" y="2654931"/>
            <a:ext cx="7845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1" name="Google Shape;491;p38"/>
          <p:cNvSpPr/>
          <p:nvPr/>
        </p:nvSpPr>
        <p:spPr>
          <a:xfrm>
            <a:off x="6302069" y="2664273"/>
            <a:ext cx="7845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2000</a:t>
            </a:r>
            <a:endParaRPr sz="1000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2" name="Google Shape;492;p38"/>
          <p:cNvSpPr/>
          <p:nvPr/>
        </p:nvSpPr>
        <p:spPr>
          <a:xfrm>
            <a:off x="5714235" y="2664273"/>
            <a:ext cx="7845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3" name="Google Shape;493;p38"/>
          <p:cNvSpPr/>
          <p:nvPr/>
        </p:nvSpPr>
        <p:spPr>
          <a:xfrm>
            <a:off x="5150970" y="2676412"/>
            <a:ext cx="7845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1999</a:t>
            </a:r>
            <a:endParaRPr sz="1000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4" name="Google Shape;494;p38"/>
          <p:cNvSpPr/>
          <p:nvPr/>
        </p:nvSpPr>
        <p:spPr>
          <a:xfrm>
            <a:off x="4620630" y="2670947"/>
            <a:ext cx="7845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02" name="Google Shape;502;p38"/>
          <p:cNvCxnSpPr/>
          <p:nvPr/>
        </p:nvCxnSpPr>
        <p:spPr>
          <a:xfrm rot="10800000">
            <a:off x="732959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3" name="Google Shape;503;p38"/>
          <p:cNvSpPr txBox="1"/>
          <p:nvPr/>
        </p:nvSpPr>
        <p:spPr>
          <a:xfrm>
            <a:off x="641100" y="1612685"/>
            <a:ext cx="1191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Red Hat Text"/>
                <a:ea typeface="Red Hat Text"/>
                <a:cs typeface="Red Hat Text"/>
                <a:sym typeface="Red Hat Text"/>
              </a:rPr>
              <a:t>The Testing Machine</a:t>
            </a:r>
            <a:endParaRPr sz="1200" dirty="0">
              <a:solidFill>
                <a:schemeClr val="tx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05" name="Google Shape;505;p38"/>
          <p:cNvSpPr txBox="1"/>
          <p:nvPr/>
        </p:nvSpPr>
        <p:spPr>
          <a:xfrm>
            <a:off x="1619586" y="3691189"/>
            <a:ext cx="1191000" cy="29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Red Hat Text"/>
                <a:ea typeface="Red Hat Text"/>
                <a:cs typeface="Red Hat Text"/>
                <a:sym typeface="Red Hat Text"/>
              </a:rPr>
              <a:t>The teaching Machine</a:t>
            </a:r>
            <a:endParaRPr sz="1200" dirty="0">
              <a:solidFill>
                <a:schemeClr val="tx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06" name="Google Shape;506;p38"/>
          <p:cNvCxnSpPr/>
          <p:nvPr/>
        </p:nvCxnSpPr>
        <p:spPr>
          <a:xfrm rot="10800000">
            <a:off x="3251835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7" name="Google Shape;507;p38"/>
          <p:cNvSpPr txBox="1"/>
          <p:nvPr/>
        </p:nvSpPr>
        <p:spPr>
          <a:xfrm>
            <a:off x="3002653" y="1651000"/>
            <a:ext cx="1191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Red Hat Text"/>
                <a:ea typeface="Red Hat Text"/>
                <a:cs typeface="Red Hat Text"/>
                <a:sym typeface="Red Hat Text"/>
              </a:rPr>
              <a:t>Computer Based Training</a:t>
            </a:r>
            <a:endParaRPr sz="1200" dirty="0">
              <a:solidFill>
                <a:schemeClr val="tx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10" name="Google Shape;510;p38"/>
          <p:cNvCxnSpPr/>
          <p:nvPr/>
        </p:nvCxnSpPr>
        <p:spPr>
          <a:xfrm rot="10800000">
            <a:off x="5564061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1" name="Google Shape;511;p38"/>
          <p:cNvSpPr txBox="1"/>
          <p:nvPr/>
        </p:nvSpPr>
        <p:spPr>
          <a:xfrm>
            <a:off x="5272966" y="1591829"/>
            <a:ext cx="1191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Red Hat Text"/>
                <a:ea typeface="Red Hat Text"/>
                <a:cs typeface="Red Hat Text"/>
                <a:sym typeface="Red Hat Text"/>
              </a:rPr>
              <a:t>E-Learning as a term</a:t>
            </a:r>
            <a:endParaRPr sz="1200" dirty="0">
              <a:solidFill>
                <a:schemeClr val="tx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12" name="Google Shape;512;p38"/>
          <p:cNvCxnSpPr/>
          <p:nvPr/>
        </p:nvCxnSpPr>
        <p:spPr>
          <a:xfrm rot="10800000">
            <a:off x="7926856" y="218440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3" name="Google Shape;513;p38"/>
          <p:cNvSpPr txBox="1"/>
          <p:nvPr/>
        </p:nvSpPr>
        <p:spPr>
          <a:xfrm>
            <a:off x="7428825" y="1612682"/>
            <a:ext cx="1191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Red Hat Text"/>
                <a:ea typeface="Red Hat Text"/>
                <a:cs typeface="Red Hat Text"/>
                <a:sym typeface="Red Hat Text"/>
              </a:rPr>
              <a:t>Mobile Learning</a:t>
            </a:r>
            <a:endParaRPr sz="1200" dirty="0">
              <a:solidFill>
                <a:schemeClr val="tx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16" name="Google Shape;516;p38"/>
          <p:cNvCxnSpPr/>
          <p:nvPr/>
        </p:nvCxnSpPr>
        <p:spPr>
          <a:xfrm rot="10800000">
            <a:off x="2139893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18" name="Google Shape;518;p38"/>
          <p:cNvCxnSpPr>
            <a:cxnSpLocks/>
          </p:cNvCxnSpPr>
          <p:nvPr/>
        </p:nvCxnSpPr>
        <p:spPr>
          <a:xfrm flipH="1" flipV="1">
            <a:off x="4572000" y="3042765"/>
            <a:ext cx="7749" cy="49084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9" name="Google Shape;519;p38"/>
          <p:cNvSpPr txBox="1"/>
          <p:nvPr/>
        </p:nvSpPr>
        <p:spPr>
          <a:xfrm>
            <a:off x="4121992" y="3571950"/>
            <a:ext cx="1191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Red Hat Text"/>
                <a:ea typeface="Red Hat Text"/>
                <a:cs typeface="Red Hat Text"/>
                <a:sym typeface="Red Hat Text"/>
              </a:rPr>
              <a:t>Computer Aided instruction</a:t>
            </a:r>
            <a:endParaRPr sz="1200" dirty="0">
              <a:solidFill>
                <a:schemeClr val="tx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22" name="Google Shape;522;p38"/>
          <p:cNvCxnSpPr/>
          <p:nvPr/>
        </p:nvCxnSpPr>
        <p:spPr>
          <a:xfrm rot="10800000">
            <a:off x="6695873" y="3042765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3" name="Google Shape;523;p38"/>
          <p:cNvSpPr txBox="1"/>
          <p:nvPr/>
        </p:nvSpPr>
        <p:spPr>
          <a:xfrm>
            <a:off x="6378174" y="3571950"/>
            <a:ext cx="1191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Red Hat Text"/>
                <a:ea typeface="Red Hat Text"/>
                <a:cs typeface="Red Hat Text"/>
                <a:sym typeface="Red Hat Text"/>
              </a:rPr>
              <a:t>The first LMS and SCORM</a:t>
            </a:r>
            <a:endParaRPr sz="1200" dirty="0">
              <a:solidFill>
                <a:schemeClr val="tx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26" name="Google Shape;526;p38"/>
          <p:cNvSpPr/>
          <p:nvPr/>
        </p:nvSpPr>
        <p:spPr>
          <a:xfrm>
            <a:off x="607500" y="954153"/>
            <a:ext cx="201499" cy="20149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95;p38">
            <a:extLst>
              <a:ext uri="{FF2B5EF4-FFF2-40B4-BE49-F238E27FC236}">
                <a16:creationId xmlns:a16="http://schemas.microsoft.com/office/drawing/2014/main" id="{94D63092-156F-47B5-B378-02755EE14D5B}"/>
              </a:ext>
            </a:extLst>
          </p:cNvPr>
          <p:cNvSpPr/>
          <p:nvPr/>
        </p:nvSpPr>
        <p:spPr>
          <a:xfrm>
            <a:off x="4160404" y="2674436"/>
            <a:ext cx="784500" cy="393600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1966</a:t>
            </a:r>
            <a:endParaRPr sz="1000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5" name="Google Shape;495;p38"/>
          <p:cNvSpPr/>
          <p:nvPr/>
        </p:nvSpPr>
        <p:spPr>
          <a:xfrm>
            <a:off x="3598153" y="2679750"/>
            <a:ext cx="7845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6" name="Google Shape;496;p38"/>
          <p:cNvSpPr/>
          <p:nvPr/>
        </p:nvSpPr>
        <p:spPr>
          <a:xfrm>
            <a:off x="2968943" y="2679750"/>
            <a:ext cx="7845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1960</a:t>
            </a:r>
            <a:endParaRPr sz="1000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7" name="Google Shape;497;p38"/>
          <p:cNvSpPr/>
          <p:nvPr/>
        </p:nvSpPr>
        <p:spPr>
          <a:xfrm>
            <a:off x="2339732" y="2679750"/>
            <a:ext cx="7845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8" name="Google Shape;498;p38"/>
          <p:cNvSpPr/>
          <p:nvPr/>
        </p:nvSpPr>
        <p:spPr>
          <a:xfrm>
            <a:off x="1710521" y="2679750"/>
            <a:ext cx="7845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1954</a:t>
            </a:r>
            <a:endParaRPr sz="1000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9" name="Google Shape;499;p38"/>
          <p:cNvSpPr/>
          <p:nvPr/>
        </p:nvSpPr>
        <p:spPr>
          <a:xfrm>
            <a:off x="1081311" y="2679750"/>
            <a:ext cx="7845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00" name="Google Shape;500;p38"/>
          <p:cNvSpPr/>
          <p:nvPr/>
        </p:nvSpPr>
        <p:spPr>
          <a:xfrm>
            <a:off x="452100" y="2679750"/>
            <a:ext cx="7845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1924</a:t>
            </a:r>
            <a:endParaRPr sz="1000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01" name="Google Shape;501;p38"/>
          <p:cNvSpPr/>
          <p:nvPr/>
        </p:nvSpPr>
        <p:spPr>
          <a:xfrm>
            <a:off x="0" y="2679750"/>
            <a:ext cx="6075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2386066" y="584871"/>
            <a:ext cx="5813400" cy="64169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2386066" y="1248806"/>
            <a:ext cx="6398927" cy="31595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Our website is one of the best E-Learning website ever created. Developed using popular framework react js.the  It has got hundreds of courses on various Technical subjects, and it  can access by millions of learners every month.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This platform provides different animation videos for makes learning interesting. 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492527" y="1699950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4</a:t>
            </a:r>
            <a:endParaRPr sz="96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0C5B-9CF9-47C0-A552-1B92F6D4A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3041" y="561651"/>
            <a:ext cx="5813400" cy="66810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DF5D3-3347-48EC-B88F-5EBA7C491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041" y="1501698"/>
            <a:ext cx="6488432" cy="25127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This website can be accessed through any platform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(Mobile, PC, Tablets).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It gives  additional functionality secure online payment and evaluating each users through quizzes at the end of the course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We providing the website with clean and classic design</a:t>
            </a:r>
            <a:endParaRPr lang="en-IN" sz="1800" dirty="0"/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46C10C9D-C559-4F3C-9662-86DFA4FC412F}"/>
              </a:ext>
            </a:extLst>
          </p:cNvPr>
          <p:cNvSpPr txBox="1"/>
          <p:nvPr/>
        </p:nvSpPr>
        <p:spPr>
          <a:xfrm>
            <a:off x="492527" y="1699950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5</a:t>
            </a:r>
            <a:endParaRPr sz="96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1123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505522" y="1373580"/>
            <a:ext cx="8173529" cy="32320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To provide latest courses with effective contents.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 dirty="0"/>
              <a:t>Meet the learning style or needs of students through</a:t>
            </a: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dirty="0"/>
              <a:t>      various instructors.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 dirty="0"/>
              <a:t>Improve the efficiency and effectiveness with best contents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Improve user-accessibility and time flexibility to engage learners in the learning process.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sz="2000"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2" name="Google Shape;122;p1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Google Shape;269;p30">
            <a:extLst>
              <a:ext uri="{FF2B5EF4-FFF2-40B4-BE49-F238E27FC236}">
                <a16:creationId xmlns:a16="http://schemas.microsoft.com/office/drawing/2014/main" id="{4471F359-E187-4751-9473-2F8575B8E0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8612" y="1687628"/>
            <a:ext cx="1301828" cy="2587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044474" y="836010"/>
            <a:ext cx="7495091" cy="36584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0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sz="1800" dirty="0"/>
              <a:t>Cost effective courses.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200000"/>
              <a:buFont typeface="Arial" panose="020B0604020202020204" pitchFamily="34" charset="0"/>
              <a:buChar char="•"/>
            </a:pPr>
            <a:r>
              <a:rPr lang="en-US" sz="1800" dirty="0"/>
              <a:t>Look and feel is Amazing for better E-learning Experiences.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200000"/>
              <a:buFont typeface="Arial" panose="020B0604020202020204" pitchFamily="34" charset="0"/>
              <a:buChar char="•"/>
            </a:pPr>
            <a:r>
              <a:rPr lang="en-US" sz="1800" dirty="0"/>
              <a:t>Designing e-learning Courses For Different Generations. 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200000"/>
              <a:buFont typeface="Arial" panose="020B0604020202020204" pitchFamily="34" charset="0"/>
              <a:buChar char="•"/>
            </a:pPr>
            <a:r>
              <a:rPr lang="en-US" sz="1800" dirty="0"/>
              <a:t>Measurable learning outcomes like Quizzes.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200000"/>
              <a:buFont typeface="Arial" panose="020B0604020202020204" pitchFamily="34" charset="0"/>
              <a:buChar char="•"/>
            </a:pPr>
            <a:r>
              <a:rPr lang="en-US" sz="1800" dirty="0"/>
              <a:t>Adaptive learner models to accommodate different learner needs.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200000"/>
              <a:buFont typeface="Arial" panose="020B0604020202020204" pitchFamily="34" charset="0"/>
              <a:buChar char="•"/>
            </a:pPr>
            <a:r>
              <a:rPr lang="en-US" sz="1800" dirty="0"/>
              <a:t>Establish a timeframe and goals.</a:t>
            </a:r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2" name="Google Shape;122;p1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969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67322-FF16-4AFC-B68C-A77A04333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190" y="1356862"/>
            <a:ext cx="7426785" cy="3185763"/>
          </a:xfrm>
        </p:spPr>
        <p:txBody>
          <a:bodyPr/>
          <a:lstStyle/>
          <a:p>
            <a:r>
              <a:rPr lang="en-IN" sz="2000" dirty="0"/>
              <a:t>Anyone can provide the various courses to teach </a:t>
            </a:r>
          </a:p>
          <a:p>
            <a:pPr marL="76200" indent="0">
              <a:buNone/>
            </a:pPr>
            <a:r>
              <a:rPr lang="en-IN" sz="2000" dirty="0"/>
              <a:t>      the people in all over all the world.</a:t>
            </a:r>
          </a:p>
          <a:p>
            <a:r>
              <a:rPr lang="en-US" sz="2000" dirty="0"/>
              <a:t>Enhance the quality of learning and teaching through experienced and skilled instructors</a:t>
            </a:r>
          </a:p>
          <a:p>
            <a:endParaRPr lang="en-US" sz="2000" dirty="0"/>
          </a:p>
          <a:p>
            <a:pPr marL="76200" indent="0">
              <a:buNone/>
            </a:pPr>
            <a:endParaRPr lang="en-IN" sz="2000" dirty="0"/>
          </a:p>
          <a:p>
            <a:endParaRPr lang="en-IN" sz="2000" dirty="0"/>
          </a:p>
          <a:p>
            <a:pPr marL="76200" indent="0">
              <a:buNone/>
            </a:pPr>
            <a:endParaRPr lang="en-IN" sz="2000" dirty="0"/>
          </a:p>
          <a:p>
            <a:pPr marL="76200" indent="0">
              <a:buNone/>
            </a:pPr>
            <a:endParaRPr lang="en-IN" sz="2000" dirty="0"/>
          </a:p>
          <a:p>
            <a:pPr marL="76200" indent="0">
              <a:buNone/>
            </a:pPr>
            <a:endParaRPr lang="en-IN" sz="2000" dirty="0"/>
          </a:p>
          <a:p>
            <a:pPr marL="76200" indent="0">
              <a:buNone/>
            </a:pPr>
            <a:endParaRPr lang="en-IN" sz="2000" dirty="0"/>
          </a:p>
          <a:p>
            <a:pPr marL="76200" indent="0">
              <a:buNone/>
            </a:pPr>
            <a:endParaRPr lang="en-IN" sz="2000" dirty="0"/>
          </a:p>
          <a:p>
            <a:pPr marL="762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9F5E8-B89A-4EC6-8847-9F0EE1D57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218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15" y="54174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 OF OUR WEBSITE</a:t>
            </a:r>
            <a:endParaRPr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3367500" cy="29873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</a:pPr>
            <a:r>
              <a:rPr lang="en-IN" dirty="0"/>
              <a:t>Easy To Sign in.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</a:pPr>
            <a:r>
              <a:rPr lang="en-IN" dirty="0"/>
              <a:t>Easy to Join a Course.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</a:pPr>
            <a:r>
              <a:rPr lang="en-IN" dirty="0"/>
              <a:t>Easy to Make your Profile by Clicking My profile.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</a:pPr>
            <a:r>
              <a:rPr lang="en-IN" dirty="0"/>
              <a:t>Easy to understand and face to face interactions are available.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D422D-3149-460E-A802-A57186893B8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32152" y="1375875"/>
            <a:ext cx="3519763" cy="2992300"/>
          </a:xfrm>
        </p:spPr>
        <p:txBody>
          <a:bodyPr/>
          <a:lstStyle/>
          <a:p>
            <a:pPr>
              <a:buSzPct val="60000"/>
              <a:buFont typeface="Wingdings" panose="05000000000000000000" pitchFamily="2" charset="2"/>
              <a:buChar char="q"/>
            </a:pPr>
            <a:r>
              <a:rPr lang="en-IN" dirty="0"/>
              <a:t>In all courses Certificate is Provided.</a:t>
            </a:r>
          </a:p>
          <a:p>
            <a:pPr>
              <a:buSzPct val="60000"/>
              <a:buFont typeface="Wingdings" panose="05000000000000000000" pitchFamily="2" charset="2"/>
              <a:buChar char="q"/>
            </a:pPr>
            <a:r>
              <a:rPr lang="en-IN" dirty="0"/>
              <a:t>Easy to maintain your account.</a:t>
            </a:r>
          </a:p>
          <a:p>
            <a:pPr>
              <a:buSzPct val="60000"/>
              <a:buFont typeface="Wingdings" panose="05000000000000000000" pitchFamily="2" charset="2"/>
              <a:buChar char="q"/>
            </a:pPr>
            <a:r>
              <a:rPr lang="en-IN" dirty="0"/>
              <a:t>All security is provided.</a:t>
            </a:r>
          </a:p>
          <a:p>
            <a:pPr>
              <a:buSzPct val="60000"/>
              <a:buFont typeface="Wingdings" panose="05000000000000000000" pitchFamily="2" charset="2"/>
              <a:buChar char="q"/>
            </a:pPr>
            <a:r>
              <a:rPr lang="en-IN" dirty="0"/>
              <a:t>Easy to Make payments.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952</Words>
  <Application>Microsoft Office PowerPoint</Application>
  <PresentationFormat>On-screen Show (16:9)</PresentationFormat>
  <Paragraphs>167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Red Hat Display</vt:lpstr>
      <vt:lpstr>Arial</vt:lpstr>
      <vt:lpstr>Red Hat Text</vt:lpstr>
      <vt:lpstr>Calibri</vt:lpstr>
      <vt:lpstr>Courier New</vt:lpstr>
      <vt:lpstr>Wingdings</vt:lpstr>
      <vt:lpstr>Timandra template</vt:lpstr>
      <vt:lpstr>  TECH 4U</vt:lpstr>
      <vt:lpstr>PowerPoint Presentation</vt:lpstr>
      <vt:lpstr>E-Learning History</vt:lpstr>
      <vt:lpstr>INTRODUCTION</vt:lpstr>
      <vt:lpstr>INTRODUCTION</vt:lpstr>
      <vt:lpstr>OBJECTIVES</vt:lpstr>
      <vt:lpstr>PowerPoint Presentation</vt:lpstr>
      <vt:lpstr>PowerPoint Presentation</vt:lpstr>
      <vt:lpstr>ADVANTAGES OF OUR WEBSITE</vt:lpstr>
      <vt:lpstr>Features</vt:lpstr>
      <vt:lpstr>Features/Functionalities</vt:lpstr>
      <vt:lpstr>CART</vt:lpstr>
      <vt:lpstr>Future Ideas</vt:lpstr>
      <vt:lpstr>Future Ideas</vt:lpstr>
      <vt:lpstr>Future ideas</vt:lpstr>
      <vt:lpstr>PowerPoint Presentation</vt:lpstr>
      <vt:lpstr>PowerPoint Presentation</vt:lpstr>
      <vt:lpstr>PowerPoint Presentation</vt:lpstr>
      <vt:lpstr>Roadmap</vt:lpstr>
      <vt:lpstr>Our Process is Easy</vt:lpstr>
      <vt:lpstr>Team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Rohith PS</dc:creator>
  <cp:lastModifiedBy>Rojin P m</cp:lastModifiedBy>
  <cp:revision>66</cp:revision>
  <dcterms:modified xsi:type="dcterms:W3CDTF">2021-04-26T07:28:22Z</dcterms:modified>
</cp:coreProperties>
</file>