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the effects of Covid-19 on professional football?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An analysis of the influences of “ghost games” on home advantage and odds in betting markets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Questions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11550" y="1990090"/>
            <a:ext cx="5169535" cy="34277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US"/>
              <a:t>- Introduction</a:t>
            </a:r>
            <a:endParaRPr lang="en-US"/>
          </a:p>
          <a:p>
            <a:r>
              <a:rPr lang="en-US"/>
              <a:t>- Literature</a:t>
            </a:r>
            <a:endParaRPr lang="en-US"/>
          </a:p>
          <a:p>
            <a:r>
              <a:rPr lang="en-US"/>
              <a:t>- Research Question</a:t>
            </a:r>
            <a:endParaRPr lang="en-US"/>
          </a:p>
          <a:p>
            <a:r>
              <a:rPr lang="en-US"/>
              <a:t>- Hypotheses</a:t>
            </a:r>
            <a:endParaRPr lang="en-US"/>
          </a:p>
          <a:p>
            <a:r>
              <a:rPr lang="en-US"/>
              <a:t>- Conceptual model</a:t>
            </a:r>
            <a:endParaRPr lang="en-US"/>
          </a:p>
          <a:p>
            <a:r>
              <a:rPr lang="en-US"/>
              <a:t>- Equations</a:t>
            </a:r>
            <a:endParaRPr lang="en-US"/>
          </a:p>
          <a:p>
            <a:r>
              <a:rPr lang="en-US"/>
              <a:t>- </a:t>
            </a:r>
            <a:r>
              <a:rPr lang="en-US">
                <a:sym typeface="+mn-ea"/>
              </a:rPr>
              <a:t>Data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US"/>
              <a:t>Home advantage</a:t>
            </a:r>
            <a:endParaRPr lang="en-US"/>
          </a:p>
          <a:p>
            <a:endParaRPr lang="en-US"/>
          </a:p>
          <a:p>
            <a:r>
              <a:rPr lang="en-US"/>
              <a:t>Different factors</a:t>
            </a:r>
            <a:endParaRPr lang="en-US"/>
          </a:p>
          <a:p>
            <a:endParaRPr lang="en-US"/>
          </a:p>
          <a:p>
            <a:r>
              <a:rPr lang="en-US"/>
              <a:t>Betting Markets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Literature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US"/>
              <a:t>Several papers on Bundesliga </a:t>
            </a:r>
            <a:endParaRPr lang="en-US"/>
          </a:p>
          <a:p>
            <a:endParaRPr lang="en-US"/>
          </a:p>
          <a:p>
            <a:r>
              <a:rPr lang="en-US"/>
              <a:t>Referee vs crowd effects</a:t>
            </a:r>
            <a:endParaRPr lang="en-US"/>
          </a:p>
          <a:p>
            <a:endParaRPr lang="en-US"/>
          </a:p>
          <a:p>
            <a:r>
              <a:rPr lang="en-US"/>
              <a:t>Inefficiencies in betting odds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Research Questions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US"/>
              <a:t>1: What is the effect of the exclusion of home supporters on home advantage?</a:t>
            </a:r>
            <a:endParaRPr lang="en-US"/>
          </a:p>
          <a:p>
            <a:r>
              <a:rPr lang="en-US"/>
              <a:t>2: To what extent is referee behaviour shaped by the home crowd?</a:t>
            </a:r>
            <a:endParaRPr lang="en-US"/>
          </a:p>
          <a:p>
            <a:r>
              <a:rPr lang="en-US"/>
              <a:t>3: Is home and away team performance significantly different under the new circumstances</a:t>
            </a:r>
            <a:endParaRPr lang="en-US"/>
          </a:p>
          <a:p>
            <a:r>
              <a:rPr lang="en-US"/>
              <a:t>4: What are the implications of “ghost games” on price setting behaviour of bookmakers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Hypotheses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US"/>
              <a:t>1: Exclusion of home crowd will have detrimental effect on home advantage</a:t>
            </a:r>
            <a:endParaRPr lang="en-US"/>
          </a:p>
          <a:p>
            <a:r>
              <a:rPr lang="en-US"/>
              <a:t>2: Exclusion of home crowd will make referee bias to favour home team disappear</a:t>
            </a:r>
            <a:endParaRPr lang="en-US"/>
          </a:p>
          <a:p>
            <a:r>
              <a:rPr lang="en-US"/>
              <a:t>3: Expected goals will be lower for home teams and higher for away teams without supporters</a:t>
            </a:r>
            <a:endParaRPr lang="en-US"/>
          </a:p>
          <a:p>
            <a:r>
              <a:rPr lang="en-US"/>
              <a:t>4: Betting odds of bookmakers will underestimate away odds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Conceptual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US"/>
              <a:t>Expected goals</a:t>
            </a:r>
            <a:endParaRPr lang="en-US"/>
          </a:p>
          <a:p>
            <a:endParaRPr lang="en-US"/>
          </a:p>
          <a:p>
            <a:r>
              <a:rPr lang="en-US"/>
              <a:t>SPI index </a:t>
            </a:r>
            <a:endParaRPr lang="en-US"/>
          </a:p>
          <a:p>
            <a:endParaRPr lang="en-US"/>
          </a:p>
          <a:p>
            <a:r>
              <a:rPr lang="en-US"/>
              <a:t>Closing odds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Equations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/>
              <a:t>Equation 1:  Points_at_home: β0 + β1venue + β2SPI + β3COVID-19 + β4Venue*COVID-19 + β5 Venue*SPI</a:t>
            </a:r>
            <a:endParaRPr lang="en-US" sz="2400"/>
          </a:p>
          <a:p>
            <a:r>
              <a:rPr lang="en-US" sz="2400"/>
              <a:t>Equation 2:  Expected_Goals: β0 + β1venue + β2SPI + β3COVID-19 + β4Venue*COVID-19 + β5 Venue*SPI</a:t>
            </a:r>
            <a:endParaRPr lang="en-US" sz="2400"/>
          </a:p>
          <a:p>
            <a:r>
              <a:rPr lang="en-US" sz="2400"/>
              <a:t>Equation 3:  Fouls: β0 + β1venue + β2SPI + β3COVID-19 + β4Venue*COVID-19 + β5 Venue*SPI</a:t>
            </a:r>
            <a:endParaRPr lang="en-US" sz="2400"/>
          </a:p>
          <a:p>
            <a:r>
              <a:rPr lang="en-US" sz="2400"/>
              <a:t>Equation 4:  Yellow Cards: β0 + β1venue + β2SPI + β3COVID-19 + β4Venue*COVID-19 + β5 Venue*SPI</a:t>
            </a:r>
            <a:endParaRPr lang="en-US" sz="2400"/>
          </a:p>
          <a:p>
            <a:r>
              <a:rPr lang="en-US" sz="2400"/>
              <a:t>Equation 5:  Red Cards: β0 + β1venue + β2SPI + β3COVID-19 + β4Venue*COVID-19 + β5 Venue*SPI</a:t>
            </a:r>
            <a:endParaRPr lang="en-US" sz="2400"/>
          </a:p>
          <a:p>
            <a:r>
              <a:rPr lang="en-US" sz="2400"/>
              <a:t>Equation 6: P-won(=1): β0 + β1Implied Probability + β2Venue + β3 SPI  + β4COVID-19 + β4Venue*COVID-19 + β5 Venue*SPI</a:t>
            </a:r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Data collection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US"/>
              <a:t>Project 538</a:t>
            </a:r>
            <a:endParaRPr lang="en-US"/>
          </a:p>
          <a:p>
            <a:endParaRPr lang="en-US"/>
          </a:p>
          <a:p>
            <a:r>
              <a:rPr lang="en-US"/>
              <a:t>Football-data.co.uk</a:t>
            </a:r>
            <a:endParaRPr lang="en-US"/>
          </a:p>
          <a:p>
            <a:endParaRPr lang="en-US"/>
          </a:p>
          <a:p>
            <a:r>
              <a:rPr lang="en-US"/>
              <a:t>Weekly updated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1761</Words>
  <Application>WPS Presentation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Arial Unicode MS</vt:lpstr>
      <vt:lpstr>Calibri</vt:lpstr>
      <vt:lpstr>Communications and Dialogues</vt:lpstr>
      <vt:lpstr>What are the effects of Covid-19 on professional football?</vt:lpstr>
      <vt:lpstr>Overview</vt:lpstr>
      <vt:lpstr>Introduction</vt:lpstr>
      <vt:lpstr>Literature</vt:lpstr>
      <vt:lpstr>Research Questions</vt:lpstr>
      <vt:lpstr>Hypotheses</vt:lpstr>
      <vt:lpstr>Conceptual model</vt:lpstr>
      <vt:lpstr>Equations</vt:lpstr>
      <vt:lpstr>Data collection	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the effects of Covid-19 on professional football?</dc:title>
  <dc:creator/>
  <cp:lastModifiedBy>asus</cp:lastModifiedBy>
  <cp:revision>3</cp:revision>
  <dcterms:created xsi:type="dcterms:W3CDTF">2020-12-18T10:11:00Z</dcterms:created>
  <dcterms:modified xsi:type="dcterms:W3CDTF">2021-02-04T04:17:25Z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