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832"/>
    <a:srgbClr val="00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1"/>
    <p:restoredTop sz="94731"/>
  </p:normalViewPr>
  <p:slideViewPr>
    <p:cSldViewPr snapToGrid="0" snapToObjects="1">
      <p:cViewPr varScale="1">
        <p:scale>
          <a:sx n="117" d="100"/>
          <a:sy n="117" d="100"/>
        </p:scale>
        <p:origin x="192" y="6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4A1F0-93ED-6840-B5F9-8802D3CEC262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9B2C-D298-454F-8D18-7A73E814D4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4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80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75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6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058-F002-FB43-BAB9-983A65F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B5D4-1A06-E843-9CB5-193AF407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D33C-64DF-A444-B3BC-D2282A1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1BCF-7162-2940-9C2E-985CAC0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B6E4-C2EE-DF4C-B2C9-8B8055C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50-8EC6-9C41-BF9A-F77229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6FB-5FC7-2D4C-B21B-EE0B931F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7F14-F138-A646-9887-C2FD1F1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B997-D583-A342-924B-9A84D1F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E3A-F41D-9C40-AC06-60A255A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F975-E060-B24D-BDBF-3C4D8822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8A9E-AFA4-D141-96EA-7E0F42E7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78E-C019-2540-B8D1-8732158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E5E-CEAD-8249-8D54-F5D5455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48C8-49B3-0945-B3C3-23AFB75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7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759-83E3-D04F-B145-68823BB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E48-D54B-3F44-A593-71C9EB3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79A-2874-5047-8DC3-C4F8B58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2811-E290-0B42-8378-F5074FB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E1-3B2B-414F-97BC-7D7D752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F99-6DE9-4746-ABC1-8BB4B99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364-A75C-B541-AC9B-1CD33F13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CBF6-5B61-3F4E-ABE5-9F9B2E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7A3-8385-C042-9C24-81F6A03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37DE-2FB8-F944-BC2C-E73D372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6A4-8C78-FC4A-8CFD-5A05D2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B1C-E2EA-F642-BDAB-6B7C0A27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6086-EFD6-2B49-9BBF-1ACEE78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D3E7-7E45-564C-B841-346ED74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D580-500C-7749-9916-A4E6598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D37-C858-BC4D-9527-D9107FF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7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E4D-EFF9-BA41-A6E4-81E94EF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2C71-FF34-2A49-B5DE-8C2ACCD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0DA5-943E-EF4C-9F15-A54CF573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7790-6418-A24B-9601-0A44E164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6BFB5-D80C-8C40-93E3-FBD953F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E0F2-168A-204F-81D2-91993E9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55E4-4E18-8D46-963D-A6D9465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8B23-A751-6643-A58C-4CA2B1C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0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E8A-EC00-1D4E-B7EB-D89CDD3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A2141-290D-6242-854E-CC989C5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E5398-F3E5-CC4F-A182-1699F96D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E212-4803-3347-B4C6-3DC1042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81166-3A7B-F043-A6FF-7ADF821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A6B-8919-E640-8041-9F08021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BC42-9B14-A940-9B19-661370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8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FD7-8247-494C-BE27-1D325C55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5E0D-D8B6-D44B-98FA-D7CD2919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80D0-E857-0444-AA1B-12C74F6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B8F8-2724-8C4B-982D-F8E1BB31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9F99-D35D-EE42-9922-26D8DA91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975C-1EE9-8D4E-AD3F-BB994568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66C-1971-F84E-9640-871842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930EC-6A14-9048-AF27-083C1EE7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FB68-F9BA-B347-B86A-C070B22F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997-0A10-6449-B88D-FAE822F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E84D-A927-F649-90ED-B705205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B79C-3420-0F4E-A7BD-F8454EE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5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906C-ACB3-1645-B2C2-9D5DF0E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D3DA-490A-8442-A29A-1AB46E5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A71-39FA-CD45-9C88-215B7FE2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711-47A6-7245-BEA0-660702FD8C1A}" type="datetimeFigureOut">
              <a:rPr lang="en-NL" smtClean="0"/>
              <a:t>24/01/2021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C4FA-9F57-2E42-BA06-C65FFCAD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E60C-B42E-7947-84F8-121B9968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36392" y="636956"/>
            <a:ext cx="8622792" cy="2999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68716" y="2697120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69982" y="949907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68715" y="319519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390734"/>
            <a:ext cx="113402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dirty="0"/>
              <a:t>Weeks 6-8</a:t>
            </a:r>
          </a:p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4816172" y="5258107"/>
            <a:ext cx="2953373" cy="1015663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7869561" y="5254955"/>
            <a:ext cx="3356666" cy="1015663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spAutoFit/>
          </a:bodyPr>
          <a:lstStyle/>
          <a:p>
            <a:r>
              <a:rPr lang="en-NL" sz="1200" b="1" dirty="0"/>
              <a:t>Building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6C51BE-1F8B-FD4D-9DF3-8B7C8193E41F}"/>
              </a:ext>
            </a:extLst>
          </p:cNvPr>
          <p:cNvCxnSpPr>
            <a:cxnSpLocks/>
          </p:cNvCxnSpPr>
          <p:nvPr/>
        </p:nvCxnSpPr>
        <p:spPr>
          <a:xfrm flipV="1">
            <a:off x="7744603" y="2066887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Week 1</a:t>
            </a:r>
            <a:br>
              <a:rPr lang="en-NL" sz="1600" dirty="0">
                <a:solidFill>
                  <a:schemeClr val="tx1"/>
                </a:solidFill>
              </a:rPr>
            </a:br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4864207" y="2206320"/>
            <a:ext cx="294854" cy="1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D49E23-0030-8841-AC80-9A6F240BC4A8}"/>
              </a:ext>
            </a:extLst>
          </p:cNvPr>
          <p:cNvCxnSpPr>
            <a:cxnSpLocks/>
          </p:cNvCxnSpPr>
          <p:nvPr/>
        </p:nvCxnSpPr>
        <p:spPr>
          <a:xfrm>
            <a:off x="6529844" y="2062742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Weeks 2 + 3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143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602938" y="544698"/>
            <a:ext cx="11198537" cy="61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 flipV="1">
            <a:off x="8491707" y="2006250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D345C0-717C-FA43-8E03-9FD2065576FC}"/>
              </a:ext>
            </a:extLst>
          </p:cNvPr>
          <p:cNvGrpSpPr/>
          <p:nvPr/>
        </p:nvGrpSpPr>
        <p:grpSpPr>
          <a:xfrm>
            <a:off x="2499638" y="1678776"/>
            <a:ext cx="1728000" cy="3411465"/>
            <a:chOff x="2499638" y="1678776"/>
            <a:chExt cx="1728000" cy="3411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1FDBD-A0FD-A34E-9ED6-75ED730D98C8}"/>
                </a:ext>
              </a:extLst>
            </p:cNvPr>
            <p:cNvSpPr/>
            <p:nvPr/>
          </p:nvSpPr>
          <p:spPr>
            <a:xfrm>
              <a:off x="2499638" y="1678776"/>
              <a:ext cx="1728000" cy="64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Business &amp; Data Understanding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4B362-8147-AD45-A34B-19D1BE3D24B3}"/>
                </a:ext>
              </a:extLst>
            </p:cNvPr>
            <p:cNvSpPr/>
            <p:nvPr/>
          </p:nvSpPr>
          <p:spPr>
            <a:xfrm>
              <a:off x="2499638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types in Marketing Analytics</a:t>
              </a:r>
            </a:p>
            <a:p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exploration and quality assessment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7638" y="2003696"/>
            <a:ext cx="60233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462692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730352" y="1700423"/>
            <a:ext cx="1305803" cy="33898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720928" y="5244351"/>
            <a:ext cx="1305804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5ED680-B121-3D41-B80A-7773B7F0295A}"/>
              </a:ext>
            </a:extLst>
          </p:cNvPr>
          <p:cNvGrpSpPr/>
          <p:nvPr/>
        </p:nvGrpSpPr>
        <p:grpSpPr>
          <a:xfrm>
            <a:off x="9498226" y="1698080"/>
            <a:ext cx="1738478" cy="3402373"/>
            <a:chOff x="9905852" y="1698080"/>
            <a:chExt cx="1738478" cy="3402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739C7-071E-E94C-90BD-A9C1A91C8F8F}"/>
                </a:ext>
              </a:extLst>
            </p:cNvPr>
            <p:cNvSpPr/>
            <p:nvPr/>
          </p:nvSpPr>
          <p:spPr>
            <a:xfrm>
              <a:off x="9916330" y="1698080"/>
              <a:ext cx="1728000" cy="64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Evaluation and deployment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0211D-C649-2F4B-9401-3B7BA6F483C0}"/>
                </a:ext>
              </a:extLst>
            </p:cNvPr>
            <p:cNvSpPr/>
            <p:nvPr/>
          </p:nvSpPr>
          <p:spPr>
            <a:xfrm>
              <a:off x="9905852" y="2475538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Interactive web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3921264" y="379890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739777" y="688411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1145901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0961112" y="239277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710299" y="5806982"/>
            <a:ext cx="1350749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2273453" y="2422687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4127904" y="126845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613813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482646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61219" y="380634"/>
            <a:ext cx="120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400" b="1" dirty="0"/>
              <a:t>Team project</a:t>
            </a:r>
          </a:p>
          <a:p>
            <a:r>
              <a:rPr lang="nl-NL" sz="1100" dirty="0" err="1"/>
              <a:t>with</a:t>
            </a:r>
            <a:r>
              <a:rPr lang="nl-NL" sz="1100" dirty="0"/>
              <a:t> </a:t>
            </a:r>
            <a:r>
              <a:rPr lang="nl-NL" sz="1100" dirty="0" err="1"/>
              <a:t>self</a:t>
            </a:r>
            <a:r>
              <a:rPr lang="nl-NL" sz="1100" dirty="0"/>
              <a:t>- </a:t>
            </a:r>
            <a:r>
              <a:rPr lang="nl-NL" sz="1100" dirty="0" err="1"/>
              <a:t>and</a:t>
            </a:r>
            <a:r>
              <a:rPr lang="nl-NL" sz="1100" dirty="0"/>
              <a:t> peer assessment</a:t>
            </a:r>
            <a:endParaRPr lang="en-NL" sz="11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D31353-B544-7745-81A5-2B7A57CB0A95}"/>
              </a:ext>
            </a:extLst>
          </p:cNvPr>
          <p:cNvGrpSpPr/>
          <p:nvPr/>
        </p:nvGrpSpPr>
        <p:grpSpPr>
          <a:xfrm>
            <a:off x="7160314" y="1698118"/>
            <a:ext cx="1735573" cy="3392123"/>
            <a:chOff x="7871814" y="1698118"/>
            <a:chExt cx="1735573" cy="33921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768AAE-E967-634A-80FA-DC7CE347DA2C}"/>
                </a:ext>
              </a:extLst>
            </p:cNvPr>
            <p:cNvSpPr/>
            <p:nvPr/>
          </p:nvSpPr>
          <p:spPr>
            <a:xfrm>
              <a:off x="7879387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Marketing analytics (overview) article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FAB42-918F-9F4A-9854-C05CAA1D9989}"/>
                </a:ext>
              </a:extLst>
            </p:cNvPr>
            <p:cNvSpPr/>
            <p:nvPr/>
          </p:nvSpPr>
          <p:spPr>
            <a:xfrm>
              <a:off x="7871814" y="1698118"/>
              <a:ext cx="1728000" cy="649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Analysis/modeling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E21A-BE52-6D41-B5B9-166BA798045F}"/>
              </a:ext>
            </a:extLst>
          </p:cNvPr>
          <p:cNvCxnSpPr>
            <a:cxnSpLocks/>
          </p:cNvCxnSpPr>
          <p:nvPr/>
        </p:nvCxnSpPr>
        <p:spPr>
          <a:xfrm flipV="1">
            <a:off x="6424390" y="2014644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727594" y="238841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FA1321-4281-D54A-9318-097791FF133A}"/>
              </a:ext>
            </a:extLst>
          </p:cNvPr>
          <p:cNvGrpSpPr/>
          <p:nvPr/>
        </p:nvGrpSpPr>
        <p:grpSpPr>
          <a:xfrm>
            <a:off x="4829976" y="1698118"/>
            <a:ext cx="1728000" cy="3392123"/>
            <a:chOff x="5844662" y="1698118"/>
            <a:chExt cx="1728000" cy="33921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26AAA-1E42-0340-B91D-49D16A766694}"/>
                </a:ext>
              </a:extLst>
            </p:cNvPr>
            <p:cNvSpPr/>
            <p:nvPr/>
          </p:nvSpPr>
          <p:spPr>
            <a:xfrm>
              <a:off x="5844662" y="2444425"/>
              <a:ext cx="1728000" cy="2645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AB71F-452F-C544-9174-20F83110ACFD}"/>
                </a:ext>
              </a:extLst>
            </p:cNvPr>
            <p:cNvSpPr/>
            <p:nvPr/>
          </p:nvSpPr>
          <p:spPr>
            <a:xfrm>
              <a:off x="6028047" y="2658443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Merge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B9748-0478-C849-8EA8-11C9612FB3F1}"/>
                </a:ext>
              </a:extLst>
            </p:cNvPr>
            <p:cNvSpPr/>
            <p:nvPr/>
          </p:nvSpPr>
          <p:spPr>
            <a:xfrm>
              <a:off x="6028047" y="3289902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Transform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16E72-756A-8B4E-BEE7-0111241CB7C0}"/>
                </a:ext>
              </a:extLst>
            </p:cNvPr>
            <p:cNvSpPr/>
            <p:nvPr/>
          </p:nvSpPr>
          <p:spPr>
            <a:xfrm>
              <a:off x="6028047" y="3921361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Operationalize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9E4D3-93DC-8B4A-9FEB-828038E068A8}"/>
                </a:ext>
              </a:extLst>
            </p:cNvPr>
            <p:cNvSpPr/>
            <p:nvPr/>
          </p:nvSpPr>
          <p:spPr>
            <a:xfrm>
              <a:off x="6028047" y="4552820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Store data for analysis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F0E6FF-944D-FA40-9D5A-B9EB05CBD7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708662" y="2998060"/>
              <a:ext cx="0" cy="289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806C5-7809-484C-B1B1-7BD76B5A9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662" y="3635189"/>
              <a:ext cx="0" cy="2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DCC4D1-90C3-E440-9033-D324DE1084A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708662" y="4260978"/>
              <a:ext cx="0" cy="29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82E753-99DA-1A45-8B7C-4E78C6DD2805}"/>
                </a:ext>
              </a:extLst>
            </p:cNvPr>
            <p:cNvSpPr/>
            <p:nvPr/>
          </p:nvSpPr>
          <p:spPr>
            <a:xfrm>
              <a:off x="5844662" y="1698118"/>
              <a:ext cx="1728000" cy="61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Data preparation</a:t>
              </a:r>
            </a:p>
          </p:txBody>
        </p:sp>
      </p:grp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670973" y="2351482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291000" y="2364205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250699" y="15172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894588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3098649" y="5293333"/>
            <a:ext cx="2953373" cy="1194891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6152038" y="5290181"/>
            <a:ext cx="3356666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Buildling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39CBE0-E61E-1A46-B31F-8589425269BE}"/>
              </a:ext>
            </a:extLst>
          </p:cNvPr>
          <p:cNvSpPr txBox="1"/>
          <p:nvPr/>
        </p:nvSpPr>
        <p:spPr>
          <a:xfrm>
            <a:off x="9608719" y="5279969"/>
            <a:ext cx="2082537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Self- and peer assessment (SPA)</a:t>
            </a:r>
          </a:p>
          <a:p>
            <a:r>
              <a:rPr lang="en-NL" sz="1200" dirty="0"/>
              <a:t>1) Contribution to team effort</a:t>
            </a:r>
          </a:p>
          <a:p>
            <a:r>
              <a:rPr lang="en-NL" sz="1200" dirty="0"/>
              <a:t>2) Feedback to team members</a:t>
            </a:r>
          </a:p>
          <a:p>
            <a:r>
              <a:rPr lang="en-NL" sz="1200" dirty="0"/>
              <a:t>3) Individual skill investment</a:t>
            </a:r>
          </a:p>
        </p:txBody>
      </p:sp>
    </p:spTree>
    <p:extLst>
      <p:ext uri="{BB962C8B-B14F-4D97-AF65-F5344CB8AC3E}">
        <p14:creationId xmlns:p14="http://schemas.microsoft.com/office/powerpoint/2010/main" val="1465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65" grpId="0" animBg="1"/>
      <p:bldP spid="76" grpId="0" animBg="1"/>
      <p:bldP spid="77" grpId="0" animBg="1"/>
      <p:bldP spid="90" grpId="0" animBg="1"/>
      <p:bldP spid="92" grpId="0" animBg="1"/>
      <p:bldP spid="94" grpId="0" animBg="1"/>
      <p:bldP spid="98" grpId="0" animBg="1"/>
      <p:bldP spid="99" grpId="0" animBg="1"/>
      <p:bldP spid="116" grpId="0" animBg="1"/>
      <p:bldP spid="128" grpId="0" animBg="1"/>
      <p:bldP spid="119" grpId="0" animBg="1"/>
      <p:bldP spid="96" grpId="0" animBg="1"/>
      <p:bldP spid="66" grpId="0" animBg="1"/>
      <p:bldP spid="70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274322" y="517941"/>
            <a:ext cx="11774696" cy="5979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1FDBD-A0FD-A34E-9ED6-75ED730D98C8}"/>
              </a:ext>
            </a:extLst>
          </p:cNvPr>
          <p:cNvSpPr/>
          <p:nvPr/>
        </p:nvSpPr>
        <p:spPr>
          <a:xfrm>
            <a:off x="2069981" y="1678776"/>
            <a:ext cx="1954613" cy="64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2E753-99DA-1A45-8B7C-4E78C6DD2805}"/>
              </a:ext>
            </a:extLst>
          </p:cNvPr>
          <p:cNvSpPr/>
          <p:nvPr/>
        </p:nvSpPr>
        <p:spPr>
          <a:xfrm>
            <a:off x="4577721" y="1698118"/>
            <a:ext cx="2496620" cy="61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FAB42-918F-9F4A-9854-C05CAA1D9989}"/>
              </a:ext>
            </a:extLst>
          </p:cNvPr>
          <p:cNvSpPr/>
          <p:nvPr/>
        </p:nvSpPr>
        <p:spPr>
          <a:xfrm>
            <a:off x="7519274" y="1698118"/>
            <a:ext cx="1738618" cy="649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Analyze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39C7-071E-E94C-90BD-A9C1A91C8F8F}"/>
              </a:ext>
            </a:extLst>
          </p:cNvPr>
          <p:cNvSpPr/>
          <p:nvPr/>
        </p:nvSpPr>
        <p:spPr>
          <a:xfrm>
            <a:off x="9916331" y="1698080"/>
            <a:ext cx="1724431" cy="649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Share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B362-8147-AD45-A34B-19D1BE3D24B3}"/>
              </a:ext>
            </a:extLst>
          </p:cNvPr>
          <p:cNvSpPr/>
          <p:nvPr/>
        </p:nvSpPr>
        <p:spPr>
          <a:xfrm>
            <a:off x="2069981" y="2465326"/>
            <a:ext cx="193534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Type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Lab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A/B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Secondary/archival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Web data (scraping, 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Data for marketing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26AAA-1E42-0340-B91D-49D16A766694}"/>
              </a:ext>
            </a:extLst>
          </p:cNvPr>
          <p:cNvSpPr/>
          <p:nvPr/>
        </p:nvSpPr>
        <p:spPr>
          <a:xfrm>
            <a:off x="4577721" y="2444425"/>
            <a:ext cx="2496620" cy="26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D344E-F338-4540-A1B5-97AAD59A6C74}"/>
              </a:ext>
            </a:extLst>
          </p:cNvPr>
          <p:cNvSpPr/>
          <p:nvPr/>
        </p:nvSpPr>
        <p:spPr>
          <a:xfrm>
            <a:off x="4698513" y="2585155"/>
            <a:ext cx="2233100" cy="328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AB71F-452F-C544-9174-20F83110ACFD}"/>
              </a:ext>
            </a:extLst>
          </p:cNvPr>
          <p:cNvSpPr/>
          <p:nvPr/>
        </p:nvSpPr>
        <p:spPr>
          <a:xfrm>
            <a:off x="4850911" y="3099118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B9748-0478-C849-8EA8-11C9612FB3F1}"/>
              </a:ext>
            </a:extLst>
          </p:cNvPr>
          <p:cNvSpPr/>
          <p:nvPr/>
        </p:nvSpPr>
        <p:spPr>
          <a:xfrm>
            <a:off x="4850911" y="358515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Transform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16E72-756A-8B4E-BEE7-0111241CB7C0}"/>
              </a:ext>
            </a:extLst>
          </p:cNvPr>
          <p:cNvSpPr/>
          <p:nvPr/>
        </p:nvSpPr>
        <p:spPr>
          <a:xfrm>
            <a:off x="4850910" y="4083403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Operationalize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9E4D3-93DC-8B4A-9FEB-828038E068A8}"/>
              </a:ext>
            </a:extLst>
          </p:cNvPr>
          <p:cNvSpPr/>
          <p:nvPr/>
        </p:nvSpPr>
        <p:spPr>
          <a:xfrm>
            <a:off x="4850910" y="455282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Store data for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5AF28-D7F4-2548-8980-197AE8E447A0}"/>
              </a:ext>
            </a:extLst>
          </p:cNvPr>
          <p:cNvSpPr/>
          <p:nvPr/>
        </p:nvSpPr>
        <p:spPr>
          <a:xfrm>
            <a:off x="4698510" y="2993968"/>
            <a:ext cx="2233100" cy="1986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0E6FF-944D-FA40-9D5A-B9EB05CBD7D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822700" y="3438735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806C5-7809-484C-B1B1-7BD76B5A9CD7}"/>
              </a:ext>
            </a:extLst>
          </p:cNvPr>
          <p:cNvCxnSpPr/>
          <p:nvPr/>
        </p:nvCxnSpPr>
        <p:spPr>
          <a:xfrm>
            <a:off x="5822696" y="3924767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DCC4D1-90C3-E440-9033-D324DE1084AA}"/>
              </a:ext>
            </a:extLst>
          </p:cNvPr>
          <p:cNvCxnSpPr>
            <a:cxnSpLocks/>
          </p:cNvCxnSpPr>
          <p:nvPr/>
        </p:nvCxnSpPr>
        <p:spPr>
          <a:xfrm>
            <a:off x="5811935" y="4435590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4594" y="2003696"/>
            <a:ext cx="553127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066085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>
            <a:off x="9254183" y="2006250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768AAE-E967-634A-80FA-DC7CE347DA2C}"/>
              </a:ext>
            </a:extLst>
          </p:cNvPr>
          <p:cNvSpPr/>
          <p:nvPr/>
        </p:nvSpPr>
        <p:spPr>
          <a:xfrm>
            <a:off x="7526847" y="2465326"/>
            <a:ext cx="173861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Marketing analytics (Overview)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F12D03-F5DD-7A41-B125-02263816AE23}"/>
              </a:ext>
            </a:extLst>
          </p:cNvPr>
          <p:cNvSpPr/>
          <p:nvPr/>
        </p:nvSpPr>
        <p:spPr>
          <a:xfrm>
            <a:off x="-4143316" y="7690784"/>
            <a:ext cx="3131718" cy="175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storage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516033" y="1700423"/>
            <a:ext cx="1330696" cy="3187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506608" y="5244351"/>
            <a:ext cx="1340121" cy="41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10211D-C649-2F4B-9401-3B7BA6F483C0}"/>
              </a:ext>
            </a:extLst>
          </p:cNvPr>
          <p:cNvSpPr/>
          <p:nvPr/>
        </p:nvSpPr>
        <p:spPr>
          <a:xfrm>
            <a:off x="9905853" y="2475538"/>
            <a:ext cx="1724431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Interactive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6628786" y="247553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628786" y="380044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004760" y="15530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525458" y="688411"/>
            <a:ext cx="1330696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931582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1319124" y="242214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495980" y="5806982"/>
            <a:ext cx="1350749" cy="505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6CF0D-D261-1844-8A33-6D7245805677}"/>
              </a:ext>
            </a:extLst>
          </p:cNvPr>
          <p:cNvSpPr txBox="1"/>
          <p:nvPr/>
        </p:nvSpPr>
        <p:spPr>
          <a:xfrm>
            <a:off x="-914400" y="-147196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eek 1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4354579" y="2397873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381399" y="299648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3981740" y="127935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399494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0E1AF411-B285-634A-9BB1-8F4D774BBD84}"/>
              </a:ext>
            </a:extLst>
          </p:cNvPr>
          <p:cNvSpPr/>
          <p:nvPr/>
        </p:nvSpPr>
        <p:spPr>
          <a:xfrm>
            <a:off x="644637" y="7745832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1266957" y="7752420"/>
            <a:ext cx="148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exploration in R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5F3AB439-12E6-DD41-A85C-B347C6FBBBF2}"/>
              </a:ext>
            </a:extLst>
          </p:cNvPr>
          <p:cNvSpPr/>
          <p:nvPr/>
        </p:nvSpPr>
        <p:spPr>
          <a:xfrm>
            <a:off x="644637" y="8234961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C4F86D-AF9D-E840-9D4D-9C1DFC9C5441}"/>
              </a:ext>
            </a:extLst>
          </p:cNvPr>
          <p:cNvSpPr txBox="1"/>
          <p:nvPr/>
        </p:nvSpPr>
        <p:spPr>
          <a:xfrm>
            <a:off x="1266957" y="8241549"/>
            <a:ext cx="1472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set engineering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1A059370-AC15-C045-A280-019326C5CC2B}"/>
              </a:ext>
            </a:extLst>
          </p:cNvPr>
          <p:cNvSpPr/>
          <p:nvPr/>
        </p:nvSpPr>
        <p:spPr>
          <a:xfrm>
            <a:off x="644637" y="87498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E8CACD-3151-C949-8C17-28DE45DBD673}"/>
              </a:ext>
            </a:extLst>
          </p:cNvPr>
          <p:cNvCxnSpPr>
            <a:cxnSpLocks/>
          </p:cNvCxnSpPr>
          <p:nvPr/>
        </p:nvCxnSpPr>
        <p:spPr>
          <a:xfrm>
            <a:off x="649736" y="9144876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1B033-D27C-DA43-AE2C-7CCEAB214F75}"/>
              </a:ext>
            </a:extLst>
          </p:cNvPr>
          <p:cNvSpPr txBox="1"/>
          <p:nvPr/>
        </p:nvSpPr>
        <p:spPr>
          <a:xfrm>
            <a:off x="1277632" y="8683475"/>
            <a:ext cx="22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Pipeline building and automation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60DF33C-6562-964C-AA76-003EED1E49E4}"/>
              </a:ext>
            </a:extLst>
          </p:cNvPr>
          <p:cNvSpPr/>
          <p:nvPr/>
        </p:nvSpPr>
        <p:spPr>
          <a:xfrm>
            <a:off x="644637" y="9264673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A78FD-8CBF-F243-8D41-341F6942F9E2}"/>
              </a:ext>
            </a:extLst>
          </p:cNvPr>
          <p:cNvSpPr txBox="1"/>
          <p:nvPr/>
        </p:nvSpPr>
        <p:spPr>
          <a:xfrm>
            <a:off x="1301406" y="9263200"/>
            <a:ext cx="279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Code versioning and project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8D8702-C6F8-2B4B-BD42-23D9719636FF}"/>
              </a:ext>
            </a:extLst>
          </p:cNvPr>
          <p:cNvSpPr txBox="1"/>
          <p:nvPr/>
        </p:nvSpPr>
        <p:spPr>
          <a:xfrm>
            <a:off x="525643" y="7174572"/>
            <a:ext cx="73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5CFF4A-C340-B243-BB31-895234505DED}"/>
              </a:ext>
            </a:extLst>
          </p:cNvPr>
          <p:cNvSpPr txBox="1"/>
          <p:nvPr/>
        </p:nvSpPr>
        <p:spPr>
          <a:xfrm>
            <a:off x="5409069" y="7171051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Building blocks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9682F0D-66D8-7141-AD1F-75B1328F5C64}"/>
              </a:ext>
            </a:extLst>
          </p:cNvPr>
          <p:cNvSpPr/>
          <p:nvPr/>
        </p:nvSpPr>
        <p:spPr>
          <a:xfrm>
            <a:off x="5409069" y="772669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89387F-E5C7-1948-A683-E591201AC8E2}"/>
              </a:ext>
            </a:extLst>
          </p:cNvPr>
          <p:cNvSpPr txBox="1"/>
          <p:nvPr/>
        </p:nvSpPr>
        <p:spPr>
          <a:xfrm>
            <a:off x="6212141" y="7726693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Infrastructure: Computation &amp; storage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87AA2A43-6610-5447-A0CE-A33782DAF7AA}"/>
              </a:ext>
            </a:extLst>
          </p:cNvPr>
          <p:cNvSpPr/>
          <p:nvPr/>
        </p:nvSpPr>
        <p:spPr>
          <a:xfrm>
            <a:off x="5409069" y="8214348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5E2-7726-214C-AF16-8BCA1D161483}"/>
              </a:ext>
            </a:extLst>
          </p:cNvPr>
          <p:cNvSpPr txBox="1"/>
          <p:nvPr/>
        </p:nvSpPr>
        <p:spPr>
          <a:xfrm>
            <a:off x="6212141" y="8214348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Analysis (linear regression, ML classification)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789495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0392B694-2AA4-F040-BF4E-EC5E6407CA93}"/>
              </a:ext>
            </a:extLst>
          </p:cNvPr>
          <p:cNvSpPr/>
          <p:nvPr/>
        </p:nvSpPr>
        <p:spPr>
          <a:xfrm>
            <a:off x="5409069" y="8714772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0DA4ED-D11D-254A-B0C9-3AEF126550AE}"/>
              </a:ext>
            </a:extLst>
          </p:cNvPr>
          <p:cNvSpPr txBox="1"/>
          <p:nvPr/>
        </p:nvSpPr>
        <p:spPr>
          <a:xfrm>
            <a:off x="6212141" y="8714772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Deployment (e.g., packages, apps)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927766" y="241197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680269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768068" y="380634"/>
            <a:ext cx="11496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sz="1400" b="1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52023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lbur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5"/>
      </a:accent1>
      <a:accent2>
        <a:srgbClr val="CC9832"/>
      </a:accent2>
      <a:accent3>
        <a:srgbClr val="A5A5A5"/>
      </a:accent3>
      <a:accent4>
        <a:srgbClr val="F4EBD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6025</TotalTime>
  <Words>391</Words>
  <Application>Microsoft Macintosh PowerPoint</Application>
  <PresentationFormat>Widescreen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65</cp:revision>
  <dcterms:created xsi:type="dcterms:W3CDTF">2021-01-20T10:22:03Z</dcterms:created>
  <dcterms:modified xsi:type="dcterms:W3CDTF">2021-01-24T16:09:58Z</dcterms:modified>
</cp:coreProperties>
</file>