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5" r:id="rId11"/>
    <p:sldId id="267" r:id="rId12"/>
    <p:sldId id="264" r:id="rId13"/>
    <p:sldId id="268" r:id="rId14"/>
    <p:sldId id="270" r:id="rId15"/>
    <p:sldId id="279" r:id="rId16"/>
    <p:sldId id="283" r:id="rId17"/>
    <p:sldId id="27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0783E-4C56-40AB-991B-4B9D9D88FECB}" v="13" dt="2022-09-12T14:02:04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OMAN%20KHAN\Desktop\INSIGH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OMAN%20KHAN\Desktop\INSIGHT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OMAN%20KHAN\Desktop\INSIGHT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OMAN%20KHAN\Desktop\INSIGHT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OMAN%20KHAN\Desktop\INSIGHT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Sheet2!$B$1:$F$1</c:f>
              <c:strCache>
                <c:ptCount val="5"/>
                <c:pt idx="0">
                  <c:v>POPULATION</c:v>
                </c:pt>
                <c:pt idx="1">
                  <c:v>TOTAL_TEST</c:v>
                </c:pt>
                <c:pt idx="2">
                  <c:v>TOTAL_CASES</c:v>
                </c:pt>
                <c:pt idx="3">
                  <c:v>TOTAL_RECOVER</c:v>
                </c:pt>
                <c:pt idx="4">
                  <c:v>TOTAL_DEATH</c:v>
                </c:pt>
              </c:strCache>
            </c:strRef>
          </c:cat>
          <c:val>
            <c:numRef>
              <c:f>Sheet2!$B$3:$F$3</c:f>
              <c:numCache>
                <c:formatCode>General</c:formatCode>
                <c:ptCount val="5"/>
                <c:pt idx="0">
                  <c:v>64473</c:v>
                </c:pt>
                <c:pt idx="1">
                  <c:v>263541</c:v>
                </c:pt>
                <c:pt idx="2">
                  <c:v>10365</c:v>
                </c:pt>
                <c:pt idx="3">
                  <c:v>10270</c:v>
                </c:pt>
                <c:pt idx="4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9-44AC-B075-1F194F2DF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07776"/>
        <c:axId val="48605040"/>
      </c:barChart>
      <c:catAx>
        <c:axId val="4650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05040"/>
        <c:crosses val="autoZero"/>
        <c:auto val="1"/>
        <c:lblAlgn val="ctr"/>
        <c:lblOffset val="100"/>
        <c:noMultiLvlLbl val="0"/>
      </c:catAx>
      <c:valAx>
        <c:axId val="4860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0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[INSIGHT 1.xlsx] Monthly Status!PivotTable2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1991707558294341E-2"/>
          <c:y val="3.2105067452815661E-2"/>
          <c:w val="0.81103237095363079"/>
          <c:h val="0.86604442127915593"/>
        </c:manualLayout>
      </c:layout>
      <c:areaChart>
        <c:grouping val="stacked"/>
        <c:varyColors val="0"/>
        <c:ser>
          <c:idx val="2"/>
          <c:order val="2"/>
          <c:tx>
            <c:strRef>
              <c:f>' Monthly Status'!$D$3</c:f>
              <c:strCache>
                <c:ptCount val="1"/>
                <c:pt idx="0">
                  <c:v>Sum of DEATH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 Monthly Status'!$A$4:$A$28</c:f>
              <c:multiLvlStrCache>
                <c:ptCount val="2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 Monthly Status'!$D$4:$D$28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45</c:v>
                </c:pt>
                <c:pt idx="3">
                  <c:v>1107</c:v>
                </c:pt>
                <c:pt idx="4">
                  <c:v>4251</c:v>
                </c:pt>
                <c:pt idx="5">
                  <c:v>12005</c:v>
                </c:pt>
                <c:pt idx="6">
                  <c:v>19146</c:v>
                </c:pt>
                <c:pt idx="7">
                  <c:v>28879</c:v>
                </c:pt>
                <c:pt idx="8">
                  <c:v>33273</c:v>
                </c:pt>
                <c:pt idx="9">
                  <c:v>23443</c:v>
                </c:pt>
                <c:pt idx="10">
                  <c:v>15508</c:v>
                </c:pt>
                <c:pt idx="11">
                  <c:v>11359</c:v>
                </c:pt>
                <c:pt idx="12">
                  <c:v>5410</c:v>
                </c:pt>
                <c:pt idx="13">
                  <c:v>2766</c:v>
                </c:pt>
                <c:pt idx="14">
                  <c:v>5766</c:v>
                </c:pt>
                <c:pt idx="15">
                  <c:v>48879</c:v>
                </c:pt>
                <c:pt idx="16">
                  <c:v>120072</c:v>
                </c:pt>
                <c:pt idx="17">
                  <c:v>67578</c:v>
                </c:pt>
                <c:pt idx="18">
                  <c:v>24894</c:v>
                </c:pt>
                <c:pt idx="19">
                  <c:v>14671</c:v>
                </c:pt>
                <c:pt idx="20">
                  <c:v>9318</c:v>
                </c:pt>
                <c:pt idx="21">
                  <c:v>10098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9-41F1-85FF-14E34491B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294096"/>
        <c:axId val="736287440"/>
      </c:areaChart>
      <c:barChart>
        <c:barDir val="col"/>
        <c:grouping val="clustered"/>
        <c:varyColors val="0"/>
        <c:ser>
          <c:idx val="0"/>
          <c:order val="0"/>
          <c:tx>
            <c:strRef>
              <c:f>' Monthly Status'!$B$3</c:f>
              <c:strCache>
                <c:ptCount val="1"/>
                <c:pt idx="0">
                  <c:v>Sum of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 Monthly Status'!$A$4:$A$28</c:f>
              <c:multiLvlStrCache>
                <c:ptCount val="2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 Monthly Status'!$B$4:$B$28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1632</c:v>
                </c:pt>
                <c:pt idx="3">
                  <c:v>33232</c:v>
                </c:pt>
                <c:pt idx="4">
                  <c:v>155781</c:v>
                </c:pt>
                <c:pt idx="5">
                  <c:v>395143</c:v>
                </c:pt>
                <c:pt idx="6">
                  <c:v>1111263</c:v>
                </c:pt>
                <c:pt idx="7">
                  <c:v>1990888</c:v>
                </c:pt>
                <c:pt idx="8">
                  <c:v>2622324</c:v>
                </c:pt>
                <c:pt idx="9">
                  <c:v>1873130</c:v>
                </c:pt>
                <c:pt idx="10">
                  <c:v>1279860</c:v>
                </c:pt>
                <c:pt idx="11">
                  <c:v>823056</c:v>
                </c:pt>
                <c:pt idx="12">
                  <c:v>472317</c:v>
                </c:pt>
                <c:pt idx="13">
                  <c:v>353428</c:v>
                </c:pt>
                <c:pt idx="14">
                  <c:v>1108660</c:v>
                </c:pt>
                <c:pt idx="15">
                  <c:v>6936479</c:v>
                </c:pt>
                <c:pt idx="16">
                  <c:v>9016687</c:v>
                </c:pt>
                <c:pt idx="17">
                  <c:v>2236885</c:v>
                </c:pt>
                <c:pt idx="18">
                  <c:v>1243973</c:v>
                </c:pt>
                <c:pt idx="19">
                  <c:v>1156005</c:v>
                </c:pt>
                <c:pt idx="20">
                  <c:v>954756</c:v>
                </c:pt>
                <c:pt idx="21">
                  <c:v>520110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9-41F1-85FF-14E34491B885}"/>
            </c:ext>
          </c:extLst>
        </c:ser>
        <c:ser>
          <c:idx val="1"/>
          <c:order val="1"/>
          <c:tx>
            <c:strRef>
              <c:f>' Monthly Status'!$C$3</c:f>
              <c:strCache>
                <c:ptCount val="1"/>
                <c:pt idx="0">
                  <c:v>Sum of RECOVER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 Monthly Status'!$A$4:$A$28</c:f>
              <c:multiLvlStrCache>
                <c:ptCount val="2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 Monthly Status'!$C$4:$C$28</c:f>
              <c:numCache>
                <c:formatCode>General</c:formatCode>
                <c:ptCount val="22"/>
                <c:pt idx="0">
                  <c:v>0</c:v>
                </c:pt>
                <c:pt idx="1">
                  <c:v>3</c:v>
                </c:pt>
                <c:pt idx="2">
                  <c:v>157</c:v>
                </c:pt>
                <c:pt idx="3">
                  <c:v>8899</c:v>
                </c:pt>
                <c:pt idx="4">
                  <c:v>82803</c:v>
                </c:pt>
                <c:pt idx="5">
                  <c:v>255979</c:v>
                </c:pt>
                <c:pt idx="6">
                  <c:v>747708</c:v>
                </c:pt>
                <c:pt idx="7">
                  <c:v>1741832</c:v>
                </c:pt>
                <c:pt idx="8">
                  <c:v>2432634</c:v>
                </c:pt>
                <c:pt idx="9">
                  <c:v>2219578</c:v>
                </c:pt>
                <c:pt idx="10">
                  <c:v>1399002</c:v>
                </c:pt>
                <c:pt idx="11">
                  <c:v>993137</c:v>
                </c:pt>
                <c:pt idx="12">
                  <c:v>552275</c:v>
                </c:pt>
                <c:pt idx="13">
                  <c:v>350561</c:v>
                </c:pt>
                <c:pt idx="14">
                  <c:v>687932</c:v>
                </c:pt>
                <c:pt idx="15">
                  <c:v>4200750</c:v>
                </c:pt>
                <c:pt idx="16">
                  <c:v>10266500</c:v>
                </c:pt>
                <c:pt idx="17">
                  <c:v>3542091</c:v>
                </c:pt>
                <c:pt idx="18">
                  <c:v>1331216</c:v>
                </c:pt>
                <c:pt idx="19">
                  <c:v>1173272</c:v>
                </c:pt>
                <c:pt idx="20">
                  <c:v>1049215</c:v>
                </c:pt>
                <c:pt idx="21">
                  <c:v>625795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E9-41F1-85FF-14E34491B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8352736"/>
        <c:axId val="758354400"/>
      </c:barChart>
      <c:catAx>
        <c:axId val="75835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354400"/>
        <c:crosses val="autoZero"/>
        <c:auto val="1"/>
        <c:lblAlgn val="ctr"/>
        <c:lblOffset val="100"/>
        <c:noMultiLvlLbl val="0"/>
      </c:catAx>
      <c:valAx>
        <c:axId val="75835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352736"/>
        <c:crosses val="autoZero"/>
        <c:crossBetween val="between"/>
      </c:valAx>
      <c:valAx>
        <c:axId val="7362874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94096"/>
        <c:crosses val="max"/>
        <c:crossBetween val="between"/>
      </c:valAx>
      <c:catAx>
        <c:axId val="736294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362874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First</a:t>
            </a:r>
            <a:r>
              <a:rPr lang="en-IN" baseline="0"/>
              <a:t> wave  vs  Second wave </a:t>
            </a:r>
            <a:endParaRPr lang="en-IN"/>
          </a:p>
        </c:rich>
      </c:tx>
      <c:layout>
        <c:manualLayout>
          <c:xMode val="edge"/>
          <c:yMode val="edge"/>
          <c:x val="0.3245537813427143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First wave vs Second Wave'!$A$2</c:f>
              <c:strCache>
                <c:ptCount val="1"/>
                <c:pt idx="0">
                  <c:v>FIRST WAVE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 First wave vs Second Wave'!$B$1:$C$1</c:f>
              <c:strCache>
                <c:ptCount val="2"/>
                <c:pt idx="0">
                  <c:v>CASES</c:v>
                </c:pt>
                <c:pt idx="1">
                  <c:v> RECOVERED</c:v>
                </c:pt>
              </c:strCache>
              <c:extLst/>
            </c:strRef>
          </c:cat>
          <c:val>
            <c:numRef>
              <c:f>' First wave vs Second Wave'!$B$2:$C$2</c:f>
              <c:numCache>
                <c:formatCode>General</c:formatCode>
                <c:ptCount val="2"/>
                <c:pt idx="0">
                  <c:v>11112057</c:v>
                </c:pt>
                <c:pt idx="1">
                  <c:v>10784568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480-4E17-A21B-B72F933778E9}"/>
            </c:ext>
          </c:extLst>
        </c:ser>
        <c:ser>
          <c:idx val="1"/>
          <c:order val="1"/>
          <c:tx>
            <c:strRef>
              <c:f>' First wave vs Second Wave'!$A$3</c:f>
              <c:strCache>
                <c:ptCount val="1"/>
                <c:pt idx="0">
                  <c:v>SECOND WAVE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 First wave vs Second Wave'!$B$1:$C$1</c:f>
              <c:strCache>
                <c:ptCount val="2"/>
                <c:pt idx="0">
                  <c:v>CASES</c:v>
                </c:pt>
                <c:pt idx="1">
                  <c:v> RECOVERED</c:v>
                </c:pt>
              </c:strCache>
              <c:extLst/>
            </c:strRef>
          </c:cat>
          <c:val>
            <c:numRef>
              <c:f>' First wave vs Second Wave'!$B$3:$C$3</c:f>
              <c:numCache>
                <c:formatCode>General</c:formatCode>
                <c:ptCount val="2"/>
                <c:pt idx="0">
                  <c:v>23189169</c:v>
                </c:pt>
                <c:pt idx="1">
                  <c:v>22888062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480-4E17-A21B-B72F93377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5390416"/>
        <c:axId val="805385840"/>
      </c:barChart>
      <c:catAx>
        <c:axId val="80539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85840"/>
        <c:crosses val="autoZero"/>
        <c:auto val="1"/>
        <c:lblAlgn val="ctr"/>
        <c:lblOffset val="100"/>
        <c:noMultiLvlLbl val="0"/>
      </c:catAx>
      <c:valAx>
        <c:axId val="805385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9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vaccination comparison 2'!$A$2</c:f>
              <c:strCache>
                <c:ptCount val="1"/>
                <c:pt idx="0">
                  <c:v>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 vaccination comparison 2'!$B$1:$C$1</c:f>
              <c:strCache>
                <c:ptCount val="2"/>
                <c:pt idx="0">
                  <c:v>BEFORE VACCINATED</c:v>
                </c:pt>
                <c:pt idx="1">
                  <c:v>AFTER VACCINATED</c:v>
                </c:pt>
              </c:strCache>
            </c:strRef>
          </c:cat>
          <c:val>
            <c:numRef>
              <c:f>' vaccination comparison 2'!$B$2:$C$2</c:f>
              <c:numCache>
                <c:formatCode>General</c:formatCode>
                <c:ptCount val="2"/>
                <c:pt idx="0">
                  <c:v>10572677</c:v>
                </c:pt>
                <c:pt idx="1">
                  <c:v>23726897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4-408F-A7AD-96B3E83C8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8403072"/>
        <c:axId val="758398912"/>
      </c:barChart>
      <c:lineChart>
        <c:grouping val="standard"/>
        <c:varyColors val="0"/>
        <c:ser>
          <c:idx val="1"/>
          <c:order val="1"/>
          <c:tx>
            <c:strRef>
              <c:f>' vaccination comparison 2'!$A$3</c:f>
              <c:strCache>
                <c:ptCount val="1"/>
                <c:pt idx="0">
                  <c:v>RECOVER PERCENTAGE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 vaccination comparison 2'!$B$1:$C$1</c:f>
              <c:strCache>
                <c:ptCount val="2"/>
                <c:pt idx="0">
                  <c:v>BEFORE VACCINATED</c:v>
                </c:pt>
                <c:pt idx="1">
                  <c:v>AFTER VACCINATED</c:v>
                </c:pt>
              </c:strCache>
            </c:strRef>
          </c:cat>
          <c:val>
            <c:numRef>
              <c:f>' vaccination comparison 2'!$B$3:$C$3</c:f>
              <c:numCache>
                <c:formatCode>General</c:formatCode>
                <c:ptCount val="2"/>
                <c:pt idx="0">
                  <c:v>96.576638064323731</c:v>
                </c:pt>
                <c:pt idx="1">
                  <c:v>98.896690957945324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14-408F-A7AD-96B3E83C8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165824"/>
        <c:axId val="735169984"/>
      </c:lineChart>
      <c:catAx>
        <c:axId val="75840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398912"/>
        <c:crosses val="autoZero"/>
        <c:auto val="1"/>
        <c:lblAlgn val="ctr"/>
        <c:lblOffset val="100"/>
        <c:noMultiLvlLbl val="0"/>
      </c:catAx>
      <c:valAx>
        <c:axId val="7583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403072"/>
        <c:crosses val="autoZero"/>
        <c:crossBetween val="between"/>
      </c:valAx>
      <c:valAx>
        <c:axId val="7351699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165824"/>
        <c:crosses val="max"/>
        <c:crossBetween val="between"/>
      </c:valAx>
      <c:catAx>
        <c:axId val="735165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35169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[INSIGHT 2.xlsx] category!PivotTable1</c:name>
    <c:fmtId val="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Percentage</a:t>
            </a:r>
            <a:r>
              <a:rPr lang="en-US" baseline="0" dirty="0"/>
              <a:t> Of Death Category Wise</a:t>
            </a:r>
          </a:p>
        </c:rich>
      </c:tx>
      <c:layout>
        <c:manualLayout>
          <c:xMode val="edge"/>
          <c:yMode val="edge"/>
          <c:x val="0.31804722755445053"/>
          <c:y val="2.7138168931223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category'!$B$3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 category'!$A$4:$A$8</c:f>
              <c:strCache>
                <c:ptCount val="5"/>
                <c:pt idx="0">
                  <c:v>Category_A</c:v>
                </c:pt>
                <c:pt idx="1">
                  <c:v> </c:v>
                </c:pt>
                <c:pt idx="2">
                  <c:v>Category_C</c:v>
                </c:pt>
                <c:pt idx="3">
                  <c:v>Category_D</c:v>
                </c:pt>
                <c:pt idx="4">
                  <c:v>Category_E</c:v>
                </c:pt>
              </c:strCache>
            </c:strRef>
          </c:cat>
          <c:val>
            <c:numRef>
              <c:f>' category'!$B$4:$B$8</c:f>
              <c:numCache>
                <c:formatCode>0.00%</c:formatCode>
                <c:ptCount val="5"/>
                <c:pt idx="0">
                  <c:v>0.43931940951107434</c:v>
                </c:pt>
                <c:pt idx="1">
                  <c:v>0.39269795281607184</c:v>
                </c:pt>
                <c:pt idx="2">
                  <c:v>5.5780190391289119E-2</c:v>
                </c:pt>
                <c:pt idx="3">
                  <c:v>4.3196217644624155E-2</c:v>
                </c:pt>
                <c:pt idx="4">
                  <c:v>6.9006229636940586E-2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E-4AC5-A9E6-A61E891F2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1005648"/>
        <c:axId val="1740993584"/>
      </c:barChart>
      <c:catAx>
        <c:axId val="174100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993584"/>
        <c:crosses val="autoZero"/>
        <c:auto val="1"/>
        <c:lblAlgn val="ctr"/>
        <c:lblOffset val="100"/>
        <c:noMultiLvlLbl val="0"/>
      </c:catAx>
      <c:valAx>
        <c:axId val="174099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00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3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78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19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81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17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7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0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2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A2A3-FABE-455A-9976-6C2BB57FA99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F3AFFF-5C8F-4911-A443-C4A9D414B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7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ovid19india.org/v4/min/timeseries.min.json" TargetMode="External"/><Relationship Id="rId2" Type="http://schemas.openxmlformats.org/officeDocument/2006/relationships/hyperlink" Target="https://data.covid19india.org/v4/min/data.min.json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2255-8AEB-9C32-9733-7F220F443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62128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98D82-FCD8-D6BA-3054-8A610DBF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IN"/>
              <a:t>    </a:t>
            </a:r>
          </a:p>
        </p:txBody>
      </p:sp>
      <p:pic>
        <p:nvPicPr>
          <p:cNvPr id="1026" name="Picture 2" descr="A person with a mask&#10;&#10;Description automatically generated with low confidence">
            <a:extLst>
              <a:ext uri="{FF2B5EF4-FFF2-40B4-BE49-F238E27FC236}">
                <a16:creationId xmlns:a16="http://schemas.microsoft.com/office/drawing/2014/main" id="{C209CEAC-DD76-EE59-C8A1-1384303D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7" r="20686"/>
          <a:stretch/>
        </p:blipFill>
        <p:spPr bwMode="auto">
          <a:xfrm>
            <a:off x="6229215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F34B1-76B1-F0A9-A3E5-EB7461786E57}"/>
              </a:ext>
            </a:extLst>
          </p:cNvPr>
          <p:cNvSpPr txBox="1"/>
          <p:nvPr/>
        </p:nvSpPr>
        <p:spPr>
          <a:xfrm>
            <a:off x="248817" y="471595"/>
            <a:ext cx="6094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209B6-D682-3B6E-8FA4-D1CF4BF350BA}"/>
              </a:ext>
            </a:extLst>
          </p:cNvPr>
          <p:cNvSpPr txBox="1"/>
          <p:nvPr/>
        </p:nvSpPr>
        <p:spPr>
          <a:xfrm>
            <a:off x="216634" y="4130155"/>
            <a:ext cx="24001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dirty="0">
                <a:solidFill>
                  <a:srgbClr val="351C75"/>
                </a:solidFill>
                <a:effectLst/>
                <a:latin typeface="Raleway" panose="020B0604020202020204" pitchFamily="2" charset="0"/>
              </a:rPr>
              <a:t> Prepared By: </a:t>
            </a:r>
            <a:endParaRPr lang="en-IN" sz="2400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CE07D-11A7-64EA-D94C-A70B8BCB2535}"/>
              </a:ext>
            </a:extLst>
          </p:cNvPr>
          <p:cNvSpPr txBox="1"/>
          <p:nvPr/>
        </p:nvSpPr>
        <p:spPr>
          <a:xfrm>
            <a:off x="2189973" y="4542046"/>
            <a:ext cx="34687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B0F0"/>
                </a:solidFill>
                <a:latin typeface="Raleway" pitchFamily="2" charset="0"/>
              </a:rPr>
              <a:t> </a:t>
            </a:r>
            <a:r>
              <a:rPr lang="en-IN" sz="2000" b="1" i="0" u="none" strike="noStrike" dirty="0">
                <a:solidFill>
                  <a:srgbClr val="00B0F0"/>
                </a:solidFill>
                <a:effectLst/>
                <a:latin typeface="Raleway" pitchFamily="2" charset="0"/>
              </a:rPr>
              <a:t>Aditya Pawar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b="1" i="0" u="none" strike="noStrike" dirty="0">
              <a:solidFill>
                <a:srgbClr val="00B0F0"/>
              </a:solidFill>
              <a:effectLst/>
              <a:latin typeface="Raleway" pitchFamily="2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  <a:latin typeface="Raleway" pitchFamily="2" charset="0"/>
              </a:rPr>
              <a:t> Nooman Khan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B0F0"/>
              </a:solidFill>
              <a:latin typeface="Raleway" pitchFamily="2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B0F0"/>
                </a:solidFill>
                <a:effectLst/>
                <a:latin typeface="Raleway" pitchFamily="2" charset="0"/>
              </a:rPr>
              <a:t> Rahul Kumar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IN" sz="2000" b="1" i="0" u="none" strike="noStrike" dirty="0">
              <a:solidFill>
                <a:srgbClr val="00B0F0"/>
              </a:solidFill>
              <a:effectLst/>
              <a:latin typeface="Raleway" pitchFamily="2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B0F0"/>
                </a:solidFill>
                <a:effectLst/>
                <a:latin typeface="Raleway" pitchFamily="2" charset="0"/>
              </a:rPr>
              <a:t> Manish </a:t>
            </a:r>
            <a:r>
              <a:rPr lang="en-IN" sz="2000" b="1" dirty="0">
                <a:solidFill>
                  <a:srgbClr val="00B0F0"/>
                </a:solidFill>
                <a:latin typeface="Raleway" pitchFamily="2" charset="0"/>
              </a:rPr>
              <a:t>Singh </a:t>
            </a:r>
            <a:r>
              <a:rPr lang="en-IN" sz="2000" b="1" i="0" u="none" strike="noStrike" dirty="0">
                <a:solidFill>
                  <a:srgbClr val="00B0F0"/>
                </a:solidFill>
                <a:effectLst/>
                <a:latin typeface="Raleway" pitchFamily="2" charset="0"/>
              </a:rPr>
              <a:t>Rawat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0D7B8E-D88C-C32A-83F0-834F466E14EE}"/>
              </a:ext>
            </a:extLst>
          </p:cNvPr>
          <p:cNvSpPr/>
          <p:nvPr/>
        </p:nvSpPr>
        <p:spPr>
          <a:xfrm>
            <a:off x="-219299" y="650969"/>
            <a:ext cx="81311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i="0" u="none" strike="noStrike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Covid-19 India Data Analysis Project</a:t>
            </a:r>
            <a:endParaRPr lang="en-IN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36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C9AAA6A-6E25-BBAF-B16E-D5A0920E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383718"/>
            <a:ext cx="9069355" cy="58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5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D126-D20B-0F8D-F19B-6E66F72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Death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FCF71B-1D86-EA28-1480-E88A7A547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69714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78976014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58850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DEATH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79050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A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165583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21951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B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148011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400915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21024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215846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D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16281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323769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26009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29637887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D53FEF-771C-389A-E121-4AF01032431C}"/>
              </a:ext>
            </a:extLst>
          </p:cNvPr>
          <p:cNvSpPr txBox="1"/>
          <p:nvPr/>
        </p:nvSpPr>
        <p:spPr>
          <a:xfrm>
            <a:off x="1152524" y="4991100"/>
            <a:ext cx="378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A: 0.05 ≤ tr ≤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B: 0.1 &lt; tr ≤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C: 0.3 &lt; tr ≤ 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D: 0.5 &lt; tr ≤ 0.75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E: 0.75 &lt; tr ≤ 1.0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3DEA1-7859-9C55-4853-2741DFCADEFE}"/>
              </a:ext>
            </a:extLst>
          </p:cNvPr>
          <p:cNvSpPr txBox="1"/>
          <p:nvPr/>
        </p:nvSpPr>
        <p:spPr>
          <a:xfrm>
            <a:off x="6176864" y="5206482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ratio(tr) = (number of tests done) / (population)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778F-0564-225B-745C-B0110BAC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 death in Each Category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8B9C1-CCB0-6177-E496-78712B09A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013589"/>
              </p:ext>
            </p:extLst>
          </p:nvPr>
        </p:nvGraphicFramePr>
        <p:xfrm>
          <a:off x="838200" y="1158240"/>
          <a:ext cx="7755294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647">
                  <a:extLst>
                    <a:ext uri="{9D8B030D-6E8A-4147-A177-3AD203B41FA5}">
                      <a16:colId xmlns:a16="http://schemas.microsoft.com/office/drawing/2014/main" val="1216599244"/>
                    </a:ext>
                  </a:extLst>
                </a:gridCol>
                <a:gridCol w="3877647">
                  <a:extLst>
                    <a:ext uri="{9D8B030D-6E8A-4147-A177-3AD203B41FA5}">
                      <a16:colId xmlns:a16="http://schemas.microsoft.com/office/drawing/2014/main" val="243846945"/>
                    </a:ext>
                  </a:extLst>
                </a:gridCol>
              </a:tblGrid>
              <a:tr h="3040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Death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2401029"/>
                  </a:ext>
                </a:extLst>
              </a:tr>
              <a:tr h="3040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922029"/>
                  </a:ext>
                </a:extLst>
              </a:tr>
              <a:tr h="3040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39.27%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7937736"/>
                  </a:ext>
                </a:extLst>
              </a:tr>
              <a:tr h="3040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0686612"/>
                  </a:ext>
                </a:extLst>
              </a:tr>
              <a:tr h="3040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7799898"/>
                  </a:ext>
                </a:extLst>
              </a:tr>
              <a:tr h="3040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8428187"/>
                  </a:ext>
                </a:extLst>
              </a:tr>
              <a:tr h="311665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5632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A562BF-7E5C-B807-DDA2-AFF8D8F57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02101"/>
              </p:ext>
            </p:extLst>
          </p:nvPr>
        </p:nvGraphicFramePr>
        <p:xfrm>
          <a:off x="2230327" y="3288790"/>
          <a:ext cx="5896635" cy="3204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7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91C5FE-71A2-4792-8E06-3717333A4ED3}"/>
              </a:ext>
            </a:extLst>
          </p:cNvPr>
          <p:cNvSpPr txBox="1"/>
          <p:nvPr/>
        </p:nvSpPr>
        <p:spPr>
          <a:xfrm>
            <a:off x="531844" y="335902"/>
            <a:ext cx="10590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5EB4D-5A45-FB3E-45CF-4A506A71A937}"/>
              </a:ext>
            </a:extLst>
          </p:cNvPr>
          <p:cNvSpPr txBox="1"/>
          <p:nvPr/>
        </p:nvSpPr>
        <p:spPr>
          <a:xfrm>
            <a:off x="914400" y="569167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2" name="Google Shape;122;p21">
            <a:extLst>
              <a:ext uri="{FF2B5EF4-FFF2-40B4-BE49-F238E27FC236}">
                <a16:creationId xmlns:a16="http://schemas.microsoft.com/office/drawing/2014/main" id="{F7C281E7-7B4A-72F0-723B-A322E11153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3600" y="1644688"/>
            <a:ext cx="6823788" cy="4149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51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315BA11-975F-D749-1689-C67C7B90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58" y="1588925"/>
            <a:ext cx="78295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5AC3C-CDDE-AE25-909C-8558A98E45CC}"/>
              </a:ext>
            </a:extLst>
          </p:cNvPr>
          <p:cNvSpPr txBox="1"/>
          <p:nvPr/>
        </p:nvSpPr>
        <p:spPr>
          <a:xfrm>
            <a:off x="261256" y="214603"/>
            <a:ext cx="84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With Highest Death Percentage</a:t>
            </a:r>
          </a:p>
        </p:txBody>
      </p:sp>
    </p:spTree>
    <p:extLst>
      <p:ext uri="{BB962C8B-B14F-4D97-AF65-F5344CB8AC3E}">
        <p14:creationId xmlns:p14="http://schemas.microsoft.com/office/powerpoint/2010/main" val="219548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96D6-7C85-4F99-0E7B-44FD68AFD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https://data.covid19india.org/v4/min/data.min.json</a:t>
            </a:r>
            <a:b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https://data.covid19india.org/v4/min/timeseries.min.json</a:t>
            </a:r>
            <a:b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https://mohfw.gov.in/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A9FBA-C9DA-C049-AFA7-559256884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607B6-44ED-FA94-6AFB-665F66513819}"/>
              </a:ext>
            </a:extLst>
          </p:cNvPr>
          <p:cNvSpPr/>
          <p:nvPr/>
        </p:nvSpPr>
        <p:spPr>
          <a:xfrm>
            <a:off x="3667722" y="0"/>
            <a:ext cx="45766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US" sz="6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803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28C6-B752-2711-2A0F-AE9ECF09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634343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6893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A6B-7E11-3633-0EAD-532E152BD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01DF-8AF5-7E00-43DD-4776D7161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DD958B-ECF9-3B80-A105-73D567732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6FE7-C8C1-BCA3-485C-88EDD152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2" y="2688447"/>
            <a:ext cx="10542037" cy="1325563"/>
          </a:xfrm>
        </p:spPr>
        <p:txBody>
          <a:bodyPr>
            <a:normAutofit/>
          </a:bodyPr>
          <a:lstStyle/>
          <a:p>
            <a:r>
              <a:rPr lang="en-IN" sz="6000" b="1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22833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96D5-D53B-151E-B290-5B893889D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56266-D75E-1305-DC72-836F9F7AD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A340-24D5-432F-EDDE-50398ACAB877}"/>
              </a:ext>
            </a:extLst>
          </p:cNvPr>
          <p:cNvSpPr/>
          <p:nvPr/>
        </p:nvSpPr>
        <p:spPr>
          <a:xfrm>
            <a:off x="1963907" y="2725133"/>
            <a:ext cx="82641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319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B091-A7D7-0BAA-975C-BC28C01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Affected State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9800A7-4B3B-9F48-52D9-33FDAC78C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328816"/>
              </p:ext>
            </p:extLst>
          </p:nvPr>
        </p:nvGraphicFramePr>
        <p:xfrm>
          <a:off x="677863" y="2160588"/>
          <a:ext cx="8596312" cy="3810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64282719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06959791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1407986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127074908"/>
                    </a:ext>
                  </a:extLst>
                </a:gridCol>
              </a:tblGrid>
              <a:tr h="952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TOTAL_CASES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TOTAL_RECOVER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TOTAL_DEATH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4101132081"/>
                  </a:ext>
                </a:extLst>
              </a:tr>
              <a:tr h="952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MH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6611078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6450585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140216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3653710326"/>
                  </a:ext>
                </a:extLst>
              </a:tr>
              <a:tr h="952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4968657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4857181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31681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221571091"/>
                  </a:ext>
                </a:extLst>
              </a:tr>
              <a:tr h="952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2988333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2941578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38082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241843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8B81-327B-74DE-2B99-816B5FE3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6F00F2-9F64-FA58-D747-777C7A442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497887"/>
              </p:ext>
            </p:extLst>
          </p:nvPr>
        </p:nvGraphicFramePr>
        <p:xfrm>
          <a:off x="677863" y="2160588"/>
          <a:ext cx="8596312" cy="32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70649472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01955152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00300745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02118004"/>
                    </a:ext>
                  </a:extLst>
                </a:gridCol>
              </a:tblGrid>
              <a:tr h="8148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TOTAL_CASES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TOTAL_RECOVER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TOTAL_DEATH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23920967"/>
                  </a:ext>
                </a:extLst>
              </a:tr>
              <a:tr h="8148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10681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10644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4282058248"/>
                  </a:ext>
                </a:extLst>
              </a:tr>
              <a:tr h="8148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10365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10270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551171717"/>
                  </a:ext>
                </a:extLst>
              </a:tr>
              <a:tr h="8148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7651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7518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71542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109A-95C0-9481-5CDC-3720B448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Lakshadweep Status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A88BBD-B245-EA95-148A-28DF3B3AC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80644"/>
              </p:ext>
            </p:extLst>
          </p:nvPr>
        </p:nvGraphicFramePr>
        <p:xfrm>
          <a:off x="838200" y="1390261"/>
          <a:ext cx="1051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9502327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71837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865107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573710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022751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83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TOTAL_TEST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TOTAL_CASES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TOTAL_RECOVER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TOTAL_DEATH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14750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263541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766436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50B680-C678-C73E-F41E-F0CC2B85E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270811"/>
              </p:ext>
            </p:extLst>
          </p:nvPr>
        </p:nvGraphicFramePr>
        <p:xfrm>
          <a:off x="2901820" y="3317033"/>
          <a:ext cx="6046237" cy="3175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321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9385-DAC0-ACB6-889B-6032E3FB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76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Status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FED1DA-83AA-89C9-E841-D141565B1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910101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652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9EEC-B307-47C6-8410-48E57343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4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Wave vs Second Wave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626EB1-D53E-A830-2934-E4CDA705A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514769"/>
              </p:ext>
            </p:extLst>
          </p:nvPr>
        </p:nvGraphicFramePr>
        <p:xfrm>
          <a:off x="494522" y="1334770"/>
          <a:ext cx="111687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457">
                  <a:extLst>
                    <a:ext uri="{9D8B030D-6E8A-4147-A177-3AD203B41FA5}">
                      <a16:colId xmlns:a16="http://schemas.microsoft.com/office/drawing/2014/main" val="3072703501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1722928363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1519436122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2099046946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2673743631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315884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RECOVERED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 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DEATH 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945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WAVE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11112057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10784568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575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WAVE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23189169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22888062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301384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818599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31550E-AFB5-FB1C-7779-7B6A14839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18483"/>
              </p:ext>
            </p:extLst>
          </p:nvPr>
        </p:nvGraphicFramePr>
        <p:xfrm>
          <a:off x="2881603" y="3009123"/>
          <a:ext cx="5693229" cy="3284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3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473F-B49D-8768-9FAF-EDED919D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95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Vaccine vs After Vaccine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B51946-BAF3-B631-4ECC-865133768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675654"/>
              </p:ext>
            </p:extLst>
          </p:nvPr>
        </p:nvGraphicFramePr>
        <p:xfrm>
          <a:off x="677863" y="2160588"/>
          <a:ext cx="8596308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6">
                  <a:extLst>
                    <a:ext uri="{9D8B030D-6E8A-4147-A177-3AD203B41FA5}">
                      <a16:colId xmlns:a16="http://schemas.microsoft.com/office/drawing/2014/main" val="2103727948"/>
                    </a:ext>
                  </a:extLst>
                </a:gridCol>
                <a:gridCol w="2865436">
                  <a:extLst>
                    <a:ext uri="{9D8B030D-6E8A-4147-A177-3AD203B41FA5}">
                      <a16:colId xmlns:a16="http://schemas.microsoft.com/office/drawing/2014/main" val="3090554606"/>
                    </a:ext>
                  </a:extLst>
                </a:gridCol>
                <a:gridCol w="2865436">
                  <a:extLst>
                    <a:ext uri="{9D8B030D-6E8A-4147-A177-3AD203B41FA5}">
                      <a16:colId xmlns:a16="http://schemas.microsoft.com/office/drawing/2014/main" val="190973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VACCINATED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VACCINATED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238065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CASES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10572677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23726897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6617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 PERCENTAGE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96.57663806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98.89669096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64428851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895B1EE-A688-C0EB-787E-A9AD264FC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001954"/>
              </p:ext>
            </p:extLst>
          </p:nvPr>
        </p:nvGraphicFramePr>
        <p:xfrm>
          <a:off x="2840160" y="3349690"/>
          <a:ext cx="5939945" cy="314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944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7789-D966-DB7D-905E-BA81577A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with Highest Cases Month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1920A-ACE6-3157-1981-DB071EA73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35025" r="81160" b="9866"/>
          <a:stretch/>
        </p:blipFill>
        <p:spPr>
          <a:xfrm>
            <a:off x="838200" y="1723345"/>
            <a:ext cx="2306216" cy="41447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4FA8A3-7007-DFD9-F653-7C2E9ACA37AE}"/>
              </a:ext>
            </a:extLst>
          </p:cNvPr>
          <p:cNvSpPr txBox="1"/>
          <p:nvPr/>
        </p:nvSpPr>
        <p:spPr>
          <a:xfrm>
            <a:off x="3797560" y="2603241"/>
            <a:ext cx="43480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38 States and union territories,24 have the worst scenario on May 21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922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231</TotalTime>
  <Words>354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Raleway</vt:lpstr>
      <vt:lpstr>Times New Roman</vt:lpstr>
      <vt:lpstr>Trebuchet MS</vt:lpstr>
      <vt:lpstr>Wingdings 3</vt:lpstr>
      <vt:lpstr>Facet</vt:lpstr>
      <vt:lpstr>   </vt:lpstr>
      <vt:lpstr>   </vt:lpstr>
      <vt:lpstr>Top 3 Affected State</vt:lpstr>
      <vt:lpstr>Top 3 Safe State</vt:lpstr>
      <vt:lpstr> Lakshadweep Status </vt:lpstr>
      <vt:lpstr>Monthly Status</vt:lpstr>
      <vt:lpstr>First Wave vs Second Wave</vt:lpstr>
      <vt:lpstr>Before Vaccine vs After Vaccine</vt:lpstr>
      <vt:lpstr>State with Highest Cases Month</vt:lpstr>
      <vt:lpstr>PowerPoint Presentation</vt:lpstr>
      <vt:lpstr>Category Wise Death</vt:lpstr>
      <vt:lpstr>Percentage of  death in Each Category</vt:lpstr>
      <vt:lpstr>PowerPoint Presentation</vt:lpstr>
      <vt:lpstr>PowerPoint Presentation</vt:lpstr>
      <vt:lpstr>https://data.covid19india.org/v4/min/data.min.json  https://data.covid19india.org/v4/min/timeseries.min.json  https://mohfw.gov.in/</vt:lpstr>
      <vt:lpstr>Conclusion</vt:lpstr>
      <vt:lpstr>     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Nooman Khan</dc:creator>
  <cp:lastModifiedBy>Nooman Khan</cp:lastModifiedBy>
  <cp:revision>3</cp:revision>
  <dcterms:created xsi:type="dcterms:W3CDTF">2022-09-11T17:58:11Z</dcterms:created>
  <dcterms:modified xsi:type="dcterms:W3CDTF">2022-09-12T16:38:35Z</dcterms:modified>
</cp:coreProperties>
</file>