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7772400" cy="10058400"/>
  <p:notesSz cx="7772400" cy="100584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-53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780" y="457200"/>
            <a:ext cx="809673" cy="8084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62700" y="457200"/>
            <a:ext cx="804333" cy="89746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98853" y="431800"/>
            <a:ext cx="4648200" cy="55435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744220">
              <a:lnSpc>
                <a:spcPts val="1360"/>
              </a:lnSpc>
              <a:spcBef>
                <a:spcPts val="210"/>
              </a:spcBef>
            </a:pPr>
            <a:r>
              <a:rPr sz="1200" spc="-5" dirty="0">
                <a:latin typeface="Arial MT"/>
                <a:cs typeface="Arial MT"/>
              </a:rPr>
              <a:t>UNIVERSIDAD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TECNOLÓGICA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PANAMÁ 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FACULTAD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DE</a:t>
            </a:r>
            <a:r>
              <a:rPr sz="1200" spc="-5" dirty="0">
                <a:latin typeface="Arial MT"/>
                <a:cs typeface="Arial MT"/>
              </a:rPr>
              <a:t> INGENIERÍA </a:t>
            </a:r>
            <a:r>
              <a:rPr sz="1200" spc="-10" dirty="0">
                <a:latin typeface="Arial MT"/>
                <a:cs typeface="Arial MT"/>
              </a:rPr>
              <a:t>DE</a:t>
            </a:r>
            <a:r>
              <a:rPr sz="1200" dirty="0">
                <a:latin typeface="Arial MT"/>
                <a:cs typeface="Arial MT"/>
              </a:rPr>
              <a:t> SISTEMAS</a:t>
            </a:r>
            <a:r>
              <a:rPr sz="1200" spc="-5" dirty="0">
                <a:latin typeface="Arial MT"/>
                <a:cs typeface="Arial MT"/>
              </a:rPr>
              <a:t> COMPUTACIONALES</a:t>
            </a:r>
            <a:endParaRPr sz="1200" dirty="0">
              <a:latin typeface="Arial MT"/>
              <a:cs typeface="Arial MT"/>
            </a:endParaRPr>
          </a:p>
          <a:p>
            <a:pPr marL="1747520">
              <a:lnSpc>
                <a:spcPts val="1330"/>
              </a:lnSpc>
            </a:pPr>
            <a:r>
              <a:rPr sz="1200" dirty="0">
                <a:latin typeface="Arial MT"/>
                <a:cs typeface="Arial MT"/>
              </a:rPr>
              <a:t>PROYECTO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lang="es-PA" sz="1200" spc="-5" dirty="0">
                <a:latin typeface="Arial MT"/>
                <a:cs typeface="Arial MT"/>
              </a:rPr>
              <a:t>FINAL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1516633"/>
            <a:ext cx="6884034" cy="59200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Asignatura: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ESTRUCTURA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DE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DATOS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lang="es-PA" sz="1150" dirty="0">
                <a:latin typeface="Arial"/>
                <a:cs typeface="Arial"/>
              </a:rPr>
              <a:t>  Fecha de Asignación : 27/6/2022                                                       Fecha de Entrega: 20/7/2022  </a:t>
            </a:r>
            <a:endParaRPr sz="1150" dirty="0">
              <a:latin typeface="Arial"/>
              <a:cs typeface="Arial"/>
            </a:endParaRPr>
          </a:p>
          <a:p>
            <a:pPr marL="12700">
              <a:lnSpc>
                <a:spcPts val="1370"/>
              </a:lnSpc>
            </a:pPr>
            <a:r>
              <a:rPr sz="1200" b="1" spc="-10" dirty="0" err="1">
                <a:latin typeface="Arial"/>
                <a:cs typeface="Arial"/>
              </a:rPr>
              <a:t>Tema</a:t>
            </a:r>
            <a:r>
              <a:rPr sz="1200" b="1" spc="-10" dirty="0">
                <a:latin typeface="Arial"/>
                <a:cs typeface="Arial"/>
              </a:rPr>
              <a:t>: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Estructura </a:t>
            </a:r>
            <a:r>
              <a:rPr sz="1200" b="1" i="1" dirty="0">
                <a:latin typeface="Times New Roman"/>
                <a:cs typeface="Times New Roman"/>
              </a:rPr>
              <a:t>de </a:t>
            </a:r>
            <a:r>
              <a:rPr sz="1200" b="1" i="1" spc="-5" dirty="0">
                <a:latin typeface="Times New Roman"/>
                <a:cs typeface="Times New Roman"/>
              </a:rPr>
              <a:t>Datos</a:t>
            </a:r>
            <a:r>
              <a:rPr sz="1200" b="1" i="1" spc="-15" dirty="0">
                <a:latin typeface="Times New Roman"/>
                <a:cs typeface="Times New Roman"/>
              </a:rPr>
              <a:t> </a:t>
            </a:r>
            <a:r>
              <a:rPr sz="1200" b="1" i="1" dirty="0" err="1">
                <a:latin typeface="Times New Roman"/>
                <a:cs typeface="Times New Roman"/>
              </a:rPr>
              <a:t>Lineales</a:t>
            </a:r>
            <a:r>
              <a:rPr sz="1200" b="1" i="1" spc="-1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(</a:t>
            </a:r>
            <a:r>
              <a:rPr lang="es-PA" sz="1200" b="1" i="1" spc="-5" dirty="0">
                <a:latin typeface="Times New Roman"/>
                <a:cs typeface="Times New Roman"/>
              </a:rPr>
              <a:t>Árboles</a:t>
            </a:r>
            <a:r>
              <a:rPr sz="1200" b="1" i="1" spc="-5" dirty="0">
                <a:latin typeface="Times New Roman"/>
                <a:cs typeface="Times New Roman"/>
              </a:rPr>
              <a:t>)</a:t>
            </a:r>
            <a:endParaRPr sz="1200" dirty="0">
              <a:latin typeface="Times New Roman"/>
              <a:cs typeface="Times New Roman"/>
            </a:endParaRPr>
          </a:p>
          <a:p>
            <a:pPr marL="228600">
              <a:lnSpc>
                <a:spcPts val="1350"/>
              </a:lnSpc>
            </a:pPr>
            <a:r>
              <a:rPr sz="1200" b="1" spc="-5" dirty="0">
                <a:latin typeface="Times New Roman"/>
                <a:cs typeface="Times New Roman"/>
              </a:rPr>
              <a:t>Objetivo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General:</a:t>
            </a:r>
            <a:endParaRPr sz="1200" dirty="0">
              <a:latin typeface="Times New Roman"/>
              <a:cs typeface="Times New Roman"/>
            </a:endParaRPr>
          </a:p>
          <a:p>
            <a:pPr marL="685800" marR="496570" indent="-223520">
              <a:lnSpc>
                <a:spcPts val="1240"/>
              </a:lnSpc>
              <a:spcBef>
                <a:spcPts val="185"/>
              </a:spcBef>
              <a:tabLst>
                <a:tab pos="723900" algn="l"/>
              </a:tabLst>
            </a:pPr>
            <a:r>
              <a:rPr sz="1200" dirty="0">
                <a:latin typeface="Times New Roman"/>
                <a:cs typeface="Times New Roman"/>
              </a:rPr>
              <a:t>1.		</a:t>
            </a:r>
            <a:r>
              <a:rPr sz="1150" spc="-5" dirty="0">
                <a:latin typeface="Times New Roman"/>
                <a:cs typeface="Times New Roman"/>
              </a:rPr>
              <a:t>Desarrollar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mediante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un</a:t>
            </a:r>
            <a:r>
              <a:rPr sz="1150" spc="-5" dirty="0">
                <a:latin typeface="Times New Roman"/>
                <a:cs typeface="Times New Roman"/>
              </a:rPr>
              <a:t> programa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en</a:t>
            </a:r>
            <a:r>
              <a:rPr sz="1150" spc="-5" dirty="0">
                <a:latin typeface="Times New Roman"/>
                <a:cs typeface="Times New Roman"/>
              </a:rPr>
              <a:t> lenguaje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C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la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simulación </a:t>
            </a:r>
            <a:r>
              <a:rPr sz="1150" dirty="0">
                <a:latin typeface="Times New Roman"/>
                <a:cs typeface="Times New Roman"/>
              </a:rPr>
              <a:t>de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una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lang="es-PA" sz="1150" spc="-10" dirty="0">
                <a:latin typeface="Times New Roman"/>
                <a:cs typeface="Times New Roman"/>
              </a:rPr>
              <a:t>Estructura de Árbol</a:t>
            </a:r>
            <a:r>
              <a:rPr sz="1150" spc="-10" dirty="0">
                <a:latin typeface="Times New Roman"/>
                <a:cs typeface="Times New Roman"/>
              </a:rPr>
              <a:t>,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endParaRPr sz="1050" dirty="0">
              <a:latin typeface="Times New Roman"/>
              <a:cs typeface="Times New Roman"/>
            </a:endParaRPr>
          </a:p>
          <a:p>
            <a:pPr marL="228600">
              <a:lnSpc>
                <a:spcPts val="1385"/>
              </a:lnSpc>
            </a:pPr>
            <a:r>
              <a:rPr sz="1200" b="1" spc="-5" dirty="0">
                <a:latin typeface="Times New Roman"/>
                <a:cs typeface="Times New Roman"/>
              </a:rPr>
              <a:t>Objetivos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Específicos:</a:t>
            </a:r>
            <a:endParaRPr sz="1200" dirty="0">
              <a:latin typeface="Times New Roman"/>
              <a:cs typeface="Times New Roman"/>
            </a:endParaRPr>
          </a:p>
          <a:p>
            <a:pPr marL="685800" indent="-224154">
              <a:lnSpc>
                <a:spcPts val="1295"/>
              </a:lnSpc>
              <a:buAutoNum type="arabicPeriod"/>
              <a:tabLst>
                <a:tab pos="686435" algn="l"/>
              </a:tabLst>
            </a:pPr>
            <a:r>
              <a:rPr sz="1150" spc="-5" dirty="0">
                <a:latin typeface="Times New Roman"/>
                <a:cs typeface="Times New Roman"/>
              </a:rPr>
              <a:t>Aplicar las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instrucciones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del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lenguaje</a:t>
            </a:r>
            <a:r>
              <a:rPr sz="1150" spc="5" dirty="0">
                <a:latin typeface="Times New Roman"/>
                <a:cs typeface="Times New Roman"/>
              </a:rPr>
              <a:t> C</a:t>
            </a:r>
            <a:endParaRPr sz="1150" dirty="0">
              <a:latin typeface="Times New Roman"/>
              <a:cs typeface="Times New Roman"/>
            </a:endParaRPr>
          </a:p>
          <a:p>
            <a:pPr marL="685800" indent="-224154">
              <a:lnSpc>
                <a:spcPts val="1315"/>
              </a:lnSpc>
              <a:buAutoNum type="arabicPeriod"/>
              <a:tabLst>
                <a:tab pos="686435" algn="l"/>
              </a:tabLst>
            </a:pPr>
            <a:r>
              <a:rPr sz="1150" spc="-5" dirty="0">
                <a:latin typeface="Times New Roman"/>
                <a:cs typeface="Times New Roman"/>
              </a:rPr>
              <a:t>Manejar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conceptos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de </a:t>
            </a:r>
            <a:r>
              <a:rPr lang="es-PA" sz="1150" spc="-10" dirty="0">
                <a:latin typeface="Times New Roman"/>
                <a:cs typeface="Times New Roman"/>
              </a:rPr>
              <a:t>Arboles 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mediante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el</a:t>
            </a:r>
            <a:r>
              <a:rPr sz="1150" spc="-5" dirty="0">
                <a:latin typeface="Times New Roman"/>
                <a:cs typeface="Times New Roman"/>
              </a:rPr>
              <a:t> lenguaje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C</a:t>
            </a:r>
            <a:endParaRPr sz="1150" dirty="0">
              <a:latin typeface="Times New Roman"/>
              <a:cs typeface="Times New Roman"/>
            </a:endParaRPr>
          </a:p>
          <a:p>
            <a:pPr marL="685800" indent="-224154">
              <a:lnSpc>
                <a:spcPts val="1405"/>
              </a:lnSpc>
              <a:buSzPct val="104347"/>
              <a:buAutoNum type="arabicPeriod"/>
              <a:tabLst>
                <a:tab pos="686435" algn="l"/>
              </a:tabLst>
            </a:pPr>
            <a:r>
              <a:rPr sz="1150" spc="-5" dirty="0">
                <a:latin typeface="Times New Roman"/>
                <a:cs typeface="Times New Roman"/>
              </a:rPr>
              <a:t>Manejar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operaciones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y/o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funciones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de </a:t>
            </a:r>
            <a:r>
              <a:rPr lang="es-PA" sz="1150" spc="-10" dirty="0">
                <a:latin typeface="Times New Roman"/>
                <a:cs typeface="Times New Roman"/>
              </a:rPr>
              <a:t>Árboles</a:t>
            </a:r>
            <a:r>
              <a:rPr sz="1150" spc="-10" dirty="0">
                <a:latin typeface="Times New Roman"/>
                <a:cs typeface="Times New Roman"/>
              </a:rPr>
              <a:t>s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en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el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lenguaje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C</a:t>
            </a:r>
            <a:endParaRPr sz="11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228600">
              <a:lnSpc>
                <a:spcPts val="1420"/>
              </a:lnSpc>
              <a:spcBef>
                <a:spcPts val="5"/>
              </a:spcBef>
            </a:pPr>
            <a:r>
              <a:rPr sz="1200" b="1" spc="-10" dirty="0">
                <a:latin typeface="Times New Roman"/>
                <a:cs typeface="Times New Roman"/>
              </a:rPr>
              <a:t>Recursos:</a:t>
            </a:r>
            <a:endParaRPr sz="1200" dirty="0">
              <a:latin typeface="Times New Roman"/>
              <a:cs typeface="Times New Roman"/>
            </a:endParaRPr>
          </a:p>
          <a:p>
            <a:pPr marL="685800" indent="-229235">
              <a:lnSpc>
                <a:spcPts val="1410"/>
              </a:lnSpc>
              <a:buSzPct val="91666"/>
              <a:buAutoNum type="arabicPeriod"/>
              <a:tabLst>
                <a:tab pos="686435" algn="l"/>
              </a:tabLst>
            </a:pPr>
            <a:r>
              <a:rPr sz="1200" dirty="0">
                <a:latin typeface="Times New Roman"/>
                <a:cs typeface="Times New Roman"/>
              </a:rPr>
              <a:t>Computadora</a:t>
            </a:r>
          </a:p>
          <a:p>
            <a:pPr marL="685800" indent="-229235">
              <a:lnSpc>
                <a:spcPts val="1430"/>
              </a:lnSpc>
              <a:buSzPct val="91666"/>
              <a:buAutoNum type="arabicPeriod"/>
              <a:tabLst>
                <a:tab pos="686435" algn="l"/>
              </a:tabLst>
            </a:pPr>
            <a:r>
              <a:rPr sz="1200" spc="-5" dirty="0">
                <a:latin typeface="Times New Roman"/>
                <a:cs typeface="Times New Roman"/>
              </a:rPr>
              <a:t>Software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228600" algn="just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Times New Roman"/>
                <a:cs typeface="Times New Roman"/>
              </a:rPr>
              <a:t>Procedimiento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Metodología:</a:t>
            </a:r>
            <a:endParaRPr sz="1200" dirty="0">
              <a:latin typeface="Times New Roman"/>
              <a:cs typeface="Times New Roman"/>
            </a:endParaRPr>
          </a:p>
          <a:p>
            <a:pPr marL="469900" indent="-229235" algn="just">
              <a:lnSpc>
                <a:spcPct val="100000"/>
              </a:lnSpc>
              <a:spcBef>
                <a:spcPts val="60"/>
              </a:spcBef>
              <a:buAutoNum type="arabicPeriod"/>
              <a:tabLst>
                <a:tab pos="470534" algn="l"/>
              </a:tabLst>
            </a:pPr>
            <a:r>
              <a:rPr sz="1100" spc="-5" dirty="0">
                <a:latin typeface="Times New Roman"/>
                <a:cs typeface="Times New Roman"/>
              </a:rPr>
              <a:t>Crear</a:t>
            </a:r>
            <a:r>
              <a:rPr sz="1100" dirty="0">
                <a:latin typeface="Times New Roman"/>
                <a:cs typeface="Times New Roman"/>
              </a:rPr>
              <a:t> un</a:t>
            </a:r>
            <a:r>
              <a:rPr sz="1100" spc="-5" dirty="0">
                <a:latin typeface="Times New Roman"/>
                <a:cs typeface="Times New Roman"/>
              </a:rPr>
              <a:t> archivo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cpp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cuyo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nombre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será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Nombre1Nombre2_</a:t>
            </a:r>
            <a:r>
              <a:rPr lang="es-PA" sz="1100" spc="-5" dirty="0">
                <a:latin typeface="Times New Roman"/>
                <a:cs typeface="Times New Roman"/>
              </a:rPr>
              <a:t>Árbol</a:t>
            </a:r>
            <a:endParaRPr sz="1100" dirty="0">
              <a:latin typeface="Times New Roman"/>
              <a:cs typeface="Times New Roman"/>
            </a:endParaRPr>
          </a:p>
          <a:p>
            <a:pPr marL="469900" marR="5080" indent="-228600" algn="just">
              <a:lnSpc>
                <a:spcPct val="94700"/>
              </a:lnSpc>
              <a:spcBef>
                <a:spcPts val="170"/>
              </a:spcBef>
              <a:buAutoNum type="arabicPeriod"/>
              <a:tabLst>
                <a:tab pos="470534" algn="l"/>
              </a:tabLst>
            </a:pPr>
            <a:r>
              <a:rPr sz="1100" spc="-5" dirty="0">
                <a:latin typeface="Times New Roman"/>
                <a:cs typeface="Times New Roman"/>
              </a:rPr>
              <a:t>Elabore un programa que permite introducir </a:t>
            </a:r>
            <a:r>
              <a:rPr sz="1100" spc="-10" dirty="0">
                <a:latin typeface="Times New Roman"/>
                <a:cs typeface="Times New Roman"/>
              </a:rPr>
              <a:t>una </a:t>
            </a:r>
            <a:r>
              <a:rPr sz="1100" dirty="0">
                <a:latin typeface="Times New Roman"/>
                <a:cs typeface="Times New Roman"/>
              </a:rPr>
              <a:t>cantidad de </a:t>
            </a:r>
            <a:r>
              <a:rPr lang="es-PA" sz="110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lang="es-PA" sz="1100" spc="-5" dirty="0">
                <a:latin typeface="Times New Roman"/>
                <a:cs typeface="Times New Roman"/>
              </a:rPr>
              <a:t>valores de Nodos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lang="es-PA" sz="1100" spc="-5" dirty="0">
                <a:latin typeface="Times New Roman"/>
                <a:cs typeface="Times New Roman"/>
              </a:rPr>
              <a:t>y realice las siguientes operaciones:  </a:t>
            </a:r>
          </a:p>
          <a:p>
            <a:pPr marL="927100" marR="5080" lvl="1" indent="-228600" algn="just">
              <a:lnSpc>
                <a:spcPct val="94700"/>
              </a:lnSpc>
              <a:spcBef>
                <a:spcPts val="170"/>
              </a:spcBef>
              <a:buFont typeface="Wingdings" panose="05000000000000000000" pitchFamily="2" charset="2"/>
              <a:buChar char="q"/>
              <a:tabLst>
                <a:tab pos="470534" algn="l"/>
              </a:tabLst>
            </a:pPr>
            <a:r>
              <a:rPr lang="es-PA" sz="1100" spc="-5" dirty="0">
                <a:latin typeface="Times New Roman"/>
                <a:cs typeface="Times New Roman"/>
              </a:rPr>
              <a:t>Generar la estructura de un árbol</a:t>
            </a:r>
          </a:p>
          <a:p>
            <a:pPr marL="927100" marR="5080" lvl="1" indent="-228600" algn="just">
              <a:lnSpc>
                <a:spcPct val="94700"/>
              </a:lnSpc>
              <a:spcBef>
                <a:spcPts val="170"/>
              </a:spcBef>
              <a:buFont typeface="Wingdings" panose="05000000000000000000" pitchFamily="2" charset="2"/>
              <a:buChar char="q"/>
              <a:tabLst>
                <a:tab pos="470534" algn="l"/>
              </a:tabLst>
            </a:pPr>
            <a:r>
              <a:rPr lang="es-PA" sz="1100" spc="-5" dirty="0">
                <a:latin typeface="Times New Roman"/>
                <a:cs typeface="Times New Roman"/>
              </a:rPr>
              <a:t>Recorrido del Árbol (</a:t>
            </a:r>
            <a:r>
              <a:rPr lang="es-PA" sz="1100" spc="-5" dirty="0" err="1">
                <a:latin typeface="Times New Roman"/>
                <a:cs typeface="Times New Roman"/>
              </a:rPr>
              <a:t>PreOrden</a:t>
            </a:r>
            <a:r>
              <a:rPr lang="es-PA" sz="1100" spc="-5" dirty="0">
                <a:latin typeface="Times New Roman"/>
                <a:cs typeface="Times New Roman"/>
              </a:rPr>
              <a:t> , </a:t>
            </a:r>
            <a:r>
              <a:rPr lang="es-PA" sz="1100" spc="-5" dirty="0" err="1">
                <a:latin typeface="Times New Roman"/>
                <a:cs typeface="Times New Roman"/>
              </a:rPr>
              <a:t>InOrden</a:t>
            </a:r>
            <a:r>
              <a:rPr lang="es-PA" sz="1100" spc="-5" dirty="0">
                <a:latin typeface="Times New Roman"/>
                <a:cs typeface="Times New Roman"/>
              </a:rPr>
              <a:t> y </a:t>
            </a:r>
            <a:r>
              <a:rPr lang="es-PA" sz="1100" spc="-5" dirty="0" err="1">
                <a:latin typeface="Times New Roman"/>
                <a:cs typeface="Times New Roman"/>
              </a:rPr>
              <a:t>PostOrden</a:t>
            </a:r>
            <a:r>
              <a:rPr lang="es-PA" sz="1100" spc="-5" dirty="0">
                <a:latin typeface="Times New Roman"/>
                <a:cs typeface="Times New Roman"/>
              </a:rPr>
              <a:t>)</a:t>
            </a:r>
          </a:p>
          <a:p>
            <a:pPr marL="927100" marR="5080" lvl="1" indent="-228600" algn="just">
              <a:lnSpc>
                <a:spcPct val="94700"/>
              </a:lnSpc>
              <a:spcBef>
                <a:spcPts val="170"/>
              </a:spcBef>
              <a:buFont typeface="Wingdings" panose="05000000000000000000" pitchFamily="2" charset="2"/>
              <a:buChar char="q"/>
              <a:tabLst>
                <a:tab pos="470534" algn="l"/>
              </a:tabLst>
            </a:pPr>
            <a:r>
              <a:rPr lang="es-PA" sz="1100" spc="-5" dirty="0">
                <a:latin typeface="Times New Roman"/>
                <a:cs typeface="Times New Roman"/>
              </a:rPr>
              <a:t>Realizar la Búsqueda de un Nodo</a:t>
            </a:r>
          </a:p>
          <a:p>
            <a:pPr marL="927100" marR="5080" lvl="1" indent="-228600">
              <a:lnSpc>
                <a:spcPct val="94700"/>
              </a:lnSpc>
              <a:spcBef>
                <a:spcPts val="170"/>
              </a:spcBef>
              <a:buFont typeface="Wingdings" panose="05000000000000000000" pitchFamily="2" charset="2"/>
              <a:buChar char="q"/>
              <a:tabLst>
                <a:tab pos="470534" algn="l"/>
              </a:tabLst>
            </a:pPr>
            <a:r>
              <a:rPr lang="es-PA" sz="1100" spc="-5" dirty="0">
                <a:latin typeface="Times New Roman"/>
                <a:cs typeface="Times New Roman"/>
              </a:rPr>
              <a:t>Insertar un Nodo al Árbol</a:t>
            </a:r>
          </a:p>
          <a:p>
            <a:pPr marL="927100" marR="5080" lvl="1" indent="-228600">
              <a:lnSpc>
                <a:spcPct val="94700"/>
              </a:lnSpc>
              <a:spcBef>
                <a:spcPts val="170"/>
              </a:spcBef>
              <a:buFont typeface="Wingdings" panose="05000000000000000000" pitchFamily="2" charset="2"/>
              <a:buChar char="q"/>
              <a:tabLst>
                <a:tab pos="470534" algn="l"/>
              </a:tabLst>
            </a:pPr>
            <a:r>
              <a:rPr lang="es-PA" sz="1100" spc="-5" dirty="0">
                <a:latin typeface="Times New Roman"/>
                <a:cs typeface="Times New Roman"/>
              </a:rPr>
              <a:t>Eliminar un Nodo del Árbol</a:t>
            </a:r>
          </a:p>
          <a:p>
            <a:pPr marL="927100" marR="5080" lvl="1" indent="-228600">
              <a:lnSpc>
                <a:spcPct val="94700"/>
              </a:lnSpc>
              <a:spcBef>
                <a:spcPts val="170"/>
              </a:spcBef>
              <a:buFont typeface="Wingdings" panose="05000000000000000000" pitchFamily="2" charset="2"/>
              <a:buChar char="q"/>
              <a:tabLst>
                <a:tab pos="470534" algn="l"/>
              </a:tabLst>
            </a:pPr>
            <a:r>
              <a:rPr lang="es-PA" sz="1100" spc="-5" dirty="0">
                <a:latin typeface="Times New Roman"/>
                <a:cs typeface="Times New Roman"/>
              </a:rPr>
              <a:t>Indicar el Peso del Árbol</a:t>
            </a:r>
          </a:p>
          <a:p>
            <a:pPr marL="927100" marR="5080" lvl="1" indent="-228600">
              <a:lnSpc>
                <a:spcPct val="94700"/>
              </a:lnSpc>
              <a:spcBef>
                <a:spcPts val="170"/>
              </a:spcBef>
              <a:buFont typeface="Wingdings" panose="05000000000000000000" pitchFamily="2" charset="2"/>
              <a:buChar char="q"/>
              <a:tabLst>
                <a:tab pos="470534" algn="l"/>
              </a:tabLst>
            </a:pPr>
            <a:r>
              <a:rPr lang="es-PA" sz="1100" spc="-5" dirty="0">
                <a:latin typeface="Times New Roman"/>
                <a:cs typeface="Times New Roman"/>
              </a:rPr>
              <a:t>Imprimir los Nodos  Terminales u Hojas</a:t>
            </a:r>
          </a:p>
          <a:p>
            <a:pPr marL="927100" marR="5080" lvl="1" indent="-228600">
              <a:lnSpc>
                <a:spcPct val="94700"/>
              </a:lnSpc>
              <a:spcBef>
                <a:spcPts val="170"/>
              </a:spcBef>
              <a:buFont typeface="Wingdings" panose="05000000000000000000" pitchFamily="2" charset="2"/>
              <a:buChar char="q"/>
              <a:tabLst>
                <a:tab pos="470534" algn="l"/>
              </a:tabLst>
            </a:pPr>
            <a:r>
              <a:rPr lang="es-PA" sz="1100" spc="-5" dirty="0">
                <a:latin typeface="Times New Roman"/>
                <a:cs typeface="Times New Roman"/>
              </a:rPr>
              <a:t>Nodos Interiores</a:t>
            </a:r>
            <a:br>
              <a:rPr lang="es-PA" sz="1100" spc="-5" dirty="0">
                <a:latin typeface="Times New Roman"/>
                <a:cs typeface="Times New Roman"/>
              </a:rPr>
            </a:br>
            <a:endParaRPr lang="es-PA" sz="1100" spc="-5" dirty="0">
              <a:latin typeface="Times New Roman"/>
              <a:cs typeface="Times New Roman"/>
            </a:endParaRPr>
          </a:p>
          <a:p>
            <a:pPr marL="927100" marR="5080" lvl="1" indent="-228600">
              <a:lnSpc>
                <a:spcPct val="94700"/>
              </a:lnSpc>
              <a:spcBef>
                <a:spcPts val="170"/>
              </a:spcBef>
              <a:buFont typeface="Wingdings" panose="05000000000000000000" pitchFamily="2" charset="2"/>
              <a:buChar char="q"/>
              <a:tabLst>
                <a:tab pos="470534" algn="l"/>
              </a:tabLst>
            </a:pPr>
            <a:endParaRPr lang="es-PA" sz="1100" spc="-5" dirty="0">
              <a:latin typeface="Times New Roman"/>
              <a:cs typeface="Times New Roman"/>
            </a:endParaRPr>
          </a:p>
          <a:p>
            <a:pPr marL="241300" marR="5080" algn="just">
              <a:lnSpc>
                <a:spcPct val="94700"/>
              </a:lnSpc>
              <a:spcBef>
                <a:spcPts val="170"/>
              </a:spcBef>
              <a:tabLst>
                <a:tab pos="470534" algn="l"/>
              </a:tabLst>
            </a:pPr>
            <a:r>
              <a:rPr sz="1100" spc="-5" dirty="0">
                <a:latin typeface="Times New Roman"/>
                <a:cs typeface="Times New Roman"/>
              </a:rPr>
              <a:t>Las </a:t>
            </a:r>
            <a:r>
              <a:rPr lang="es-PA" sz="1100" spc="-5" dirty="0">
                <a:latin typeface="Times New Roman"/>
                <a:cs typeface="Times New Roman"/>
              </a:rPr>
              <a:t>claves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lang="es-PA" sz="1100" spc="-5" dirty="0">
                <a:latin typeface="Times New Roman"/>
                <a:cs typeface="Times New Roman"/>
              </a:rPr>
              <a:t>de los Nodos </a:t>
            </a:r>
            <a:r>
              <a:rPr sz="1100" spc="-10" dirty="0">
                <a:latin typeface="Times New Roman"/>
                <a:cs typeface="Times New Roman"/>
              </a:rPr>
              <a:t>se </a:t>
            </a:r>
            <a:r>
              <a:rPr sz="1100" spc="-5" dirty="0">
                <a:latin typeface="Times New Roman"/>
                <a:cs typeface="Times New Roman"/>
              </a:rPr>
              <a:t> introducen </a:t>
            </a:r>
            <a:r>
              <a:rPr sz="1100" spc="5" dirty="0">
                <a:latin typeface="Times New Roman"/>
                <a:cs typeface="Times New Roman"/>
              </a:rPr>
              <a:t>en </a:t>
            </a:r>
            <a:r>
              <a:rPr sz="1100" dirty="0">
                <a:latin typeface="Times New Roman"/>
                <a:cs typeface="Times New Roman"/>
              </a:rPr>
              <a:t>forma </a:t>
            </a:r>
            <a:r>
              <a:rPr sz="1100" spc="-5" dirty="0">
                <a:latin typeface="Times New Roman"/>
                <a:cs typeface="Times New Roman"/>
              </a:rPr>
              <a:t>desordenadas, luego </a:t>
            </a:r>
            <a:r>
              <a:rPr sz="1100" spc="-10" dirty="0">
                <a:latin typeface="Times New Roman"/>
                <a:cs typeface="Times New Roman"/>
              </a:rPr>
              <a:t>deberá </a:t>
            </a:r>
            <a:r>
              <a:rPr sz="1100" spc="-5" dirty="0">
                <a:latin typeface="Times New Roman"/>
                <a:cs typeface="Times New Roman"/>
              </a:rPr>
              <a:t>hacer los procesos necesarios para que dentro de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lang="es-PA" sz="1100" spc="15" dirty="0">
                <a:latin typeface="Times New Roman"/>
                <a:cs typeface="Times New Roman"/>
              </a:rPr>
              <a:t>la estructura del árbol </a:t>
            </a:r>
            <a:r>
              <a:rPr lang="es-PA" sz="1100" spc="-5" dirty="0">
                <a:latin typeface="Times New Roman"/>
                <a:cs typeface="Times New Roman"/>
              </a:rPr>
              <a:t>queden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 err="1">
                <a:latin typeface="Times New Roman"/>
                <a:cs typeface="Times New Roman"/>
              </a:rPr>
              <a:t>ordenadas</a:t>
            </a:r>
            <a:r>
              <a:rPr sz="1100" dirty="0">
                <a:latin typeface="Times New Roman"/>
                <a:cs typeface="Times New Roman"/>
              </a:rPr>
              <a:t> </a:t>
            </a:r>
            <a:endParaRPr lang="es-PA" sz="1100" dirty="0">
              <a:latin typeface="Times New Roman"/>
              <a:cs typeface="Times New Roman"/>
            </a:endParaRPr>
          </a:p>
          <a:p>
            <a:pPr marL="241300" marR="5080" algn="just">
              <a:lnSpc>
                <a:spcPct val="94700"/>
              </a:lnSpc>
              <a:spcBef>
                <a:spcPts val="170"/>
              </a:spcBef>
              <a:tabLst>
                <a:tab pos="470534" algn="l"/>
              </a:tabLst>
            </a:pPr>
            <a:r>
              <a:rPr sz="1100" spc="-10" dirty="0">
                <a:latin typeface="Times New Roman"/>
                <a:cs typeface="Times New Roman"/>
              </a:rPr>
              <a:t>La </a:t>
            </a:r>
            <a:r>
              <a:rPr sz="1100" spc="-5" dirty="0">
                <a:latin typeface="Times New Roman"/>
                <a:cs typeface="Times New Roman"/>
              </a:rPr>
              <a:t>primera pantalla del programa deberá ser una presentación del mismo, </a:t>
            </a:r>
            <a:r>
              <a:rPr sz="1100" dirty="0">
                <a:latin typeface="Times New Roman"/>
                <a:cs typeface="Times New Roman"/>
              </a:rPr>
              <a:t>donde </a:t>
            </a:r>
            <a:r>
              <a:rPr sz="1100" spc="-10" dirty="0">
                <a:latin typeface="Times New Roman"/>
                <a:cs typeface="Times New Roman"/>
              </a:rPr>
              <a:t>aparezcan </a:t>
            </a:r>
            <a:r>
              <a:rPr sz="1100" dirty="0">
                <a:latin typeface="Times New Roman"/>
                <a:cs typeface="Times New Roman"/>
              </a:rPr>
              <a:t>los </a:t>
            </a:r>
            <a:r>
              <a:rPr sz="1100" spc="-5" dirty="0">
                <a:latin typeface="Times New Roman"/>
                <a:cs typeface="Times New Roman"/>
              </a:rPr>
              <a:t>nombres </a:t>
            </a:r>
            <a:r>
              <a:rPr sz="1100" dirty="0">
                <a:latin typeface="Times New Roman"/>
                <a:cs typeface="Times New Roman"/>
              </a:rPr>
              <a:t>de </a:t>
            </a:r>
            <a:r>
              <a:rPr sz="1100" spc="-5" dirty="0">
                <a:latin typeface="Times New Roman"/>
                <a:cs typeface="Times New Roman"/>
              </a:rPr>
              <a:t>los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autores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del </a:t>
            </a:r>
            <a:r>
              <a:rPr sz="1100" spc="-5" dirty="0" err="1">
                <a:latin typeface="Times New Roman"/>
                <a:cs typeface="Times New Roman"/>
              </a:rPr>
              <a:t>programa</a:t>
            </a:r>
            <a:r>
              <a:rPr sz="1100" spc="-5" dirty="0">
                <a:latin typeface="Times New Roman"/>
                <a:cs typeface="Times New Roman"/>
              </a:rPr>
              <a:t>.</a:t>
            </a:r>
            <a:r>
              <a:rPr lang="es-PA" sz="1100" spc="-5" dirty="0">
                <a:latin typeface="Times New Roman"/>
                <a:cs typeface="Times New Roman"/>
              </a:rPr>
              <a:t> Utilizar un Menú que permita seleccionar las diferentes operaciones.</a:t>
            </a:r>
            <a:endParaRPr sz="1100" dirty="0">
              <a:latin typeface="Times New Roman"/>
              <a:cs typeface="Times New Roman"/>
            </a:endParaRPr>
          </a:p>
          <a:p>
            <a:pPr marL="462280" algn="just">
              <a:lnSpc>
                <a:spcPct val="100000"/>
              </a:lnSpc>
              <a:spcBef>
                <a:spcPts val="70"/>
              </a:spcBef>
            </a:pPr>
            <a:r>
              <a:rPr sz="1100" spc="-5" dirty="0">
                <a:latin typeface="Times New Roman"/>
                <a:cs typeface="Times New Roman"/>
              </a:rPr>
              <a:t>Utilice el</a:t>
            </a:r>
            <a:r>
              <a:rPr sz="1100" dirty="0">
                <a:latin typeface="Times New Roman"/>
                <a:cs typeface="Times New Roman"/>
              </a:rPr>
              <a:t> modo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gráfico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para </a:t>
            </a:r>
            <a:r>
              <a:rPr sz="1100" spc="-10" dirty="0">
                <a:latin typeface="Times New Roman"/>
                <a:cs typeface="Times New Roman"/>
              </a:rPr>
              <a:t>su</a:t>
            </a:r>
            <a:r>
              <a:rPr sz="1100" spc="-5" dirty="0">
                <a:latin typeface="Times New Roman"/>
                <a:cs typeface="Times New Roman"/>
              </a:rPr>
              <a:t> diseño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sea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creativo.</a:t>
            </a:r>
            <a:r>
              <a:rPr sz="1100" spc="300" dirty="0">
                <a:latin typeface="Times New Roman"/>
                <a:cs typeface="Times New Roman"/>
              </a:rPr>
              <a:t> </a:t>
            </a:r>
            <a:endParaRPr sz="1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749681"/>
            <a:ext cx="805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Evaluación: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1053" y="914781"/>
            <a:ext cx="10769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Aspectos</a:t>
            </a:r>
            <a:r>
              <a:rPr sz="110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evaluar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6916" y="914781"/>
            <a:ext cx="4368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Puntaje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60483"/>
              </p:ext>
            </p:extLst>
          </p:nvPr>
        </p:nvGraphicFramePr>
        <p:xfrm>
          <a:off x="1301629" y="1166268"/>
          <a:ext cx="1870710" cy="939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71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14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31750">
                        <a:lnSpc>
                          <a:spcPts val="116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Contenido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160"/>
                        </a:lnSpc>
                      </a:pPr>
                      <a:r>
                        <a:rPr lang="es-PA" sz="1100" spc="-1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226">
                <a:tc>
                  <a:txBody>
                    <a:bodyPr/>
                    <a:lstStyle/>
                    <a:p>
                      <a:pPr marL="31750">
                        <a:lnSpc>
                          <a:spcPts val="117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Código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fuente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170"/>
                        </a:lnSpc>
                      </a:pPr>
                      <a:r>
                        <a:rPr lang="es-PA" sz="1100" spc="-1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marL="31750">
                        <a:lnSpc>
                          <a:spcPts val="117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Presentación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170"/>
                        </a:lnSpc>
                      </a:pPr>
                      <a:r>
                        <a:rPr lang="es-PA" sz="1100" spc="-1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210">
                <a:tc>
                  <a:txBody>
                    <a:bodyPr/>
                    <a:lstStyle/>
                    <a:p>
                      <a:pPr marL="31750">
                        <a:lnSpc>
                          <a:spcPts val="116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Creatividad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160"/>
                        </a:lnSpc>
                      </a:pPr>
                      <a:r>
                        <a:rPr lang="es-PA" sz="11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490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r>
                        <a:rPr sz="1100" u="sng" spc="-10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100" u="sng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40"/>
                        </a:lnSpc>
                      </a:pPr>
                      <a:r>
                        <a:rPr lang="es-PA" sz="1100" u="sng" spc="1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100" u="sng" spc="1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 u="sng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82600" y="2314574"/>
            <a:ext cx="6842125" cy="2417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350"/>
              </a:lnSpc>
              <a:spcBef>
                <a:spcPts val="110"/>
              </a:spcBef>
            </a:pPr>
            <a:r>
              <a:rPr sz="1150" b="1" i="1" spc="-5" dirty="0">
                <a:latin typeface="Times New Roman"/>
                <a:cs typeface="Times New Roman"/>
              </a:rPr>
              <a:t>Explicación</a:t>
            </a:r>
            <a:r>
              <a:rPr sz="1150" b="1" i="1" spc="-15" dirty="0">
                <a:latin typeface="Times New Roman"/>
                <a:cs typeface="Times New Roman"/>
              </a:rPr>
              <a:t> </a:t>
            </a:r>
            <a:r>
              <a:rPr sz="1150" b="1" i="1" dirty="0">
                <a:latin typeface="Times New Roman"/>
                <a:cs typeface="Times New Roman"/>
              </a:rPr>
              <a:t>de</a:t>
            </a:r>
            <a:r>
              <a:rPr sz="1150" b="1" i="1" spc="-5" dirty="0">
                <a:latin typeface="Times New Roman"/>
                <a:cs typeface="Times New Roman"/>
              </a:rPr>
              <a:t> los</a:t>
            </a:r>
            <a:r>
              <a:rPr sz="1150" b="1" i="1" spc="15" dirty="0">
                <a:latin typeface="Times New Roman"/>
                <a:cs typeface="Times New Roman"/>
              </a:rPr>
              <a:t> </a:t>
            </a:r>
            <a:r>
              <a:rPr sz="1150" b="1" i="1" spc="-5" dirty="0">
                <a:latin typeface="Times New Roman"/>
                <a:cs typeface="Times New Roman"/>
              </a:rPr>
              <a:t>aspectos</a:t>
            </a:r>
            <a:r>
              <a:rPr sz="1150" b="1" i="1" spc="5" dirty="0">
                <a:latin typeface="Times New Roman"/>
                <a:cs typeface="Times New Roman"/>
              </a:rPr>
              <a:t> a</a:t>
            </a:r>
            <a:r>
              <a:rPr sz="1150" b="1" i="1" spc="-10" dirty="0">
                <a:latin typeface="Times New Roman"/>
                <a:cs typeface="Times New Roman"/>
              </a:rPr>
              <a:t> </a:t>
            </a:r>
            <a:r>
              <a:rPr sz="1150" b="1" i="1" spc="-5" dirty="0">
                <a:latin typeface="Times New Roman"/>
                <a:cs typeface="Times New Roman"/>
              </a:rPr>
              <a:t>evaluar:</a:t>
            </a:r>
            <a:endParaRPr sz="1150" dirty="0">
              <a:latin typeface="Times New Roman"/>
              <a:cs typeface="Times New Roman"/>
            </a:endParaRPr>
          </a:p>
          <a:p>
            <a:pPr marL="431800" marR="8255" indent="-228600">
              <a:lnSpc>
                <a:spcPts val="1320"/>
              </a:lnSpc>
              <a:spcBef>
                <a:spcPts val="65"/>
              </a:spcBef>
              <a:buAutoNum type="arabicPeriod"/>
              <a:tabLst>
                <a:tab pos="432434" algn="l"/>
              </a:tabLst>
            </a:pPr>
            <a:r>
              <a:rPr sz="1150" b="1" spc="-5" dirty="0">
                <a:latin typeface="Times New Roman"/>
                <a:cs typeface="Times New Roman"/>
              </a:rPr>
              <a:t>Puntualidad:</a:t>
            </a:r>
            <a:r>
              <a:rPr sz="1150" b="1" spc="5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el</a:t>
            </a:r>
            <a:r>
              <a:rPr sz="1150" spc="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proyecto</a:t>
            </a:r>
            <a:r>
              <a:rPr sz="1150" spc="5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se</a:t>
            </a:r>
            <a:r>
              <a:rPr sz="1150" spc="4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entregará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en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la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fecha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indicada,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en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caso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que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un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grupo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de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trabajo</a:t>
            </a:r>
            <a:r>
              <a:rPr sz="1150" spc="5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no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entregue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en </a:t>
            </a:r>
            <a:r>
              <a:rPr sz="1150" spc="-27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esa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fecha,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se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le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permitirá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hacer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entrega</a:t>
            </a:r>
            <a:r>
              <a:rPr sz="1150" dirty="0">
                <a:latin typeface="Times New Roman"/>
                <a:cs typeface="Times New Roman"/>
              </a:rPr>
              <a:t> en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una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fecha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posterior,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y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en</a:t>
            </a:r>
            <a:r>
              <a:rPr sz="1150" spc="-5" dirty="0">
                <a:latin typeface="Times New Roman"/>
                <a:cs typeface="Times New Roman"/>
              </a:rPr>
              <a:t> puntualidad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obtendrá cero</a:t>
            </a:r>
            <a:r>
              <a:rPr sz="1150" spc="-5" dirty="0">
                <a:latin typeface="Times New Roman"/>
                <a:cs typeface="Times New Roman"/>
              </a:rPr>
              <a:t> (0).</a:t>
            </a:r>
            <a:endParaRPr sz="1150" dirty="0">
              <a:latin typeface="Times New Roman"/>
              <a:cs typeface="Times New Roman"/>
            </a:endParaRPr>
          </a:p>
          <a:p>
            <a:pPr marL="431800" indent="-229235">
              <a:lnSpc>
                <a:spcPts val="1225"/>
              </a:lnSpc>
              <a:buAutoNum type="arabicPeriod"/>
              <a:tabLst>
                <a:tab pos="432434" algn="l"/>
              </a:tabLst>
            </a:pPr>
            <a:r>
              <a:rPr sz="1150" b="1" spc="-5" dirty="0">
                <a:latin typeface="Times New Roman"/>
                <a:cs typeface="Times New Roman"/>
              </a:rPr>
              <a:t>Contenido:</a:t>
            </a:r>
            <a:r>
              <a:rPr sz="1150" b="1" spc="1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esta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es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la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parte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fundamental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del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proyecto, por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lo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que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el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programa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deberá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ejecutar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de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acuerdo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lo</a:t>
            </a:r>
            <a:endParaRPr sz="1150" dirty="0">
              <a:latin typeface="Times New Roman"/>
              <a:cs typeface="Times New Roman"/>
            </a:endParaRPr>
          </a:p>
          <a:p>
            <a:pPr marL="431800" marR="5080">
              <a:lnSpc>
                <a:spcPts val="1300"/>
              </a:lnSpc>
              <a:spcBef>
                <a:spcPts val="70"/>
              </a:spcBef>
            </a:pPr>
            <a:r>
              <a:rPr sz="1150" spc="-5" dirty="0">
                <a:latin typeface="Times New Roman"/>
                <a:cs typeface="Times New Roman"/>
              </a:rPr>
              <a:t>solicitado,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y </a:t>
            </a:r>
            <a:r>
              <a:rPr sz="1150" spc="-5" dirty="0">
                <a:latin typeface="Times New Roman"/>
                <a:cs typeface="Times New Roman"/>
              </a:rPr>
              <a:t>controlar todos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los errores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posibles,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de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tal </a:t>
            </a:r>
            <a:r>
              <a:rPr sz="1150" spc="-10" dirty="0">
                <a:latin typeface="Times New Roman"/>
                <a:cs typeface="Times New Roman"/>
              </a:rPr>
              <a:t>manera</a:t>
            </a:r>
            <a:r>
              <a:rPr sz="1150" spc="-5" dirty="0">
                <a:latin typeface="Times New Roman"/>
                <a:cs typeface="Times New Roman"/>
              </a:rPr>
              <a:t> que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oriente</a:t>
            </a:r>
            <a:r>
              <a:rPr sz="1150" dirty="0">
                <a:latin typeface="Times New Roman"/>
                <a:cs typeface="Times New Roman"/>
              </a:rPr>
              <a:t> al </a:t>
            </a:r>
            <a:r>
              <a:rPr sz="1150" spc="-5" dirty="0">
                <a:latin typeface="Times New Roman"/>
                <a:cs typeface="Times New Roman"/>
              </a:rPr>
              <a:t>usuario </a:t>
            </a:r>
            <a:r>
              <a:rPr sz="1150" dirty="0">
                <a:latin typeface="Times New Roman"/>
                <a:cs typeface="Times New Roman"/>
              </a:rPr>
              <a:t>en </a:t>
            </a:r>
            <a:r>
              <a:rPr sz="1150" spc="-5" dirty="0">
                <a:latin typeface="Times New Roman"/>
                <a:cs typeface="Times New Roman"/>
              </a:rPr>
              <a:t>cuanto </a:t>
            </a:r>
            <a:r>
              <a:rPr sz="1150" dirty="0">
                <a:latin typeface="Times New Roman"/>
                <a:cs typeface="Times New Roman"/>
              </a:rPr>
              <a:t>al </a:t>
            </a:r>
            <a:r>
              <a:rPr sz="1150" spc="-5" dirty="0">
                <a:latin typeface="Times New Roman"/>
                <a:cs typeface="Times New Roman"/>
              </a:rPr>
              <a:t>uso</a:t>
            </a:r>
            <a:r>
              <a:rPr sz="1150" spc="27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de </a:t>
            </a:r>
            <a:r>
              <a:rPr sz="1150" spc="-27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dicho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programa.</a:t>
            </a:r>
            <a:endParaRPr sz="1150" dirty="0">
              <a:latin typeface="Times New Roman"/>
              <a:cs typeface="Times New Roman"/>
            </a:endParaRPr>
          </a:p>
          <a:p>
            <a:pPr marL="431800" indent="-229235">
              <a:lnSpc>
                <a:spcPts val="1260"/>
              </a:lnSpc>
              <a:buAutoNum type="arabicPeriod" startAt="3"/>
              <a:tabLst>
                <a:tab pos="432434" algn="l"/>
              </a:tabLst>
            </a:pPr>
            <a:r>
              <a:rPr sz="1150" b="1" dirty="0">
                <a:latin typeface="Times New Roman"/>
                <a:cs typeface="Times New Roman"/>
              </a:rPr>
              <a:t>Código</a:t>
            </a:r>
            <a:r>
              <a:rPr sz="1150" b="1" spc="-30" dirty="0">
                <a:latin typeface="Times New Roman"/>
                <a:cs typeface="Times New Roman"/>
              </a:rPr>
              <a:t> </a:t>
            </a:r>
            <a:r>
              <a:rPr sz="1150" b="1" spc="-5" dirty="0">
                <a:latin typeface="Times New Roman"/>
                <a:cs typeface="Times New Roman"/>
              </a:rPr>
              <a:t>fuente:</a:t>
            </a:r>
            <a:r>
              <a:rPr sz="1150" b="1" spc="1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se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deberá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enviar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la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plataforma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el</a:t>
            </a:r>
            <a:r>
              <a:rPr sz="1150" spc="-10" dirty="0">
                <a:latin typeface="Times New Roman"/>
                <a:cs typeface="Times New Roman"/>
              </a:rPr>
              <a:t> archivo</a:t>
            </a:r>
            <a:r>
              <a:rPr sz="1150" spc="10" dirty="0">
                <a:latin typeface="Times New Roman"/>
                <a:cs typeface="Times New Roman"/>
              </a:rPr>
              <a:t> cpp,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en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la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-5" dirty="0" err="1">
                <a:latin typeface="Times New Roman"/>
                <a:cs typeface="Times New Roman"/>
              </a:rPr>
              <a:t>sección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lang="es-PA" sz="1150" spc="-5" dirty="0">
                <a:latin typeface="Times New Roman"/>
                <a:cs typeface="Times New Roman"/>
              </a:rPr>
              <a:t>del Drive Proyectos</a:t>
            </a:r>
            <a:endParaRPr sz="1150" dirty="0">
              <a:latin typeface="Wingdings"/>
              <a:cs typeface="Wingdings"/>
            </a:endParaRPr>
          </a:p>
          <a:p>
            <a:pPr marL="431800" indent="-229235">
              <a:lnSpc>
                <a:spcPts val="1330"/>
              </a:lnSpc>
              <a:buFont typeface="Times New Roman"/>
              <a:buAutoNum type="arabicPeriod" startAt="4"/>
              <a:tabLst>
                <a:tab pos="432434" algn="l"/>
              </a:tabLst>
            </a:pPr>
            <a:r>
              <a:rPr sz="1150" b="1" spc="-5" dirty="0" err="1">
                <a:latin typeface="Times New Roman"/>
                <a:cs typeface="Times New Roman"/>
              </a:rPr>
              <a:t>Prsentación</a:t>
            </a:r>
            <a:r>
              <a:rPr sz="1150" spc="-5" dirty="0">
                <a:latin typeface="Times New Roman"/>
                <a:cs typeface="Times New Roman"/>
              </a:rPr>
              <a:t>: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se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hará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una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demostración </a:t>
            </a:r>
            <a:r>
              <a:rPr sz="1150" dirty="0">
                <a:latin typeface="Times New Roman"/>
                <a:cs typeface="Times New Roman"/>
              </a:rPr>
              <a:t>del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programa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durante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la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hora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de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-5" dirty="0" err="1">
                <a:latin typeface="Times New Roman"/>
                <a:cs typeface="Times New Roman"/>
              </a:rPr>
              <a:t>clases</a:t>
            </a:r>
            <a:r>
              <a:rPr lang="es-PA" sz="1150" spc="-5" dirty="0">
                <a:latin typeface="Times New Roman"/>
                <a:cs typeface="Times New Roman"/>
              </a:rPr>
              <a:t>, Explicación del Código y Presentación de la Ejecución de Resultados</a:t>
            </a:r>
            <a:r>
              <a:rPr sz="1150" spc="-5" dirty="0">
                <a:latin typeface="Times New Roman"/>
                <a:cs typeface="Times New Roman"/>
              </a:rPr>
              <a:t>.</a:t>
            </a:r>
            <a:endParaRPr sz="1150" dirty="0">
              <a:latin typeface="Times New Roman"/>
              <a:cs typeface="Times New Roman"/>
            </a:endParaRPr>
          </a:p>
          <a:p>
            <a:pPr marL="431800" marR="231775" indent="-228600">
              <a:lnSpc>
                <a:spcPts val="1300"/>
              </a:lnSpc>
              <a:spcBef>
                <a:spcPts val="90"/>
              </a:spcBef>
              <a:buAutoNum type="arabicPeriod" startAt="4"/>
              <a:tabLst>
                <a:tab pos="432434" algn="l"/>
              </a:tabLst>
            </a:pPr>
            <a:r>
              <a:rPr sz="1150" b="1" dirty="0">
                <a:latin typeface="Times New Roman"/>
                <a:cs typeface="Times New Roman"/>
              </a:rPr>
              <a:t>Creatividad:</a:t>
            </a:r>
            <a:r>
              <a:rPr sz="1150" b="1" spc="-1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se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tomará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en </a:t>
            </a:r>
            <a:r>
              <a:rPr sz="1150" spc="-5" dirty="0">
                <a:latin typeface="Times New Roman"/>
                <a:cs typeface="Times New Roman"/>
              </a:rPr>
              <a:t>cuenta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su</a:t>
            </a:r>
            <a:r>
              <a:rPr sz="1150" spc="-5" dirty="0">
                <a:latin typeface="Times New Roman"/>
                <a:cs typeface="Times New Roman"/>
              </a:rPr>
              <a:t> diseño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y</a:t>
            </a:r>
            <a:r>
              <a:rPr sz="1150" spc="-5" dirty="0">
                <a:latin typeface="Times New Roman"/>
                <a:cs typeface="Times New Roman"/>
              </a:rPr>
              <a:t> creatividad,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tanto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en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la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pantalla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de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presentación </a:t>
            </a:r>
            <a:r>
              <a:rPr sz="1150" spc="-10" dirty="0">
                <a:latin typeface="Times New Roman"/>
                <a:cs typeface="Times New Roman"/>
              </a:rPr>
              <a:t>como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en el </a:t>
            </a:r>
            <a:r>
              <a:rPr sz="1150" spc="-27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resto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del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programa.</a:t>
            </a:r>
            <a:endParaRPr sz="11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3277870">
              <a:lnSpc>
                <a:spcPct val="100000"/>
              </a:lnSpc>
            </a:pPr>
            <a:r>
              <a:rPr sz="1100" b="1" i="1" spc="-5" dirty="0">
                <a:latin typeface="Times New Roman"/>
                <a:cs typeface="Times New Roman"/>
              </a:rPr>
              <a:t>“Nadie</a:t>
            </a:r>
            <a:r>
              <a:rPr sz="1100" b="1" i="1" spc="-1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sabe</a:t>
            </a:r>
            <a:r>
              <a:rPr sz="1100" b="1" i="1" spc="-5" dirty="0">
                <a:latin typeface="Times New Roman"/>
                <a:cs typeface="Times New Roman"/>
              </a:rPr>
              <a:t> lo</a:t>
            </a:r>
            <a:r>
              <a:rPr sz="1100" b="1" i="1" spc="-10" dirty="0">
                <a:latin typeface="Times New Roman"/>
                <a:cs typeface="Times New Roman"/>
              </a:rPr>
              <a:t> </a:t>
            </a:r>
            <a:r>
              <a:rPr sz="1100" b="1" i="1" spc="5" dirty="0">
                <a:latin typeface="Times New Roman"/>
                <a:cs typeface="Times New Roman"/>
              </a:rPr>
              <a:t>que</a:t>
            </a:r>
            <a:r>
              <a:rPr sz="1100" b="1" i="1" spc="-5" dirty="0">
                <a:latin typeface="Times New Roman"/>
                <a:cs typeface="Times New Roman"/>
              </a:rPr>
              <a:t> es capaz </a:t>
            </a:r>
            <a:r>
              <a:rPr sz="1100" b="1" i="1" dirty="0">
                <a:latin typeface="Times New Roman"/>
                <a:cs typeface="Times New Roman"/>
              </a:rPr>
              <a:t>de</a:t>
            </a:r>
            <a:r>
              <a:rPr sz="1100" b="1" i="1" spc="-5" dirty="0">
                <a:latin typeface="Times New Roman"/>
                <a:cs typeface="Times New Roman"/>
              </a:rPr>
              <a:t> </a:t>
            </a:r>
            <a:r>
              <a:rPr sz="1100" b="1" i="1" spc="-10" dirty="0">
                <a:latin typeface="Times New Roman"/>
                <a:cs typeface="Times New Roman"/>
              </a:rPr>
              <a:t>hacer,</a:t>
            </a:r>
            <a:r>
              <a:rPr sz="1100" b="1" i="1" spc="5" dirty="0">
                <a:latin typeface="Times New Roman"/>
                <a:cs typeface="Times New Roman"/>
              </a:rPr>
              <a:t> </a:t>
            </a:r>
            <a:r>
              <a:rPr sz="1100" b="1" i="1" spc="-5" dirty="0">
                <a:latin typeface="Times New Roman"/>
                <a:cs typeface="Times New Roman"/>
              </a:rPr>
              <a:t>hasta</a:t>
            </a:r>
            <a:r>
              <a:rPr sz="1100" b="1" i="1" spc="-1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que</a:t>
            </a:r>
            <a:r>
              <a:rPr sz="1100" b="1" i="1" spc="-5" dirty="0">
                <a:latin typeface="Times New Roman"/>
                <a:cs typeface="Times New Roman"/>
              </a:rPr>
              <a:t> lo</a:t>
            </a:r>
            <a:r>
              <a:rPr sz="1100" b="1" i="1" spc="10" dirty="0">
                <a:latin typeface="Times New Roman"/>
                <a:cs typeface="Times New Roman"/>
              </a:rPr>
              <a:t> </a:t>
            </a:r>
            <a:r>
              <a:rPr sz="1100" b="1" i="1" spc="-5" dirty="0">
                <a:latin typeface="Times New Roman"/>
                <a:cs typeface="Times New Roman"/>
              </a:rPr>
              <a:t>intenta”</a:t>
            </a:r>
            <a:endParaRPr sz="1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E3414E1B3E3874C9E76BAA97618911E" ma:contentTypeVersion="9" ma:contentTypeDescription="Crear nuevo documento." ma:contentTypeScope="" ma:versionID="ab8307134c53907b36a3773732e10908">
  <xsd:schema xmlns:xsd="http://www.w3.org/2001/XMLSchema" xmlns:xs="http://www.w3.org/2001/XMLSchema" xmlns:p="http://schemas.microsoft.com/office/2006/metadata/properties" xmlns:ns2="c794f840-043f-4d91-8cbc-c0a96f01d5d4" xmlns:ns3="1809f501-f668-4092-ae33-5d55e4db77b9" targetNamespace="http://schemas.microsoft.com/office/2006/metadata/properties" ma:root="true" ma:fieldsID="6305a606162fdf4a5ab34602640929dd" ns2:_="" ns3:_="">
    <xsd:import namespace="c794f840-043f-4d91-8cbc-c0a96f01d5d4"/>
    <xsd:import namespace="1809f501-f668-4092-ae33-5d55e4db77b9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94f840-043f-4d91-8cbc-c0a96f01d5d4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Etiquetas de imagen" ma:readOnly="false" ma:fieldId="{5cf76f15-5ced-4ddc-b409-7134ff3c332f}" ma:taxonomyMulti="true" ma:sspId="1348c8ee-fc48-4349-a3df-b5c7dc9d708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9f501-f668-4092-ae33-5d55e4db77b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ed88bf9-a5cd-46f4-ab0e-dc622bf8c609}" ma:internalName="TaxCatchAll" ma:showField="CatchAllData" ma:web="1809f501-f668-4092-ae33-5d55e4db77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794f840-043f-4d91-8cbc-c0a96f01d5d4" xsi:nil="true"/>
    <TaxCatchAll xmlns="1809f501-f668-4092-ae33-5d55e4db77b9" xsi:nil="true"/>
    <lcf76f155ced4ddcb4097134ff3c332f xmlns="c794f840-043f-4d91-8cbc-c0a96f01d5d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5804304-E6A1-489A-B72E-06D572E77B88}"/>
</file>

<file path=customXml/itemProps2.xml><?xml version="1.0" encoding="utf-8"?>
<ds:datastoreItem xmlns:ds="http://schemas.openxmlformats.org/officeDocument/2006/customXml" ds:itemID="{11D4B714-9C68-40F5-BF97-C23A094B0639}"/>
</file>

<file path=customXml/itemProps3.xml><?xml version="1.0" encoding="utf-8"?>
<ds:datastoreItem xmlns:ds="http://schemas.openxmlformats.org/officeDocument/2006/customXml" ds:itemID="{BFF792DA-F29E-4F2E-A3B6-980277B9B4B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440</Words>
  <Application>Microsoft Office PowerPoint</Application>
  <PresentationFormat>Personalizado</PresentationFormat>
  <Paragraphs>54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Arial MT</vt:lpstr>
      <vt:lpstr>Calibri</vt:lpstr>
      <vt:lpstr>Times New Roman</vt:lpstr>
      <vt:lpstr>Wingdings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Invitado</dc:creator>
  <cp:lastModifiedBy>Rebeca Vergara</cp:lastModifiedBy>
  <cp:revision>16</cp:revision>
  <dcterms:created xsi:type="dcterms:W3CDTF">2022-05-25T12:18:58Z</dcterms:created>
  <dcterms:modified xsi:type="dcterms:W3CDTF">2022-06-27T17:16:27Z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2021-05-05T00:00:00Z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2022-05-25T00:00:00Z</vt:filetime>
  </property>
  <property fmtid="{D5CDD505-2E9C-101B-9397-08002B2CF9AE}" pid="5" name="ContentTypeId">
    <vt:lpwstr>0x010100CE3414E1B3E3874C9E76BAA97618911E</vt:lpwstr>
  </property>
</Properties>
</file>