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IN"/>
          </a:p>
        </p:txBody>
      </p:sp>
      <p:sp>
        <p:nvSpPr>
          <p:cNvPr id="1048683"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37383" y="3215849"/>
            <a:ext cx="8935509" cy="1869441"/>
          </a:xfrm>
          <a:prstGeom prst="rect"/>
          <a:noFill/>
        </p:spPr>
        <p:txBody>
          <a:bodyPr rtlCol="0" wrap="square">
            <a:spAutoFit/>
          </a:bodyPr>
          <a:p>
            <a:r>
              <a:rPr dirty="0" sz="2400" lang="en-US"/>
              <a:t>S</a:t>
            </a:r>
            <a:r>
              <a:rPr dirty="0" sz="2400" lang="en-US"/>
              <a:t>TUDENT NAME</a:t>
            </a:r>
            <a:r>
              <a:rPr dirty="0" sz="2400" lang="en-US">
                <a:solidFill>
                  <a:srgbClr val="00B0F0"/>
                </a:solidFill>
              </a:rPr>
              <a:t>: </a:t>
            </a:r>
            <a:r>
              <a:rPr dirty="0" sz="2400" lang="en-US">
                <a:solidFill>
                  <a:srgbClr val="00B0F0"/>
                </a:solidFill>
              </a:rPr>
              <a:t>V</a:t>
            </a:r>
            <a:r>
              <a:rPr dirty="0" sz="2400" lang="en-US">
                <a:solidFill>
                  <a:srgbClr val="00B0F0"/>
                </a:solidFill>
              </a:rPr>
              <a:t> </a:t>
            </a:r>
            <a:r>
              <a:rPr dirty="0" sz="2400" lang="en-US">
                <a:solidFill>
                  <a:srgbClr val="00B0F0"/>
                </a:solidFill>
              </a:rPr>
              <a:t>V</a:t>
            </a:r>
            <a:r>
              <a:rPr dirty="0" sz="2400" lang="en-US">
                <a:solidFill>
                  <a:srgbClr val="00B0F0"/>
                </a:solidFill>
              </a:rPr>
              <a:t>I</a:t>
            </a:r>
            <a:r>
              <a:rPr dirty="0" sz="2400" lang="en-US">
                <a:solidFill>
                  <a:srgbClr val="00B0F0"/>
                </a:solidFill>
              </a:rPr>
              <a:t>N</a:t>
            </a:r>
            <a:r>
              <a:rPr dirty="0" sz="2400" lang="en-US">
                <a:solidFill>
                  <a:srgbClr val="00B0F0"/>
                </a:solidFill>
              </a:rPr>
              <a:t>ESH</a:t>
            </a:r>
            <a:r>
              <a:rPr dirty="0" sz="2400" lang="en-US">
                <a:solidFill>
                  <a:srgbClr val="00B0F0"/>
                </a:solidFill>
              </a:rPr>
              <a:t> </a:t>
            </a:r>
            <a:r>
              <a:rPr dirty="0" sz="2400" lang="en-US">
                <a:solidFill>
                  <a:srgbClr val="00B0F0"/>
                </a:solidFill>
              </a:rPr>
              <a:t>K</a:t>
            </a:r>
            <a:r>
              <a:rPr dirty="0" sz="2400" lang="en-US">
                <a:solidFill>
                  <a:srgbClr val="00B0F0"/>
                </a:solidFill>
              </a:rPr>
              <a:t>U</a:t>
            </a:r>
            <a:r>
              <a:rPr dirty="0" sz="2400" lang="en-US">
                <a:solidFill>
                  <a:srgbClr val="00B0F0"/>
                </a:solidFill>
              </a:rPr>
              <a:t>M</a:t>
            </a:r>
            <a:r>
              <a:rPr dirty="0" sz="2400" lang="en-US">
                <a:solidFill>
                  <a:srgbClr val="00B0F0"/>
                </a:solidFill>
              </a:rPr>
              <a:t>A</a:t>
            </a:r>
            <a:r>
              <a:rPr dirty="0" sz="2400" lang="en-US">
                <a:solidFill>
                  <a:srgbClr val="00B0F0"/>
                </a:solidFill>
              </a:rPr>
              <a:t>R</a:t>
            </a:r>
            <a:endParaRPr altLang="en-US" lang="zh-CN"/>
          </a:p>
          <a:p>
            <a:r>
              <a:rPr dirty="0" sz="2400" lang="en-US"/>
              <a:t>REGISTER NO</a:t>
            </a:r>
            <a:r>
              <a:rPr sz="2400" lang="en-US">
                <a:solidFill>
                  <a:srgbClr val="00B0F0"/>
                </a:solidFill>
              </a:rPr>
              <a:t>:   </a:t>
            </a:r>
            <a:r>
              <a:rPr sz="2400" lang="en-US">
                <a:solidFill>
                  <a:srgbClr val="00B0F0"/>
                </a:solidFill>
              </a:rPr>
              <a:t>1</a:t>
            </a:r>
            <a:r>
              <a:rPr sz="2400" lang="en-US">
                <a:solidFill>
                  <a:srgbClr val="00B0F0"/>
                </a:solidFill>
              </a:rPr>
              <a:t>2</a:t>
            </a:r>
            <a:r>
              <a:rPr sz="2400" lang="en-US">
                <a:solidFill>
                  <a:srgbClr val="00B0F0"/>
                </a:solidFill>
              </a:rPr>
              <a:t>2</a:t>
            </a:r>
            <a:r>
              <a:rPr sz="2400" lang="en-US">
                <a:solidFill>
                  <a:srgbClr val="00B0F0"/>
                </a:solidFill>
              </a:rPr>
              <a:t>2</a:t>
            </a:r>
            <a:r>
              <a:rPr sz="2400" lang="en-US">
                <a:solidFill>
                  <a:srgbClr val="00B0F0"/>
                </a:solidFill>
              </a:rPr>
              <a:t>0</a:t>
            </a:r>
            <a:r>
              <a:rPr sz="2400" lang="en-US">
                <a:solidFill>
                  <a:srgbClr val="00B0F0"/>
                </a:solidFill>
              </a:rPr>
              <a:t>0</a:t>
            </a:r>
            <a:r>
              <a:rPr sz="2400" lang="en-US">
                <a:solidFill>
                  <a:srgbClr val="00B0F0"/>
                </a:solidFill>
              </a:rPr>
              <a:t>8</a:t>
            </a:r>
            <a:r>
              <a:rPr sz="2400" lang="en-US">
                <a:solidFill>
                  <a:srgbClr val="00B0F0"/>
                </a:solidFill>
              </a:rPr>
              <a:t>3</a:t>
            </a:r>
            <a:r>
              <a:rPr sz="2400" lang="en-US">
                <a:solidFill>
                  <a:srgbClr val="00B0F0"/>
                </a:solidFill>
              </a:rPr>
              <a:t>4</a:t>
            </a:r>
            <a:r>
              <a:rPr sz="2400" lang="en-US">
                <a:solidFill>
                  <a:srgbClr val="00B0F0"/>
                </a:solidFill>
              </a:rPr>
              <a:t> </a:t>
            </a:r>
            <a:r>
              <a:rPr sz="2400" lang="en-US">
                <a:solidFill>
                  <a:srgbClr val="00B0F0"/>
                </a:solidFill>
              </a:rPr>
              <a:t>,</a:t>
            </a:r>
            <a:r>
              <a:rPr sz="2400" lang="en-US">
                <a:solidFill>
                  <a:srgbClr val="00B0F0"/>
                </a:solidFill>
              </a:rPr>
              <a:t> </a:t>
            </a:r>
            <a:r>
              <a:rPr sz="2400" lang="en-US">
                <a:solidFill>
                  <a:srgbClr val="00B0F0"/>
                </a:solidFill>
              </a:rPr>
              <a:t>asun</a:t>
            </a:r>
            <a:r>
              <a:rPr sz="2400" lang="en-US">
                <a:solidFill>
                  <a:srgbClr val="00B0F0"/>
                </a:solidFill>
              </a:rPr>
              <a:t>m</a:t>
            </a:r>
            <a:r>
              <a:rPr sz="2400" lang="en-US">
                <a:solidFill>
                  <a:srgbClr val="00B0F0"/>
                </a:solidFill>
              </a:rPr>
              <a:t>1</a:t>
            </a:r>
            <a:r>
              <a:rPr sz="2400" lang="en-US">
                <a:solidFill>
                  <a:srgbClr val="00B0F0"/>
                </a:solidFill>
              </a:rPr>
              <a:t>8</a:t>
            </a:r>
            <a:r>
              <a:rPr sz="2400" lang="en-US">
                <a:solidFill>
                  <a:srgbClr val="00B0F0"/>
                </a:solidFill>
              </a:rPr>
              <a:t>7</a:t>
            </a:r>
            <a:r>
              <a:rPr sz="2400" lang="en-US">
                <a:solidFill>
                  <a:srgbClr val="00B0F0"/>
                </a:solidFill>
              </a:rPr>
              <a:t>1</a:t>
            </a:r>
            <a:r>
              <a:rPr sz="2400" lang="en-US">
                <a:solidFill>
                  <a:srgbClr val="00B0F0"/>
                </a:solidFill>
              </a:rPr>
              <a:t>2</a:t>
            </a:r>
            <a:r>
              <a:rPr sz="2400" lang="en-US">
                <a:solidFill>
                  <a:srgbClr val="00B0F0"/>
                </a:solidFill>
              </a:rPr>
              <a:t>2</a:t>
            </a:r>
            <a:r>
              <a:rPr sz="2400" lang="en-US">
                <a:solidFill>
                  <a:srgbClr val="00B0F0"/>
                </a:solidFill>
              </a:rPr>
              <a:t>2</a:t>
            </a:r>
            <a:r>
              <a:rPr sz="2400" lang="en-US">
                <a:solidFill>
                  <a:srgbClr val="00B0F0"/>
                </a:solidFill>
              </a:rPr>
              <a:t>0</a:t>
            </a:r>
            <a:r>
              <a:rPr sz="2400" lang="en-US">
                <a:solidFill>
                  <a:srgbClr val="00B0F0"/>
                </a:solidFill>
              </a:rPr>
              <a:t>0</a:t>
            </a:r>
            <a:r>
              <a:rPr sz="2400" lang="en-US">
                <a:solidFill>
                  <a:srgbClr val="00B0F0"/>
                </a:solidFill>
              </a:rPr>
              <a:t>8</a:t>
            </a:r>
            <a:r>
              <a:rPr sz="2400" lang="en-US">
                <a:solidFill>
                  <a:srgbClr val="00B0F0"/>
                </a:solidFill>
              </a:rPr>
              <a:t>3</a:t>
            </a:r>
            <a:r>
              <a:rPr sz="2400" lang="en-US">
                <a:solidFill>
                  <a:srgbClr val="00B0F0"/>
                </a:solidFill>
              </a:rPr>
              <a:t>4</a:t>
            </a:r>
            <a:endParaRPr dirty="0" sz="2400" lang="en-US">
              <a:solidFill>
                <a:srgbClr val="00B0F0"/>
              </a:solidFill>
            </a:endParaRPr>
          </a:p>
          <a:p>
            <a:r>
              <a:rPr dirty="0" sz="2400" lang="en-US"/>
              <a:t>DEPARTMENT: </a:t>
            </a:r>
            <a:r>
              <a:rPr dirty="0" sz="2400" lang="en-US">
                <a:solidFill>
                  <a:srgbClr val="00B0F0"/>
                </a:solidFill>
              </a:rPr>
              <a:t>B.COM(CORPORATE SECRETARYSHIP)</a:t>
            </a:r>
          </a:p>
          <a:p>
            <a:r>
              <a:rPr dirty="0" sz="2400" lang="en-US"/>
              <a:t>COLLEGE: </a:t>
            </a:r>
            <a:r>
              <a:rPr dirty="0" sz="2400" lang="en-US">
                <a:solidFill>
                  <a:srgbClr val="00B0F0"/>
                </a:solidFill>
              </a:rPr>
              <a:t>S</a:t>
            </a:r>
            <a:r>
              <a:rPr dirty="0" sz="2400" lang="en-US">
                <a:solidFill>
                  <a:srgbClr val="00B0F0"/>
                </a:solidFill>
              </a:rPr>
              <a:t>R</a:t>
            </a:r>
            <a:r>
              <a:rPr dirty="0" sz="2400" lang="en-US">
                <a:solidFill>
                  <a:srgbClr val="00B0F0"/>
                </a:solidFill>
              </a:rPr>
              <a:t>I</a:t>
            </a:r>
            <a:r>
              <a:rPr dirty="0" sz="2400" lang="en-US">
                <a:solidFill>
                  <a:srgbClr val="00B0F0"/>
                </a:solidFill>
              </a:rPr>
              <a:t>R</a:t>
            </a:r>
            <a:r>
              <a:rPr dirty="0" sz="2400" lang="en-US">
                <a:solidFill>
                  <a:srgbClr val="00B0F0"/>
                </a:solidFill>
              </a:rPr>
              <a:t>A</a:t>
            </a:r>
            <a:r>
              <a:rPr dirty="0" sz="2400" lang="en-US">
                <a:solidFill>
                  <a:srgbClr val="00B0F0"/>
                </a:solidFill>
              </a:rPr>
              <a:t>M</a:t>
            </a:r>
            <a:r>
              <a:rPr dirty="0" sz="2400" lang="en-US">
                <a:solidFill>
                  <a:srgbClr val="00B0F0"/>
                </a:solidFill>
              </a:rPr>
              <a:t> </a:t>
            </a:r>
            <a:r>
              <a:rPr dirty="0" sz="2400" lang="en-US">
                <a:solidFill>
                  <a:srgbClr val="00B0F0"/>
                </a:solidFill>
              </a:rPr>
              <a:t>C</a:t>
            </a:r>
            <a:r>
              <a:rPr dirty="0" sz="2400" lang="en-US">
                <a:solidFill>
                  <a:srgbClr val="00B0F0"/>
                </a:solidFill>
              </a:rPr>
              <a:t>O</a:t>
            </a:r>
            <a:r>
              <a:rPr dirty="0" sz="2400" lang="en-US">
                <a:solidFill>
                  <a:srgbClr val="00B0F0"/>
                </a:solidFill>
              </a:rPr>
              <a:t>L</a:t>
            </a:r>
            <a:r>
              <a:rPr dirty="0" sz="2400" lang="en-US">
                <a:solidFill>
                  <a:srgbClr val="00B0F0"/>
                </a:solidFill>
              </a:rPr>
              <a:t>L</a:t>
            </a:r>
            <a:r>
              <a:rPr dirty="0" sz="2400" lang="en-US">
                <a:solidFill>
                  <a:srgbClr val="00B0F0"/>
                </a:solidFill>
              </a:rPr>
              <a:t>EGE </a:t>
            </a:r>
            <a:r>
              <a:rPr dirty="0" sz="2400" lang="en-US">
                <a:solidFill>
                  <a:srgbClr val="00B0F0"/>
                </a:solidFill>
              </a:rPr>
              <a:t>O</a:t>
            </a:r>
            <a:r>
              <a:rPr dirty="0" sz="2400" lang="en-US">
                <a:solidFill>
                  <a:srgbClr val="00B0F0"/>
                </a:solidFill>
              </a:rPr>
              <a:t>F</a:t>
            </a:r>
            <a:r>
              <a:rPr dirty="0" sz="2400" lang="en-US">
                <a:solidFill>
                  <a:srgbClr val="00B0F0"/>
                </a:solidFill>
              </a:rPr>
              <a:t> </a:t>
            </a:r>
            <a:r>
              <a:rPr dirty="0" sz="2400" lang="en-US">
                <a:solidFill>
                  <a:srgbClr val="00B0F0"/>
                </a:solidFill>
              </a:rPr>
              <a:t>A</a:t>
            </a:r>
            <a:r>
              <a:rPr dirty="0" sz="2400" lang="en-US">
                <a:solidFill>
                  <a:srgbClr val="00B0F0"/>
                </a:solidFill>
              </a:rPr>
              <a:t>R</a:t>
            </a:r>
            <a:r>
              <a:rPr dirty="0" sz="2400" lang="en-US">
                <a:solidFill>
                  <a:srgbClr val="00B0F0"/>
                </a:solidFill>
              </a:rPr>
              <a:t>T</a:t>
            </a:r>
            <a:r>
              <a:rPr dirty="0" sz="2400" lang="en-US">
                <a:solidFill>
                  <a:srgbClr val="00B0F0"/>
                </a:solidFill>
              </a:rPr>
              <a:t>S</a:t>
            </a:r>
            <a:r>
              <a:rPr dirty="0" sz="2400" lang="en-US">
                <a:solidFill>
                  <a:srgbClr val="00B0F0"/>
                </a:solidFill>
              </a:rPr>
              <a:t> </a:t>
            </a:r>
            <a:r>
              <a:rPr dirty="0" sz="2400" lang="en-US">
                <a:solidFill>
                  <a:srgbClr val="00B0F0"/>
                </a:solidFill>
              </a:rPr>
              <a:t>A</a:t>
            </a:r>
            <a:r>
              <a:rPr dirty="0" sz="2400" lang="en-US">
                <a:solidFill>
                  <a:srgbClr val="00B0F0"/>
                </a:solidFill>
              </a:rPr>
              <a:t>N</a:t>
            </a:r>
            <a:r>
              <a:rPr dirty="0" sz="2400" lang="en-US">
                <a:solidFill>
                  <a:srgbClr val="00B0F0"/>
                </a:solidFill>
              </a:rPr>
              <a:t>D</a:t>
            </a:r>
            <a:r>
              <a:rPr dirty="0" sz="2400" lang="en-US">
                <a:solidFill>
                  <a:srgbClr val="00B0F0"/>
                </a:solidFill>
              </a:rPr>
              <a:t> </a:t>
            </a:r>
            <a:r>
              <a:rPr dirty="0" sz="2400" lang="en-US">
                <a:solidFill>
                  <a:srgbClr val="00B0F0"/>
                </a:solidFill>
              </a:rPr>
              <a:t>S</a:t>
            </a:r>
            <a:r>
              <a:rPr dirty="0" sz="2400" lang="en-US">
                <a:solidFill>
                  <a:srgbClr val="00B0F0"/>
                </a:solidFill>
              </a:rPr>
              <a:t>C</a:t>
            </a:r>
            <a:r>
              <a:rPr dirty="0" sz="2400" lang="en-US">
                <a:solidFill>
                  <a:srgbClr val="00B0F0"/>
                </a:solidFill>
              </a:rPr>
              <a:t>IENCE</a:t>
            </a:r>
            <a:endParaRPr altLang="en-US" lang="zh-CN"/>
          </a:p>
          <a:p>
            <a:r>
              <a:rPr dirty="0" sz="2400" lang="en-US">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381000" y="304800"/>
            <a:ext cx="8328026" cy="225510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2"/>
          <p:cNvSpPr/>
          <p:nvPr/>
        </p:nvSpPr>
        <p:spPr>
          <a:xfrm>
            <a:off x="364299" y="1254764"/>
            <a:ext cx="8506175" cy="5324535"/>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Rectangle 1"/>
          <p:cNvSpPr/>
          <p:nvPr/>
        </p:nvSpPr>
        <p:spPr>
          <a:xfrm>
            <a:off x="381000" y="837156"/>
            <a:ext cx="9199634" cy="4708981"/>
          </a:xfrm>
          <a:prstGeom prst="rect"/>
        </p:spPr>
        <p:txBody>
          <a:bodyPr wrap="none">
            <a:spAutoFit/>
          </a:bodyPr>
          <a:p>
            <a:r>
              <a:rPr b="1" dirty="0" sz="2000" lang="en-US" spc="20" u="sng">
                <a:latin typeface="+mj-lt"/>
                <a:cs typeface="Times New Roman" pitchFamily="18" charset="0"/>
              </a:rPr>
              <a:t>DATA HIGHLIGHTING:</a:t>
            </a:r>
          </a:p>
          <a:p>
            <a:endParaRPr b="1"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given 9 features we have to highlight the features which we have to analysis</a:t>
            </a:r>
          </a:p>
          <a:p>
            <a:r>
              <a:rPr dirty="0" sz="2000" lang="en-US" spc="20">
                <a:latin typeface="Times New Roman" pitchFamily="18" charset="0"/>
                <a:cs typeface="Times New Roman" pitchFamily="18" charset="0"/>
              </a:rPr>
              <a:t>      the data.</a:t>
            </a:r>
          </a:p>
          <a:p>
            <a:pPr indent="-342900" marL="342900">
              <a:buFont typeface="Wingdings" pitchFamily="2" charset="2"/>
              <a:buChar char="v"/>
            </a:pPr>
            <a:r>
              <a:rPr dirty="0" sz="2000" lang="en-US" spc="20">
                <a:latin typeface="Times New Roman" pitchFamily="18" charset="0"/>
                <a:cs typeface="Times New Roman" pitchFamily="18" charset="0"/>
              </a:rPr>
              <a:t>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 employee rating, rating level.</a:t>
            </a:r>
          </a:p>
          <a:p>
            <a:pPr indent="-342900" marL="342900">
              <a:buFont typeface="Wingdings" pitchFamily="2" charset="2"/>
              <a:buChar char="v"/>
            </a:pPr>
            <a:endParaRPr b="1" dirty="0" sz="2000" lang="en-US" spc="20">
              <a:latin typeface="+mj-lt"/>
              <a:cs typeface="Times New Roman" pitchFamily="18" charset="0"/>
            </a:endParaRPr>
          </a:p>
          <a:p>
            <a:r>
              <a:rPr b="1" dirty="0" sz="2000" lang="en-US" spc="20" u="sng">
                <a:latin typeface="+mj-lt"/>
                <a:cs typeface="Times New Roman" pitchFamily="18" charset="0"/>
              </a:rPr>
              <a:t>RATING LEVEL CALCULATUON:</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rating level are calculated by the formula of =if condition</a:t>
            </a:r>
          </a:p>
          <a:p>
            <a:r>
              <a:rPr dirty="0" sz="2000" lang="en-US" spc="20">
                <a:latin typeface="Times New Roman" pitchFamily="18" charset="0"/>
                <a:cs typeface="Times New Roman" pitchFamily="18" charset="0"/>
              </a:rPr>
              <a:t>      =IF(J2=5,"VERY HIGH",IF(J2=4,"HIGH",IF(J2=3,"MEDIUM",</a:t>
            </a:r>
          </a:p>
          <a:p>
            <a:r>
              <a:rPr dirty="0" sz="2000" lang="en-US" spc="20">
                <a:latin typeface="Times New Roman" pitchFamily="18" charset="0"/>
                <a:cs typeface="Times New Roman" pitchFamily="18" charset="0"/>
              </a:rPr>
              <a:t>         IF(J2=2,"AVERAGE",IF(J2=1,"LOW")))))</a:t>
            </a:r>
          </a:p>
          <a:p>
            <a:pPr indent="-342900" marL="342900">
              <a:buFont typeface="Wingdings" pitchFamily="2" charset="2"/>
              <a:buChar char="v"/>
            </a:pPr>
            <a:r>
              <a:rPr dirty="0" sz="2000" lang="en-US" spc="20">
                <a:latin typeface="Times New Roman" pitchFamily="18" charset="0"/>
                <a:cs typeface="Times New Roman" pitchFamily="18" charset="0"/>
              </a:rPr>
              <a:t>To value of rating level are very high-high-medium-low-average.</a:t>
            </a:r>
          </a:p>
          <a:p>
            <a:pPr indent="-342900" marL="342900">
              <a:buFont typeface="Wingdings" pitchFamily="2" charset="2"/>
              <a:buChar char="v"/>
            </a:pPr>
            <a:endParaRPr dirty="0" sz="2000" lang="en-US" spc="20">
              <a:latin typeface="Times New Roman" pitchFamily="18" charset="0"/>
              <a:cs typeface="Times New Roman" pitchFamily="18" charset="0"/>
            </a:endParaRPr>
          </a:p>
          <a:p>
            <a:endParaRPr b="1" dirty="0" sz="2000" lang="en-US" spc="20">
              <a:latin typeface="+mj-lt"/>
              <a:cs typeface="Times New Roman" pitchFamily="18" charset="0"/>
            </a:endParaRPr>
          </a:p>
          <a:p>
            <a:r>
              <a:rPr dirty="0" sz="2000" lang="en-US" spc="20">
                <a:latin typeface="Times New Roman" pitchFamily="18" charset="0"/>
                <a:cs typeface="Times New Roman" pitchFamily="18" charset="0"/>
              </a:rPr>
              <a:t>     </a:t>
            </a:r>
            <a:endParaRPr dirty="0" sz="20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Rectangle 1"/>
          <p:cNvSpPr/>
          <p:nvPr/>
        </p:nvSpPr>
        <p:spPr>
          <a:xfrm>
            <a:off x="526171" y="563764"/>
            <a:ext cx="8825493" cy="6247864"/>
          </a:xfrm>
          <a:prstGeom prst="rect"/>
        </p:spPr>
        <p:txBody>
          <a:bodyPr wrap="none">
            <a:spAutoFit/>
          </a:bodyPr>
          <a:p>
            <a:r>
              <a:rPr b="1" dirty="0" sz="2000" lang="en-US" spc="20" u="sng">
                <a:latin typeface="+mj-lt"/>
                <a:cs typeface="Times New Roman" pitchFamily="18" charset="0"/>
              </a:rPr>
              <a:t>PIVOT TABLE</a:t>
            </a:r>
            <a:r>
              <a:rPr b="1" dirty="0" sz="2000" lang="en-US" spc="20">
                <a:latin typeface="+mj-lt"/>
                <a:cs typeface="Times New Roman" pitchFamily="18" charset="0"/>
              </a:rPr>
              <a:t>:</a:t>
            </a:r>
          </a:p>
          <a:p>
            <a:endParaRPr dirty="0" sz="2000" lang="en-US" spc="20">
              <a:latin typeface="Times New Roman" pitchFamily="18" charset="0"/>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pivot table they are used to summarize the data which are provided</a:t>
            </a:r>
          </a:p>
          <a:p>
            <a:r>
              <a:rPr dirty="0" sz="2000" lang="en-US" spc="20">
                <a:latin typeface="Times New Roman" pitchFamily="18" charset="0"/>
                <a:cs typeface="Times New Roman" pitchFamily="18" charset="0"/>
              </a:rPr>
              <a:t>      In the data set.</a:t>
            </a:r>
          </a:p>
          <a:p>
            <a:pPr indent="-342900" marL="342900">
              <a:buFont typeface="Wingdings" pitchFamily="2" charset="2"/>
              <a:buChar char="v"/>
            </a:pPr>
            <a:r>
              <a:rPr dirty="0" sz="2000" lang="en-US" spc="20">
                <a:latin typeface="Times New Roman" pitchFamily="18" charset="0"/>
                <a:cs typeface="Times New Roman" pitchFamily="18" charset="0"/>
              </a:rPr>
              <a:t>The important column are selected in the pivot table are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a:t>
            </a:r>
          </a:p>
          <a:p>
            <a:r>
              <a:rPr dirty="0" sz="2000" lang="en-US" spc="20">
                <a:latin typeface="Times New Roman" pitchFamily="18" charset="0"/>
                <a:cs typeface="Times New Roman" pitchFamily="18" charset="0"/>
              </a:rPr>
              <a:t>      employee rating, rating level.</a:t>
            </a:r>
          </a:p>
          <a:p>
            <a:pPr indent="-342900" marL="342900">
              <a:buFont typeface="Wingdings" pitchFamily="2" charset="2"/>
              <a:buChar char="v"/>
            </a:pPr>
            <a:r>
              <a:rPr dirty="0" sz="2000" lang="en-US" spc="20">
                <a:latin typeface="Times New Roman" pitchFamily="18" charset="0"/>
                <a:cs typeface="Times New Roman" pitchFamily="18" charset="0"/>
              </a:rPr>
              <a:t>They are customize in the pivot table option</a:t>
            </a:r>
          </a:p>
          <a:p>
            <a:r>
              <a:rPr dirty="0" sz="2000" lang="en-US" spc="20">
                <a:latin typeface="Times New Roman" pitchFamily="18" charset="0"/>
                <a:cs typeface="Times New Roman" pitchFamily="18" charset="0"/>
              </a:rPr>
              <a:t>           Department = Rows</a:t>
            </a:r>
          </a:p>
          <a:p>
            <a:r>
              <a:rPr dirty="0" sz="2000" lang="en-US" spc="20">
                <a:latin typeface="Times New Roman" pitchFamily="18" charset="0"/>
                <a:cs typeface="Times New Roman" pitchFamily="18" charset="0"/>
              </a:rPr>
              <a:t>           Rating level = Column</a:t>
            </a:r>
          </a:p>
          <a:p>
            <a:r>
              <a:rPr dirty="0" sz="2000" lang="en-US" spc="20">
                <a:latin typeface="Times New Roman" pitchFamily="18" charset="0"/>
                <a:cs typeface="Times New Roman" pitchFamily="18" charset="0"/>
              </a:rPr>
              <a:t>           Gender = Filter</a:t>
            </a:r>
          </a:p>
          <a:p>
            <a:r>
              <a:rPr dirty="0" sz="2000" lang="en-US" spc="20">
                <a:latin typeface="Times New Roman" pitchFamily="18" charset="0"/>
                <a:cs typeface="Times New Roman" pitchFamily="18" charset="0"/>
              </a:rPr>
              <a:t>            Name = Values</a:t>
            </a:r>
          </a:p>
          <a:p>
            <a:endParaRPr b="1" dirty="0" sz="2000" lang="en-US" spc="20" u="sng">
              <a:latin typeface="+mj-lt"/>
              <a:cs typeface="Times New Roman" pitchFamily="18" charset="0"/>
            </a:endParaRPr>
          </a:p>
          <a:p>
            <a:r>
              <a:rPr b="1" dirty="0" sz="2000" lang="en-US" spc="20" u="sng">
                <a:latin typeface="+mj-lt"/>
                <a:cs typeface="Times New Roman" pitchFamily="18" charset="0"/>
              </a:rPr>
              <a:t>GRAPH CHART:</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analysis the important thing was have to insert the graph chart.</a:t>
            </a:r>
          </a:p>
          <a:p>
            <a:pPr indent="-342900" marL="342900">
              <a:buFont typeface="Wingdings" pitchFamily="2" charset="2"/>
              <a:buChar char="v"/>
            </a:pPr>
            <a:r>
              <a:rPr dirty="0" sz="2000" lang="en-US" spc="20">
                <a:latin typeface="Times New Roman" pitchFamily="18" charset="0"/>
                <a:cs typeface="Times New Roman" pitchFamily="18" charset="0"/>
              </a:rPr>
              <a:t>To recommended chart we can select the data are shown in the data.</a:t>
            </a:r>
          </a:p>
          <a:p>
            <a:pPr indent="-342900" marL="342900">
              <a:buFont typeface="Wingdings" pitchFamily="2" charset="2"/>
              <a:buChar char="v"/>
            </a:pPr>
            <a:endParaRPr b="1" dirty="0" sz="2000" lang="en-US" spc="20" u="sng">
              <a:latin typeface="+mj-lt"/>
              <a:cs typeface="Times New Roman" pitchFamily="18" charset="0"/>
            </a:endParaRPr>
          </a:p>
          <a:p>
            <a:endParaRPr dirty="0" sz="2000" lang="en-US" spc="20">
              <a:latin typeface="Times New Roman" pitchFamily="18" charset="0"/>
              <a:cs typeface="Times New Roman" pitchFamily="18" charset="0"/>
            </a:endParaRPr>
          </a:p>
          <a:p>
            <a:endParaRPr dirty="0" sz="2000" lang="en-US" spc="20">
              <a:latin typeface="Times New Roman" pitchFamily="18" charset="0"/>
              <a:cs typeface="Times New Roman" pitchFamily="18" charset="0"/>
            </a:endParaRPr>
          </a:p>
          <a:p>
            <a:endParaRPr dirty="0" sz="20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Title 1"/>
          <p:cNvSpPr>
            <a:spLocks noGrp="1"/>
          </p:cNvSpPr>
          <p:nvPr>
            <p:ph type="title"/>
          </p:nvPr>
        </p:nvSpPr>
        <p:spPr/>
        <p:txBody>
          <a:bodyPr/>
          <a:p>
            <a:r>
              <a:rPr dirty="0" lang="en-US">
                <a:solidFill>
                  <a:srgbClr val="00B0F0"/>
                </a:solidFill>
                <a:latin typeface="Times New Roman" panose="02020603050405020304" pitchFamily="18" charset="0"/>
                <a:cs typeface="Times New Roman" panose="02020603050405020304" pitchFamily="18" charset="0"/>
              </a:rPr>
              <a:t>conclusion</a:t>
            </a:r>
            <a:endParaRPr dirty="0" lang="en-IN">
              <a:solidFill>
                <a:srgbClr val="00B0F0"/>
              </a:solidFill>
              <a:latin typeface="Times New Roman" panose="02020603050405020304" pitchFamily="18" charset="0"/>
              <a:cs typeface="Times New Roman" panose="02020603050405020304" pitchFamily="18" charset="0"/>
            </a:endParaRPr>
          </a:p>
        </p:txBody>
      </p:sp>
      <p:sp>
        <p:nvSpPr>
          <p:cNvPr id="1048694" name="TextBox 3"/>
          <p:cNvSpPr txBox="1"/>
          <p:nvPr/>
        </p:nvSpPr>
        <p:spPr>
          <a:xfrm>
            <a:off x="1371600" y="1752600"/>
            <a:ext cx="7620000" cy="3477875"/>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60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35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371475" y="567928"/>
            <a:ext cx="10681335" cy="711200"/>
          </a:xfrm>
        </p:spPr>
        <p:txBody>
          <a:bodyPr/>
          <a:p>
            <a:r>
              <a:rPr dirty="0" lang="en-IN"/>
              <a:t>PROBLEM	STATEMENT</a:t>
            </a:r>
          </a:p>
        </p:txBody>
      </p:sp>
      <p:sp>
        <p:nvSpPr>
          <p:cNvPr id="1048647" name="object 10"/>
          <p:cNvSpPr txBox="1">
            <a:spLocks noGrp="1"/>
          </p:cNvSpPr>
          <p:nvPr>
            <p:ph type="sldNum" sz="quarter" idx="7"/>
          </p:nvPr>
        </p:nvSpPr>
        <p:spPr>
          <a:xfrm>
            <a:off x="11353418" y="6473337"/>
            <a:ext cx="151129" cy="165100"/>
          </a:xfrm>
        </p:spPr>
        <p:txBody>
          <a:bodyPr/>
          <a:p>
            <a:fld id="{81D60167-4931-47E6-BA6A-407CBD079E47}" type="slidenum">
              <a:rPr lang="en-IN" smtClean="0"/>
              <a:t>4</a:t>
            </a:fld>
            <a:endParaRPr dirty="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Rectangle 11"/>
          <p:cNvSpPr/>
          <p:nvPr/>
        </p:nvSpPr>
        <p:spPr>
          <a:xfrm>
            <a:off x="2362200" y="1326118"/>
            <a:ext cx="290464" cy="369332"/>
          </a:xfrm>
          <a:prstGeom prst="rect"/>
        </p:spPr>
        <p:txBody>
          <a:bodyPr wrap="none">
            <a:spAutoFit/>
          </a:bodyPr>
          <a:p>
            <a:r>
              <a:rPr dirty="0" lang="en-US"/>
              <a:t>  </a:t>
            </a:r>
            <a:endParaRPr dirty="0" lang="en-IN"/>
          </a:p>
        </p:txBody>
      </p:sp>
      <p:sp>
        <p:nvSpPr>
          <p:cNvPr id="1048649" name="Rectangle 8"/>
          <p:cNvSpPr/>
          <p:nvPr/>
        </p:nvSpPr>
        <p:spPr>
          <a:xfrm>
            <a:off x="371475" y="1998684"/>
            <a:ext cx="7620000" cy="2580640"/>
          </a:xfrm>
          <a:prstGeom prst="rect"/>
        </p:spPr>
        <p:txBody>
          <a:bodyPr wrap="square">
            <a:spAutoFit/>
          </a:bodyPr>
          <a:p>
            <a:r>
              <a:rPr dirty="0" sz="2400" lang="en-IN">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dirty="0" sz="2400" lang="en-I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609600"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457199" y="1371600"/>
            <a:ext cx="7924799" cy="2529840"/>
          </a:xfrm>
          <a:prstGeom prst="rect"/>
          <a:noFill/>
        </p:spPr>
        <p:txBody>
          <a:bodyPr rtlCol="0" wrap="square">
            <a:spAutoFit/>
          </a:bodyPr>
          <a:p>
            <a:r>
              <a:rPr dirty="0" sz="2000" lang="en-IN">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dirty="0" sz="2000" lang="en-IN">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dirty="0" sz="2000" lang="en-IN">
              <a:latin typeface="Times New Roman" pitchFamily="18" charset="0"/>
              <a:cs typeface="Times New Roman" pitchFamily="18" charset="0"/>
            </a:endParaRPr>
          </a:p>
        </p:txBody>
      </p:sp>
      <p:pic>
        <p:nvPicPr>
          <p:cNvPr id="2097162" name="Picture 8"/>
          <p:cNvPicPr>
            <a:picLocks noChangeAspect="1"/>
          </p:cNvPicPr>
          <p:nvPr/>
        </p:nvPicPr>
        <p:blipFill>
          <a:blip xmlns:r="http://schemas.openxmlformats.org/officeDocument/2006/relationships" r:embed="rId3" cstate="print"/>
          <a:stretch>
            <a:fillRect/>
          </a:stretch>
        </p:blipFill>
        <p:spPr>
          <a:xfrm>
            <a:off x="2767207" y="3581400"/>
            <a:ext cx="3827776" cy="2697358"/>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Rectangle 11"/>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12"/>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13"/>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14"/>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15"/>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Rectangle 7"/>
          <p:cNvSpPr/>
          <p:nvPr/>
        </p:nvSpPr>
        <p:spPr>
          <a:xfrm>
            <a:off x="3169085" y="1613780"/>
            <a:ext cx="6638292" cy="4524315"/>
          </a:xfrm>
          <a:prstGeom prst="rect"/>
        </p:spPr>
        <p:txBody>
          <a:bodyPr wrap="none">
            <a:spAutoFit/>
          </a:bodyPr>
          <a:p>
            <a:r>
              <a:rPr b="1" dirty="0" lang="en-IN">
                <a:solidFill>
                  <a:srgbClr val="0D0D0D"/>
                </a:solidFill>
                <a:latin typeface="+mj-lt"/>
                <a:cs typeface="Times New Roman" pitchFamily="18" charset="0"/>
              </a:rPr>
              <a:t>CONDITIOANL FORMATING </a:t>
            </a:r>
            <a:r>
              <a:rPr b="1" dirty="0" lang="en-IN">
                <a:solidFill>
                  <a:srgbClr val="0D0D0D"/>
                </a:solidFill>
                <a:cs typeface="Times New Roman" pitchFamily="18" charset="0"/>
              </a:rPr>
              <a:t>: </a:t>
            </a:r>
            <a:r>
              <a:rPr dirty="0" lang="en-IN">
                <a:solidFill>
                  <a:srgbClr val="0D0D0D"/>
                </a:solidFill>
                <a:latin typeface="Times New Roman" pitchFamily="18" charset="0"/>
                <a:cs typeface="Times New Roman" pitchFamily="18" charset="0"/>
              </a:rPr>
              <a:t>To find out the missing value</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FILTER:</a:t>
            </a:r>
            <a:r>
              <a:rPr dirty="0" lang="en-US">
                <a:solidFill>
                  <a:srgbClr val="0D0D0D"/>
                </a:solidFill>
                <a:cs typeface="Times New Roman" pitchFamily="18" charset="0"/>
              </a:rPr>
              <a:t> </a:t>
            </a:r>
            <a:r>
              <a:rPr dirty="0" lang="en-US">
                <a:solidFill>
                  <a:srgbClr val="0D0D0D"/>
                </a:solidFill>
                <a:latin typeface="Times New Roman" pitchFamily="18" charset="0"/>
                <a:cs typeface="Times New Roman" pitchFamily="18" charset="0"/>
              </a:rPr>
              <a:t>To remove the blank cells</a:t>
            </a:r>
          </a:p>
          <a:p>
            <a:endParaRPr dirty="0" lang="en-US">
              <a:solidFill>
                <a:srgbClr val="0D0D0D"/>
              </a:solidFill>
              <a:cs typeface="Times New Roman" pitchFamily="18" charset="0"/>
            </a:endParaRPr>
          </a:p>
          <a:p>
            <a:r>
              <a:rPr b="1" dirty="0" lang="en-US">
                <a:latin typeface="+mj-lt"/>
              </a:rPr>
              <a:t>FORMULA:</a:t>
            </a:r>
            <a:r>
              <a:rPr dirty="0" lang="en-US"/>
              <a:t> </a:t>
            </a:r>
            <a:r>
              <a:rPr dirty="0" lang="en-US">
                <a:latin typeface="Times New Roman" pitchFamily="18" charset="0"/>
                <a:cs typeface="Times New Roman" pitchFamily="18" charset="0"/>
              </a:rPr>
              <a:t>To calculate the performance by (=IF) Condition</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PIVOT TABLE: </a:t>
            </a:r>
            <a:r>
              <a:rPr dirty="0" lang="en-US">
                <a:solidFill>
                  <a:srgbClr val="0D0D0D"/>
                </a:solidFill>
                <a:latin typeface="Times New Roman" pitchFamily="18" charset="0"/>
                <a:cs typeface="Times New Roman" pitchFamily="18" charset="0"/>
              </a:rPr>
              <a:t>To select the data to make pivot table</a:t>
            </a:r>
          </a:p>
          <a:p>
            <a:r>
              <a:rPr b="1" dirty="0" lang="en-US">
                <a:solidFill>
                  <a:srgbClr val="0D0D0D"/>
                </a:solidFill>
                <a:latin typeface="+mj-lt"/>
                <a:cs typeface="Times New Roman" pitchFamily="18" charset="0"/>
              </a:rPr>
              <a:t>                         (SUMMARIZING THE DATA)</a:t>
            </a:r>
          </a:p>
          <a:p>
            <a:r>
              <a:rPr b="1" dirty="0" lang="en-US">
                <a:solidFill>
                  <a:srgbClr val="0D0D0D"/>
                </a:solidFill>
                <a:latin typeface="+mj-lt"/>
                <a:cs typeface="Times New Roman" pitchFamily="18" charset="0"/>
              </a:rPr>
              <a:t>   </a:t>
            </a:r>
          </a:p>
          <a:p>
            <a:r>
              <a:rPr b="1" dirty="0" lang="en-US">
                <a:solidFill>
                  <a:srgbClr val="0D0D0D"/>
                </a:solidFill>
                <a:latin typeface="+mj-lt"/>
                <a:cs typeface="Times New Roman" pitchFamily="18" charset="0"/>
              </a:rPr>
              <a:t>PIVOT CHART: </a:t>
            </a:r>
            <a:r>
              <a:rPr dirty="0" lang="en-US">
                <a:solidFill>
                  <a:srgbClr val="0D0D0D"/>
                </a:solidFill>
                <a:latin typeface="Times New Roman" pitchFamily="18" charset="0"/>
                <a:cs typeface="Times New Roman" pitchFamily="18" charset="0"/>
              </a:rPr>
              <a:t>To know about the clear data and information in chart</a:t>
            </a:r>
          </a:p>
          <a:p>
            <a:endParaRPr dirty="0" lang="en-US">
              <a:solidFill>
                <a:srgbClr val="0D0D0D"/>
              </a:solidFill>
              <a:latin typeface="+mj-lt"/>
              <a:cs typeface="Times New Roman" pitchFamily="18" charset="0"/>
            </a:endParaRPr>
          </a:p>
          <a:p>
            <a:r>
              <a:rPr b="1" dirty="0" lang="en-US">
                <a:solidFill>
                  <a:srgbClr val="0D0D0D"/>
                </a:solidFill>
                <a:latin typeface="+mj-lt"/>
                <a:cs typeface="Times New Roman" pitchFamily="18" charset="0"/>
              </a:rPr>
              <a:t>GRAPH</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data Visualization</a:t>
            </a:r>
          </a:p>
          <a:p>
            <a:endParaRPr dirty="0" lang="en-US">
              <a:solidFill>
                <a:srgbClr val="0D0D0D"/>
              </a:solidFill>
              <a:latin typeface="Times New Roman" pitchFamily="18" charset="0"/>
              <a:cs typeface="Times New Roman" pitchFamily="18" charset="0"/>
            </a:endParaRPr>
          </a:p>
          <a:p>
            <a:r>
              <a:rPr b="1" dirty="0" lang="en-US">
                <a:solidFill>
                  <a:srgbClr val="0D0D0D"/>
                </a:solidFill>
                <a:latin typeface="+mj-lt"/>
                <a:cs typeface="Times New Roman" pitchFamily="18" charset="0"/>
              </a:rPr>
              <a:t>SLICER:</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a:t>
            </a:r>
            <a:r>
              <a:rPr dirty="0" lang="en-US" err="1">
                <a:solidFill>
                  <a:srgbClr val="0D0D0D"/>
                </a:solidFill>
                <a:latin typeface="Times New Roman" pitchFamily="18" charset="0"/>
                <a:cs typeface="Times New Roman" pitchFamily="18" charset="0"/>
              </a:rPr>
              <a:t>summarise</a:t>
            </a:r>
            <a:r>
              <a:rPr dirty="0" lang="en-US">
                <a:solidFill>
                  <a:srgbClr val="0D0D0D"/>
                </a:solidFill>
                <a:latin typeface="Times New Roman" pitchFamily="18" charset="0"/>
                <a:cs typeface="Times New Roman" pitchFamily="18" charset="0"/>
              </a:rPr>
              <a:t> the selected data in table</a:t>
            </a:r>
          </a:p>
          <a:p>
            <a:endParaRPr dirty="0" lang="en-US">
              <a:solidFill>
                <a:srgbClr val="0D0D0D"/>
              </a:solidFill>
              <a:latin typeface="Times New Roman" pitchFamily="18" charset="0"/>
              <a:cs typeface="Times New Roman" pitchFamily="18" charset="0"/>
            </a:endParaRPr>
          </a:p>
          <a:p>
            <a:endParaRPr dirty="0" lang="en-US">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295400" y="1567934"/>
            <a:ext cx="3301994" cy="2862322"/>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a:spLocks noGrp="1"/>
          </p:cNvSpPr>
          <p:nvPr>
            <p:ph type="title"/>
          </p:nvPr>
        </p:nvSpPr>
        <p:spPr>
          <a:xfrm>
            <a:off x="609600" y="685800"/>
            <a:ext cx="8480425" cy="160172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1800" lang="en-US" spc="20"/>
            </a:br>
            <a:r>
              <a:rPr dirty="0" sz="1800" lang="en-US" spc="20" u="sng"/>
              <a:t> </a:t>
            </a:r>
            <a:r>
              <a:rPr dirty="0" sz="1800" lang="en-US" spc="20"/>
              <a:t>                                                </a:t>
            </a:r>
            <a:r>
              <a:rPr dirty="0" sz="1800" lang="en-US" spc="20" u="sng">
                <a:latin typeface="Times New Roman" pitchFamily="18" charset="0"/>
                <a:cs typeface="Times New Roman" pitchFamily="18" charset="0"/>
              </a:rPr>
              <a:t>IF CONDITION</a:t>
            </a:r>
            <a:endParaRPr dirty="0" sz="1800" u="sng">
              <a:latin typeface="Times New Roman" pitchFamily="18" charset="0"/>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Rectangle 10"/>
          <p:cNvSpPr/>
          <p:nvPr/>
        </p:nvSpPr>
        <p:spPr>
          <a:xfrm>
            <a:off x="2409825" y="2819400"/>
            <a:ext cx="7400925" cy="156966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2024-03-29T04:07:22Z</dcterms:created>
  <dcterms:modified xsi:type="dcterms:W3CDTF">2024-10-18T05:47:55Z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1dbf167ad2ce44bd9161630a36a74d8e</vt:lpwstr>
  </property>
</Properties>
</file>