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7" r:id="rId6"/>
    <p:sldId id="272" r:id="rId7"/>
    <p:sldId id="261" r:id="rId8"/>
    <p:sldId id="262" r:id="rId9"/>
    <p:sldId id="266" r:id="rId10"/>
    <p:sldId id="280" r:id="rId11"/>
    <p:sldId id="258" r:id="rId12"/>
    <p:sldId id="259" r:id="rId13"/>
    <p:sldId id="271" r:id="rId14"/>
    <p:sldId id="278" r:id="rId15"/>
    <p:sldId id="274" r:id="rId16"/>
    <p:sldId id="275" r:id="rId17"/>
    <p:sldId id="281" r:id="rId18"/>
    <p:sldId id="268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当前词项</a:t>
            </a:r>
            <a:r>
              <a:rPr lang="zh-CN" altLang="en-US"/>
              <a:t>层级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新版词项</a:t>
            </a:r>
            <a:r>
              <a:rPr lang="zh-CN" altLang="en-US"/>
              <a:t>层级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苏格拉底</a:t>
            </a:r>
            <a:r>
              <a:rPr lang="zh-CN" altLang="en-US"/>
              <a:t>不重要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tags" Target="../tags/tag5.xml"/><Relationship Id="rId4" Type="http://schemas.openxmlformats.org/officeDocument/2006/relationships/image" Target="../media/image9.png"/><Relationship Id="rId3" Type="http://schemas.openxmlformats.org/officeDocument/2006/relationships/tags" Target="../tags/tag4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869565" y="2070100"/>
            <a:ext cx="64522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HoloLens MDL2 Assets" panose="050A0102010101010101" charset="0"/>
                <a:cs typeface="HoloLens MDL2 Assets" panose="050A0102010101010101" charset="0"/>
              </a:rPr>
              <a:t>		</a:t>
            </a:r>
            <a:r>
              <a:rPr lang="en-US" altLang="zh-CN" sz="3200">
                <a:solidFill>
                  <a:srgbClr val="7030A0"/>
                </a:solidFill>
                <a:latin typeface="HoloLens MDL2 Assets" panose="050A0102010101010101" charset="0"/>
                <a:cs typeface="HoloLens MDL2 Assets" panose="050A0102010101010101" charset="0"/>
              </a:rPr>
              <a:t>  </a:t>
            </a:r>
            <a:r>
              <a:rPr lang="en-US" altLang="zh-CN" sz="3200">
                <a:solidFill>
                  <a:srgbClr val="7030A0"/>
                </a:solidFill>
                <a:latin typeface="Cascadia Code" panose="020B0609020000020004" charset="0"/>
                <a:cs typeface="Cascadia Code" panose="020B0609020000020004" charset="0"/>
              </a:rPr>
              <a:t>Ju</a:t>
            </a:r>
            <a:r>
              <a:rPr lang="en-US" altLang="zh-CN" sz="3200">
                <a:solidFill>
                  <a:srgbClr val="7030A0"/>
                </a:solidFill>
                <a:latin typeface="Cascadia Code" panose="020B0609020000020004" charset="0"/>
                <a:cs typeface="Cascadia Code" panose="020B0609020000020004" charset="0"/>
              </a:rPr>
              <a:t>nars.jl</a:t>
            </a:r>
            <a:endParaRPr lang="en-US" altLang="zh-CN" sz="3200">
              <a:latin typeface="Cascadia Code" panose="020B0609020000020004" charset="0"/>
              <a:cs typeface="Cascadia Code" panose="020B0609020000020004" charset="0"/>
            </a:endParaRPr>
          </a:p>
          <a:p>
            <a:endParaRPr lang="zh-CN" altLang="en-US" sz="32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3200">
                <a:latin typeface="HoloLens MDL2 Assets" panose="050A0102010101010101" charset="0"/>
                <a:cs typeface="HoloLens MDL2 Assets" panose="050A0102010101010101" charset="0"/>
              </a:rPr>
              <a:t>	</a:t>
            </a:r>
            <a:r>
              <a:rPr lang="zh-CN" altLang="en-US" sz="3200">
                <a:latin typeface="HoloLens MDL2 Assets" panose="050A0102010101010101" charset="0"/>
                <a:cs typeface="HoloLens MDL2 Assets" panose="050A0102010101010101" charset="0"/>
              </a:rPr>
              <a:t>用</a:t>
            </a:r>
            <a:r>
              <a:rPr lang="en-US" altLang="zh-CN" sz="3200">
                <a:latin typeface="HoloLens MDL2 Assets" panose="050A0102010101010101" charset="0"/>
                <a:cs typeface="HoloLens MDL2 Assets" panose="050A0102010101010101" charset="0"/>
              </a:rPr>
              <a:t>Julia</a:t>
            </a:r>
            <a:r>
              <a:rPr lang="zh-CN" altLang="en-US" sz="3200">
                <a:latin typeface="HoloLens MDL2 Assets" panose="050A0102010101010101" charset="0"/>
                <a:cs typeface="HoloLens MDL2 Assets" panose="050A0102010101010101" charset="0"/>
              </a:rPr>
              <a:t>写非公理推理系统</a:t>
            </a:r>
            <a:endParaRPr lang="zh-CN" altLang="en-US" sz="3200">
              <a:latin typeface="HoloLens MDL2 Assets" panose="050A0102010101010101" charset="0"/>
              <a:cs typeface="HoloLens MDL2 Assets" panose="050A0102010101010101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5485" y="4251960"/>
            <a:ext cx="31610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孙常新</a:t>
            </a:r>
            <a:r>
              <a:rPr lang="en-US" altLang="zh-CN" sz="2000"/>
              <a:t>   cxin2027@163.com</a:t>
            </a:r>
            <a:endParaRPr lang="en-US" altLang="zh-CN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新版词项层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0"/>
            <a:ext cx="734631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4015" y="38163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词项层级结构（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新）：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78935" y="2136775"/>
            <a:ext cx="3834130" cy="28911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6775" y="861695"/>
            <a:ext cx="5034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极其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便捷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的高扩展性和表达力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48560" y="5781040"/>
            <a:ext cx="729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苏格拉底并不重要，重要的是谁在那个位置。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2770" y="4107815"/>
            <a:ext cx="5205730" cy="890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42770" y="2845435"/>
            <a:ext cx="3486150" cy="795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42770" y="1433830"/>
            <a:ext cx="5391150" cy="8432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22540" y="1671320"/>
            <a:ext cx="427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False</a:t>
            </a:r>
            <a:r>
              <a:rPr lang="en-US" altLang="zh-CN"/>
              <a:t>: Term{Inheritance} &lt;: Term{Statement}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5295" y="2824480"/>
            <a:ext cx="5591175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9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30855" y="1536065"/>
            <a:ext cx="6130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使用</a:t>
            </a:r>
            <a:r>
              <a:rPr lang="en-US" altLang="zh-CN" sz="3600"/>
              <a:t>Julia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除了快，还注重啥</a:t>
            </a:r>
            <a:r>
              <a:rPr lang="zh-CN" altLang="en-US" sz="3600"/>
              <a:t>？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4861560" y="2597785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效率！</a:t>
            </a:r>
            <a:endParaRPr lang="zh-CN" altLang="en-US" sz="6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37560" y="4211955"/>
            <a:ext cx="5516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别人追求快，我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看中动态多分派！</a:t>
            </a:r>
            <a:endParaRPr lang="zh-CN" altLang="en-US" sz="28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/>
      <p:bldP spid="4" grpId="1"/>
      <p:bldP spid="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33020"/>
            <a:ext cx="9685020" cy="67919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130810"/>
            <a:ext cx="8801100" cy="65963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5089525" y="527685"/>
            <a:ext cx="2012950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265045" y="3171825"/>
            <a:ext cx="2012950" cy="581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4" name="圆角矩形 3"/>
          <p:cNvSpPr/>
          <p:nvPr/>
        </p:nvSpPr>
        <p:spPr>
          <a:xfrm>
            <a:off x="5083810" y="3171825"/>
            <a:ext cx="2012950" cy="5810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957185" y="3171825"/>
            <a:ext cx="2012950" cy="5810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83810" y="1657985"/>
            <a:ext cx="2012950" cy="5810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089525" y="5641975"/>
            <a:ext cx="2012950" cy="5810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2" idx="2"/>
            <a:endCxn id="6" idx="0"/>
          </p:cNvCxnSpPr>
          <p:nvPr/>
        </p:nvCxnSpPr>
        <p:spPr>
          <a:xfrm flipH="1">
            <a:off x="6090285" y="1108710"/>
            <a:ext cx="5715" cy="549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3" idx="0"/>
          </p:cNvCxnSpPr>
          <p:nvPr/>
        </p:nvCxnSpPr>
        <p:spPr>
          <a:xfrm flipH="1">
            <a:off x="3271520" y="2239010"/>
            <a:ext cx="2818765" cy="932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4" idx="0"/>
          </p:cNvCxnSpPr>
          <p:nvPr/>
        </p:nvCxnSpPr>
        <p:spPr>
          <a:xfrm>
            <a:off x="6090285" y="2239010"/>
            <a:ext cx="0" cy="932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5" idx="0"/>
          </p:cNvCxnSpPr>
          <p:nvPr/>
        </p:nvCxnSpPr>
        <p:spPr>
          <a:xfrm>
            <a:off x="6090285" y="2239010"/>
            <a:ext cx="2873375" cy="932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10" idx="0"/>
          </p:cNvCxnSpPr>
          <p:nvPr/>
        </p:nvCxnSpPr>
        <p:spPr>
          <a:xfrm>
            <a:off x="3271520" y="3752850"/>
            <a:ext cx="2824480" cy="188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10" idx="0"/>
          </p:cNvCxnSpPr>
          <p:nvPr/>
        </p:nvCxnSpPr>
        <p:spPr>
          <a:xfrm>
            <a:off x="6090285" y="3752850"/>
            <a:ext cx="5715" cy="188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0" idx="0"/>
          </p:cNvCxnSpPr>
          <p:nvPr/>
        </p:nvCxnSpPr>
        <p:spPr>
          <a:xfrm flipH="1">
            <a:off x="6096000" y="3752850"/>
            <a:ext cx="2867660" cy="188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7685" y="1695450"/>
            <a:ext cx="605663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4000">
                <a:latin typeface="楷体" panose="02010609060101010101" charset="-122"/>
                <a:ea typeface="楷体" panose="02010609060101010101" charset="-122"/>
                <a:sym typeface="+mn-ea"/>
              </a:rPr>
              <a:t>精简的语法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极其丰富的表达力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小函数化、功能细分专一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随用随定义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解耦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40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6480" y="725170"/>
            <a:ext cx="46640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非科学计算相关工作者使用</a:t>
            </a:r>
            <a:r>
              <a:rPr lang="en-US" altLang="zh-CN" sz="2400"/>
              <a:t>julia</a:t>
            </a:r>
            <a:r>
              <a:rPr lang="zh-CN" altLang="en-US" sz="2400"/>
              <a:t>：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555">
                <a:latin typeface="楷体" panose="02010609060101010101" charset="-122"/>
                <a:ea typeface="楷体" panose="02010609060101010101" charset="-122"/>
              </a:rPr>
              <a:t>非公理化推理系统</a:t>
            </a:r>
            <a:r>
              <a:rPr lang="zh-CN" altLang="en-US" sz="3555"/>
              <a:t>（</a:t>
            </a:r>
            <a:r>
              <a:rPr lang="en-US" altLang="zh-CN" sz="3555"/>
              <a:t>Non-Axiomatic Reasoning System</a:t>
            </a:r>
            <a:r>
              <a:rPr lang="zh-CN" altLang="en-US" sz="3555"/>
              <a:t>）</a:t>
            </a:r>
            <a:endParaRPr lang="zh-CN" altLang="en-US" sz="3555"/>
          </a:p>
        </p:txBody>
      </p:sp>
      <p:sp>
        <p:nvSpPr>
          <p:cNvPr id="7" name="文本框 6"/>
          <p:cNvSpPr txBox="1"/>
          <p:nvPr/>
        </p:nvSpPr>
        <p:spPr>
          <a:xfrm>
            <a:off x="1899285" y="1816735"/>
            <a:ext cx="83934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4800">
                <a:latin typeface="楷体" panose="02010609060101010101" charset="-122"/>
                <a:ea typeface="楷体" panose="02010609060101010101" charset="-122"/>
              </a:rPr>
              <a:t>应用了非公理逻辑的推理系统</a:t>
            </a:r>
            <a:endParaRPr lang="zh-CN" altLang="en-US" sz="48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9285" y="4179570"/>
            <a:ext cx="412623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800">
                <a:latin typeface="楷体" panose="02010609060101010101" charset="-122"/>
                <a:ea typeface="楷体" panose="02010609060101010101" charset="-122"/>
                <a:sym typeface="+mn-ea"/>
              </a:rPr>
              <a:t>人工智能系统</a:t>
            </a:r>
            <a:endParaRPr lang="zh-CN" altLang="en-US" sz="48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99285" y="2998470"/>
            <a:ext cx="1010856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800">
                <a:latin typeface="楷体" panose="02010609060101010101" charset="-122"/>
                <a:ea typeface="楷体" panose="02010609060101010101" charset="-122"/>
                <a:sym typeface="+mn-ea"/>
              </a:rPr>
              <a:t>通用人工智能系统</a:t>
            </a:r>
            <a:r>
              <a:rPr lang="zh-CN" altLang="en-US" sz="4800">
                <a:sym typeface="+mn-ea"/>
              </a:rPr>
              <a:t>（</a:t>
            </a:r>
            <a:r>
              <a:rPr lang="en-US" altLang="zh-CN" sz="4800">
                <a:solidFill>
                  <a:srgbClr val="C00000"/>
                </a:solidFill>
                <a:sym typeface="+mn-ea"/>
              </a:rPr>
              <a:t>Unified Model</a:t>
            </a:r>
            <a:r>
              <a:rPr lang="zh-CN" altLang="en-US" sz="4800">
                <a:sym typeface="+mn-ea"/>
              </a:rPr>
              <a:t>）</a:t>
            </a:r>
            <a:endParaRPr lang="zh-CN" altLang="en-US" sz="4800"/>
          </a:p>
        </p:txBody>
      </p:sp>
      <p:sp>
        <p:nvSpPr>
          <p:cNvPr id="10" name="文本框 9"/>
          <p:cNvSpPr txBox="1"/>
          <p:nvPr/>
        </p:nvSpPr>
        <p:spPr>
          <a:xfrm>
            <a:off x="1899285" y="5293360"/>
            <a:ext cx="809434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思考机器</a:t>
            </a:r>
            <a:r>
              <a:rPr lang="zh-CN" altLang="en-US" sz="4800">
                <a:solidFill>
                  <a:srgbClr val="FF0000"/>
                </a:solidFill>
                <a:sym typeface="+mn-ea"/>
              </a:rPr>
              <a:t>（Thinking Machine)</a:t>
            </a:r>
            <a:endParaRPr lang="zh-CN" altLang="en-US" sz="4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/>
      <p:bldP spid="8" grpId="0" build="p"/>
      <p:bldP spid="8" grpId="1"/>
      <p:bldP spid="9" grpId="0" build="p"/>
      <p:bldP spid="9" grpId="1"/>
      <p:bldP spid="10" grpId="0" build="p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43200" y="1511935"/>
            <a:ext cx="6705600" cy="4629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19860" y="545465"/>
            <a:ext cx="9352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rgbClr val="C00000"/>
                </a:solidFill>
                <a:latin typeface="HoloLens MDL2 Assets" panose="050A0102010101010101" charset="0"/>
                <a:cs typeface="HoloLens MDL2 Assets" panose="050A0102010101010101" charset="0"/>
              </a:rPr>
              <a:t>Julia</a:t>
            </a:r>
            <a:r>
              <a:rPr lang="zh-CN" altLang="en-US" sz="3600">
                <a:solidFill>
                  <a:srgbClr val="C00000"/>
                </a:solidFill>
              </a:rPr>
              <a:t>完全能够胜任高耦合性的复杂系统</a:t>
            </a:r>
            <a:r>
              <a:rPr lang="zh-CN" altLang="en-US" sz="3600">
                <a:solidFill>
                  <a:srgbClr val="C00000"/>
                </a:solidFill>
              </a:rPr>
              <a:t>设计！</a:t>
            </a:r>
            <a:endParaRPr lang="zh-CN" altLang="en-US" sz="36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任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0"/>
            <a:ext cx="6553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0245" y="58229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任务结构：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1065530"/>
            <a:ext cx="10257155" cy="4726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基本推理形式</a:t>
            </a:r>
            <a:r>
              <a:rPr lang="en-US" altLang="zh-CN"/>
              <a:t>(</a:t>
            </a:r>
            <a:r>
              <a:rPr lang="zh-CN" altLang="en-US"/>
              <a:t>三段论</a:t>
            </a:r>
            <a:r>
              <a:rPr lang="en-US" altLang="zh-CN"/>
              <a:t>): 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演绎</a:t>
            </a:r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4145" y="2172335"/>
            <a:ext cx="4983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大前提：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&lt;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人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--&gt;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会死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</a:t>
            </a:r>
            <a:endParaRPr lang="en-US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145" y="3156585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小前提：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&lt;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苏格拉底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--&gt;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人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</a:t>
            </a:r>
            <a:endParaRPr lang="en-US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4145" y="4140835"/>
            <a:ext cx="6355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结论：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&lt;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苏格拉底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--&gt;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会死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</a:t>
            </a:r>
            <a:endParaRPr lang="en-US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" grpId="0"/>
      <p:bldP spid="2" grpId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基本推理形式</a:t>
            </a:r>
            <a:r>
              <a:rPr lang="en-US" altLang="zh-CN"/>
              <a:t>(</a:t>
            </a:r>
            <a:r>
              <a:rPr lang="zh-CN" altLang="en-US"/>
              <a:t>三段论</a:t>
            </a:r>
            <a:r>
              <a:rPr lang="en-US" altLang="zh-CN"/>
              <a:t>): 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类比</a:t>
            </a:r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4145" y="2172335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大前提：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&lt;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天鹅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--&gt;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会游泳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</a:t>
            </a:r>
            <a:endParaRPr lang="en-US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145" y="3156585"/>
            <a:ext cx="5440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小前提：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&lt;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海鸥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&lt;-&gt;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天鹅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</a:t>
            </a:r>
            <a:endParaRPr lang="en-US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4145" y="4140835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结论：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&lt;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海鸥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--&gt;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会游泳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</a:t>
            </a:r>
            <a:endParaRPr lang="en-US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" grpId="0"/>
      <p:bldP spid="2" grpId="1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095" y="2459355"/>
            <a:ext cx="7115175" cy="193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1270" y="1078865"/>
            <a:ext cx="2037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代码实现</a:t>
            </a:r>
            <a:r>
              <a:rPr lang="zh-CN" altLang="en-US"/>
              <a:t>：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当前词项层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7625" y="92710"/>
            <a:ext cx="6765925" cy="6532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015" y="38163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词项层级结构（旧）：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290,&quot;width&quot;:10560}"/>
</p:tagLst>
</file>

<file path=ppt/tags/tag2.xml><?xml version="1.0" encoding="utf-8"?>
<p:tagLst xmlns:p="http://schemas.openxmlformats.org/presentationml/2006/main">
  <p:tag name="KSO_WM_UNIT_PLACING_PICTURE_USER_VIEWPORT" val="{&quot;height&quot;:4553,&quot;width&quot;:6038}"/>
</p:tagLst>
</file>

<file path=ppt/tags/tag3.xml><?xml version="1.0" encoding="utf-8"?>
<p:tagLst xmlns:p="http://schemas.openxmlformats.org/presentationml/2006/main">
  <p:tag name="KSO_WM_UNIT_PLACING_PICTURE_USER_VIEWPORT" val="{&quot;height&quot;:1403,&quot;width&quot;:8198}"/>
</p:tagLst>
</file>

<file path=ppt/tags/tag4.xml><?xml version="1.0" encoding="utf-8"?>
<p:tagLst xmlns:p="http://schemas.openxmlformats.org/presentationml/2006/main">
  <p:tag name="KSO_WM_UNIT_PLACING_PICTURE_USER_VIEWPORT" val="{&quot;height&quot;:1253,&quot;width&quot;:5490}"/>
</p:tagLst>
</file>

<file path=ppt/tags/tag5.xml><?xml version="1.0" encoding="utf-8"?>
<p:tagLst xmlns:p="http://schemas.openxmlformats.org/presentationml/2006/main">
  <p:tag name="KSO_WM_UNIT_PLACING_PICTURE_USER_VIEWPORT" val="{&quot;height&quot;:1328,&quot;width&quot;:849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演示</Application>
  <PresentationFormat>宽屏</PresentationFormat>
  <Paragraphs>63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HoloLens MDL2 Assets</vt:lpstr>
      <vt:lpstr>Cascadia Code</vt:lpstr>
      <vt:lpstr>楷体</vt:lpstr>
      <vt:lpstr>微软雅黑</vt:lpstr>
      <vt:lpstr>Arial Unicode MS</vt:lpstr>
      <vt:lpstr>Calibri</vt:lpstr>
      <vt:lpstr>Office 主题</vt:lpstr>
      <vt:lpstr>PowerPoint 演示文稿</vt:lpstr>
      <vt:lpstr>非公理化推理系统（Non-Axiomatic Reasoning System）</vt:lpstr>
      <vt:lpstr>PowerPoint 演示文稿</vt:lpstr>
      <vt:lpstr>PowerPoint 演示文稿</vt:lpstr>
      <vt:lpstr>PowerPoint 演示文稿</vt:lpstr>
      <vt:lpstr>基本推理形式(三段论): 演绎</vt:lpstr>
      <vt:lpstr>基本推理形式(三段论): 类比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孙常新</dc:creator>
  <cp:lastModifiedBy>心流新</cp:lastModifiedBy>
  <cp:revision>13</cp:revision>
  <dcterms:created xsi:type="dcterms:W3CDTF">2021-12-05T01:22:00Z</dcterms:created>
  <dcterms:modified xsi:type="dcterms:W3CDTF">2021-12-10T10:56:30Z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609A39C9DB6D4FB59077AC46BE6EFD23</vt:lpwstr>
  </property>
  <property fmtid="{D5CDD505-2E9C-101B-9397-08002B2CF9AE}" pid="3" name="KSOProductBuildVer">
    <vt:lpwstr>2052-11.1.0.11115</vt:lpwstr>
  </property>
</Properties>
</file>