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1" r:id="rId7"/>
    <p:sldId id="267" r:id="rId8"/>
    <p:sldId id="268" r:id="rId9"/>
    <p:sldId id="269" r:id="rId10"/>
    <p:sldId id="270" r:id="rId11"/>
    <p:sldId id="266" r:id="rId12"/>
    <p:sldId id="271" r:id="rId13"/>
    <p:sldId id="272" r:id="rId14"/>
    <p:sldId id="274" r:id="rId15"/>
    <p:sldId id="262" r:id="rId16"/>
    <p:sldId id="275" r:id="rId17"/>
    <p:sldId id="25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13A"/>
    <a:srgbClr val="A0A0A0"/>
    <a:srgbClr val="AFAFAF"/>
    <a:srgbClr val="EBEBEB"/>
    <a:srgbClr val="DCDCDC"/>
    <a:srgbClr val="CDCDCD"/>
    <a:srgbClr val="BEBEBE"/>
    <a:srgbClr val="F7F7F7"/>
    <a:srgbClr val="E3E3E3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0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24EA1-5111-43FF-9949-E3A2EED4BDEF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5A7FA-5B5C-4A57-82CA-819C51FA6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07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691AE-083A-4C0D-AF11-20D9A9B8D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A0A06D-2EE0-4437-9CC9-6D5242DD7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1A98B-E180-4589-8B8E-A39FF2E0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8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84C6E-C3EC-4153-AF0C-1730CFA9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7E3E27-2326-4178-9739-9F2BD7DD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F753B7-55DD-49C7-8F2D-2F982ADD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D3B2C-C3DD-4513-B871-6DB37D1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CAC090-9899-4624-8CE2-8EE71A14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53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288C5B-D3D9-4B68-92ED-0100DD9DC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0B0359-50E6-4723-9B66-E95CCDFB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98249-6ECD-4BC0-BAE1-47E0E0B7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FF3AD9-0FBD-4AB2-AEBC-F8010458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CDF69-F1B2-425A-B926-8392E636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2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634B6-182C-40EE-85FF-3782D33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4" y="330324"/>
            <a:ext cx="10515600" cy="730468"/>
          </a:xfrm>
        </p:spPr>
        <p:txBody>
          <a:bodyPr>
            <a:normAutofit/>
          </a:bodyPr>
          <a:lstStyle>
            <a:lvl1pPr>
              <a:defRPr sz="40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A077D-6A78-472F-88EA-608BC5C5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3" y="1282431"/>
            <a:ext cx="11439277" cy="48018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8CD9C-0588-47D1-A1B1-D72ADC65AD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2753" y="6356350"/>
            <a:ext cx="3168647" cy="365125"/>
          </a:xfrm>
        </p:spPr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8443D-9212-495E-B65F-0DC8E09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7A957-51E0-467E-BEAF-A4E3A117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41430" cy="365125"/>
          </a:xfrm>
        </p:spPr>
        <p:txBody>
          <a:bodyPr/>
          <a:lstStyle/>
          <a:p>
            <a:fld id="{F5488A81-D351-41AF-8B11-41B2A179A37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52018-379D-49EB-A8F5-4B3CA4CE05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93" y="136525"/>
            <a:ext cx="1836459" cy="91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B5793-5730-44E9-9F8D-5D82B55A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D2877-3481-4EC0-9B88-81CF97546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C5E48-629E-4B98-AF0D-B3E431A82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2B44A-ECE6-4CDF-9F9D-19FC8BE9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C0BC6-C9A0-4605-AD17-4A699FF8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190C3-5123-4D0B-931C-A87779B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99F5D-B2D6-4BDA-8C45-4CD18ADD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6E3C93-F0C6-4AF9-BAA3-DD50EFBCD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5050F4-BDAB-4B9F-A9F9-A9FD53C6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7C0BDF-5042-42EA-9ACF-8C4F9926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E76371-F3F6-4832-AD19-BA124D9A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6D34-364A-41BE-A0E3-0B9B8449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ECA19-66B9-474A-900A-9AA97601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3F4EBC-0409-4B63-BDE3-E34E8A0C8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244052-FE70-49B9-915D-A4004770C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47F463-E58A-48F4-A24B-E178BBB29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43803-1C3E-4D75-8335-501D621F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AEC6CC-0616-4D63-98A8-3DBEF8A1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73C28D-4823-4628-840A-523A3E7C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72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A94E9-B755-49B3-A590-64F2034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B2AA44-57E0-4DFC-95C0-73CB859F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836705-329A-45FC-A8A5-62D6D306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9F53FC-5E4E-4CB8-B2BD-FC44EDCD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2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6D0B8B-6B43-4282-A17D-3AFF00E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6F2197-C597-4300-9CA8-8114D4BC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7973D-9D34-4509-87A8-1C0E0B5D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03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84D88-E336-43FE-94A0-A29B6308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512F4-B583-4E1A-AEDE-1D3EDCA5F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87A55-0D57-447B-BF4C-6C45A6785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7FE8B-ABC7-4005-AABA-3CEB3C60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368CC1-78F5-4B55-B4A1-DC25104A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3A0D5-3BBD-4F8D-8E78-9E0D05CD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5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3FC73-754A-4295-8290-BCE3C156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BB0EAB-36A6-4999-AF57-4BB9B03A4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59FFB-4DDB-4936-A8B6-304AEA3D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585CB-3335-42E1-9779-33A9BD66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974BE-9EA0-4874-87EA-EA8CA32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BC969-7E17-4CA1-BAF4-CB3B3780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6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12A16A-6F14-425B-A72E-EED95AC5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67B64-95F8-429E-9367-A36360D90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841E7-4471-4850-9126-457ADF03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F5E3C-1D29-4DB1-A549-026C915CE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A6B09-2296-4BE9-BACF-1EA6D7F14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8A81-D351-41AF-8B11-41B2A179A3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reinforcementlearning.org/blog/phase2_technical_report_of_enriching_offline_reinforcement_learning_algorithms_in_reinforcement_learning_jl/" TargetMode="External"/><Relationship Id="rId2" Type="http://schemas.openxmlformats.org/officeDocument/2006/relationships/hyperlink" Target="https://juliareinforcementlearning.org/blog/phase1_technical_report_of_enriching_offline_reinforcement_learning_algorithms_in_reinforcement_learning_j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areinforcementlearning.org/docs/How_to_write_a_customized_environment/" TargetMode="External"/><Relationship Id="rId4" Type="http://schemas.openxmlformats.org/officeDocument/2006/relationships/hyperlink" Target="https://juliareinforcementlearning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aReinforcementLearning/ReinforcementLearning.jl" TargetMode="External"/><Relationship Id="rId2" Type="http://schemas.openxmlformats.org/officeDocument/2006/relationships/hyperlink" Target="https://github.com/pilgrimyg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anjun.m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p.weixin.qq.com/s/QPx9YPAraLhuJu_q-OnSq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AB3C9C7-CF08-4A58-926C-B5114001F0E5}"/>
              </a:ext>
            </a:extLst>
          </p:cNvPr>
          <p:cNvSpPr/>
          <p:nvPr/>
        </p:nvSpPr>
        <p:spPr>
          <a:xfrm>
            <a:off x="0" y="0"/>
            <a:ext cx="12193200" cy="5257800"/>
          </a:xfrm>
          <a:prstGeom prst="rect">
            <a:avLst/>
          </a:prstGeom>
          <a:solidFill>
            <a:srgbClr val="BEBE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791D2BB-E394-4BE0-A68D-1CCDABF608C2}"/>
              </a:ext>
            </a:extLst>
          </p:cNvPr>
          <p:cNvSpPr/>
          <p:nvPr/>
        </p:nvSpPr>
        <p:spPr>
          <a:xfrm rot="10800000">
            <a:off x="-2" y="-4"/>
            <a:ext cx="6095999" cy="5257799"/>
          </a:xfrm>
          <a:prstGeom prst="triangle">
            <a:avLst>
              <a:gd name="adj" fmla="val 100000"/>
            </a:avLst>
          </a:prstGeom>
          <a:solidFill>
            <a:srgbClr val="AFAFA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414FFA3-7185-4583-8C2F-6F6B71D0A6A8}"/>
              </a:ext>
            </a:extLst>
          </p:cNvPr>
          <p:cNvSpPr/>
          <p:nvPr/>
        </p:nvSpPr>
        <p:spPr>
          <a:xfrm>
            <a:off x="6095998" y="1"/>
            <a:ext cx="6095999" cy="5257800"/>
          </a:xfrm>
          <a:prstGeom prst="triangle">
            <a:avLst>
              <a:gd name="adj" fmla="val 100000"/>
            </a:avLst>
          </a:prstGeom>
          <a:solidFill>
            <a:srgbClr val="DCDCDC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E8F382A-5E24-4DC3-BF8B-48D0827C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88" y="5477821"/>
            <a:ext cx="2247617" cy="1116339"/>
          </a:xfrm>
          <a:prstGeom prst="rect">
            <a:avLst/>
          </a:prstGeom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4CA49762-961F-49A8-89E5-D1E62FCCB927}"/>
              </a:ext>
            </a:extLst>
          </p:cNvPr>
          <p:cNvSpPr/>
          <p:nvPr/>
        </p:nvSpPr>
        <p:spPr>
          <a:xfrm rot="10800000">
            <a:off x="0" y="-8"/>
            <a:ext cx="3049200" cy="2628000"/>
          </a:xfrm>
          <a:prstGeom prst="triangle">
            <a:avLst>
              <a:gd name="adj" fmla="val 100000"/>
            </a:avLst>
          </a:prstGeom>
          <a:solidFill>
            <a:srgbClr val="A0A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5ED384B3-644C-45D7-9518-16B6BD8D2FE5}"/>
              </a:ext>
            </a:extLst>
          </p:cNvPr>
          <p:cNvSpPr/>
          <p:nvPr/>
        </p:nvSpPr>
        <p:spPr>
          <a:xfrm>
            <a:off x="3047999" y="0"/>
            <a:ext cx="9144000" cy="5257796"/>
          </a:xfrm>
          <a:prstGeom prst="parallelogram">
            <a:avLst>
              <a:gd name="adj" fmla="val 115841"/>
            </a:avLst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6F574C-B826-459C-A47C-B16C8582B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——ReinforcementLearning.jl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简介与前沿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RL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算法实现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A92CCA9-D241-44DB-B043-FBB75EF1E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>
                <a:latin typeface="Calibri" panose="020F0502020204030204" pitchFamily="34" charset="0"/>
                <a:cs typeface="Calibri" panose="020F0502020204030204" pitchFamily="34" charset="0"/>
              </a:rPr>
              <a:t>Julia + RL = ?</a:t>
            </a:r>
            <a:endParaRPr lang="zh-CN" altLang="en-US" sz="6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F759EFD2-438C-424F-9AF4-2139DB55237E}"/>
              </a:ext>
            </a:extLst>
          </p:cNvPr>
          <p:cNvSpPr/>
          <p:nvPr/>
        </p:nvSpPr>
        <p:spPr>
          <a:xfrm>
            <a:off x="9143996" y="2627992"/>
            <a:ext cx="3048004" cy="2629803"/>
          </a:xfrm>
          <a:prstGeom prst="triangle">
            <a:avLst>
              <a:gd name="adj" fmla="val 10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36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76C6-71A8-4FC0-8746-4BBE1FC4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F4608-9C04-4AC5-B169-068EB5BD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4" y="1282431"/>
            <a:ext cx="3402716" cy="480184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运行流程：</a:t>
            </a:r>
            <a:endParaRPr lang="en-US" altLang="zh-CN" sz="2400" dirty="0"/>
          </a:p>
          <a:p>
            <a:r>
              <a:rPr lang="en-US" altLang="zh-CN" sz="2400" dirty="0"/>
              <a:t> agent</a:t>
            </a:r>
            <a:r>
              <a:rPr lang="zh-CN" altLang="en-US" sz="2400" dirty="0"/>
              <a:t>函数根据工作流的</a:t>
            </a:r>
            <a:r>
              <a:rPr lang="zh-CN" altLang="en-US" sz="2400" b="1" dirty="0">
                <a:solidFill>
                  <a:srgbClr val="FF0000"/>
                </a:solidFill>
              </a:rPr>
              <a:t>不同阶段</a:t>
            </a:r>
            <a:r>
              <a:rPr lang="zh-CN" altLang="en-US" sz="2400" dirty="0"/>
              <a:t>分派不同的</a:t>
            </a:r>
            <a:r>
              <a:rPr lang="en-US" altLang="zh-CN" sz="2400" dirty="0"/>
              <a:t>update!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lvl="1"/>
            <a:r>
              <a:rPr lang="zh-CN" altLang="en-US" sz="2200" dirty="0"/>
              <a:t> 更新轨迹</a:t>
            </a:r>
            <a:endParaRPr lang="en-US" altLang="zh-CN" sz="2200" dirty="0"/>
          </a:p>
          <a:p>
            <a:pPr lvl="1"/>
            <a:r>
              <a:rPr lang="zh-CN" altLang="en-US" sz="2200" dirty="0"/>
              <a:t> 使用轨迹更新策略</a:t>
            </a:r>
            <a:endParaRPr lang="en-US" altLang="zh-CN" sz="2200" dirty="0"/>
          </a:p>
          <a:p>
            <a:pPr lvl="1"/>
            <a:endParaRPr lang="zh-CN" altLang="en-US" sz="22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对于算法实现来说，更多需要聚焦于</a:t>
            </a:r>
            <a:r>
              <a:rPr lang="en-US" altLang="zh-CN" sz="2400" b="1" dirty="0">
                <a:solidFill>
                  <a:srgbClr val="0070C0"/>
                </a:solidFill>
              </a:rPr>
              <a:t>update!</a:t>
            </a:r>
            <a:r>
              <a:rPr lang="zh-CN" altLang="en-US" sz="2400" b="1" dirty="0">
                <a:solidFill>
                  <a:srgbClr val="0070C0"/>
                </a:solidFill>
              </a:rPr>
              <a:t>（使用轨迹更新策略）</a:t>
            </a:r>
            <a:r>
              <a:rPr lang="zh-CN" altLang="en-US" sz="2400" dirty="0"/>
              <a:t>的函数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1FA9B-6020-434B-BFF9-2C1D3595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CEFA28-B1DC-4FFC-9D43-AA473107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C05A29B-6301-4A08-BE36-DBA87531DDBD}"/>
              </a:ext>
            </a:extLst>
          </p:cNvPr>
          <p:cNvSpPr/>
          <p:nvPr/>
        </p:nvSpPr>
        <p:spPr>
          <a:xfrm>
            <a:off x="4041055" y="1402684"/>
            <a:ext cx="2054943" cy="65840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run</a:t>
            </a:r>
            <a:endParaRPr lang="zh-CN" altLang="en-US" sz="2400" b="1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FF5CB8D-82F2-479C-A979-3356A1E8C170}"/>
              </a:ext>
            </a:extLst>
          </p:cNvPr>
          <p:cNvSpPr/>
          <p:nvPr/>
        </p:nvSpPr>
        <p:spPr>
          <a:xfrm>
            <a:off x="4041055" y="2702615"/>
            <a:ext cx="2054943" cy="65840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agent</a:t>
            </a:r>
            <a:endParaRPr lang="zh-CN" altLang="en-US" sz="24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1840C2B-154F-4739-8233-855A19AC69EB}"/>
              </a:ext>
            </a:extLst>
          </p:cNvPr>
          <p:cNvSpPr/>
          <p:nvPr/>
        </p:nvSpPr>
        <p:spPr>
          <a:xfrm>
            <a:off x="4041055" y="4704018"/>
            <a:ext cx="2054943" cy="65840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update!</a:t>
            </a:r>
            <a:endParaRPr lang="zh-CN" altLang="en-US" sz="2400" b="1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2483066-3DAF-496A-A04F-F80CAAB517C0}"/>
              </a:ext>
            </a:extLst>
          </p:cNvPr>
          <p:cNvSpPr/>
          <p:nvPr/>
        </p:nvSpPr>
        <p:spPr>
          <a:xfrm rot="5400000">
            <a:off x="4747765" y="2205939"/>
            <a:ext cx="641522" cy="351827"/>
          </a:xfrm>
          <a:prstGeom prst="rightArrow">
            <a:avLst>
              <a:gd name="adj1" fmla="val 42592"/>
              <a:gd name="adj2" fmla="val 66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D961616-65CD-4907-B0BB-197122F3A811}"/>
              </a:ext>
            </a:extLst>
          </p:cNvPr>
          <p:cNvSpPr/>
          <p:nvPr/>
        </p:nvSpPr>
        <p:spPr>
          <a:xfrm rot="5400000">
            <a:off x="4397028" y="3856608"/>
            <a:ext cx="1342995" cy="351826"/>
          </a:xfrm>
          <a:prstGeom prst="rightArrow">
            <a:avLst>
              <a:gd name="adj1" fmla="val 42592"/>
              <a:gd name="adj2" fmla="val 6693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78A11C9-D402-461E-9907-56D304A8D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54" y="1282431"/>
            <a:ext cx="5418576" cy="89891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function 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Base.run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(agent, env, 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stop_condition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, hook)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# </a:t>
            </a:r>
            <a:r>
              <a:rPr lang="zh-CN" altLang="en-US" sz="1600" dirty="0">
                <a:solidFill>
                  <a:srgbClr val="00B050"/>
                </a:solidFill>
                <a:latin typeface="Arial Unicode MS"/>
              </a:rPr>
              <a:t>省略</a:t>
            </a:r>
            <a:endParaRPr lang="en-US" altLang="zh-CN" sz="1600" dirty="0">
              <a:solidFill>
                <a:srgbClr val="00B050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end</a:t>
            </a:r>
            <a:endParaRPr lang="zh-CN" altLang="zh-CN" sz="1600" dirty="0">
              <a:solidFill>
                <a:srgbClr val="444444"/>
              </a:solidFill>
              <a:latin typeface="Arial Unicode MS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2606AE36-DA41-44DF-8D85-6455D810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54" y="2337848"/>
            <a:ext cx="5418576" cy="1391356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function (agent::Agent)(stage::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AbstractStage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,   env::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AbstractEnv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update!(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agent.trajectory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, 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agent.policy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, env, stage)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update!(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agent.policy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,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agent.trajectory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, env, stage)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end</a:t>
            </a:r>
            <a:endParaRPr lang="zh-CN" altLang="zh-CN" sz="1600" dirty="0">
              <a:solidFill>
                <a:srgbClr val="444444"/>
              </a:solidFill>
              <a:latin typeface="Arial Unicode MS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C75FE9F8-EB48-40B2-AF40-BD9875444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54" y="3888087"/>
            <a:ext cx="5418576" cy="114513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function 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RLBase.update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!(::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AbstractTrajectory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AbstractPolicy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AbstractEnv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FF0000"/>
                </a:solidFill>
                <a:latin typeface="Arial Unicode MS"/>
              </a:rPr>
              <a:t>AbstractStage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    # </a:t>
            </a:r>
            <a:r>
              <a:rPr lang="zh-CN" altLang="en-US" sz="1600" dirty="0">
                <a:solidFill>
                  <a:srgbClr val="FF0000"/>
                </a:solidFill>
                <a:latin typeface="Arial Unicode MS"/>
              </a:rPr>
              <a:t>更新轨迹</a:t>
            </a:r>
            <a:endParaRPr lang="en-US" altLang="zh-CN" sz="1600" dirty="0">
              <a:solidFill>
                <a:srgbClr val="FF000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end</a:t>
            </a:r>
            <a:endParaRPr lang="zh-CN" altLang="zh-CN" sz="16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F3C89DA6-0AFF-495D-A227-1A76397A0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454" y="5192105"/>
            <a:ext cx="5418576" cy="114513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function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RLBase.update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!(::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AbstractPolicy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AbstractTrajectory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AbstractEnv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, ::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AbstractStage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    # </a:t>
            </a:r>
            <a:r>
              <a:rPr lang="zh-CN" altLang="en-US" sz="1600" dirty="0">
                <a:solidFill>
                  <a:srgbClr val="0070C0"/>
                </a:solidFill>
                <a:latin typeface="Arial Unicode MS"/>
              </a:rPr>
              <a:t>使用轨迹更新策略</a:t>
            </a:r>
            <a:endParaRPr lang="en-US" altLang="zh-CN" sz="1600" dirty="0">
              <a:solidFill>
                <a:srgbClr val="0070C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end</a:t>
            </a:r>
            <a:endParaRPr lang="zh-CN" altLang="zh-CN" sz="1600" dirty="0">
              <a:solidFill>
                <a:srgbClr val="0070C0"/>
              </a:solidFill>
              <a:latin typeface="Arial Unicode M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740CC18-30BC-4874-9278-F2EBC83296F0}"/>
              </a:ext>
            </a:extLst>
          </p:cNvPr>
          <p:cNvSpPr/>
          <p:nvPr/>
        </p:nvSpPr>
        <p:spPr>
          <a:xfrm>
            <a:off x="3911600" y="1275397"/>
            <a:ext cx="8036560" cy="919421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1505ACA-57F3-45C8-8244-EAF84A07488B}"/>
              </a:ext>
            </a:extLst>
          </p:cNvPr>
          <p:cNvSpPr/>
          <p:nvPr/>
        </p:nvSpPr>
        <p:spPr>
          <a:xfrm>
            <a:off x="3911600" y="2334434"/>
            <a:ext cx="8036560" cy="139477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EAB8E3C-1787-45AB-8644-D9F86140BE29}"/>
              </a:ext>
            </a:extLst>
          </p:cNvPr>
          <p:cNvSpPr/>
          <p:nvPr/>
        </p:nvSpPr>
        <p:spPr>
          <a:xfrm>
            <a:off x="3911600" y="3868820"/>
            <a:ext cx="8036560" cy="2487530"/>
          </a:xfrm>
          <a:prstGeom prst="round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89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D4A07-1729-49CB-9B38-B26FE0A48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D8059-8FA0-4BC5-8F69-812A036F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离线强化学习与传统强化学习的区别：不与环境交互，从</a:t>
            </a:r>
            <a:r>
              <a:rPr lang="zh-CN" altLang="en-US" sz="2400" b="1" dirty="0">
                <a:solidFill>
                  <a:srgbClr val="FF0000"/>
                </a:solidFill>
              </a:rPr>
              <a:t>固定数据集中学习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 我们提供额外数据集函数（可生成、也有已有的数据集）和接口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590B4-7679-4D0C-BEC4-93C96874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BAA4DD-8690-4BDA-AF5C-8BD091B5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120C2AA-6553-4D0C-87D8-F4D70F57237C}"/>
              </a:ext>
            </a:extLst>
          </p:cNvPr>
          <p:cNvGrpSpPr>
            <a:grpSpLocks noChangeAspect="1"/>
          </p:cNvGrpSpPr>
          <p:nvPr/>
        </p:nvGrpSpPr>
        <p:grpSpPr>
          <a:xfrm>
            <a:off x="2182580" y="1698191"/>
            <a:ext cx="7826839" cy="1870509"/>
            <a:chOff x="250825" y="4347358"/>
            <a:chExt cx="8632522" cy="200373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F1B6FA-4AB6-4FF2-AF9B-334ECE643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825" y="4347358"/>
              <a:ext cx="5041900" cy="1988355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785CE37-8BB2-440E-8CB3-8B0D3618F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2725" y="4362740"/>
              <a:ext cx="3590622" cy="1988355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7A8708B-F9AB-4BF5-A799-E71BE31AD1B5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Levine, Sergey, et al. "Offline reinforcement learning: Tutorial, review, and perspectives on open problems."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arXiv:2005.01643 (2020).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6D74F71-104E-4758-BFDC-CAEBAA528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396" y="4035469"/>
            <a:ext cx="6277989" cy="182224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Base.@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kwdef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struct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OfflinePolicy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{L,T} &lt;: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AbstractPolicy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learner::L	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学习策略的学习器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dataset::T	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数据集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continuous::Bool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动作空间性质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batch_size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::Int	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批次数据大小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end</a:t>
            </a:r>
            <a:endParaRPr lang="zh-CN" altLang="zh-CN" dirty="0">
              <a:solidFill>
                <a:srgbClr val="444444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234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46C02-884A-4EC3-A203-71EFDEAC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F0087-B9DE-43F7-BBED-969CF211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ReinforcementLearningZoo.jl</a:t>
            </a:r>
            <a:r>
              <a:rPr lang="zh-CN" altLang="en-US" sz="2400" dirty="0"/>
              <a:t>中定义</a:t>
            </a:r>
            <a:r>
              <a:rPr lang="en-US" altLang="zh-CN" sz="2400" dirty="0"/>
              <a:t>learner</a:t>
            </a:r>
            <a:r>
              <a:rPr lang="zh-CN" altLang="en-US" sz="2400" dirty="0"/>
              <a:t>，策略，对应的</a:t>
            </a:r>
            <a:r>
              <a:rPr lang="en-US" altLang="zh-CN" sz="2400" dirty="0"/>
              <a:t>update</a:t>
            </a:r>
            <a:r>
              <a:rPr lang="zh-CN" altLang="en-US" sz="2400" dirty="0"/>
              <a:t>函数（以</a:t>
            </a:r>
            <a:r>
              <a:rPr lang="en-US" altLang="zh-CN" sz="2400" dirty="0"/>
              <a:t>Discrete BCQ</a:t>
            </a:r>
            <a:r>
              <a:rPr lang="zh-CN" altLang="en-US" sz="2400" dirty="0"/>
              <a:t>为例子）：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481A6-2BB4-4EEF-B76C-4B952D96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FD0C4C-C356-40AA-BA3B-6DB36C38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E7DAE7-7FEC-4005-9F75-01ED3855895C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Fujimoto, Scott, et al. "Benchmarking batch deep reinforcement learning algorithms."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preprint arXiv:1910.01708 (2019).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B1923AE-5997-4F54-83F2-F1A6505CD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578" y="2041117"/>
            <a:ext cx="7770842" cy="403823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定义学习器，以及需要对应的输入函数</a:t>
            </a:r>
            <a:endParaRPr kumimoji="0" lang="en-US" altLang="zh-CN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ulia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mutable struct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BCQDLearner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{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Aq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, At} &lt;: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AbstractLearner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Arial Unicode MS"/>
              <a:ea typeface="Julia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 函子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latin typeface="Arial Unicode MS"/>
              </a:rPr>
              <a:t>Flux.functor</a:t>
            </a:r>
            <a:r>
              <a:rPr lang="en-US" altLang="zh-CN" dirty="0">
                <a:latin typeface="Arial Unicode MS"/>
              </a:rPr>
              <a:t>(x::</a:t>
            </a:r>
            <a:r>
              <a:rPr lang="en-US" altLang="zh-CN" dirty="0" err="1">
                <a:latin typeface="Arial Unicode MS"/>
              </a:rPr>
              <a:t>BCQDLearner</a:t>
            </a:r>
            <a:r>
              <a:rPr lang="en-US" altLang="zh-CN" dirty="0">
                <a:latin typeface="Arial Unicode MS"/>
              </a:rPr>
              <a:t>) = 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 策略，接受环境的状态，返回动作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function (learner::</a:t>
            </a:r>
            <a:r>
              <a:rPr lang="en-US" altLang="zh-CN" dirty="0" err="1">
                <a:latin typeface="Arial Unicode MS"/>
              </a:rPr>
              <a:t>BCQDLearner</a:t>
            </a:r>
            <a:r>
              <a:rPr lang="en-US" altLang="zh-CN" dirty="0">
                <a:latin typeface="Arial Unicode MS"/>
              </a:rPr>
              <a:t>)(env)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…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#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 根据从数据集中采样的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JuliaMono"/>
              </a:rPr>
              <a:t>buffer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更新学习器的网络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function </a:t>
            </a:r>
            <a:r>
              <a:rPr lang="en-US" altLang="zh-CN" dirty="0" err="1">
                <a:latin typeface="Arial Unicode MS"/>
              </a:rPr>
              <a:t>RLBase.update</a:t>
            </a:r>
            <a:r>
              <a:rPr lang="en-US" altLang="zh-CN" dirty="0">
                <a:latin typeface="Arial Unicode MS"/>
              </a:rPr>
              <a:t>!(learner::</a:t>
            </a:r>
            <a:r>
              <a:rPr lang="en-US" altLang="zh-CN" dirty="0" err="1">
                <a:latin typeface="Arial Unicode MS"/>
              </a:rPr>
              <a:t>BCQDLearner</a:t>
            </a:r>
            <a:r>
              <a:rPr lang="en-US" altLang="zh-CN" dirty="0">
                <a:latin typeface="Arial Unicode MS"/>
              </a:rPr>
              <a:t>, batch::</a:t>
            </a:r>
            <a:r>
              <a:rPr lang="en-US" altLang="zh-CN" dirty="0" err="1">
                <a:latin typeface="Arial Unicode MS"/>
              </a:rPr>
              <a:t>NamedTuple</a:t>
            </a:r>
            <a:r>
              <a:rPr lang="en-US" altLang="zh-CN" dirty="0"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…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end</a:t>
            </a:r>
            <a:endParaRPr lang="zh-CN" altLang="zh-CN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4584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F139-372A-41EF-8162-962079D3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前沿算法实现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5AC8C-F4D1-4FB3-B44E-57F5F602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以</a:t>
            </a:r>
            <a:r>
              <a:rPr lang="en-US" altLang="zh-CN" sz="2400" dirty="0" err="1"/>
              <a:t>CartPole</a:t>
            </a:r>
            <a:r>
              <a:rPr lang="zh-CN" altLang="en-US" sz="2400" dirty="0"/>
              <a:t>实验为例，使用</a:t>
            </a:r>
            <a:r>
              <a:rPr lang="en-US" altLang="zh-CN" sz="2400" dirty="0"/>
              <a:t>Discrete BCQ</a:t>
            </a:r>
            <a:r>
              <a:rPr lang="zh-CN" altLang="en-US" sz="2400" dirty="0"/>
              <a:t>执行的流程：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D54706-C63E-4588-BA98-7EE9F349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BDA262-F625-434E-9DAC-BB53ABE8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706FEB-FC86-4E9F-BF06-77B1E4B6D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6" y="1713684"/>
            <a:ext cx="5683247" cy="4592232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定义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Agent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agent = Agent(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policy =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OfflinePolicy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    learner =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BCQDLearner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(</a:t>
            </a:r>
            <a:r>
              <a:rPr lang="en-US" altLang="zh-CN" dirty="0">
                <a:latin typeface="Arial Unicode MS"/>
                <a:ea typeface="JuliaMono"/>
              </a:rPr>
              <a:t>…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    dataset =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gen_JuliaRL_dataset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(</a:t>
            </a:r>
            <a:r>
              <a:rPr lang="en-US" altLang="zh-CN" dirty="0">
                <a:latin typeface="Arial Unicode MS"/>
                <a:ea typeface="JuliaMono"/>
              </a:rPr>
              <a:t>…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),  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内置的生成数据集的函数</a:t>
            </a:r>
            <a:endParaRPr kumimoji="0" lang="en-US" altLang="zh-CN" i="0" u="none" strike="noStrike" cap="none" normalizeH="0" baseline="0" dirty="0">
              <a:ln>
                <a:noFill/>
              </a:ln>
              <a:effectLst/>
              <a:latin typeface="Arial Unicode MS"/>
              <a:ea typeface="Julia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    continuous = false,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   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batch_size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= </a:t>
            </a:r>
            <a:r>
              <a:rPr kumimoji="0" lang="en-US" altLang="zh-CN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uliaMono"/>
              </a:rPr>
              <a:t>batch_size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    trajectory = </a:t>
            </a:r>
            <a:r>
              <a:rPr lang="en-US" altLang="zh-CN" dirty="0">
                <a:latin typeface="Arial Unicode MS"/>
                <a:ea typeface="JuliaMono"/>
              </a:rPr>
              <a:t>…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uliaMono"/>
              </a:rPr>
              <a:t>    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环境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 env = </a:t>
            </a:r>
            <a:r>
              <a:rPr lang="en-US" altLang="zh-CN" dirty="0" err="1">
                <a:latin typeface="Arial Unicode MS"/>
              </a:rPr>
              <a:t>CartPoleEnv</a:t>
            </a:r>
            <a:r>
              <a:rPr lang="en-US" altLang="zh-CN" dirty="0">
                <a:latin typeface="Arial Unicode MS"/>
              </a:rPr>
              <a:t>(…)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定义停止条件</a:t>
            </a:r>
            <a:endParaRPr lang="en-US" altLang="zh-CN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 </a:t>
            </a:r>
            <a:r>
              <a:rPr lang="en-US" altLang="zh-CN" dirty="0" err="1">
                <a:latin typeface="Arial Unicode MS"/>
              </a:rPr>
              <a:t>stop_condition</a:t>
            </a:r>
            <a:r>
              <a:rPr lang="en-US" altLang="zh-CN" dirty="0">
                <a:latin typeface="Arial Unicode MS"/>
              </a:rPr>
              <a:t> = </a:t>
            </a:r>
            <a:r>
              <a:rPr lang="en-US" altLang="zh-CN" dirty="0" err="1">
                <a:latin typeface="Arial Unicode MS"/>
              </a:rPr>
              <a:t>StopAfterStep</a:t>
            </a:r>
            <a:r>
              <a:rPr lang="en-US" altLang="zh-CN" dirty="0">
                <a:latin typeface="Arial Unicode MS"/>
              </a:rPr>
              <a:t>(</a:t>
            </a:r>
            <a:r>
              <a:rPr lang="en-US" altLang="zh-CN" dirty="0" err="1">
                <a:latin typeface="Arial Unicode MS"/>
              </a:rPr>
              <a:t>trajectory_num</a:t>
            </a:r>
            <a:r>
              <a:rPr lang="en-US" altLang="zh-CN" dirty="0">
                <a:latin typeface="Arial Unicode MS"/>
              </a:rPr>
              <a:t>, </a:t>
            </a:r>
            <a:r>
              <a:rPr lang="en-US" altLang="zh-CN" dirty="0" err="1">
                <a:latin typeface="Arial Unicode MS"/>
              </a:rPr>
              <a:t>is_show_progress</a:t>
            </a:r>
            <a:r>
              <a:rPr lang="en-US" altLang="zh-CN" dirty="0">
                <a:latin typeface="Arial Unicode MS"/>
              </a:rPr>
              <a:t>=!</a:t>
            </a:r>
            <a:r>
              <a:rPr lang="en-US" altLang="zh-CN" dirty="0" err="1">
                <a:latin typeface="Arial Unicode MS"/>
              </a:rPr>
              <a:t>haskey</a:t>
            </a:r>
            <a:r>
              <a:rPr lang="en-US" altLang="zh-CN" dirty="0">
                <a:latin typeface="Arial Unicode MS"/>
              </a:rPr>
              <a:t>(ENV, "CI"))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4C772B-2755-4A84-836D-2E57E45C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830" y="1713684"/>
            <a:ext cx="5683247" cy="1268245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# 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定义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钩子收集奖励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 hook = </a:t>
            </a:r>
            <a:r>
              <a:rPr lang="en-US" altLang="zh-CN" dirty="0" err="1">
                <a:latin typeface="Arial Unicode MS"/>
              </a:rPr>
              <a:t>TotalRewardPerEpisode</a:t>
            </a:r>
            <a:r>
              <a:rPr lang="en-US" altLang="zh-CN" dirty="0">
                <a:latin typeface="Arial Unicode MS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uliaMono"/>
              </a:rPr>
              <a:t> # </a:t>
            </a:r>
            <a:r>
              <a:rPr lang="zh-CN" altLang="en-US" dirty="0">
                <a:solidFill>
                  <a:srgbClr val="FF0000"/>
                </a:solidFill>
                <a:latin typeface="Arial Unicode MS"/>
                <a:ea typeface="JuliaMono"/>
              </a:rPr>
              <a:t>执行</a:t>
            </a:r>
            <a:r>
              <a:rPr lang="en-US" altLang="zh-CN" dirty="0">
                <a:solidFill>
                  <a:srgbClr val="FF0000"/>
                </a:solidFill>
                <a:latin typeface="Arial Unicode MS"/>
              </a:rPr>
              <a:t>Discrete BCQ</a:t>
            </a:r>
            <a:r>
              <a:rPr lang="zh-CN" altLang="en-US" dirty="0">
                <a:solidFill>
                  <a:srgbClr val="FF0000"/>
                </a:solidFill>
                <a:latin typeface="Arial Unicode MS"/>
              </a:rPr>
              <a:t>的策略</a:t>
            </a:r>
            <a:endParaRPr lang="en-US" altLang="zh-CN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Arial Unicode MS"/>
              </a:rPr>
              <a:t> run(agent, env, </a:t>
            </a:r>
            <a:r>
              <a:rPr lang="en-US" altLang="zh-CN" dirty="0" err="1">
                <a:latin typeface="Arial Unicode MS"/>
              </a:rPr>
              <a:t>stop_condition</a:t>
            </a:r>
            <a:r>
              <a:rPr lang="en-US" altLang="zh-CN" dirty="0">
                <a:latin typeface="Arial Unicode MS"/>
              </a:rPr>
              <a:t>, hook)</a:t>
            </a:r>
            <a:endParaRPr lang="zh-CN" altLang="zh-CN" dirty="0">
              <a:latin typeface="Arial Unicode M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BF6F41-95DD-4E80-8C38-34CFF1E83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98" y="2995305"/>
            <a:ext cx="4942242" cy="32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61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7320-0BE8-4337-81D7-580CA311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F3F5E-D35D-435E-B9CF-32CF70C7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我们提供了一系列的内置实验，以帮助了解如何</a:t>
            </a:r>
            <a:r>
              <a:rPr lang="zh-CN" altLang="en-US" sz="2400" b="1" dirty="0">
                <a:solidFill>
                  <a:srgbClr val="FF0000"/>
                </a:solidFill>
              </a:rPr>
              <a:t>训练或评估策略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调整参数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记录中间数据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加载或保存参数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绘制结果和录制视频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CA3B2-747A-40CF-B8C7-602987C3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CAA79A-2C32-4AF8-B4EB-F71EC7BD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4E0D5B-C98D-49F2-8231-7C1EAAF84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976" y="2053297"/>
            <a:ext cx="4932045" cy="39456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F4733E-D1AA-4D8E-91F9-12ED98C148EF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https://juliareinforcementlearning.org/docs/experiments/</a:t>
            </a:r>
          </a:p>
        </p:txBody>
      </p:sp>
    </p:spTree>
    <p:extLst>
      <p:ext uri="{BB962C8B-B14F-4D97-AF65-F5344CB8AC3E}">
        <p14:creationId xmlns:p14="http://schemas.microsoft.com/office/powerpoint/2010/main" val="1755458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8DC0-FBC3-4B54-A4A7-0E66CAD4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项目申请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C8279-5DA7-4B59-93F4-A0505B08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前期准备：</a:t>
            </a:r>
            <a:endParaRPr lang="en-US" altLang="zh-CN" sz="2400" dirty="0"/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明确自己想做什么（</a:t>
            </a:r>
            <a:r>
              <a:rPr lang="zh-CN" altLang="en-US" sz="2200" b="1" dirty="0">
                <a:solidFill>
                  <a:srgbClr val="FF0000"/>
                </a:solidFill>
              </a:rPr>
              <a:t>具体的项目细则</a:t>
            </a:r>
            <a:r>
              <a:rPr lang="zh-CN" altLang="en-US" sz="2200" dirty="0"/>
              <a:t>也是可以和导师商量的！）</a:t>
            </a:r>
            <a:endParaRPr lang="en-US" altLang="zh-CN" sz="2200" dirty="0"/>
          </a:p>
          <a:p>
            <a:pPr lvl="1"/>
            <a:r>
              <a:rPr lang="zh-CN" altLang="en-US" sz="2200" dirty="0"/>
              <a:t> 联系你的</a:t>
            </a:r>
            <a:r>
              <a:rPr lang="zh-CN" altLang="en-US" sz="2200" b="1" dirty="0">
                <a:solidFill>
                  <a:srgbClr val="FF0000"/>
                </a:solidFill>
              </a:rPr>
              <a:t>导师</a:t>
            </a:r>
            <a:r>
              <a:rPr lang="zh-CN" altLang="en-US" sz="2200" dirty="0"/>
              <a:t>，然后多多“骚扰”他（感谢俊哥和我耐心的交流！）</a:t>
            </a:r>
            <a:endParaRPr lang="en-US" altLang="zh-CN" sz="2200" dirty="0"/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熟悉自己项目所需要的库</a:t>
            </a:r>
            <a:endParaRPr lang="en-US" altLang="zh-CN" sz="2200" dirty="0"/>
          </a:p>
          <a:p>
            <a:pPr lvl="1"/>
            <a:r>
              <a:rPr lang="en-US" altLang="zh-CN" sz="2200" dirty="0"/>
              <a:t> </a:t>
            </a:r>
            <a:r>
              <a:rPr lang="zh-CN" altLang="en-US" sz="2200" dirty="0"/>
              <a:t>提</a:t>
            </a:r>
            <a:r>
              <a:rPr lang="en-US" altLang="zh-CN" sz="2200" b="1" dirty="0">
                <a:solidFill>
                  <a:srgbClr val="FF0000"/>
                </a:solidFill>
              </a:rPr>
              <a:t>Issues</a:t>
            </a:r>
            <a:r>
              <a:rPr lang="zh-CN" altLang="en-US" sz="2200" dirty="0"/>
              <a:t>和</a:t>
            </a:r>
            <a:r>
              <a:rPr lang="en-US" altLang="zh-CN" sz="2200" b="1" dirty="0">
                <a:solidFill>
                  <a:srgbClr val="FF0000"/>
                </a:solidFill>
              </a:rPr>
              <a:t>Pull requests</a:t>
            </a:r>
          </a:p>
          <a:p>
            <a:pPr lvl="1"/>
            <a:r>
              <a:rPr lang="zh-CN" altLang="en-US" sz="2200" dirty="0"/>
              <a:t> 在项目开始前（</a:t>
            </a:r>
            <a:r>
              <a:rPr lang="en-US" altLang="zh-CN" sz="2200" dirty="0"/>
              <a:t>3-4</a:t>
            </a:r>
            <a:r>
              <a:rPr lang="zh-CN" altLang="en-US" sz="2200" dirty="0"/>
              <a:t>月份），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实际上已经做出了一些代码贡献</a:t>
            </a:r>
            <a:endParaRPr lang="en-US" altLang="zh-CN" sz="2200" dirty="0"/>
          </a:p>
          <a:p>
            <a:pPr marL="457200" lvl="1" indent="0">
              <a:buNone/>
            </a:pPr>
            <a:endParaRPr lang="en-US" altLang="zh-CN" sz="2200" dirty="0"/>
          </a:p>
          <a:p>
            <a:pPr lvl="1"/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C78E9-3C6C-4FCA-9D75-46469ABD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50508F-3E9B-422B-9B36-00479E8B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DFAB22-1412-4512-AC6B-5A086D501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44"/>
          <a:stretch/>
        </p:blipFill>
        <p:spPr>
          <a:xfrm>
            <a:off x="447490" y="4433072"/>
            <a:ext cx="4290432" cy="838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BE52CE-1E8D-401B-897E-B65D982C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3" y="5271346"/>
            <a:ext cx="3955123" cy="838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2EAC1B2-3D25-47E7-B73C-49C3AF9FEE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6"/>
          <a:stretch/>
        </p:blipFill>
        <p:spPr>
          <a:xfrm>
            <a:off x="5911340" y="2900794"/>
            <a:ext cx="3825572" cy="320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9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EF51-34D8-4D7B-9D0E-02F52032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243DE-D15F-4B2D-BFC0-ACAF6C20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关于在项目中我具体做了什么，请参考：</a:t>
            </a:r>
            <a:endParaRPr lang="en-US" altLang="zh-CN" sz="2400" dirty="0"/>
          </a:p>
          <a:p>
            <a:pPr lvl="1"/>
            <a:r>
              <a:rPr lang="en-US" altLang="zh-CN" sz="2000" dirty="0">
                <a:hlinkClick r:id="rId2"/>
              </a:rPr>
              <a:t>https://juliareinforcementlearning.org/blog/phase1_technical_report_of_enriching_offline_reinforcement_learning_algorithms_in_reinforcement_learning_jl/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3"/>
              </a:rPr>
              <a:t>https://juliareinforcementlearning.org/blog/phase2_technical_report_of_enriching_offline_reinforcement_learning_algorithms_in_reinforcement_learning_jl/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需要入门，可以参考我们的</a:t>
            </a:r>
            <a:r>
              <a:rPr lang="en-US" altLang="zh-CN" sz="2400" dirty="0"/>
              <a:t>blog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en-US" altLang="zh-CN" sz="2000" dirty="0">
                <a:hlinkClick r:id="rId4"/>
              </a:rPr>
              <a:t>https://juliareinforcementlearning.org/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 需要把强化学习用在自己的环境上，请参考如何构建环境：</a:t>
            </a:r>
            <a:endParaRPr lang="en-US" altLang="zh-CN" sz="2400" dirty="0"/>
          </a:p>
          <a:p>
            <a:pPr lvl="1"/>
            <a:r>
              <a:rPr lang="en-US" altLang="zh-CN" sz="2000" dirty="0">
                <a:hlinkClick r:id="rId5"/>
              </a:rPr>
              <a:t>https://juliareinforcementlearning.org/docs/How_to_write_a_customized_environment/</a:t>
            </a:r>
            <a:endParaRPr lang="en-US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8AB28-68F2-4063-AD75-7E4E6595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ABAD47-9B8E-4891-BF41-F247FB80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0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5ABE-7EC3-4195-AC1D-148125B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1B60B-D73F-4597-B0D7-8440A33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111421-3422-4424-836C-E34B3D18EA5E}"/>
              </a:ext>
            </a:extLst>
          </p:cNvPr>
          <p:cNvSpPr txBox="1"/>
          <p:nvPr/>
        </p:nvSpPr>
        <p:spPr>
          <a:xfrm>
            <a:off x="4262486" y="2705725"/>
            <a:ext cx="3667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  <a:p>
            <a:pPr algn="ctr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48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289B6-55D1-4EFD-B08C-010119EE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D56B3-0AC1-405E-96CB-2D432A32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杨国钰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GitHub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账号：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pilgrimygy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pilgrimygy@gmail.com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参与开源软件供应链点亮计划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暑期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项目：扩展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ReinforcementLearning.jl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中的离线强化学习相关算法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导师：田俊（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tianjun.me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B5ABE-7EC3-4195-AC1D-148125B9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61B60B-D73F-4597-B0D7-8440A336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3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A7523-AD6D-48C9-828C-A42A81E0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3FDAE6-C670-42BB-9623-6E879D6B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强化学习（</a:t>
            </a:r>
            <a:r>
              <a:rPr lang="en-US" altLang="zh-CN" sz="2400" dirty="0"/>
              <a:t>Reinforcement Learning</a:t>
            </a:r>
            <a:r>
              <a:rPr lang="zh-CN" altLang="en-US" sz="2400" dirty="0"/>
              <a:t>）：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基本要素：</a:t>
            </a:r>
            <a:r>
              <a:rPr lang="zh-CN" altLang="en-US" sz="2400" b="1" dirty="0">
                <a:solidFill>
                  <a:srgbClr val="FF0000"/>
                </a:solidFill>
              </a:rPr>
              <a:t>环境</a:t>
            </a:r>
            <a:r>
              <a:rPr lang="zh-CN" altLang="en-US" sz="2400" dirty="0"/>
              <a:t>（</a:t>
            </a:r>
            <a:r>
              <a:rPr lang="en-US" altLang="zh-CN" sz="2400" dirty="0"/>
              <a:t>Environment</a:t>
            </a:r>
            <a:r>
              <a:rPr lang="zh-CN" altLang="en-US" sz="2400" dirty="0"/>
              <a:t>）、</a:t>
            </a:r>
            <a:r>
              <a:rPr lang="en-US" altLang="zh-CN" sz="2400" b="1" dirty="0">
                <a:solidFill>
                  <a:srgbClr val="FF0000"/>
                </a:solidFill>
              </a:rPr>
              <a:t>Agent</a:t>
            </a:r>
            <a:r>
              <a:rPr lang="zh-CN" altLang="en-US" sz="2400" dirty="0"/>
              <a:t>（维护自身的</a:t>
            </a:r>
            <a:r>
              <a:rPr lang="zh-CN" altLang="en-US" sz="2400" b="1" dirty="0">
                <a:solidFill>
                  <a:srgbClr val="FF0000"/>
                </a:solidFill>
              </a:rPr>
              <a:t>状态</a:t>
            </a:r>
            <a:r>
              <a:rPr lang="zh-CN" altLang="en-US" sz="2400" dirty="0"/>
              <a:t>）、</a:t>
            </a:r>
            <a:r>
              <a:rPr lang="zh-CN" altLang="en-US" sz="2400" b="1" dirty="0">
                <a:solidFill>
                  <a:srgbClr val="FF0000"/>
                </a:solidFill>
              </a:rPr>
              <a:t>奖励</a:t>
            </a:r>
            <a:r>
              <a:rPr lang="zh-CN" altLang="en-US" sz="2400" dirty="0"/>
              <a:t>（</a:t>
            </a:r>
            <a:r>
              <a:rPr lang="en-US" altLang="zh-CN" sz="2400" dirty="0"/>
              <a:t>Reward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en-US" altLang="zh-CN" sz="2400" dirty="0"/>
              <a:t> Agent</a:t>
            </a:r>
            <a:r>
              <a:rPr lang="zh-CN" altLang="en-US" sz="2400" dirty="0"/>
              <a:t>会维护一个</a:t>
            </a:r>
            <a:r>
              <a:rPr lang="zh-CN" altLang="en-US" sz="2400" b="1" dirty="0">
                <a:solidFill>
                  <a:srgbClr val="FF0000"/>
                </a:solidFill>
              </a:rPr>
              <a:t>策略</a:t>
            </a:r>
            <a:r>
              <a:rPr lang="zh-CN" altLang="en-US" sz="2400" dirty="0"/>
              <a:t>（</a:t>
            </a:r>
            <a:r>
              <a:rPr lang="en-US" altLang="zh-CN" sz="2400" dirty="0"/>
              <a:t>Policy</a:t>
            </a:r>
            <a:r>
              <a:rPr lang="zh-CN" altLang="en-US" sz="2400" dirty="0"/>
              <a:t>），根据自身状态选择动作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学习目标：学习一个策略以</a:t>
            </a:r>
            <a:r>
              <a:rPr lang="zh-CN" altLang="en-US" sz="2400" b="1" dirty="0">
                <a:solidFill>
                  <a:srgbClr val="FF0000"/>
                </a:solidFill>
              </a:rPr>
              <a:t>最大化奖励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不同于监督学习：</a:t>
            </a:r>
            <a:r>
              <a:rPr lang="en-US" altLang="zh-CN" sz="2400" dirty="0"/>
              <a:t> </a:t>
            </a:r>
            <a:r>
              <a:rPr lang="zh-CN" altLang="en-US" sz="2400" dirty="0"/>
              <a:t>学习中</a:t>
            </a:r>
            <a:r>
              <a:rPr lang="zh-CN" altLang="en-US" sz="2400" b="1" dirty="0">
                <a:solidFill>
                  <a:srgbClr val="FF0000"/>
                </a:solidFill>
              </a:rPr>
              <a:t>没有监督标签</a:t>
            </a:r>
            <a:r>
              <a:rPr lang="zh-CN" altLang="en-US" sz="2400" dirty="0"/>
              <a:t>，只有奖励信号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ABB1D-11C1-4586-A080-B5CE5551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750E95B-BE34-41CF-B526-E2D9A711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BE83EB-9C17-4F9B-98D4-397372D39A64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Richard S. Sutton, Andrew G. </a:t>
            </a:r>
            <a:r>
              <a:rPr lang="en-US" altLang="zh-CN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Barto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Reinforcement Learning, second edition: An Introduction, MIT Press, 2018.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2361A5-E33D-491B-848A-5A4AA8DC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751" y="1768510"/>
            <a:ext cx="5478496" cy="211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9A1D7-757E-4179-8A89-FFBC7EA23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强化学习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30491-904D-4608-AB1B-BD1AC292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强化学习能做什么？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 现实中还有很多很多应用：</a:t>
            </a:r>
            <a:endParaRPr lang="en-US" altLang="zh-CN" sz="2400" dirty="0"/>
          </a:p>
          <a:p>
            <a:pPr lvl="1"/>
            <a:r>
              <a:rPr lang="zh-CN" altLang="en-US" sz="2200" dirty="0"/>
              <a:t> 自动驾驶，推荐系统，金融，</a:t>
            </a:r>
            <a:r>
              <a:rPr lang="en-US" altLang="zh-CN" sz="2200" dirty="0"/>
              <a:t>CV</a:t>
            </a:r>
            <a:r>
              <a:rPr lang="zh-CN" altLang="en-US" sz="2200" dirty="0"/>
              <a:t>，</a:t>
            </a:r>
            <a:r>
              <a:rPr lang="en-US" altLang="zh-CN" sz="2200" dirty="0"/>
              <a:t>NLP</a:t>
            </a:r>
            <a:r>
              <a:rPr lang="zh-CN" altLang="en-US" sz="2200" dirty="0"/>
              <a:t>，等等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DE8E7-E4B7-442F-8E4D-EA2BC9E7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589031-85F5-45F4-919D-53F08358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D4A873B-9704-4AA3-8B40-587F9DED9CD0}"/>
              </a:ext>
            </a:extLst>
          </p:cNvPr>
          <p:cNvGrpSpPr/>
          <p:nvPr/>
        </p:nvGrpSpPr>
        <p:grpSpPr>
          <a:xfrm>
            <a:off x="767878" y="1888876"/>
            <a:ext cx="10656244" cy="2302905"/>
            <a:chOff x="767878" y="2092076"/>
            <a:chExt cx="10656244" cy="230290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C2728D-3DCC-4962-9BD4-7C8C458428BB}"/>
                </a:ext>
              </a:extLst>
            </p:cNvPr>
            <p:cNvGrpSpPr/>
            <p:nvPr/>
          </p:nvGrpSpPr>
          <p:grpSpPr>
            <a:xfrm>
              <a:off x="767878" y="2092076"/>
              <a:ext cx="10656244" cy="1800000"/>
              <a:chOff x="814410" y="2283438"/>
              <a:chExt cx="10656244" cy="1800000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81B1F0A0-B9DA-4798-B492-4C7BE98B29BA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4410" y="2283438"/>
                <a:ext cx="3240000" cy="18000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25D53429-E01A-45B1-A262-DA48E6995906}"/>
                  </a:ext>
                </a:extLst>
              </p:cNvPr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2532" y="2283438"/>
                <a:ext cx="3240000" cy="1800000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35124B3-1C02-4FF8-A049-169757FB441C}"/>
                  </a:ext>
                </a:extLst>
              </p:cNvPr>
              <p:cNvPicPr>
                <a:picLocks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230654" y="2316485"/>
                <a:ext cx="3240000" cy="1733906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70DBAD-3BC3-490C-97E0-A5234B3EB818}"/>
                </a:ext>
              </a:extLst>
            </p:cNvPr>
            <p:cNvSpPr txBox="1"/>
            <p:nvPr/>
          </p:nvSpPr>
          <p:spPr>
            <a:xfrm>
              <a:off x="1567899" y="3933316"/>
              <a:ext cx="1639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游戏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33ED914-02EA-4602-A332-9766E9437816}"/>
                </a:ext>
              </a:extLst>
            </p:cNvPr>
            <p:cNvSpPr txBox="1"/>
            <p:nvPr/>
          </p:nvSpPr>
          <p:spPr>
            <a:xfrm>
              <a:off x="5276021" y="3933316"/>
              <a:ext cx="1639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棋类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FD88BD-2132-4B86-8AFC-F633C3058565}"/>
                </a:ext>
              </a:extLst>
            </p:cNvPr>
            <p:cNvSpPr txBox="1"/>
            <p:nvPr/>
          </p:nvSpPr>
          <p:spPr>
            <a:xfrm>
              <a:off x="8984143" y="3920808"/>
              <a:ext cx="16399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/>
                <a:t>机器人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6213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69C68-745B-412C-9657-5691C27E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为什么是</a:t>
            </a:r>
            <a:r>
              <a:rPr lang="en-US" altLang="zh-CN" dirty="0"/>
              <a:t>Julia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E21BE-3D98-472B-B254-A1F2B8C1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PyTorch</a:t>
            </a:r>
            <a:r>
              <a:rPr lang="zh-CN" altLang="en-US" sz="2400" dirty="0">
                <a:hlinkClick r:id="rId2"/>
              </a:rPr>
              <a:t>核心开发者灵魂发问：我们怎么越来越像</a:t>
            </a:r>
            <a:r>
              <a:rPr lang="en-US" altLang="zh-CN" sz="2400" dirty="0">
                <a:hlinkClick r:id="rId2"/>
              </a:rPr>
              <a:t>Julia</a:t>
            </a:r>
            <a:r>
              <a:rPr lang="zh-CN" altLang="en-US" sz="2400" dirty="0">
                <a:hlinkClick r:id="rId2"/>
              </a:rPr>
              <a:t>了？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 Julia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/>
            <a:r>
              <a:rPr lang="zh-CN" altLang="en-US" sz="2200" dirty="0"/>
              <a:t> 即时编译（</a:t>
            </a:r>
            <a:r>
              <a:rPr lang="en-US" altLang="zh-CN" sz="2200" dirty="0"/>
              <a:t>Just In Time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200" dirty="0"/>
              <a:t> 类型稳定性（</a:t>
            </a:r>
            <a:r>
              <a:rPr lang="en-US" altLang="zh-CN" sz="2200" dirty="0"/>
              <a:t>Type Stability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200" dirty="0"/>
              <a:t> </a:t>
            </a:r>
            <a:r>
              <a:rPr lang="zh-CN" altLang="en-US" sz="2200" b="1" dirty="0">
                <a:solidFill>
                  <a:srgbClr val="FF0000"/>
                </a:solidFill>
              </a:rPr>
              <a:t>多重分派</a:t>
            </a:r>
            <a:r>
              <a:rPr lang="zh-CN" altLang="en-US" sz="2200" dirty="0"/>
              <a:t>（</a:t>
            </a:r>
            <a:r>
              <a:rPr lang="en-US" altLang="zh-CN" sz="2200" dirty="0"/>
              <a:t>Multiple Dispatch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lvl="1"/>
            <a:r>
              <a:rPr lang="zh-CN" altLang="en-US" sz="2200" dirty="0"/>
              <a:t> 关注度逐渐提升</a:t>
            </a:r>
            <a:endParaRPr lang="en-US" altLang="zh-CN" sz="2200" dirty="0"/>
          </a:p>
          <a:p>
            <a:pPr lvl="1"/>
            <a:r>
              <a:rPr lang="zh-CN" altLang="en-US" sz="2200" dirty="0"/>
              <a:t> </a:t>
            </a:r>
            <a:r>
              <a:rPr lang="zh-CN" altLang="en-US" sz="2200" b="1" dirty="0">
                <a:solidFill>
                  <a:srgbClr val="FF0000"/>
                </a:solidFill>
              </a:rPr>
              <a:t>易用性</a:t>
            </a:r>
            <a:r>
              <a:rPr lang="zh-CN" altLang="en-US" sz="2200" dirty="0"/>
              <a:t>逐渐提升（</a:t>
            </a:r>
            <a:r>
              <a:rPr lang="en-US" altLang="zh-CN" sz="2200" dirty="0"/>
              <a:t>Julia V1.6</a:t>
            </a:r>
            <a:r>
              <a:rPr lang="zh-CN" altLang="en-US" sz="2200" dirty="0"/>
              <a:t>之后）</a:t>
            </a:r>
            <a:endParaRPr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60694-6FAA-47AB-BF76-5571D790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746F9-7EE9-4379-8A79-5E40320B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6DAF59-53F4-40CE-8149-E81F2B58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3968" y="3964720"/>
            <a:ext cx="4511188" cy="2255594"/>
          </a:xfrm>
          <a:prstGeom prst="rect">
            <a:avLst/>
          </a:prstGeom>
        </p:spPr>
      </p:pic>
      <p:sp>
        <p:nvSpPr>
          <p:cNvPr id="8" name="AutoShape 2" descr="图片">
            <a:extLst>
              <a:ext uri="{FF2B5EF4-FFF2-40B4-BE49-F238E27FC236}">
                <a16:creationId xmlns:a16="http://schemas.microsoft.com/office/drawing/2014/main" id="{EE960C7D-CA03-4651-9747-A9BEDDECD0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2D3B5E-DF44-4E6D-B0A6-CA190AC3A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68" y="1827662"/>
            <a:ext cx="4511188" cy="21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7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4C709-F85F-4B53-9376-9BFD8605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JuliaReinforcementLearning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68BACF-4605-40FF-891B-62A068A6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 Julia + RL</a:t>
            </a:r>
            <a:r>
              <a:rPr lang="zh-CN" altLang="en-US" sz="2400" dirty="0"/>
              <a:t>一站式服务（</a:t>
            </a:r>
            <a:r>
              <a:rPr lang="zh-CN" altLang="en-US" sz="2400" b="1" dirty="0">
                <a:solidFill>
                  <a:srgbClr val="FF0000"/>
                </a:solidFill>
              </a:rPr>
              <a:t>可复用性、可扩展性、易实现、可复现性</a:t>
            </a:r>
            <a:r>
              <a:rPr lang="zh-CN" altLang="en-US" sz="2400" dirty="0"/>
              <a:t>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80628-A1C1-4523-8042-D12AB1A3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FC3F56-94E3-47A9-87F5-860A8F63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C3840AA-F005-4DB5-BBFE-516D30EC3D13}"/>
              </a:ext>
            </a:extLst>
          </p:cNvPr>
          <p:cNvGrpSpPr/>
          <p:nvPr/>
        </p:nvGrpSpPr>
        <p:grpSpPr>
          <a:xfrm>
            <a:off x="1340126" y="1991174"/>
            <a:ext cx="9511748" cy="4080636"/>
            <a:chOff x="1340126" y="2003641"/>
            <a:chExt cx="9511748" cy="408063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DDF1215-F37B-425A-9FC2-BF18DDE29758}"/>
                </a:ext>
              </a:extLst>
            </p:cNvPr>
            <p:cNvSpPr/>
            <p:nvPr/>
          </p:nvSpPr>
          <p:spPr>
            <a:xfrm>
              <a:off x="1340126" y="2003641"/>
              <a:ext cx="9511748" cy="4080636"/>
            </a:xfrm>
            <a:prstGeom prst="roundRect">
              <a:avLst/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F29BF3C-65AF-40C4-9009-DA2F7C34AECE}"/>
                </a:ext>
              </a:extLst>
            </p:cNvPr>
            <p:cNvSpPr txBox="1"/>
            <p:nvPr/>
          </p:nvSpPr>
          <p:spPr>
            <a:xfrm>
              <a:off x="4131505" y="2093092"/>
              <a:ext cx="40017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Arial Rounded MT Bold" panose="020F0704030504030204" pitchFamily="34" charset="0"/>
                </a:rPr>
                <a:t>ReinforcementLearning.jl</a:t>
              </a:r>
              <a:endParaRPr lang="zh-CN" altLang="en-US" sz="20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A3910E2-708C-4B99-A970-02AB358934E3}"/>
                </a:ext>
              </a:extLst>
            </p:cNvPr>
            <p:cNvSpPr/>
            <p:nvPr/>
          </p:nvSpPr>
          <p:spPr>
            <a:xfrm>
              <a:off x="6253837" y="3423499"/>
              <a:ext cx="3740180" cy="546652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ReinforcementLearningCore.jl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161628B-9960-49BC-8F8C-13C062A019B0}"/>
                </a:ext>
              </a:extLst>
            </p:cNvPr>
            <p:cNvSpPr/>
            <p:nvPr/>
          </p:nvSpPr>
          <p:spPr>
            <a:xfrm>
              <a:off x="2197983" y="2582653"/>
              <a:ext cx="3740180" cy="546652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ReinforcementLearningBase.jl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948B2352-3609-4F14-8DF2-C1DB8DCA9CC0}"/>
                </a:ext>
              </a:extLst>
            </p:cNvPr>
            <p:cNvSpPr/>
            <p:nvPr/>
          </p:nvSpPr>
          <p:spPr>
            <a:xfrm>
              <a:off x="2197983" y="3423499"/>
              <a:ext cx="3740180" cy="546652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ReinforcementLearningEnv.jl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61CF716-883F-4366-91C1-861918A7125C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4068073" y="3129305"/>
              <a:ext cx="0" cy="2941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37A16C-6FAD-4CBB-9BAD-592DA12B804F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068073" y="3129305"/>
              <a:ext cx="4055854" cy="294194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86BA74F-3CE6-4712-A1FC-06394C089045}"/>
                </a:ext>
              </a:extLst>
            </p:cNvPr>
            <p:cNvSpPr/>
            <p:nvPr/>
          </p:nvSpPr>
          <p:spPr>
            <a:xfrm>
              <a:off x="6253200" y="4260841"/>
              <a:ext cx="3740180" cy="546652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ReinforcementLearningZoo.jl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DD5D3FA-94F5-47A4-AB79-938F45A9EDCD}"/>
                </a:ext>
              </a:extLst>
            </p:cNvPr>
            <p:cNvCxnSpPr>
              <a:cxnSpLocks/>
              <a:stCxn id="10" idx="2"/>
              <a:endCxn id="27" idx="0"/>
            </p:cNvCxnSpPr>
            <p:nvPr/>
          </p:nvCxnSpPr>
          <p:spPr>
            <a:xfrm flipH="1">
              <a:off x="8123290" y="3970151"/>
              <a:ext cx="637" cy="29069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BE82867F-F387-4C8C-8B24-0B9570920C6B}"/>
                </a:ext>
              </a:extLst>
            </p:cNvPr>
            <p:cNvSpPr/>
            <p:nvPr/>
          </p:nvSpPr>
          <p:spPr>
            <a:xfrm>
              <a:off x="6253200" y="5101199"/>
              <a:ext cx="3740180" cy="643617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DistributedReinforcement</a:t>
              </a: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Learning.jl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B7D364E-F5EC-4F5E-90D2-CEB6A29AED64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>
              <a:off x="8123290" y="4807493"/>
              <a:ext cx="0" cy="2937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6CDE8DE5-D276-466C-B363-6F488E103D89}"/>
                </a:ext>
              </a:extLst>
            </p:cNvPr>
            <p:cNvSpPr/>
            <p:nvPr/>
          </p:nvSpPr>
          <p:spPr>
            <a:xfrm>
              <a:off x="2197983" y="4260840"/>
              <a:ext cx="3740180" cy="629211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</a:t>
              </a:r>
              <a:endParaRPr lang="en-US" altLang="zh-CN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Experiment.jl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EF51DB5-F3E1-4F65-9676-23A4D080B6AC}"/>
                </a:ext>
              </a:extLst>
            </p:cNvPr>
            <p:cNvSpPr/>
            <p:nvPr/>
          </p:nvSpPr>
          <p:spPr>
            <a:xfrm>
              <a:off x="2197983" y="5101199"/>
              <a:ext cx="3740180" cy="629211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ReinforcementLearning</a:t>
              </a:r>
              <a:endParaRPr lang="en-US" altLang="zh-CN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AnIntroduction.jl</a:t>
              </a:r>
              <a:endParaRPr lang="zh-CN" altLang="en-US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179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74617D46-9BEA-4E07-B5F8-71AB41D5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76" y="1617042"/>
            <a:ext cx="6549630" cy="179639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F4718C-AA48-43DC-8681-84CEF6B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12E1-3046-49F1-9DB5-F61A0B2D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3" y="1282431"/>
            <a:ext cx="11439277" cy="214656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随机游走环境：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637B7-0EFA-403E-83E3-3B1F91B3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F285F-0829-4E72-96E2-40BAAB8F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50CEC-BDA5-4F6E-9AAB-AF3811577C9D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https://juliareinforcementlearning.org/docs/tutorial/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A7EDC28F-B414-40EC-9086-9DE5C731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12" y="3426111"/>
            <a:ext cx="5605200" cy="26532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3D713A"/>
                </a:solidFill>
                <a:effectLst/>
                <a:latin typeface="Arial Unicode MS"/>
                <a:ea typeface="JuliaMono"/>
              </a:rPr>
              <a:t>ulia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JuliaMono"/>
              </a:rPr>
              <a:t>using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JuliaMono"/>
              </a:rPr>
              <a:t> ReinforcementLearning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JuliaMono"/>
              </a:rPr>
            </a:b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JuliaMono"/>
              </a:rPr>
              <a:t> env = RandomWalk1D()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1" dirty="0">
                <a:solidFill>
                  <a:srgbClr val="066F00"/>
                </a:solidFill>
                <a:latin typeface="Arial Unicode MS"/>
              </a:rPr>
              <a:t> </a:t>
            </a:r>
            <a:r>
              <a:rPr lang="en-US" altLang="zh-CN" b="1" dirty="0" err="1">
                <a:solidFill>
                  <a:srgbClr val="066F00"/>
                </a:solidFill>
                <a:latin typeface="Arial Unicode MS"/>
              </a:rPr>
              <a:t>julia</a:t>
            </a:r>
            <a:r>
              <a:rPr lang="en-US" altLang="zh-CN" b="1" dirty="0">
                <a:solidFill>
                  <a:srgbClr val="066F00"/>
                </a:solidFill>
                <a:latin typeface="Arial Unicode MS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S =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state_space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(env)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状态空间大小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Base.OneTo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</a:t>
            </a:r>
            <a:r>
              <a:rPr lang="en-US" altLang="zh-CN" b="1" dirty="0" err="1">
                <a:solidFill>
                  <a:srgbClr val="066F00"/>
                </a:solidFill>
                <a:latin typeface="Arial Unicode MS"/>
              </a:rPr>
              <a:t>julia</a:t>
            </a:r>
            <a:r>
              <a:rPr lang="en-US" altLang="zh-CN" b="1" dirty="0">
                <a:solidFill>
                  <a:srgbClr val="066F00"/>
                </a:solidFill>
                <a:latin typeface="Arial Unicode MS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s = state(env) 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初始化状态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</a:t>
            </a:r>
            <a:r>
              <a:rPr lang="en-US" altLang="zh-CN" b="1" dirty="0" err="1">
                <a:solidFill>
                  <a:srgbClr val="066F00"/>
                </a:solidFill>
                <a:latin typeface="Arial Unicode MS"/>
              </a:rPr>
              <a:t>julia</a:t>
            </a:r>
            <a:r>
              <a:rPr lang="en-US" altLang="zh-CN" b="1" dirty="0">
                <a:solidFill>
                  <a:srgbClr val="066F00"/>
                </a:solidFill>
                <a:latin typeface="Arial Unicode MS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A =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action_space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(env)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动作空间大小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Base.OneTo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(2)</a:t>
            </a:r>
            <a:endParaRPr lang="zh-CN" altLang="zh-CN" dirty="0">
              <a:solidFill>
                <a:srgbClr val="444444"/>
              </a:solidFill>
              <a:latin typeface="Arial Unicode MS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22263F1-B424-4281-BCD7-B5FFE6D56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727" y="3419774"/>
            <a:ext cx="5605200" cy="26532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is_terminated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(env)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是否终止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false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while true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   env(rand(A))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is_terminated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(env) &amp;&amp; break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end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state(env),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reward(env)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(1, -1)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7C916E2-9AE6-40D4-A64E-2E5DC0EE1897}"/>
              </a:ext>
            </a:extLst>
          </p:cNvPr>
          <p:cNvCxnSpPr>
            <a:cxnSpLocks/>
          </p:cNvCxnSpPr>
          <p:nvPr/>
        </p:nvCxnSpPr>
        <p:spPr>
          <a:xfrm flipV="1">
            <a:off x="6058291" y="3429001"/>
            <a:ext cx="0" cy="265035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0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43791-6041-4218-B755-F56C483F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简单入门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CC596-9923-4ECD-9B9C-58412F4D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156F3-B90A-4687-971F-DFD59DE5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701B3EC-EF53-47D0-829E-8AF44327A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96" y="1137996"/>
            <a:ext cx="5605200" cy="182224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run(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RandomPolicy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(),	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定义策略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RandomWalk1D(),	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定义环境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StopAfterEpisode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(10),	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停止条件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TotalRewardPerEpisode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()	# hook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，记录奖励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)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随机策略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431E5D9-2E2D-4246-95CA-DB194DF4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96" y="3010612"/>
            <a:ext cx="5605200" cy="3207238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>
                <a:solidFill>
                  <a:srgbClr val="444444"/>
                </a:solidFill>
                <a:latin typeface="Arial Unicode MS"/>
              </a:rPr>
              <a:t>policy = TabularPolicy(;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table=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Dict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(zip(1:NS, fill(2, NS))))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typename</a:t>
            </a:r>
            <a:r>
              <a:rPr lang="en-US" altLang="zh-CN">
                <a:solidFill>
                  <a:srgbClr val="444444"/>
                </a:solidFill>
                <a:latin typeface="Arial Unicode MS"/>
              </a:rPr>
              <a:t>(TabularPolicy)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├─ table =&gt;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typename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Dict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└─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n_action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=&gt;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typename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(Nothing)</a:t>
            </a:r>
            <a:endParaRPr kumimoji="0" lang="en-US" altLang="zh-CN" b="1" i="0" u="none" strike="noStrike" cap="none" normalizeH="0" baseline="0" dirty="0">
              <a:ln>
                <a:noFill/>
              </a:ln>
              <a:solidFill>
                <a:srgbClr val="066F00"/>
              </a:solidFill>
              <a:effectLst/>
              <a:latin typeface="Arial Unicode MS"/>
              <a:ea typeface="Julia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 </a:t>
            </a: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julia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66F00"/>
                </a:solidFill>
                <a:effectLst/>
                <a:latin typeface="Arial Unicode MS"/>
                <a:ea typeface="JuliaMono"/>
              </a:rPr>
              <a:t>&gt; 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run(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444444"/>
                </a:solidFill>
                <a:latin typeface="Arial Unicode MS"/>
              </a:rPr>
              <a:t>           policy,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RandomWalk1D(),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StopAfterEpisode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(10),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    </a:t>
            </a:r>
            <a:r>
              <a:rPr lang="en-US" altLang="zh-CN" dirty="0" err="1">
                <a:solidFill>
                  <a:srgbClr val="444444"/>
                </a:solidFill>
                <a:latin typeface="Arial Unicode MS"/>
              </a:rPr>
              <a:t>TotalRewardPerEpisode</a:t>
            </a: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444444"/>
                </a:solidFill>
                <a:latin typeface="Arial Unicode MS"/>
              </a:rPr>
              <a:t>       ) # </a:t>
            </a:r>
            <a:r>
              <a:rPr lang="zh-CN" altLang="en-US" dirty="0">
                <a:solidFill>
                  <a:srgbClr val="444444"/>
                </a:solidFill>
                <a:latin typeface="Arial Unicode MS"/>
              </a:rPr>
              <a:t>表格策略：向右走</a:t>
            </a:r>
            <a:endParaRPr lang="en-US" altLang="zh-CN" dirty="0">
              <a:solidFill>
                <a:srgbClr val="444444"/>
              </a:solidFill>
              <a:latin typeface="Arial Unicode M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4FBE922-F844-4F1F-8B2B-B4FF342846C2}"/>
              </a:ext>
            </a:extLst>
          </p:cNvPr>
          <p:cNvGrpSpPr/>
          <p:nvPr/>
        </p:nvGrpSpPr>
        <p:grpSpPr>
          <a:xfrm>
            <a:off x="6439950" y="3389362"/>
            <a:ext cx="5412080" cy="2828488"/>
            <a:chOff x="6478135" y="2456973"/>
            <a:chExt cx="5412080" cy="282848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7B2EEA2-780E-43D1-8A02-58E07E0EB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8135" y="2456974"/>
              <a:ext cx="2389826" cy="234080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F689C9E-82B1-43A8-9840-81EC3ACF93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00"/>
            <a:stretch/>
          </p:blipFill>
          <p:spPr>
            <a:xfrm>
              <a:off x="9462204" y="2456973"/>
              <a:ext cx="2389826" cy="234080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F6B1E0-6790-4501-9291-233C8EC95CC5}"/>
                </a:ext>
              </a:extLst>
            </p:cNvPr>
            <p:cNvSpPr txBox="1"/>
            <p:nvPr/>
          </p:nvSpPr>
          <p:spPr>
            <a:xfrm>
              <a:off x="6478135" y="4916129"/>
              <a:ext cx="2389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随机策略的奖励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635098D-255E-4145-AE45-D9EFC1A956E4}"/>
                </a:ext>
              </a:extLst>
            </p:cNvPr>
            <p:cNvSpPr txBox="1"/>
            <p:nvPr/>
          </p:nvSpPr>
          <p:spPr>
            <a:xfrm>
              <a:off x="9500389" y="4916129"/>
              <a:ext cx="2389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向右策略的奖励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EB98338-5F3B-4804-B7C9-625D83E93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950" y="1442442"/>
            <a:ext cx="5328854" cy="156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2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875EF-7502-4E18-AE1A-7DE22D94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05E2D-653F-40B0-890E-05F76314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2021/12/11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46754-82E2-4DD3-A933-30ED5354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8A81-D351-41AF-8B11-41B2A179A378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E9C3C35-E9A6-4354-B1BD-9F2B40DB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3" y="1282431"/>
            <a:ext cx="5834077" cy="480184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标准的强化学习包含两个部件：</a:t>
            </a:r>
            <a:r>
              <a:rPr lang="en-US" altLang="zh-CN" sz="2400" dirty="0"/>
              <a:t>Agent</a:t>
            </a:r>
            <a:r>
              <a:rPr lang="zh-CN" altLang="en-US" sz="2400" dirty="0"/>
              <a:t>和</a:t>
            </a:r>
            <a:r>
              <a:rPr lang="en-US" altLang="zh-CN" sz="2400" dirty="0"/>
              <a:t>Environment</a:t>
            </a:r>
          </a:p>
          <a:p>
            <a:r>
              <a:rPr lang="zh-CN" altLang="en-US" sz="2400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多重分派</a:t>
            </a:r>
            <a:r>
              <a:rPr lang="zh-CN" altLang="en-US" sz="2400" dirty="0"/>
              <a:t>体现的淋漓尽致！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5E0810FC-C1D7-4D74-88CC-FED61E485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70" y="1240897"/>
            <a:ext cx="5418576" cy="4838454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function 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Base.run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(agent, env, 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stop_condition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, hook)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hook(PRE_EXPERIMENT_STAGE, env)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while true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reset!(env)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agent(PRE_EPISODE_STAGE,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hook(PRE_EPISODE_STAGE,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while !</a:t>
            </a:r>
            <a:r>
              <a:rPr lang="en-US" altLang="zh-CN" sz="1600" dirty="0" err="1">
                <a:solidFill>
                  <a:srgbClr val="444444"/>
                </a:solidFill>
                <a:latin typeface="Arial Unicode MS"/>
              </a:rPr>
              <a:t>is_terminated</a:t>
            </a: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(env)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action = agent(env) # </a:t>
            </a:r>
            <a:r>
              <a:rPr lang="zh-CN" altLang="en-US" sz="1600" dirty="0">
                <a:solidFill>
                  <a:srgbClr val="0070C0"/>
                </a:solidFill>
                <a:latin typeface="Arial Unicode MS"/>
              </a:rPr>
              <a:t>策略根据状态选择动作</a:t>
            </a:r>
            <a:endParaRPr lang="en-US" altLang="zh-CN" sz="1600" dirty="0">
              <a:solidFill>
                <a:srgbClr val="0070C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agent(PRE_ACT_STAGE, env, action)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hook(PRE_ACT_STAGE, env, action)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env(action) # </a:t>
            </a:r>
            <a:r>
              <a:rPr lang="zh-CN" altLang="en-US" sz="1600" dirty="0">
                <a:solidFill>
                  <a:srgbClr val="0070C0"/>
                </a:solidFill>
                <a:latin typeface="Arial Unicode MS"/>
              </a:rPr>
              <a:t>环境动态转移</a:t>
            </a:r>
            <a:endParaRPr lang="en-US" altLang="zh-CN" sz="1600" dirty="0">
              <a:solidFill>
                <a:srgbClr val="0070C0"/>
              </a:solidFill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agent(POST_ACT_STAGE,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hook(POST_ACT_STAGE,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    </a:t>
            </a:r>
            <a:r>
              <a:rPr lang="en-US" altLang="zh-CN" sz="1600" dirty="0" err="1">
                <a:solidFill>
                  <a:srgbClr val="0070C0"/>
                </a:solidFill>
                <a:latin typeface="Arial Unicode MS"/>
              </a:rPr>
              <a:t>stop_condition</a:t>
            </a:r>
            <a:r>
              <a:rPr lang="en-US" altLang="zh-CN" sz="1600" dirty="0">
                <a:solidFill>
                  <a:srgbClr val="0070C0"/>
                </a:solidFill>
                <a:latin typeface="Arial Unicode MS"/>
              </a:rPr>
              <a:t>(agent, env) &amp;&amp; return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</a:t>
            </a:r>
            <a:r>
              <a:rPr lang="en-US" altLang="zh-CN" sz="1600" dirty="0">
                <a:solidFill>
                  <a:srgbClr val="FF0000"/>
                </a:solidFill>
                <a:latin typeface="Arial Unicode MS"/>
              </a:rPr>
              <a:t>agent(POST_EPISODE_STAGE,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    </a:t>
            </a:r>
            <a:r>
              <a:rPr lang="en-US" altLang="zh-CN" sz="1600" dirty="0">
                <a:solidFill>
                  <a:srgbClr val="00B050"/>
                </a:solidFill>
                <a:latin typeface="Arial Unicode MS"/>
              </a:rPr>
              <a:t>hook(POST_EPISODE_STAGE, env)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    end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444444"/>
                </a:solidFill>
                <a:latin typeface="Arial Unicode MS"/>
              </a:rPr>
              <a:t> end</a:t>
            </a:r>
            <a:endParaRPr lang="zh-CN" altLang="zh-CN" sz="1600" dirty="0">
              <a:solidFill>
                <a:srgbClr val="444444"/>
              </a:solidFill>
              <a:latin typeface="Arial Unicode M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896A58A-B63C-4B1D-9091-FAF6A864B771}"/>
              </a:ext>
            </a:extLst>
          </p:cNvPr>
          <p:cNvGrpSpPr/>
          <p:nvPr/>
        </p:nvGrpSpPr>
        <p:grpSpPr>
          <a:xfrm>
            <a:off x="412753" y="2694392"/>
            <a:ext cx="5683247" cy="3163743"/>
            <a:chOff x="412753" y="2411826"/>
            <a:chExt cx="5683247" cy="3163743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4302CD9-7224-4547-BABF-18AF640A6AEF}"/>
                </a:ext>
              </a:extLst>
            </p:cNvPr>
            <p:cNvGrpSpPr/>
            <p:nvPr/>
          </p:nvGrpSpPr>
          <p:grpSpPr>
            <a:xfrm>
              <a:off x="412753" y="2411826"/>
              <a:ext cx="5683247" cy="3163743"/>
              <a:chOff x="412753" y="2411826"/>
              <a:chExt cx="5683247" cy="3163743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F345A967-6BA7-41A4-B8DF-075743FA5783}"/>
                  </a:ext>
                </a:extLst>
              </p:cNvPr>
              <p:cNvGrpSpPr/>
              <p:nvPr/>
            </p:nvGrpSpPr>
            <p:grpSpPr>
              <a:xfrm>
                <a:off x="412753" y="2411826"/>
                <a:ext cx="5683247" cy="3163743"/>
                <a:chOff x="1324009" y="2450476"/>
                <a:chExt cx="3996818" cy="1618177"/>
              </a:xfrm>
            </p:grpSpPr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1FEBA789-40AA-413A-A4F7-D62B125FB2B3}"/>
                    </a:ext>
                  </a:extLst>
                </p:cNvPr>
                <p:cNvSpPr/>
                <p:nvPr/>
              </p:nvSpPr>
              <p:spPr>
                <a:xfrm>
                  <a:off x="1943442" y="2450476"/>
                  <a:ext cx="2772697" cy="580103"/>
                </a:xfrm>
                <a:prstGeom prst="roundRect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/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1DA09342-75DF-4E6E-9DAE-E372159EDBAD}"/>
                    </a:ext>
                  </a:extLst>
                </p:cNvPr>
                <p:cNvSpPr/>
                <p:nvPr/>
              </p:nvSpPr>
              <p:spPr>
                <a:xfrm>
                  <a:off x="1928697" y="3488550"/>
                  <a:ext cx="2772697" cy="580103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 err="1"/>
                    <a:t>AbstractEnv</a:t>
                  </a:r>
                  <a:endParaRPr lang="zh-CN" altLang="en-US" sz="2400" b="1" dirty="0"/>
                </a:p>
              </p:txBody>
            </p:sp>
            <p:sp>
              <p:nvSpPr>
                <p:cNvPr id="14" name="箭头: 左弧形 13">
                  <a:extLst>
                    <a:ext uri="{FF2B5EF4-FFF2-40B4-BE49-F238E27FC236}">
                      <a16:creationId xmlns:a16="http://schemas.microsoft.com/office/drawing/2014/main" id="{E5CE3342-6689-4F74-B06C-04AAE6854568}"/>
                    </a:ext>
                  </a:extLst>
                </p:cNvPr>
                <p:cNvSpPr/>
                <p:nvPr/>
              </p:nvSpPr>
              <p:spPr>
                <a:xfrm>
                  <a:off x="1324009" y="2699121"/>
                  <a:ext cx="619433" cy="1238871"/>
                </a:xfrm>
                <a:prstGeom prst="curvedRightArrow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箭头: 左弧形 14">
                  <a:extLst>
                    <a:ext uri="{FF2B5EF4-FFF2-40B4-BE49-F238E27FC236}">
                      <a16:creationId xmlns:a16="http://schemas.microsoft.com/office/drawing/2014/main" id="{AE826DFB-1454-4105-974B-E2A2D90EE5A9}"/>
                    </a:ext>
                  </a:extLst>
                </p:cNvPr>
                <p:cNvSpPr/>
                <p:nvPr/>
              </p:nvSpPr>
              <p:spPr>
                <a:xfrm rot="10800000">
                  <a:off x="4701394" y="2595369"/>
                  <a:ext cx="619433" cy="1238871"/>
                </a:xfrm>
                <a:prstGeom prst="curvedRightArrow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6269801-4B3E-4247-8677-588A4447CC3C}"/>
                  </a:ext>
                </a:extLst>
              </p:cNvPr>
              <p:cNvSpPr txBox="1"/>
              <p:nvPr/>
            </p:nvSpPr>
            <p:spPr>
              <a:xfrm>
                <a:off x="2237388" y="2464277"/>
                <a:ext cx="20549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bg1"/>
                    </a:solidFill>
                  </a:rPr>
                  <a:t>Agent</a:t>
                </a:r>
                <a:endParaRPr lang="zh-CN" altLang="en-US" sz="24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82D9414-478B-416B-AA22-41E352DF9D12}"/>
                </a:ext>
              </a:extLst>
            </p:cNvPr>
            <p:cNvGrpSpPr/>
            <p:nvPr/>
          </p:nvGrpSpPr>
          <p:grpSpPr>
            <a:xfrm>
              <a:off x="1529460" y="2946350"/>
              <a:ext cx="3428866" cy="503330"/>
              <a:chOff x="1572409" y="2905200"/>
              <a:chExt cx="3428866" cy="50333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C7541195-0715-4C38-934B-1901478D8D3B}"/>
                  </a:ext>
                </a:extLst>
              </p:cNvPr>
              <p:cNvSpPr/>
              <p:nvPr/>
            </p:nvSpPr>
            <p:spPr>
              <a:xfrm>
                <a:off x="1572409" y="2905472"/>
                <a:ext cx="1671484" cy="50305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/>
                  <a:t>AbstractPolicy</a:t>
                </a:r>
                <a:endParaRPr lang="zh-CN" altLang="en-US" sz="1600" b="1" dirty="0"/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DC4CFA35-F821-4FD8-8EA0-71BBC35728CA}"/>
                  </a:ext>
                </a:extLst>
              </p:cNvPr>
              <p:cNvSpPr/>
              <p:nvPr/>
            </p:nvSpPr>
            <p:spPr>
              <a:xfrm>
                <a:off x="3329791" y="2905200"/>
                <a:ext cx="1671484" cy="50305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Trajectory</a:t>
                </a:r>
                <a:endParaRPr lang="zh-CN" altLang="en-US" b="1" dirty="0"/>
              </a:p>
            </p:txBody>
          </p:sp>
        </p:grp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2272C1F-B69F-4344-AEAE-544A52B66A46}"/>
              </a:ext>
            </a:extLst>
          </p:cNvPr>
          <p:cNvSpPr txBox="1"/>
          <p:nvPr/>
        </p:nvSpPr>
        <p:spPr>
          <a:xfrm>
            <a:off x="412752" y="6079351"/>
            <a:ext cx="11366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https://juliareinforcementlearning.org/blog/an_introduction_to_reinforcement_learning_jl_design_implementations_thoughts/</a:t>
            </a:r>
            <a:endParaRPr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22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6915</TotalTime>
  <Words>1664</Words>
  <Application>Microsoft Office PowerPoint</Application>
  <PresentationFormat>宽屏</PresentationFormat>
  <Paragraphs>252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 Unicode MS</vt:lpstr>
      <vt:lpstr>等线</vt:lpstr>
      <vt:lpstr>等线 Light</vt:lpstr>
      <vt:lpstr>微软雅黑</vt:lpstr>
      <vt:lpstr>Arial</vt:lpstr>
      <vt:lpstr>Arial Rounded MT Bold</vt:lpstr>
      <vt:lpstr>Calibri</vt:lpstr>
      <vt:lpstr>Office 主题​​</vt:lpstr>
      <vt:lpstr>Julia + RL = ?</vt:lpstr>
      <vt:lpstr>自我介绍</vt:lpstr>
      <vt:lpstr>强化学习</vt:lpstr>
      <vt:lpstr>强化学习</vt:lpstr>
      <vt:lpstr>为什么是Julia？</vt:lpstr>
      <vt:lpstr>JuliaReinforcementLearning</vt:lpstr>
      <vt:lpstr>简单入门</vt:lpstr>
      <vt:lpstr>简单入门</vt:lpstr>
      <vt:lpstr>组织架构</vt:lpstr>
      <vt:lpstr>组织架构</vt:lpstr>
      <vt:lpstr>前沿算法实现</vt:lpstr>
      <vt:lpstr>前沿算法实现</vt:lpstr>
      <vt:lpstr>前沿算法实现</vt:lpstr>
      <vt:lpstr>内置实验</vt:lpstr>
      <vt:lpstr>项目申请</vt:lpstr>
      <vt:lpstr>更多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+ RL = ?</dc:title>
  <dc:creator>杨 国钰</dc:creator>
  <cp:lastModifiedBy>杨 国钰</cp:lastModifiedBy>
  <cp:revision>116</cp:revision>
  <dcterms:created xsi:type="dcterms:W3CDTF">2021-11-30T12:47:28Z</dcterms:created>
  <dcterms:modified xsi:type="dcterms:W3CDTF">2021-12-08T13:36:02Z</dcterms:modified>
</cp:coreProperties>
</file>