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266" r:id="rId5"/>
    <p:sldId id="267" r:id="rId6"/>
    <p:sldId id="268" r:id="rId7"/>
    <p:sldId id="292" r:id="rId8"/>
    <p:sldId id="293" r:id="rId9"/>
    <p:sldId id="291" r:id="rId10"/>
    <p:sldId id="300" r:id="rId11"/>
    <p:sldId id="269" r:id="rId12"/>
    <p:sldId id="294" r:id="rId13"/>
    <p:sldId id="298" r:id="rId14"/>
    <p:sldId id="270" r:id="rId15"/>
    <p:sldId id="297" r:id="rId16"/>
    <p:sldId id="302" r:id="rId17"/>
    <p:sldId id="303" r:id="rId18"/>
    <p:sldId id="295" r:id="rId19"/>
    <p:sldId id="296" r:id="rId20"/>
    <p:sldId id="271" r:id="rId21"/>
    <p:sldId id="276" r:id="rId22"/>
    <p:sldId id="277" r:id="rId23"/>
    <p:sldId id="286" r:id="rId24"/>
    <p:sldId id="279" r:id="rId25"/>
    <p:sldId id="299" r:id="rId26"/>
    <p:sldId id="275" r:id="rId27"/>
    <p:sldId id="278" r:id="rId28"/>
    <p:sldId id="304" r:id="rId29"/>
    <p:sldId id="305" r:id="rId30"/>
    <p:sldId id="306" r:id="rId31"/>
    <p:sldId id="274" r:id="rId32"/>
    <p:sldId id="282" r:id="rId33"/>
    <p:sldId id="283" r:id="rId34"/>
    <p:sldId id="284" r:id="rId35"/>
    <p:sldId id="285" r:id="rId36"/>
    <p:sldId id="288" r:id="rId37"/>
    <p:sldId id="290"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D556-FA8C-4D0C-A61B-5D5967B5C5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00AF19-0873-44F8-B9F5-049435960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E6CC49-FEFA-4DF0-BDE7-B49FE87D424F}"/>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8272B514-4C05-4C20-8F5D-7C56597D03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E3924-7EDB-44D6-9C15-DC2BE620C04C}"/>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358319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D4B75-D20B-4D9C-B4ED-750E228DA8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6DA8A7-043F-45F5-A0D2-993B8321BA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3CF46-AFAD-4D75-9FF9-FD0A31DEC5A8}"/>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6233EBD7-A397-4928-AA05-56468519FE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41512-5263-4B7F-A839-97C4D93F4FD7}"/>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383621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12B5E4-667F-4F47-8F50-A03DC68F71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3C88E09-5956-4528-9137-015C43D0AC7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1AF038-A3BA-4C45-BD02-26807367EAD8}"/>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5E18CD34-424D-4742-9DA5-AD3CBD5DD3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6008B8-A01D-4C3A-9B3A-D0B3CF573558}"/>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37987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E4524-9393-4E0F-9A09-FC3D268AEB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54AFF1-0E72-4B85-9DB5-E86E86F269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910E08-AB69-4A23-BEF0-A878377E1633}"/>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A0D5A011-B5DA-4487-8924-7FA5D268A5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E99DB-C778-49A9-AF47-370F40E7EC8F}"/>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6339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8F9A9-9F18-4A48-AD35-6C0383880F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97A262-F41F-4B7A-B2E1-741DB8CD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FF1E943-47F8-4FE5-A254-06ABB70810FB}"/>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FEF8C5F3-0C0F-41DF-AF57-0B2C57830E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3ACB0C-591D-4844-B2DD-73D7CB6F2104}"/>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10880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403ED-F348-49E2-A6B1-8D2A826DA0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EBD169-B17B-4942-9BFF-E9B77D81CD6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31335B7-2050-49B9-B157-944A8A232DF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023A50-857F-4987-B856-C9F723CAE90C}"/>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6" name="页脚占位符 5">
            <a:extLst>
              <a:ext uri="{FF2B5EF4-FFF2-40B4-BE49-F238E27FC236}">
                <a16:creationId xmlns:a16="http://schemas.microsoft.com/office/drawing/2014/main" id="{37B511DF-B12A-450B-8110-DFDE733AFA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A0E396-0081-4A58-8A8B-C6E004487728}"/>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83068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97F8D-6D0B-4852-8946-56A10089EF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456C9F-15CD-452E-B6E3-4A0B6CE47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9EB4B0-D560-4A97-8689-45B4CB7BF8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88C3169-B604-411C-AC04-3E6096B61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E8F265A-DEAF-42BE-A7E2-017C5A931A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81E30FF-5ACC-466A-B0EC-C28BBB2231D4}"/>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8" name="页脚占位符 7">
            <a:extLst>
              <a:ext uri="{FF2B5EF4-FFF2-40B4-BE49-F238E27FC236}">
                <a16:creationId xmlns:a16="http://schemas.microsoft.com/office/drawing/2014/main" id="{6D2F7DE7-3635-4D86-9074-640CBED831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739FF3-1530-4AC2-9825-15036D69609A}"/>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1645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949B8-E6B4-4417-B950-DC290CF7EC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CE0B02-7C45-45CE-9456-FB1A545CC7AA}"/>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4" name="页脚占位符 3">
            <a:extLst>
              <a:ext uri="{FF2B5EF4-FFF2-40B4-BE49-F238E27FC236}">
                <a16:creationId xmlns:a16="http://schemas.microsoft.com/office/drawing/2014/main" id="{98256399-B866-4346-A13A-B84870F835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7D9AC6-CD7D-4771-BF4F-7C91EB70D2E0}"/>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419533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FBEE2C-9683-4B65-8110-CB749C513D3F}"/>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3" name="页脚占位符 2">
            <a:extLst>
              <a:ext uri="{FF2B5EF4-FFF2-40B4-BE49-F238E27FC236}">
                <a16:creationId xmlns:a16="http://schemas.microsoft.com/office/drawing/2014/main" id="{B0044EA5-910E-4529-A56B-C7F849B7CD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1DD15E-41AC-49EA-80B3-D54AC146CD27}"/>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11510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96B32-D704-42A7-ACBA-C06C7B9DE4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907061-20F8-4DBD-94FE-8B1E66354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3D95D94-D78B-40B7-972C-A60288C85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8F24C48-EF49-41E4-BA5E-3137F2F58EDF}"/>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6" name="页脚占位符 5">
            <a:extLst>
              <a:ext uri="{FF2B5EF4-FFF2-40B4-BE49-F238E27FC236}">
                <a16:creationId xmlns:a16="http://schemas.microsoft.com/office/drawing/2014/main" id="{7E11FCF9-820E-4823-A964-604AF8F6C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0B27AD-0FAB-46ED-8261-236DF4CEE9B3}"/>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60834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7CD07-1CFA-4BF3-9CDB-B45439A4DD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9B64B0-6F74-4A4E-98B8-DEDB260FE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F2DB85-12DB-4553-AFED-4EB42ECB2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C80C4B-CFC8-4BA1-8ADF-AB10FDB616F4}"/>
              </a:ext>
            </a:extLst>
          </p:cNvPr>
          <p:cNvSpPr>
            <a:spLocks noGrp="1"/>
          </p:cNvSpPr>
          <p:nvPr>
            <p:ph type="dt" sz="half" idx="10"/>
          </p:nvPr>
        </p:nvSpPr>
        <p:spPr/>
        <p:txBody>
          <a:bodyPr/>
          <a:lstStyle/>
          <a:p>
            <a:fld id="{721B6593-FF74-4CBF-9601-F267A05AC864}" type="datetimeFigureOut">
              <a:rPr lang="en-US" altLang="zh-CN" smtClean="0"/>
              <a:t>7/29/2018</a:t>
            </a:fld>
            <a:endParaRPr lang="zh-CN" altLang="en-US"/>
          </a:p>
        </p:txBody>
      </p:sp>
      <p:sp>
        <p:nvSpPr>
          <p:cNvPr id="6" name="页脚占位符 5">
            <a:extLst>
              <a:ext uri="{FF2B5EF4-FFF2-40B4-BE49-F238E27FC236}">
                <a16:creationId xmlns:a16="http://schemas.microsoft.com/office/drawing/2014/main" id="{5F6972C2-9A65-4B0A-8449-F2F91D0017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395F8E-D89E-4AB5-93BB-E0C4BB3353D7}"/>
              </a:ext>
            </a:extLst>
          </p:cNvPr>
          <p:cNvSpPr>
            <a:spLocks noGrp="1"/>
          </p:cNvSpPr>
          <p:nvPr>
            <p:ph type="sldNum" sz="quarter" idx="12"/>
          </p:nvPr>
        </p:nvSpPr>
        <p:spPr/>
        <p:txBody>
          <a:body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156779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38BD5E-DA3E-4690-A717-872059C9D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9FC938-66BA-473D-99F5-5BFE4BC23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59769-AE7F-4E1A-81D9-A96D42FE7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B6593-FF74-4CBF-9601-F267A05AC864}" type="datetimeFigureOut">
              <a:rPr lang="en-US" altLang="zh-CN" smtClean="0"/>
              <a:t>7/29/2018</a:t>
            </a:fld>
            <a:endParaRPr lang="zh-CN" altLang="en-US"/>
          </a:p>
        </p:txBody>
      </p:sp>
      <p:sp>
        <p:nvSpPr>
          <p:cNvPr id="5" name="页脚占位符 4">
            <a:extLst>
              <a:ext uri="{FF2B5EF4-FFF2-40B4-BE49-F238E27FC236}">
                <a16:creationId xmlns:a16="http://schemas.microsoft.com/office/drawing/2014/main" id="{F3ED44B9-D048-433C-9003-BE3E891F5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CB88D4-6710-458B-93DE-7CAB916F2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4928F-39BB-40ED-94DE-806CE4BACF68}" type="slidenum">
              <a:rPr lang="en-US" altLang="zh-CN" smtClean="0"/>
              <a:t>‹#›</a:t>
            </a:fld>
            <a:endParaRPr lang="zh-CN" altLang="en-US"/>
          </a:p>
        </p:txBody>
      </p:sp>
    </p:spTree>
    <p:extLst>
      <p:ext uri="{BB962C8B-B14F-4D97-AF65-F5344CB8AC3E}">
        <p14:creationId xmlns:p14="http://schemas.microsoft.com/office/powerpoint/2010/main" val="250341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ice1000.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C57B2-AEA9-465C-B841-50C25538924F}"/>
              </a:ext>
            </a:extLst>
          </p:cNvPr>
          <p:cNvSpPr>
            <a:spLocks noGrp="1"/>
          </p:cNvSpPr>
          <p:nvPr>
            <p:ph type="ctrTitle"/>
          </p:nvPr>
        </p:nvSpPr>
        <p:spPr/>
        <p:txBody>
          <a:bodyPr/>
          <a:lstStyle/>
          <a:p>
            <a:r>
              <a:rPr lang="en-US" altLang="zh-CN" dirty="0"/>
              <a:t>Julia</a:t>
            </a:r>
            <a:r>
              <a:rPr lang="zh-CN" altLang="en-US" dirty="0"/>
              <a:t> </a:t>
            </a:r>
            <a:r>
              <a:rPr lang="en-US" altLang="zh-CN" dirty="0"/>
              <a:t>IDE</a:t>
            </a:r>
            <a:r>
              <a:rPr lang="zh-CN" altLang="en-US" dirty="0"/>
              <a:t> </a:t>
            </a:r>
            <a:r>
              <a:rPr lang="zh-Hans-CN" altLang="en-US" dirty="0"/>
              <a:t>和一些奇怪的语法</a:t>
            </a:r>
            <a:endParaRPr lang="zh-CN" altLang="en-US" dirty="0"/>
          </a:p>
        </p:txBody>
      </p:sp>
      <p:sp>
        <p:nvSpPr>
          <p:cNvPr id="3" name="副标题 2">
            <a:extLst>
              <a:ext uri="{FF2B5EF4-FFF2-40B4-BE49-F238E27FC236}">
                <a16:creationId xmlns:a16="http://schemas.microsoft.com/office/drawing/2014/main" id="{395DD62A-58D5-4AB0-B923-CB745D5EE063}"/>
              </a:ext>
            </a:extLst>
          </p:cNvPr>
          <p:cNvSpPr>
            <a:spLocks noGrp="1"/>
          </p:cNvSpPr>
          <p:nvPr>
            <p:ph type="subTitle" idx="1"/>
          </p:nvPr>
        </p:nvSpPr>
        <p:spPr>
          <a:xfrm>
            <a:off x="1524000" y="4521366"/>
            <a:ext cx="9144000" cy="1655762"/>
          </a:xfrm>
        </p:spPr>
        <p:txBody>
          <a:bodyPr/>
          <a:lstStyle/>
          <a:p>
            <a:r>
              <a:rPr lang="zh-Hans-CN" altLang="en-US" dirty="0"/>
              <a:t>千里冰封</a:t>
            </a:r>
            <a:endParaRPr lang="zh-CN" altLang="en-US" dirty="0"/>
          </a:p>
        </p:txBody>
      </p:sp>
    </p:spTree>
    <p:extLst>
      <p:ext uri="{BB962C8B-B14F-4D97-AF65-F5344CB8AC3E}">
        <p14:creationId xmlns:p14="http://schemas.microsoft.com/office/powerpoint/2010/main" val="148960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76CE-158E-4AB8-98B7-181B129630E2}"/>
              </a:ext>
            </a:extLst>
          </p:cNvPr>
          <p:cNvSpPr>
            <a:spLocks noGrp="1"/>
          </p:cNvSpPr>
          <p:nvPr>
            <p:ph type="title"/>
          </p:nvPr>
        </p:nvSpPr>
        <p:spPr>
          <a:xfrm>
            <a:off x="838200" y="2696618"/>
            <a:ext cx="10515600" cy="1325563"/>
          </a:xfrm>
        </p:spPr>
        <p:txBody>
          <a:bodyPr/>
          <a:lstStyle/>
          <a:p>
            <a:pPr algn="ctr"/>
            <a:r>
              <a:rPr lang="zh-Hans-CN" altLang="en-US" dirty="0"/>
              <a:t>奇怪的语法</a:t>
            </a:r>
            <a:endParaRPr lang="zh-CN" altLang="en-US" dirty="0"/>
          </a:p>
        </p:txBody>
      </p:sp>
    </p:spTree>
    <p:extLst>
      <p:ext uri="{BB962C8B-B14F-4D97-AF65-F5344CB8AC3E}">
        <p14:creationId xmlns:p14="http://schemas.microsoft.com/office/powerpoint/2010/main" val="127978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p:txBody>
          <a:bodyPr>
            <a:normAutofit/>
          </a:bodyPr>
          <a:lstStyle/>
          <a:p>
            <a:r>
              <a:rPr lang="en-US" altLang="zh-CN" dirty="0"/>
              <a:t>Julia</a:t>
            </a:r>
            <a:r>
              <a:rPr lang="zh-Hans-CN" altLang="en-US" dirty="0"/>
              <a:t>的语法有很多歧义（</a:t>
            </a:r>
            <a:r>
              <a:rPr lang="en-US" altLang="zh-CN" dirty="0"/>
              <a:t>implementation</a:t>
            </a:r>
            <a:r>
              <a:rPr lang="zh-CN" altLang="en-US" dirty="0"/>
              <a:t> </a:t>
            </a:r>
            <a:r>
              <a:rPr lang="en-US" altLang="zh-CN" dirty="0"/>
              <a:t>defined</a:t>
            </a:r>
            <a:r>
              <a:rPr lang="zh-Hans-CN" altLang="en-US" dirty="0"/>
              <a:t>），没有提供</a:t>
            </a:r>
            <a:r>
              <a:rPr lang="en-US" altLang="zh-CN" dirty="0" err="1"/>
              <a:t>bnf</a:t>
            </a:r>
            <a:r>
              <a:rPr lang="zh-Hans-CN" altLang="en-US" dirty="0"/>
              <a:t>语法定义</a:t>
            </a:r>
            <a:endParaRPr lang="en-US" altLang="zh-CN" dirty="0"/>
          </a:p>
          <a:p>
            <a:r>
              <a:rPr lang="zh-Hans-CN" altLang="en-US" dirty="0"/>
              <a:t>运算符的解析是硬编码的</a:t>
            </a:r>
            <a:endParaRPr lang="en-US" altLang="zh-CN" dirty="0"/>
          </a:p>
          <a:p>
            <a:r>
              <a:rPr lang="en-US" altLang="zh-CN" dirty="0"/>
              <a:t>REPL</a:t>
            </a:r>
            <a:r>
              <a:rPr lang="zh-Hans-CN" altLang="en-US" dirty="0"/>
              <a:t>启动慢，包管理写成库在</a:t>
            </a:r>
            <a:r>
              <a:rPr lang="en-US" altLang="zh-CN" dirty="0"/>
              <a:t>REPL</a:t>
            </a:r>
            <a:r>
              <a:rPr lang="zh-Hans-CN" altLang="en-US" dirty="0"/>
              <a:t>里面用</a:t>
            </a:r>
            <a:endParaRPr lang="en-US" altLang="zh-CN" dirty="0"/>
          </a:p>
          <a:p>
            <a:endParaRPr lang="en-US" altLang="zh-CN" dirty="0"/>
          </a:p>
        </p:txBody>
      </p:sp>
    </p:spTree>
    <p:extLst>
      <p:ext uri="{BB962C8B-B14F-4D97-AF65-F5344CB8AC3E}">
        <p14:creationId xmlns:p14="http://schemas.microsoft.com/office/powerpoint/2010/main" val="248129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a:xfrm>
            <a:off x="838200" y="1825624"/>
            <a:ext cx="10515600" cy="4922435"/>
          </a:xfrm>
        </p:spPr>
        <p:txBody>
          <a:bodyPr>
            <a:normAutofit/>
          </a:bodyPr>
          <a:lstStyle/>
          <a:p>
            <a:r>
              <a:rPr lang="en-US" altLang="zh-CN" dirty="0"/>
              <a:t>Julia</a:t>
            </a:r>
            <a:r>
              <a:rPr lang="zh-Hans-CN" altLang="en-US" dirty="0"/>
              <a:t>的语法有很多歧义（</a:t>
            </a:r>
            <a:r>
              <a:rPr lang="en-US" altLang="zh-CN" dirty="0"/>
              <a:t>implementation</a:t>
            </a:r>
            <a:r>
              <a:rPr lang="zh-CN" altLang="en-US" dirty="0"/>
              <a:t> </a:t>
            </a:r>
            <a:r>
              <a:rPr lang="en-US" altLang="zh-CN" dirty="0"/>
              <a:t>defined</a:t>
            </a:r>
            <a:r>
              <a:rPr lang="zh-Hans-CN" altLang="en-US" dirty="0"/>
              <a:t>），没有提供</a:t>
            </a:r>
            <a:r>
              <a:rPr lang="en-US" altLang="zh-CN" dirty="0" err="1"/>
              <a:t>bnf</a:t>
            </a:r>
            <a:r>
              <a:rPr lang="zh-Hans-CN" altLang="en-US" dirty="0"/>
              <a:t>语法定义</a:t>
            </a:r>
            <a:endParaRPr lang="en-US" altLang="zh-CN" dirty="0"/>
          </a:p>
          <a:p>
            <a:r>
              <a:rPr lang="zh-Hans-CN" altLang="en-US" dirty="0"/>
              <a:t>运算符的解析是硬编码的</a:t>
            </a:r>
            <a:endParaRPr lang="en-US" altLang="zh-CN" dirty="0"/>
          </a:p>
          <a:p>
            <a:r>
              <a:rPr lang="en-US" altLang="zh-CN" dirty="0"/>
              <a:t>REPL</a:t>
            </a:r>
            <a:r>
              <a:rPr lang="zh-Hans-CN" altLang="en-US" dirty="0"/>
              <a:t>启动慢，包管理写成库在</a:t>
            </a:r>
            <a:r>
              <a:rPr lang="en-US" altLang="zh-CN" dirty="0"/>
              <a:t>REPL</a:t>
            </a:r>
            <a:r>
              <a:rPr lang="zh-Hans-CN" altLang="en-US" dirty="0"/>
              <a:t>里面用</a:t>
            </a:r>
            <a:endParaRPr lang="en-US" altLang="zh-CN" dirty="0"/>
          </a:p>
          <a:p>
            <a:pPr marL="0" indent="0">
              <a:buNone/>
            </a:pPr>
            <a:endParaRPr lang="en-US" altLang="zh-CN" dirty="0"/>
          </a:p>
          <a:p>
            <a:r>
              <a:rPr lang="zh-Hans-CN" altLang="en-US" dirty="0"/>
              <a:t>对于用户来说，这并不值得在意。毕竟写的时候其实遇不到那么多歧义的情况</a:t>
            </a:r>
            <a:endParaRPr lang="en-US" altLang="zh-CN" dirty="0"/>
          </a:p>
          <a:p>
            <a:r>
              <a:rPr lang="zh-Hans-CN" altLang="en-US" dirty="0"/>
              <a:t>对于我这种要重新实现一个</a:t>
            </a:r>
            <a:r>
              <a:rPr lang="en-US" altLang="zh-CN" dirty="0"/>
              <a:t>Julia</a:t>
            </a:r>
            <a:r>
              <a:rPr lang="zh-Hans-CN" altLang="en-US" dirty="0"/>
              <a:t>的</a:t>
            </a:r>
            <a:r>
              <a:rPr lang="LID4096" altLang="zh-CN" dirty="0"/>
              <a:t>Parser</a:t>
            </a:r>
            <a:r>
              <a:rPr lang="zh-Hans-CN" altLang="en-US" dirty="0"/>
              <a:t>的人来说，这令人痛苦</a:t>
            </a:r>
            <a:endParaRPr lang="en-US" altLang="zh-CN" dirty="0"/>
          </a:p>
          <a:p>
            <a:r>
              <a:rPr lang="en-US" altLang="zh-CN" dirty="0" err="1"/>
              <a:t>Gitter</a:t>
            </a:r>
            <a:r>
              <a:rPr lang="zh-Hans-CN" altLang="en-US" dirty="0"/>
              <a:t>的人对我的各种问题的回答全都是“不是有</a:t>
            </a:r>
            <a:r>
              <a:rPr lang="en-US" altLang="zh-CN" dirty="0" err="1"/>
              <a:t>juno</a:t>
            </a:r>
            <a:r>
              <a:rPr lang="zh-Hans-CN" altLang="en-US" dirty="0"/>
              <a:t>吗”</a:t>
            </a:r>
            <a:r>
              <a:rPr lang="zh-CN" altLang="en-US" dirty="0"/>
              <a:t> </a:t>
            </a:r>
            <a:r>
              <a:rPr lang="zh-Hans-CN" altLang="en-US" dirty="0"/>
              <a:t>“为什么不去用</a:t>
            </a:r>
            <a:r>
              <a:rPr lang="en-US" altLang="zh-CN" dirty="0"/>
              <a:t>Juno</a:t>
            </a:r>
            <a:r>
              <a:rPr lang="zh-Hans-CN" altLang="en-US" dirty="0"/>
              <a:t>”</a:t>
            </a:r>
            <a:r>
              <a:rPr lang="zh-CN" altLang="en-US" dirty="0"/>
              <a:t> </a:t>
            </a:r>
            <a:r>
              <a:rPr lang="zh-Hans-CN" altLang="en-US" dirty="0"/>
              <a:t>“为什么不上</a:t>
            </a:r>
            <a:r>
              <a:rPr lang="en-US" altLang="zh-CN" dirty="0"/>
              <a:t>Julia</a:t>
            </a:r>
            <a:r>
              <a:rPr lang="zh-Hans-CN" altLang="en-US" dirty="0"/>
              <a:t>的</a:t>
            </a:r>
            <a:r>
              <a:rPr lang="en-US" altLang="zh-CN" dirty="0"/>
              <a:t>LS</a:t>
            </a:r>
            <a:r>
              <a:rPr lang="zh-Hans-CN" altLang="en-US" dirty="0"/>
              <a:t>”</a:t>
            </a:r>
            <a:endParaRPr lang="zh-CN" altLang="en-US" dirty="0"/>
          </a:p>
        </p:txBody>
      </p:sp>
    </p:spTree>
    <p:extLst>
      <p:ext uri="{BB962C8B-B14F-4D97-AF65-F5344CB8AC3E}">
        <p14:creationId xmlns:p14="http://schemas.microsoft.com/office/powerpoint/2010/main" val="9796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a:xfrm>
            <a:off x="838200" y="1825624"/>
            <a:ext cx="10515600" cy="4922435"/>
          </a:xfrm>
        </p:spPr>
        <p:txBody>
          <a:bodyPr>
            <a:normAutofit/>
          </a:bodyPr>
          <a:lstStyle/>
          <a:p>
            <a:r>
              <a:rPr lang="en-US" altLang="zh-CN" dirty="0"/>
              <a:t>Julia</a:t>
            </a:r>
            <a:r>
              <a:rPr lang="zh-Hans-CN" altLang="en-US" dirty="0"/>
              <a:t>的语法有很多歧义（</a:t>
            </a:r>
            <a:r>
              <a:rPr lang="en-US" altLang="zh-CN" dirty="0"/>
              <a:t>implementation</a:t>
            </a:r>
            <a:r>
              <a:rPr lang="zh-CN" altLang="en-US" dirty="0"/>
              <a:t> </a:t>
            </a:r>
            <a:r>
              <a:rPr lang="en-US" altLang="zh-CN" dirty="0"/>
              <a:t>defined</a:t>
            </a:r>
            <a:r>
              <a:rPr lang="zh-Hans-CN" altLang="en-US" dirty="0"/>
              <a:t>），没有提供</a:t>
            </a:r>
            <a:r>
              <a:rPr lang="en-US" altLang="zh-CN" dirty="0" err="1"/>
              <a:t>bnf</a:t>
            </a:r>
            <a:r>
              <a:rPr lang="zh-Hans-CN" altLang="en-US" dirty="0"/>
              <a:t>语法定义</a:t>
            </a:r>
            <a:endParaRPr lang="en-US" altLang="zh-CN" dirty="0"/>
          </a:p>
          <a:p>
            <a:r>
              <a:rPr lang="zh-Hans-CN" altLang="en-US" dirty="0"/>
              <a:t>运算符的解析是硬编码的</a:t>
            </a:r>
            <a:endParaRPr lang="en-US" altLang="zh-CN" dirty="0"/>
          </a:p>
          <a:p>
            <a:r>
              <a:rPr lang="en-US" altLang="zh-CN" dirty="0"/>
              <a:t>REPL</a:t>
            </a:r>
            <a:r>
              <a:rPr lang="zh-Hans-CN" altLang="en-US" dirty="0"/>
              <a:t>启动慢，包管理写成库在</a:t>
            </a:r>
            <a:r>
              <a:rPr lang="en-US" altLang="zh-CN" dirty="0"/>
              <a:t>REPL</a:t>
            </a:r>
            <a:r>
              <a:rPr lang="zh-Hans-CN" altLang="en-US" dirty="0"/>
              <a:t>里面用</a:t>
            </a:r>
            <a:endParaRPr lang="en-US" altLang="zh-CN" dirty="0"/>
          </a:p>
          <a:p>
            <a:pPr marL="0" indent="0">
              <a:buNone/>
            </a:pPr>
            <a:endParaRPr lang="en-US" altLang="zh-CN" dirty="0"/>
          </a:p>
          <a:p>
            <a:r>
              <a:rPr lang="en-US" altLang="zh-CN" dirty="0"/>
              <a:t>0.7</a:t>
            </a:r>
            <a:r>
              <a:rPr lang="zh-Hans-CN" altLang="en-US" dirty="0"/>
              <a:t>修复了很多歧义上的缺陷</a:t>
            </a:r>
            <a:endParaRPr lang="zh-CN" altLang="en-US" dirty="0"/>
          </a:p>
        </p:txBody>
      </p:sp>
    </p:spTree>
    <p:extLst>
      <p:ext uri="{BB962C8B-B14F-4D97-AF65-F5344CB8AC3E}">
        <p14:creationId xmlns:p14="http://schemas.microsoft.com/office/powerpoint/2010/main" val="223598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p:txBody>
          <a:bodyPr/>
          <a:lstStyle/>
          <a:p>
            <a:r>
              <a:rPr lang="zh-Hans-CN" altLang="en-US" b="1" dirty="0"/>
              <a:t>标准库使用了很多文档上没说的语法</a:t>
            </a:r>
            <a:endParaRPr lang="en-US" altLang="zh-CN" b="1" dirty="0"/>
          </a:p>
          <a:p>
            <a:r>
              <a:rPr lang="zh-Hans-CN" altLang="en-US" dirty="0"/>
              <a:t>抄了一个</a:t>
            </a:r>
            <a:r>
              <a:rPr lang="en-US" altLang="zh-CN" dirty="0"/>
              <a:t>Perl</a:t>
            </a:r>
            <a:r>
              <a:rPr lang="zh-Hans-CN" altLang="en-US" dirty="0"/>
              <a:t>里我认为不适合现代语言的特性：</a:t>
            </a:r>
            <a:r>
              <a:rPr lang="en-US" altLang="zh-CN" dirty="0" err="1"/>
              <a:t>cmd</a:t>
            </a:r>
            <a:r>
              <a:rPr lang="zh-CN" altLang="en-US" dirty="0"/>
              <a:t> </a:t>
            </a:r>
            <a:r>
              <a:rPr lang="en-US" altLang="zh-CN" dirty="0"/>
              <a:t>literal</a:t>
            </a:r>
          </a:p>
          <a:p>
            <a:r>
              <a:rPr lang="zh-Hans-CN" altLang="en-US" dirty="0"/>
              <a:t>换行和空格的关系十分暧昧，这导致我写不出来高性能的</a:t>
            </a:r>
            <a:r>
              <a:rPr lang="en-US" altLang="zh-CN" dirty="0"/>
              <a:t>Lexer</a:t>
            </a:r>
          </a:p>
          <a:p>
            <a:r>
              <a:rPr lang="zh-Hans-CN" altLang="en-US" dirty="0"/>
              <a:t>宏调用时参数列表的规则不确定，文档也没说明</a:t>
            </a:r>
            <a:endParaRPr lang="en-US" altLang="zh-CN" dirty="0"/>
          </a:p>
          <a:p>
            <a:r>
              <a:rPr lang="zh-Hans-CN" altLang="en-US" dirty="0"/>
              <a:t>二元运算符的解析硬编码，不能在代码里定义运算符优先级结合性，也不能定义新的运算符</a:t>
            </a:r>
            <a:endParaRPr lang="zh-CN" altLang="en-US" dirty="0"/>
          </a:p>
        </p:txBody>
      </p:sp>
    </p:spTree>
    <p:extLst>
      <p:ext uri="{BB962C8B-B14F-4D97-AF65-F5344CB8AC3E}">
        <p14:creationId xmlns:p14="http://schemas.microsoft.com/office/powerpoint/2010/main" val="217432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p:txBody>
          <a:bodyPr/>
          <a:lstStyle/>
          <a:p>
            <a:r>
              <a:rPr lang="zh-Hans-CN" altLang="en-US" dirty="0"/>
              <a:t>二元运算符的解析硬编码，不能在代码里定义运算符优先级结合性，也不能定义新的运算符（</a:t>
            </a:r>
            <a:r>
              <a:rPr lang="en-US" altLang="zh-CN" dirty="0"/>
              <a:t>Haskell/</a:t>
            </a:r>
            <a:r>
              <a:rPr lang="en-US" altLang="zh-CN" dirty="0" err="1"/>
              <a:t>Agda</a:t>
            </a:r>
            <a:r>
              <a:rPr lang="zh-Hans-CN" altLang="en-US" dirty="0"/>
              <a:t>）</a:t>
            </a:r>
            <a:endParaRPr lang="zh-CN" altLang="en-US" dirty="0"/>
          </a:p>
        </p:txBody>
      </p:sp>
    </p:spTree>
    <p:extLst>
      <p:ext uri="{BB962C8B-B14F-4D97-AF65-F5344CB8AC3E}">
        <p14:creationId xmlns:p14="http://schemas.microsoft.com/office/powerpoint/2010/main" val="22493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95BF7B3-B6F2-4A02-ABEE-210250BDF494}"/>
              </a:ext>
            </a:extLst>
          </p:cNvPr>
          <p:cNvPicPr>
            <a:picLocks noChangeAspect="1"/>
          </p:cNvPicPr>
          <p:nvPr/>
        </p:nvPicPr>
        <p:blipFill>
          <a:blip r:embed="rId2"/>
          <a:stretch>
            <a:fillRect/>
          </a:stretch>
        </p:blipFill>
        <p:spPr>
          <a:xfrm>
            <a:off x="1335313" y="0"/>
            <a:ext cx="9521374" cy="6846320"/>
          </a:xfrm>
          <a:prstGeom prst="rect">
            <a:avLst/>
          </a:prstGeom>
        </p:spPr>
      </p:pic>
    </p:spTree>
    <p:extLst>
      <p:ext uri="{BB962C8B-B14F-4D97-AF65-F5344CB8AC3E}">
        <p14:creationId xmlns:p14="http://schemas.microsoft.com/office/powerpoint/2010/main" val="278813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55E941-4203-45EC-B148-01426F789284}"/>
              </a:ext>
            </a:extLst>
          </p:cNvPr>
          <p:cNvPicPr>
            <a:picLocks noChangeAspect="1"/>
          </p:cNvPicPr>
          <p:nvPr/>
        </p:nvPicPr>
        <p:blipFill>
          <a:blip r:embed="rId2"/>
          <a:stretch>
            <a:fillRect/>
          </a:stretch>
        </p:blipFill>
        <p:spPr>
          <a:xfrm>
            <a:off x="652991" y="3792"/>
            <a:ext cx="10882226" cy="6854208"/>
          </a:xfrm>
          <a:prstGeom prst="rect">
            <a:avLst/>
          </a:prstGeom>
        </p:spPr>
      </p:pic>
    </p:spTree>
    <p:extLst>
      <p:ext uri="{BB962C8B-B14F-4D97-AF65-F5344CB8AC3E}">
        <p14:creationId xmlns:p14="http://schemas.microsoft.com/office/powerpoint/2010/main" val="147175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a:xfrm>
            <a:off x="838200" y="1825625"/>
            <a:ext cx="10515600" cy="4351338"/>
          </a:xfrm>
        </p:spPr>
        <p:txBody>
          <a:bodyPr/>
          <a:lstStyle/>
          <a:p>
            <a:r>
              <a:rPr lang="zh-Hans-CN" altLang="en-US" b="1" dirty="0"/>
              <a:t>标准库使用了很多文档上没说的语法</a:t>
            </a:r>
            <a:endParaRPr lang="en-US" altLang="zh-CN" b="1" dirty="0"/>
          </a:p>
          <a:p>
            <a:r>
              <a:rPr lang="zh-Hans-CN" altLang="en-US" dirty="0"/>
              <a:t>抄了一个</a:t>
            </a:r>
            <a:r>
              <a:rPr lang="en-US" altLang="zh-CN" dirty="0"/>
              <a:t>Perl</a:t>
            </a:r>
            <a:r>
              <a:rPr lang="zh-Hans-CN" altLang="en-US" dirty="0"/>
              <a:t>里我认为不适合现代语言的特性：</a:t>
            </a:r>
            <a:r>
              <a:rPr lang="en-US" altLang="zh-CN" dirty="0" err="1"/>
              <a:t>cmd</a:t>
            </a:r>
            <a:r>
              <a:rPr lang="zh-CN" altLang="en-US" dirty="0"/>
              <a:t> </a:t>
            </a:r>
            <a:r>
              <a:rPr lang="en-US" altLang="zh-CN" dirty="0"/>
              <a:t>literal</a:t>
            </a:r>
          </a:p>
          <a:p>
            <a:r>
              <a:rPr lang="zh-Hans-CN" altLang="en-US" dirty="0"/>
              <a:t>换行和空格的关系十分暧昧，这导致我写不出来高性能的</a:t>
            </a:r>
            <a:r>
              <a:rPr lang="en-US" altLang="zh-CN" dirty="0"/>
              <a:t>Lexer</a:t>
            </a:r>
          </a:p>
          <a:p>
            <a:r>
              <a:rPr lang="zh-Hans-CN" altLang="en-US" dirty="0"/>
              <a:t>宏调用时参数列表的规则不确定，文档也没说明</a:t>
            </a:r>
            <a:endParaRPr lang="en-US" altLang="zh-CN" dirty="0"/>
          </a:p>
          <a:p>
            <a:r>
              <a:rPr lang="zh-Hans-CN" altLang="en-US" dirty="0"/>
              <a:t>二元运算符的解析硬编码，不能在代码里定义运算符优先级结合性，也不能定义新的运算符</a:t>
            </a:r>
            <a:endParaRPr lang="en-US" altLang="zh-CN" dirty="0"/>
          </a:p>
          <a:p>
            <a:endParaRPr lang="en-US" altLang="zh-CN" dirty="0"/>
          </a:p>
          <a:p>
            <a:r>
              <a:rPr lang="zh-Hans-CN" altLang="en-US" dirty="0"/>
              <a:t>总而言之这个语言不用</a:t>
            </a:r>
            <a:r>
              <a:rPr lang="en-US" altLang="zh-CN" dirty="0"/>
              <a:t>LS</a:t>
            </a:r>
            <a:r>
              <a:rPr lang="zh-Hans-CN" altLang="en-US" dirty="0"/>
              <a:t>的话真的太难做</a:t>
            </a:r>
            <a:r>
              <a:rPr lang="en-US" altLang="zh-CN" dirty="0"/>
              <a:t>IDE</a:t>
            </a:r>
            <a:r>
              <a:rPr lang="zh-Hans-CN" altLang="en-US" dirty="0"/>
              <a:t>了</a:t>
            </a:r>
            <a:endParaRPr lang="zh-CN" altLang="en-US" dirty="0"/>
          </a:p>
        </p:txBody>
      </p:sp>
    </p:spTree>
    <p:extLst>
      <p:ext uri="{BB962C8B-B14F-4D97-AF65-F5344CB8AC3E}">
        <p14:creationId xmlns:p14="http://schemas.microsoft.com/office/powerpoint/2010/main" val="87240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吐槽</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p:txBody>
          <a:bodyPr/>
          <a:lstStyle/>
          <a:p>
            <a:r>
              <a:rPr lang="zh-Hans-CN" altLang="en-US" b="1" dirty="0"/>
              <a:t>标准库使用了很多文档上没说的语法</a:t>
            </a:r>
            <a:endParaRPr lang="en-US" altLang="zh-CN" b="1" dirty="0"/>
          </a:p>
          <a:p>
            <a:r>
              <a:rPr lang="zh-Hans-CN" altLang="en-US" dirty="0"/>
              <a:t>我计划在我的</a:t>
            </a:r>
            <a:r>
              <a:rPr lang="en-US" altLang="zh-CN" dirty="0"/>
              <a:t>Parser</a:t>
            </a:r>
            <a:r>
              <a:rPr lang="zh-Hans-CN" altLang="en-US" dirty="0"/>
              <a:t>能解析标准库后就给我的代码分析引擎加入分析类型的能力</a:t>
            </a:r>
            <a:endParaRPr lang="en-US" altLang="zh-CN" dirty="0"/>
          </a:p>
          <a:p>
            <a:r>
              <a:rPr lang="zh-Hans-CN" altLang="en-US" dirty="0"/>
              <a:t>不过现在计划有变，准备借助</a:t>
            </a:r>
            <a:r>
              <a:rPr lang="en-US" altLang="zh-CN" dirty="0"/>
              <a:t>LSP</a:t>
            </a:r>
            <a:r>
              <a:rPr lang="zh-Hans-CN" altLang="en-US" dirty="0"/>
              <a:t>获取语法树</a:t>
            </a:r>
            <a:endParaRPr lang="zh-CN" altLang="en-US" dirty="0"/>
          </a:p>
        </p:txBody>
      </p:sp>
    </p:spTree>
    <p:extLst>
      <p:ext uri="{BB962C8B-B14F-4D97-AF65-F5344CB8AC3E}">
        <p14:creationId xmlns:p14="http://schemas.microsoft.com/office/powerpoint/2010/main" val="27235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10C7E-195D-430B-9B4F-B56EEAA2174E}"/>
              </a:ext>
            </a:extLst>
          </p:cNvPr>
          <p:cNvSpPr>
            <a:spLocks noGrp="1"/>
          </p:cNvSpPr>
          <p:nvPr>
            <p:ph type="title"/>
          </p:nvPr>
        </p:nvSpPr>
        <p:spPr/>
        <p:txBody>
          <a:bodyPr/>
          <a:lstStyle/>
          <a:p>
            <a:r>
              <a:rPr lang="zh-Hans-CN" altLang="en-US" dirty="0"/>
              <a:t>自我介绍</a:t>
            </a:r>
            <a:endParaRPr lang="zh-CN" altLang="en-US" dirty="0"/>
          </a:p>
        </p:txBody>
      </p:sp>
      <p:sp>
        <p:nvSpPr>
          <p:cNvPr id="3" name="内容占位符 2">
            <a:extLst>
              <a:ext uri="{FF2B5EF4-FFF2-40B4-BE49-F238E27FC236}">
                <a16:creationId xmlns:a16="http://schemas.microsoft.com/office/drawing/2014/main" id="{2DFB5E50-6426-4CB3-9D41-6DF4C3B21ABE}"/>
              </a:ext>
            </a:extLst>
          </p:cNvPr>
          <p:cNvSpPr>
            <a:spLocks noGrp="1"/>
          </p:cNvSpPr>
          <p:nvPr>
            <p:ph idx="1"/>
          </p:nvPr>
        </p:nvSpPr>
        <p:spPr/>
        <p:txBody>
          <a:bodyPr/>
          <a:lstStyle/>
          <a:p>
            <a:r>
              <a:rPr lang="zh-Hans-CN" altLang="en-US" dirty="0"/>
              <a:t>常用网名是千里冰封和</a:t>
            </a:r>
            <a:r>
              <a:rPr lang="en-US" altLang="zh-CN" dirty="0"/>
              <a:t>ice1000</a:t>
            </a:r>
          </a:p>
          <a:p>
            <a:r>
              <a:rPr lang="zh-Hans-CN" altLang="en-US" dirty="0"/>
              <a:t>博客</a:t>
            </a:r>
            <a:r>
              <a:rPr lang="zh-CN" altLang="en-US" dirty="0"/>
              <a:t> </a:t>
            </a:r>
            <a:r>
              <a:rPr lang="en-US" altLang="zh-CN" dirty="0">
                <a:hlinkClick r:id="rId2"/>
              </a:rPr>
              <a:t>http://ice1000.org</a:t>
            </a:r>
            <a:endParaRPr lang="en-US" altLang="zh-CN" dirty="0"/>
          </a:p>
          <a:p>
            <a:r>
              <a:rPr lang="en-US" altLang="zh-CN" dirty="0"/>
              <a:t>IDE</a:t>
            </a:r>
            <a:r>
              <a:rPr lang="zh-Hans-CN" altLang="en-US" dirty="0"/>
              <a:t>开发爱好者</a:t>
            </a:r>
            <a:endParaRPr lang="en-US" altLang="zh-CN" dirty="0"/>
          </a:p>
          <a:p>
            <a:r>
              <a:rPr lang="zh-Hans-CN" altLang="en-US" dirty="0"/>
              <a:t>最近在做游戏，以及研究</a:t>
            </a:r>
            <a:r>
              <a:rPr lang="en-US" altLang="zh-CN" dirty="0"/>
              <a:t>F</a:t>
            </a:r>
            <a:r>
              <a:rPr lang="zh-Hans-CN" altLang="en-US" dirty="0"/>
              <a:t>★语言</a:t>
            </a:r>
            <a:endParaRPr lang="en-US" altLang="zh-CN" dirty="0"/>
          </a:p>
          <a:p>
            <a:r>
              <a:rPr lang="en-US" altLang="zh-CN" dirty="0"/>
              <a:t>Julia</a:t>
            </a:r>
            <a:r>
              <a:rPr lang="zh-Hans-CN" altLang="en-US" dirty="0"/>
              <a:t>在</a:t>
            </a:r>
            <a:r>
              <a:rPr lang="en-US" altLang="zh-CN" dirty="0"/>
              <a:t>IntelliJ</a:t>
            </a:r>
            <a:r>
              <a:rPr lang="zh-Hans-CN" altLang="en-US" dirty="0"/>
              <a:t>平台的插件的开发工作不仅仅是我一个人完成的</a:t>
            </a:r>
            <a:endParaRPr lang="en-US" altLang="zh-CN" dirty="0"/>
          </a:p>
          <a:p>
            <a:r>
              <a:rPr lang="zh-Hans-CN" altLang="en-US" dirty="0"/>
              <a:t>插件也可以在</a:t>
            </a:r>
            <a:r>
              <a:rPr lang="en-US" altLang="zh-CN" dirty="0" err="1"/>
              <a:t>PyCharm</a:t>
            </a:r>
            <a:r>
              <a:rPr lang="en-US" altLang="zh-CN" dirty="0"/>
              <a:t>/</a:t>
            </a:r>
            <a:r>
              <a:rPr lang="en-US" altLang="zh-CN" dirty="0" err="1"/>
              <a:t>CLion</a:t>
            </a:r>
            <a:r>
              <a:rPr lang="en-US" altLang="zh-CN" dirty="0"/>
              <a:t>/</a:t>
            </a:r>
            <a:r>
              <a:rPr lang="en-US" altLang="zh-CN" dirty="0" err="1"/>
              <a:t>RubyMine</a:t>
            </a:r>
            <a:r>
              <a:rPr lang="en-US" altLang="zh-CN" dirty="0"/>
              <a:t>/</a:t>
            </a:r>
            <a:r>
              <a:rPr lang="en-US" altLang="zh-CN" dirty="0" err="1"/>
              <a:t>PhpStorm</a:t>
            </a:r>
            <a:r>
              <a:rPr lang="zh-Hans-CN" altLang="en-US" dirty="0"/>
              <a:t>上运行，可以边写</a:t>
            </a:r>
            <a:r>
              <a:rPr lang="en-US" altLang="zh-CN" dirty="0"/>
              <a:t>Python/C++/Ruby/PHP</a:t>
            </a:r>
            <a:r>
              <a:rPr lang="zh-Hans-CN" altLang="en-US" dirty="0"/>
              <a:t>边写</a:t>
            </a:r>
            <a:r>
              <a:rPr lang="en-US" altLang="zh-CN" dirty="0"/>
              <a:t>Julia</a:t>
            </a:r>
          </a:p>
        </p:txBody>
      </p:sp>
    </p:spTree>
    <p:extLst>
      <p:ext uri="{BB962C8B-B14F-4D97-AF65-F5344CB8AC3E}">
        <p14:creationId xmlns:p14="http://schemas.microsoft.com/office/powerpoint/2010/main" val="1696895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869DD-7EBC-4335-BAC2-A8E6119C1CCB}"/>
              </a:ext>
            </a:extLst>
          </p:cNvPr>
          <p:cNvSpPr>
            <a:spLocks noGrp="1"/>
          </p:cNvSpPr>
          <p:nvPr>
            <p:ph type="title"/>
          </p:nvPr>
        </p:nvSpPr>
        <p:spPr/>
        <p:txBody>
          <a:bodyPr/>
          <a:lstStyle/>
          <a:p>
            <a:r>
              <a:rPr lang="zh-Hans-CN" altLang="en-US" dirty="0"/>
              <a:t>赞美</a:t>
            </a:r>
            <a:r>
              <a:rPr lang="en-US" altLang="zh-CN" dirty="0"/>
              <a:t>Julia</a:t>
            </a:r>
            <a:endParaRPr lang="zh-CN" altLang="en-US" dirty="0"/>
          </a:p>
        </p:txBody>
      </p:sp>
      <p:sp>
        <p:nvSpPr>
          <p:cNvPr id="3" name="内容占位符 2">
            <a:extLst>
              <a:ext uri="{FF2B5EF4-FFF2-40B4-BE49-F238E27FC236}">
                <a16:creationId xmlns:a16="http://schemas.microsoft.com/office/drawing/2014/main" id="{D0DB1796-6563-4143-BEF4-6C3FE4C1AFB8}"/>
              </a:ext>
            </a:extLst>
          </p:cNvPr>
          <p:cNvSpPr>
            <a:spLocks noGrp="1"/>
          </p:cNvSpPr>
          <p:nvPr>
            <p:ph idx="1"/>
          </p:nvPr>
        </p:nvSpPr>
        <p:spPr>
          <a:xfrm>
            <a:off x="847678" y="1835103"/>
            <a:ext cx="10515600" cy="4351338"/>
          </a:xfrm>
        </p:spPr>
        <p:txBody>
          <a:bodyPr/>
          <a:lstStyle/>
          <a:p>
            <a:r>
              <a:rPr lang="zh-Hans-CN" altLang="en-US" dirty="0"/>
              <a:t>很多其他语言内置的东西</a:t>
            </a:r>
            <a:r>
              <a:rPr lang="en-US" altLang="zh-CN" dirty="0"/>
              <a:t>Julia</a:t>
            </a:r>
            <a:r>
              <a:rPr lang="zh-Hans-CN" altLang="en-US" dirty="0"/>
              <a:t>写进标准库，这意味着这个语言很底层的那部分也是可以定制的（比如定义特殊的数值类型）</a:t>
            </a:r>
            <a:endParaRPr lang="en-US" altLang="zh-CN" dirty="0"/>
          </a:p>
          <a:p>
            <a:r>
              <a:rPr lang="zh-Hans-CN" altLang="en-US" dirty="0"/>
              <a:t>抄了</a:t>
            </a:r>
            <a:r>
              <a:rPr lang="en-US" altLang="zh-CN" dirty="0"/>
              <a:t>PHP</a:t>
            </a:r>
            <a:r>
              <a:rPr lang="zh-Hans-CN" altLang="en-US" dirty="0"/>
              <a:t>的字符串插值，我认为这是一个好的特性</a:t>
            </a:r>
            <a:endParaRPr lang="en-US" altLang="zh-CN" dirty="0"/>
          </a:p>
          <a:p>
            <a:r>
              <a:rPr lang="zh-Hans-CN" altLang="en-US" dirty="0"/>
              <a:t>有相当厉害的</a:t>
            </a:r>
            <a:r>
              <a:rPr lang="en-US" altLang="zh-CN" dirty="0"/>
              <a:t>AOT</a:t>
            </a:r>
            <a:r>
              <a:rPr lang="zh-Hans-CN" altLang="en-US" dirty="0"/>
              <a:t>（居然能缓存整个运行时），我还没见过试图在性能上超过</a:t>
            </a:r>
            <a:r>
              <a:rPr lang="LID4096" altLang="zh-CN" dirty="0"/>
              <a:t>Fortran</a:t>
            </a:r>
            <a:r>
              <a:rPr lang="zh-Hans-CN" altLang="en-US" dirty="0"/>
              <a:t>的语言（</a:t>
            </a:r>
            <a:r>
              <a:rPr lang="en-US" altLang="zh-CN" dirty="0"/>
              <a:t>Zig, Rust</a:t>
            </a:r>
            <a:r>
              <a:rPr lang="zh-Hans-CN" altLang="en-US" dirty="0"/>
              <a:t>都是向</a:t>
            </a:r>
            <a:r>
              <a:rPr lang="en-US" altLang="zh-CN" dirty="0"/>
              <a:t>C</a:t>
            </a:r>
            <a:r>
              <a:rPr lang="zh-Hans-CN" altLang="en-US" dirty="0"/>
              <a:t>看齐的，</a:t>
            </a:r>
            <a:r>
              <a:rPr lang="en-US" altLang="zh-CN" dirty="0"/>
              <a:t>D</a:t>
            </a:r>
            <a:r>
              <a:rPr lang="zh-Hans-CN" altLang="en-US" dirty="0"/>
              <a:t>则是在语言特性上针对</a:t>
            </a:r>
            <a:r>
              <a:rPr lang="en-US" altLang="zh-CN" dirty="0"/>
              <a:t>C++</a:t>
            </a:r>
            <a:r>
              <a:rPr lang="zh-Hans-CN" altLang="en-US" dirty="0"/>
              <a:t>，</a:t>
            </a:r>
            <a:r>
              <a:rPr lang="en-US" altLang="zh-CN" dirty="0"/>
              <a:t>Go</a:t>
            </a:r>
            <a:r>
              <a:rPr lang="zh-Hans-CN" altLang="en-US" dirty="0"/>
              <a:t>原生支持</a:t>
            </a:r>
            <a:r>
              <a:rPr lang="en-US" altLang="zh-CN" dirty="0"/>
              <a:t>GC</a:t>
            </a:r>
            <a:r>
              <a:rPr lang="zh-Hans-CN" altLang="en-US" dirty="0"/>
              <a:t>和并发导致性能并不能达到</a:t>
            </a:r>
            <a:r>
              <a:rPr lang="en-US" altLang="zh-CN" dirty="0"/>
              <a:t>C</a:t>
            </a:r>
            <a:r>
              <a:rPr lang="LID4096" altLang="zh-CN" dirty="0"/>
              <a:t>/Rust</a:t>
            </a:r>
            <a:r>
              <a:rPr lang="zh-Hans-CN" altLang="en-US" dirty="0"/>
              <a:t>的级别）</a:t>
            </a:r>
            <a:endParaRPr lang="LID4096" altLang="zh-CN" dirty="0"/>
          </a:p>
        </p:txBody>
      </p:sp>
    </p:spTree>
    <p:extLst>
      <p:ext uri="{BB962C8B-B14F-4D97-AF65-F5344CB8AC3E}">
        <p14:creationId xmlns:p14="http://schemas.microsoft.com/office/powerpoint/2010/main" val="221092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不利于写</a:t>
            </a:r>
            <a:r>
              <a:rPr lang="en-US" altLang="zh-CN" dirty="0"/>
              <a:t>Lexer</a:t>
            </a:r>
            <a:r>
              <a:rPr lang="zh-Hans-CN" altLang="en-US" dirty="0"/>
              <a:t>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en-US" altLang="zh-CN" dirty="0">
                <a:latin typeface="Consolas" panose="020B0609020204030204" pitchFamily="49" charset="0"/>
              </a:rPr>
              <a:t>:(</a:t>
            </a:r>
            <a:r>
              <a:rPr lang="en-US" altLang="zh-CN" dirty="0"/>
              <a:t> </a:t>
            </a:r>
            <a:r>
              <a:rPr lang="zh-Hans-CN" altLang="en-US" dirty="0"/>
              <a:t>有时是一个单独的</a:t>
            </a:r>
            <a:r>
              <a:rPr lang="en-US" altLang="zh-CN" dirty="0"/>
              <a:t>Token</a:t>
            </a:r>
            <a:r>
              <a:rPr lang="zh-Hans-CN" altLang="en-US" dirty="0"/>
              <a:t>，有时是分开的</a:t>
            </a:r>
            <a:endParaRPr lang="en-US" altLang="zh-CN" dirty="0"/>
          </a:p>
          <a:p>
            <a:r>
              <a:rPr lang="zh-Hans-CN" altLang="en-US" dirty="0"/>
              <a:t>下面这段代码</a:t>
            </a:r>
            <a:r>
              <a:rPr lang="en-US" altLang="zh-CN" dirty="0"/>
              <a:t>127</a:t>
            </a:r>
            <a:r>
              <a:rPr lang="zh-Hans-CN" altLang="en-US" dirty="0"/>
              <a:t>行的</a:t>
            </a:r>
            <a:r>
              <a:rPr lang="en-US" altLang="zh-CN" dirty="0">
                <a:latin typeface="Consolas" panose="020B0609020204030204" pitchFamily="49" charset="0"/>
              </a:rPr>
              <a:t>:(</a:t>
            </a:r>
            <a:r>
              <a:rPr lang="zh-Hans-CN" altLang="en-US" dirty="0"/>
              <a:t>就是分开的两个</a:t>
            </a:r>
            <a:r>
              <a:rPr lang="en-US" altLang="zh-CN" dirty="0"/>
              <a:t>Token</a:t>
            </a:r>
          </a:p>
        </p:txBody>
      </p:sp>
      <p:pic>
        <p:nvPicPr>
          <p:cNvPr id="11" name="图片 10">
            <a:extLst>
              <a:ext uri="{FF2B5EF4-FFF2-40B4-BE49-F238E27FC236}">
                <a16:creationId xmlns:a16="http://schemas.microsoft.com/office/drawing/2014/main" id="{294356E6-B647-4D4F-B36C-397D3A08C5AF}"/>
              </a:ext>
            </a:extLst>
          </p:cNvPr>
          <p:cNvPicPr>
            <a:picLocks noChangeAspect="1"/>
          </p:cNvPicPr>
          <p:nvPr/>
        </p:nvPicPr>
        <p:blipFill>
          <a:blip r:embed="rId2"/>
          <a:stretch>
            <a:fillRect/>
          </a:stretch>
        </p:blipFill>
        <p:spPr>
          <a:xfrm>
            <a:off x="785022" y="3099179"/>
            <a:ext cx="10621956" cy="3013882"/>
          </a:xfrm>
          <a:prstGeom prst="rect">
            <a:avLst/>
          </a:prstGeom>
        </p:spPr>
      </p:pic>
    </p:spTree>
    <p:extLst>
      <p:ext uri="{BB962C8B-B14F-4D97-AF65-F5344CB8AC3E}">
        <p14:creationId xmlns:p14="http://schemas.microsoft.com/office/powerpoint/2010/main" val="769257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不利于写</a:t>
            </a:r>
            <a:r>
              <a:rPr lang="en-US" altLang="zh-CN" dirty="0"/>
              <a:t>Lexer</a:t>
            </a:r>
            <a:r>
              <a:rPr lang="zh-Hans-CN" altLang="en-US" dirty="0"/>
              <a:t>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en-US" altLang="zh-CN" dirty="0">
                <a:latin typeface="Consolas" panose="020B0609020204030204" pitchFamily="49" charset="0"/>
              </a:rPr>
              <a:t>:(</a:t>
            </a:r>
            <a:r>
              <a:rPr lang="en-US" altLang="zh-CN" dirty="0"/>
              <a:t> </a:t>
            </a:r>
            <a:r>
              <a:rPr lang="zh-Hans-CN" altLang="en-US" dirty="0"/>
              <a:t>有时是一个单独的</a:t>
            </a:r>
            <a:r>
              <a:rPr lang="en-US" altLang="zh-CN" dirty="0"/>
              <a:t>Token</a:t>
            </a:r>
            <a:r>
              <a:rPr lang="zh-Hans-CN" altLang="en-US" dirty="0"/>
              <a:t>，有时是分开的</a:t>
            </a:r>
            <a:endParaRPr lang="en-US" altLang="zh-CN" dirty="0"/>
          </a:p>
          <a:p>
            <a:r>
              <a:rPr lang="zh-Hans-CN" altLang="en-US" dirty="0"/>
              <a:t>而下面这段代码</a:t>
            </a:r>
            <a:r>
              <a:rPr lang="en-US" altLang="zh-CN" dirty="0"/>
              <a:t>429</a:t>
            </a:r>
            <a:r>
              <a:rPr lang="zh-Hans-CN" altLang="en-US" dirty="0"/>
              <a:t>行的</a:t>
            </a:r>
            <a:r>
              <a:rPr lang="en-US" altLang="zh-CN" dirty="0">
                <a:latin typeface="Consolas" panose="020B0609020204030204" pitchFamily="49" charset="0"/>
              </a:rPr>
              <a:t>:(</a:t>
            </a:r>
            <a:r>
              <a:rPr lang="zh-Hans-CN" altLang="en-US" dirty="0"/>
              <a:t>就是单独的</a:t>
            </a:r>
            <a:r>
              <a:rPr lang="en-US" altLang="zh-CN" dirty="0"/>
              <a:t>Token</a:t>
            </a:r>
          </a:p>
        </p:txBody>
      </p:sp>
      <p:pic>
        <p:nvPicPr>
          <p:cNvPr id="4" name="图片 3">
            <a:extLst>
              <a:ext uri="{FF2B5EF4-FFF2-40B4-BE49-F238E27FC236}">
                <a16:creationId xmlns:a16="http://schemas.microsoft.com/office/drawing/2014/main" id="{432BF9E2-0009-4DA7-B8BE-01E3FF78CAFB}"/>
              </a:ext>
            </a:extLst>
          </p:cNvPr>
          <p:cNvPicPr>
            <a:picLocks noChangeAspect="1"/>
          </p:cNvPicPr>
          <p:nvPr/>
        </p:nvPicPr>
        <p:blipFill>
          <a:blip r:embed="rId2"/>
          <a:stretch>
            <a:fillRect/>
          </a:stretch>
        </p:blipFill>
        <p:spPr>
          <a:xfrm>
            <a:off x="1788395" y="3021415"/>
            <a:ext cx="8615210" cy="3091646"/>
          </a:xfrm>
          <a:prstGeom prst="rect">
            <a:avLst/>
          </a:prstGeom>
        </p:spPr>
      </p:pic>
    </p:spTree>
    <p:extLst>
      <p:ext uri="{BB962C8B-B14F-4D97-AF65-F5344CB8AC3E}">
        <p14:creationId xmlns:p14="http://schemas.microsoft.com/office/powerpoint/2010/main" val="24982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不利于写</a:t>
            </a:r>
            <a:r>
              <a:rPr lang="en-US" altLang="zh-CN" dirty="0"/>
              <a:t>Lexer</a:t>
            </a:r>
            <a:r>
              <a:rPr lang="zh-Hans-CN" altLang="en-US" dirty="0"/>
              <a:t>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en-US" altLang="zh-CN" dirty="0"/>
              <a:t>Julia</a:t>
            </a:r>
            <a:r>
              <a:rPr lang="zh-Hans-CN" altLang="en-US" dirty="0"/>
              <a:t>由于没有</a:t>
            </a:r>
            <a:r>
              <a:rPr lang="en-US" altLang="zh-CN" dirty="0"/>
              <a:t>Lexer</a:t>
            </a:r>
            <a:r>
              <a:rPr lang="zh-Hans-CN" altLang="en-US" dirty="0"/>
              <a:t>（而是直接使用了一个名字比较难念的</a:t>
            </a:r>
            <a:r>
              <a:rPr lang="en-US" altLang="zh-CN" dirty="0"/>
              <a:t>Scheme</a:t>
            </a:r>
            <a:r>
              <a:rPr lang="zh-Hans-CN" altLang="en-US" dirty="0"/>
              <a:t>方言写的直接从字符流生成语法树的</a:t>
            </a:r>
            <a:r>
              <a:rPr lang="en-US" altLang="zh-CN" dirty="0"/>
              <a:t>Parser</a:t>
            </a:r>
            <a:r>
              <a:rPr lang="zh-Hans-CN" altLang="en-US" dirty="0"/>
              <a:t>），就造了许多上下文相关的关键字和语法结构，也导致语法难以形式化描述</a:t>
            </a:r>
            <a:endParaRPr lang="en-US" altLang="zh-CN" dirty="0"/>
          </a:p>
          <a:p>
            <a:r>
              <a:rPr lang="zh-Hans-CN" altLang="en-US" dirty="0"/>
              <a:t>而</a:t>
            </a:r>
            <a:r>
              <a:rPr lang="en-US" altLang="zh-CN" dirty="0"/>
              <a:t>IDE</a:t>
            </a:r>
            <a:r>
              <a:rPr lang="zh-Hans-CN" altLang="en-US" dirty="0"/>
              <a:t>为了高亮的性能（而这点性能对编译器影响已经不再明显，是</a:t>
            </a:r>
            <a:r>
              <a:rPr lang="LID4096" altLang="zh-CN" dirty="0"/>
              <a:t>C</a:t>
            </a:r>
            <a:r>
              <a:rPr lang="zh-Hans-CN" altLang="en-US" dirty="0"/>
              <a:t>语言、</a:t>
            </a:r>
            <a:r>
              <a:rPr lang="en-US" altLang="zh-CN" dirty="0"/>
              <a:t>Lex/</a:t>
            </a:r>
            <a:r>
              <a:rPr lang="en-US" altLang="zh-CN" dirty="0" err="1"/>
              <a:t>Yacc</a:t>
            </a:r>
            <a:r>
              <a:rPr lang="zh-Hans-CN" altLang="en-US" dirty="0"/>
              <a:t>的时代在被广泛使用的东西），需要分开的</a:t>
            </a:r>
            <a:r>
              <a:rPr lang="en-US" altLang="zh-CN" dirty="0"/>
              <a:t>Lexer</a:t>
            </a:r>
            <a:r>
              <a:rPr lang="zh-Hans-CN" altLang="en-US" dirty="0"/>
              <a:t>和</a:t>
            </a:r>
            <a:r>
              <a:rPr lang="en-US" altLang="zh-CN" dirty="0"/>
              <a:t>Parser</a:t>
            </a:r>
            <a:r>
              <a:rPr lang="zh-Hans-CN" altLang="en-US" dirty="0"/>
              <a:t>，</a:t>
            </a:r>
            <a:r>
              <a:rPr lang="en-US" altLang="zh-CN" dirty="0"/>
              <a:t>Lexer</a:t>
            </a:r>
            <a:r>
              <a:rPr lang="zh-Hans-CN" altLang="en-US" dirty="0"/>
              <a:t>需要确定</a:t>
            </a:r>
            <a:r>
              <a:rPr lang="en-US" altLang="zh-CN" dirty="0"/>
              <a:t>Token</a:t>
            </a:r>
            <a:r>
              <a:rPr lang="zh-Hans-CN" altLang="en-US" dirty="0"/>
              <a:t>属性</a:t>
            </a:r>
            <a:endParaRPr lang="en-US" altLang="zh-CN" dirty="0"/>
          </a:p>
          <a:p>
            <a:r>
              <a:rPr lang="zh-Hans-CN" altLang="en-US" dirty="0"/>
              <a:t>而在</a:t>
            </a:r>
            <a:r>
              <a:rPr lang="en-US" altLang="zh-CN" dirty="0"/>
              <a:t>C++</a:t>
            </a:r>
            <a:r>
              <a:rPr lang="zh-Hans-CN" altLang="en-US" dirty="0"/>
              <a:t>的年代，</a:t>
            </a:r>
            <a:r>
              <a:rPr lang="en-US" altLang="zh-CN" dirty="0">
                <a:latin typeface="Consolas" panose="020B0609020204030204" pitchFamily="49" charset="0"/>
              </a:rPr>
              <a:t>A&lt;B&lt;C&gt;&gt;</a:t>
            </a:r>
            <a:r>
              <a:rPr lang="zh-Hans-CN" altLang="en-US" dirty="0"/>
              <a:t>这个著名的语法歧义就出现了，大家开始意识到</a:t>
            </a:r>
            <a:r>
              <a:rPr lang="en-US" altLang="zh-CN" dirty="0"/>
              <a:t>Lexer</a:t>
            </a:r>
            <a:r>
              <a:rPr lang="zh-Hans-CN" altLang="en-US" dirty="0"/>
              <a:t>的问题</a:t>
            </a:r>
            <a:endParaRPr lang="en-US" altLang="zh-CN" dirty="0"/>
          </a:p>
          <a:p>
            <a:r>
              <a:rPr lang="zh-Hans-CN" altLang="en-US" dirty="0"/>
              <a:t>所以我这种单独写</a:t>
            </a:r>
            <a:r>
              <a:rPr lang="en-US" altLang="zh-CN" dirty="0"/>
              <a:t>Lexer/Parser</a:t>
            </a:r>
            <a:r>
              <a:rPr lang="zh-Hans-CN" altLang="en-US" dirty="0"/>
              <a:t>的方法其实是不明智的</a:t>
            </a:r>
            <a:endParaRPr lang="en-US" altLang="zh-CN" dirty="0"/>
          </a:p>
        </p:txBody>
      </p:sp>
    </p:spTree>
    <p:extLst>
      <p:ext uri="{BB962C8B-B14F-4D97-AF65-F5344CB8AC3E}">
        <p14:creationId xmlns:p14="http://schemas.microsoft.com/office/powerpoint/2010/main" val="930826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容易引起混淆的语法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zh-Hans-CN" altLang="en-US" dirty="0"/>
              <a:t>操作符和标识符在</a:t>
            </a:r>
            <a:r>
              <a:rPr lang="en-US" altLang="zh-CN" dirty="0"/>
              <a:t>Julia</a:t>
            </a:r>
            <a:r>
              <a:rPr lang="zh-Hans-CN" altLang="en-US" dirty="0"/>
              <a:t>里面绝大多数时候是受到同等对待的（区别是表达式里的操作符可以中缀），比如</a:t>
            </a:r>
            <a:r>
              <a:rPr lang="en-US" altLang="zh-CN" dirty="0"/>
              <a:t>7</a:t>
            </a:r>
            <a:r>
              <a:rPr lang="zh-Hans-CN" altLang="en-US" dirty="0"/>
              <a:t>行和</a:t>
            </a:r>
            <a:r>
              <a:rPr lang="en-US" altLang="zh-CN" dirty="0"/>
              <a:t>20</a:t>
            </a:r>
            <a:r>
              <a:rPr lang="zh-Hans-CN" altLang="en-US" dirty="0"/>
              <a:t>行：</a:t>
            </a:r>
            <a:endParaRPr lang="en-US" altLang="zh-CN" dirty="0"/>
          </a:p>
        </p:txBody>
      </p:sp>
      <p:pic>
        <p:nvPicPr>
          <p:cNvPr id="5" name="图片 4">
            <a:extLst>
              <a:ext uri="{FF2B5EF4-FFF2-40B4-BE49-F238E27FC236}">
                <a16:creationId xmlns:a16="http://schemas.microsoft.com/office/drawing/2014/main" id="{7FDB6CAD-77D0-4DEC-9C19-20979E89EF9D}"/>
              </a:ext>
            </a:extLst>
          </p:cNvPr>
          <p:cNvPicPr>
            <a:picLocks noChangeAspect="1"/>
          </p:cNvPicPr>
          <p:nvPr/>
        </p:nvPicPr>
        <p:blipFill rotWithShape="1">
          <a:blip r:embed="rId2"/>
          <a:srcRect b="6362"/>
          <a:stretch/>
        </p:blipFill>
        <p:spPr>
          <a:xfrm>
            <a:off x="1911589" y="2902313"/>
            <a:ext cx="8368822" cy="3590562"/>
          </a:xfrm>
          <a:prstGeom prst="rect">
            <a:avLst/>
          </a:prstGeom>
        </p:spPr>
      </p:pic>
    </p:spTree>
    <p:extLst>
      <p:ext uri="{BB962C8B-B14F-4D97-AF65-F5344CB8AC3E}">
        <p14:creationId xmlns:p14="http://schemas.microsoft.com/office/powerpoint/2010/main" val="3384761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容易引起混淆的语法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zh-Hans-CN" altLang="en-US" dirty="0"/>
              <a:t>操作符和标识符在</a:t>
            </a:r>
            <a:r>
              <a:rPr lang="en-US" altLang="zh-CN" dirty="0"/>
              <a:t>Julia</a:t>
            </a:r>
            <a:r>
              <a:rPr lang="zh-Hans-CN" altLang="en-US" dirty="0"/>
              <a:t>里面绝大多数时候是受到同等对待的（区别是表达式里的操作符可以中缀）</a:t>
            </a:r>
            <a:endParaRPr lang="en-US" altLang="zh-CN" dirty="0"/>
          </a:p>
          <a:p>
            <a:r>
              <a:rPr lang="zh-Hans-CN" altLang="en-US" dirty="0"/>
              <a:t>于是可以有</a:t>
            </a:r>
            <a:r>
              <a:rPr lang="en-US" altLang="zh-CN" b="1" dirty="0">
                <a:latin typeface="Consolas" panose="020B0609020204030204" pitchFamily="49" charset="0"/>
              </a:rPr>
              <a:t>import</a:t>
            </a:r>
            <a:r>
              <a:rPr lang="en-US" altLang="zh-CN" dirty="0">
                <a:latin typeface="Consolas" panose="020B0609020204030204" pitchFamily="49" charset="0"/>
              </a:rPr>
              <a:t> Base.*</a:t>
            </a:r>
            <a:r>
              <a:rPr lang="zh-Hans-CN" altLang="en-US" dirty="0"/>
              <a:t>这种容易误导</a:t>
            </a:r>
            <a:r>
              <a:rPr lang="en-US" altLang="zh-CN" dirty="0"/>
              <a:t>Python/Java</a:t>
            </a:r>
            <a:r>
              <a:rPr lang="zh-Hans-CN" altLang="en-US" dirty="0"/>
              <a:t>用户的代码（这种情况推荐使用</a:t>
            </a:r>
            <a:r>
              <a:rPr lang="en-US" altLang="zh-CN" b="1" dirty="0">
                <a:latin typeface="Consolas" panose="020B0609020204030204" pitchFamily="49" charset="0"/>
              </a:rPr>
              <a:t>import</a:t>
            </a:r>
            <a:r>
              <a:rPr lang="en-US" altLang="zh-CN" dirty="0">
                <a:latin typeface="Consolas" panose="020B0609020204030204" pitchFamily="49" charset="0"/>
              </a:rPr>
              <a:t> Base: *</a:t>
            </a:r>
            <a:r>
              <a:rPr lang="zh-Hans-CN" altLang="en-US" dirty="0"/>
              <a:t>）</a:t>
            </a:r>
            <a:endParaRPr lang="en-US" altLang="zh-CN" dirty="0"/>
          </a:p>
        </p:txBody>
      </p:sp>
    </p:spTree>
    <p:extLst>
      <p:ext uri="{BB962C8B-B14F-4D97-AF65-F5344CB8AC3E}">
        <p14:creationId xmlns:p14="http://schemas.microsoft.com/office/powerpoint/2010/main" val="1770004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en-US" altLang="zh-CN" dirty="0"/>
              <a:t>Julia</a:t>
            </a:r>
            <a:r>
              <a:rPr lang="zh-Hans-CN" altLang="en-US" dirty="0"/>
              <a:t>支持扩展函数，不过只能给</a:t>
            </a:r>
            <a:r>
              <a:rPr lang="en-US" altLang="zh-CN" dirty="0"/>
              <a:t>module</a:t>
            </a:r>
            <a:r>
              <a:rPr lang="zh-Hans-CN" altLang="en-US" dirty="0"/>
              <a:t>扩展</a:t>
            </a:r>
            <a:endParaRPr lang="en-US" altLang="zh-CN" dirty="0"/>
          </a:p>
          <a:p>
            <a:r>
              <a:rPr lang="zh-Hans-CN" altLang="en-US" dirty="0"/>
              <a:t>比如</a:t>
            </a:r>
            <a:r>
              <a:rPr lang="en-US" altLang="zh-CN" dirty="0"/>
              <a:t>85</a:t>
            </a:r>
            <a:r>
              <a:rPr lang="zh-Hans-CN" altLang="en-US" dirty="0"/>
              <a:t>行的函数：</a:t>
            </a:r>
            <a:endParaRPr lang="zh-CN" altLang="en-US" dirty="0"/>
          </a:p>
        </p:txBody>
      </p:sp>
      <p:pic>
        <p:nvPicPr>
          <p:cNvPr id="6" name="图片 5">
            <a:extLst>
              <a:ext uri="{FF2B5EF4-FFF2-40B4-BE49-F238E27FC236}">
                <a16:creationId xmlns:a16="http://schemas.microsoft.com/office/drawing/2014/main" id="{AFB65F52-9ED2-4F11-AD17-23AE3E59B3EF}"/>
              </a:ext>
            </a:extLst>
          </p:cNvPr>
          <p:cNvPicPr>
            <a:picLocks noChangeAspect="1"/>
          </p:cNvPicPr>
          <p:nvPr/>
        </p:nvPicPr>
        <p:blipFill rotWithShape="1">
          <a:blip r:embed="rId2"/>
          <a:srcRect b="21733"/>
          <a:stretch/>
        </p:blipFill>
        <p:spPr>
          <a:xfrm>
            <a:off x="1848134" y="2929661"/>
            <a:ext cx="8495732" cy="3563214"/>
          </a:xfrm>
          <a:prstGeom prst="rect">
            <a:avLst/>
          </a:prstGeom>
        </p:spPr>
      </p:pic>
    </p:spTree>
    <p:extLst>
      <p:ext uri="{BB962C8B-B14F-4D97-AF65-F5344CB8AC3E}">
        <p14:creationId xmlns:p14="http://schemas.microsoft.com/office/powerpoint/2010/main" val="2288487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en-US" altLang="zh-CN" dirty="0"/>
              <a:t>Julia</a:t>
            </a:r>
            <a:r>
              <a:rPr lang="zh-Hans-CN" altLang="en-US" dirty="0"/>
              <a:t>支持扩展函数，不过只能给</a:t>
            </a:r>
            <a:r>
              <a:rPr lang="en-US" altLang="zh-CN" dirty="0"/>
              <a:t>module</a:t>
            </a:r>
            <a:r>
              <a:rPr lang="zh-Hans-CN" altLang="en-US" dirty="0"/>
              <a:t>扩展</a:t>
            </a:r>
            <a:endParaRPr lang="en-US" altLang="zh-CN" dirty="0"/>
          </a:p>
          <a:p>
            <a:r>
              <a:rPr lang="zh-Hans-CN" altLang="en-US" dirty="0"/>
              <a:t>还有</a:t>
            </a:r>
            <a:r>
              <a:rPr lang="en-US" altLang="zh-CN" dirty="0"/>
              <a:t>1318</a:t>
            </a:r>
            <a:r>
              <a:rPr lang="zh-Hans-CN" altLang="en-US" dirty="0"/>
              <a:t>行的这个传给宏的参数：</a:t>
            </a:r>
            <a:endParaRPr lang="zh-CN" altLang="en-US" dirty="0"/>
          </a:p>
        </p:txBody>
      </p:sp>
      <p:pic>
        <p:nvPicPr>
          <p:cNvPr id="4" name="图片 3">
            <a:extLst>
              <a:ext uri="{FF2B5EF4-FFF2-40B4-BE49-F238E27FC236}">
                <a16:creationId xmlns:a16="http://schemas.microsoft.com/office/drawing/2014/main" id="{F1A41CF9-D99A-40E5-ACFA-F10E734FF053}"/>
              </a:ext>
            </a:extLst>
          </p:cNvPr>
          <p:cNvPicPr>
            <a:picLocks noChangeAspect="1"/>
          </p:cNvPicPr>
          <p:nvPr/>
        </p:nvPicPr>
        <p:blipFill>
          <a:blip r:embed="rId2"/>
          <a:stretch>
            <a:fillRect/>
          </a:stretch>
        </p:blipFill>
        <p:spPr>
          <a:xfrm>
            <a:off x="954959" y="2978005"/>
            <a:ext cx="10282082" cy="3514870"/>
          </a:xfrm>
          <a:prstGeom prst="rect">
            <a:avLst/>
          </a:prstGeom>
        </p:spPr>
      </p:pic>
    </p:spTree>
    <p:extLst>
      <p:ext uri="{BB962C8B-B14F-4D97-AF65-F5344CB8AC3E}">
        <p14:creationId xmlns:p14="http://schemas.microsoft.com/office/powerpoint/2010/main" val="1422271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1402C-1662-4913-9D2D-12D4AD1F98A1}"/>
              </a:ext>
            </a:extLst>
          </p:cNvPr>
          <p:cNvSpPr>
            <a:spLocks noGrp="1"/>
          </p:cNvSpPr>
          <p:nvPr>
            <p:ph type="title"/>
          </p:nvPr>
        </p:nvSpPr>
        <p:spPr/>
        <p:txBody>
          <a:bodyPr/>
          <a:lstStyle/>
          <a:p>
            <a:r>
              <a:rPr lang="zh-Hans-CN" altLang="en-US" dirty="0"/>
              <a:t>多重派发机制</a:t>
            </a:r>
            <a:endParaRPr lang="zh-CN" altLang="en-US" dirty="0"/>
          </a:p>
        </p:txBody>
      </p:sp>
      <p:sp>
        <p:nvSpPr>
          <p:cNvPr id="3" name="内容占位符 2">
            <a:extLst>
              <a:ext uri="{FF2B5EF4-FFF2-40B4-BE49-F238E27FC236}">
                <a16:creationId xmlns:a16="http://schemas.microsoft.com/office/drawing/2014/main" id="{D5F70FC7-D921-42F0-A582-6B5D60FC516D}"/>
              </a:ext>
            </a:extLst>
          </p:cNvPr>
          <p:cNvSpPr>
            <a:spLocks noGrp="1"/>
          </p:cNvSpPr>
          <p:nvPr>
            <p:ph idx="1"/>
          </p:nvPr>
        </p:nvSpPr>
        <p:spPr/>
        <p:txBody>
          <a:bodyPr/>
          <a:lstStyle/>
          <a:p>
            <a:r>
              <a:rPr lang="en-US" altLang="zh-CN" dirty="0"/>
              <a:t>Julia</a:t>
            </a:r>
            <a:r>
              <a:rPr lang="zh-Hans-CN" altLang="en-US" dirty="0"/>
              <a:t>支持扩展函数，不过只能给</a:t>
            </a:r>
            <a:r>
              <a:rPr lang="en-US" altLang="zh-CN" dirty="0"/>
              <a:t>module</a:t>
            </a:r>
            <a:r>
              <a:rPr lang="zh-Hans-CN" altLang="en-US" dirty="0"/>
              <a:t>扩展</a:t>
            </a:r>
            <a:endParaRPr lang="en-US" altLang="zh-CN" b="1" dirty="0"/>
          </a:p>
          <a:p>
            <a:r>
              <a:rPr lang="zh-Hans-CN" altLang="en-US" b="1" dirty="0"/>
              <a:t>扩展函数必须是重载函数</a:t>
            </a:r>
            <a:r>
              <a:rPr lang="zh-Hans-CN" altLang="en-US" dirty="0"/>
              <a:t>，这在一开始让我觉得有些无厘头</a:t>
            </a:r>
            <a:endParaRPr lang="en-US" altLang="zh-CN" dirty="0"/>
          </a:p>
          <a:p>
            <a:endParaRPr lang="zh-CN" altLang="en-US" dirty="0"/>
          </a:p>
        </p:txBody>
      </p:sp>
    </p:spTree>
    <p:extLst>
      <p:ext uri="{BB962C8B-B14F-4D97-AF65-F5344CB8AC3E}">
        <p14:creationId xmlns:p14="http://schemas.microsoft.com/office/powerpoint/2010/main" val="1303434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1402C-1662-4913-9D2D-12D4AD1F98A1}"/>
              </a:ext>
            </a:extLst>
          </p:cNvPr>
          <p:cNvSpPr>
            <a:spLocks noGrp="1"/>
          </p:cNvSpPr>
          <p:nvPr>
            <p:ph type="title"/>
          </p:nvPr>
        </p:nvSpPr>
        <p:spPr/>
        <p:txBody>
          <a:bodyPr/>
          <a:lstStyle/>
          <a:p>
            <a:r>
              <a:rPr lang="zh-Hans-CN" altLang="en-US" dirty="0"/>
              <a:t>多重派发机制</a:t>
            </a:r>
            <a:endParaRPr lang="zh-CN" altLang="en-US" dirty="0"/>
          </a:p>
        </p:txBody>
      </p:sp>
      <p:sp>
        <p:nvSpPr>
          <p:cNvPr id="3" name="内容占位符 2">
            <a:extLst>
              <a:ext uri="{FF2B5EF4-FFF2-40B4-BE49-F238E27FC236}">
                <a16:creationId xmlns:a16="http://schemas.microsoft.com/office/drawing/2014/main" id="{D5F70FC7-D921-42F0-A582-6B5D60FC516D}"/>
              </a:ext>
            </a:extLst>
          </p:cNvPr>
          <p:cNvSpPr>
            <a:spLocks noGrp="1"/>
          </p:cNvSpPr>
          <p:nvPr>
            <p:ph idx="1"/>
          </p:nvPr>
        </p:nvSpPr>
        <p:spPr/>
        <p:txBody>
          <a:bodyPr/>
          <a:lstStyle/>
          <a:p>
            <a:r>
              <a:rPr lang="en-US" altLang="zh-CN" dirty="0"/>
              <a:t>Julia</a:t>
            </a:r>
            <a:r>
              <a:rPr lang="zh-Hans-CN" altLang="en-US" dirty="0"/>
              <a:t>支持扩展函数，不过只能给</a:t>
            </a:r>
            <a:r>
              <a:rPr lang="en-US" altLang="zh-CN" dirty="0"/>
              <a:t>module</a:t>
            </a:r>
            <a:r>
              <a:rPr lang="zh-Hans-CN" altLang="en-US" dirty="0"/>
              <a:t>扩展</a:t>
            </a:r>
            <a:endParaRPr lang="en-US" altLang="zh-CN" b="1" dirty="0"/>
          </a:p>
          <a:p>
            <a:r>
              <a:rPr lang="zh-Hans-CN" altLang="en-US" b="1" dirty="0"/>
              <a:t>扩展函数必须是</a:t>
            </a:r>
            <a:r>
              <a:rPr lang="zh-Hans-CN" altLang="en-US" b="1"/>
              <a:t>重载函数</a:t>
            </a:r>
            <a:endParaRPr lang="en-US" altLang="zh-CN" dirty="0"/>
          </a:p>
          <a:p>
            <a:endParaRPr lang="en-US" altLang="zh-CN" dirty="0"/>
          </a:p>
          <a:p>
            <a:r>
              <a:rPr lang="zh-Hans-CN" altLang="en-US" dirty="0"/>
              <a:t>后来我了解到</a:t>
            </a:r>
            <a:r>
              <a:rPr lang="en-US" altLang="zh-CN" dirty="0"/>
              <a:t>Julia</a:t>
            </a:r>
            <a:r>
              <a:rPr lang="zh-Hans-CN" altLang="en-US" dirty="0"/>
              <a:t>的函数重载和</a:t>
            </a:r>
            <a:r>
              <a:rPr lang="en-US" altLang="zh-CN" dirty="0"/>
              <a:t>Java/C++</a:t>
            </a:r>
            <a:r>
              <a:rPr lang="zh-Hans-CN" altLang="en-US" dirty="0"/>
              <a:t>等静态编译型语言的是不一样的</a:t>
            </a:r>
            <a:r>
              <a:rPr lang="en-US" altLang="zh-CN" dirty="0"/>
              <a:t>——Java</a:t>
            </a:r>
            <a:r>
              <a:rPr lang="LID4096" altLang="zh-CN" dirty="0"/>
              <a:t>/C++</a:t>
            </a:r>
            <a:r>
              <a:rPr lang="zh-Hans-CN" altLang="en-US" dirty="0"/>
              <a:t>是编译期解析重载的，因此做一层</a:t>
            </a:r>
            <a:r>
              <a:rPr lang="en-US" altLang="zh-CN" dirty="0"/>
              <a:t>mangling</a:t>
            </a:r>
            <a:r>
              <a:rPr lang="zh-Hans-CN" altLang="en-US" dirty="0"/>
              <a:t>后重载就不存在了，而</a:t>
            </a:r>
            <a:r>
              <a:rPr lang="en-US" altLang="zh-CN" dirty="0"/>
              <a:t>Julia</a:t>
            </a:r>
            <a:r>
              <a:rPr lang="zh-Hans-CN" altLang="en-US" dirty="0"/>
              <a:t>是真正调用的时候去多个函数实现中匹配参数类型来查找对应的实现</a:t>
            </a:r>
            <a:endParaRPr lang="en-US" altLang="zh-CN" dirty="0"/>
          </a:p>
          <a:p>
            <a:r>
              <a:rPr lang="zh-Hans-CN" altLang="en-US" dirty="0"/>
              <a:t>可以区分它们为编译期重载和运行时重载</a:t>
            </a:r>
            <a:endParaRPr lang="zh-CN" altLang="en-US" dirty="0"/>
          </a:p>
        </p:txBody>
      </p:sp>
    </p:spTree>
    <p:extLst>
      <p:ext uri="{BB962C8B-B14F-4D97-AF65-F5344CB8AC3E}">
        <p14:creationId xmlns:p14="http://schemas.microsoft.com/office/powerpoint/2010/main" val="23605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357-901B-44B5-B5B8-5A954A92C7BD}"/>
              </a:ext>
            </a:extLst>
          </p:cNvPr>
          <p:cNvSpPr>
            <a:spLocks noGrp="1"/>
          </p:cNvSpPr>
          <p:nvPr>
            <p:ph type="title"/>
          </p:nvPr>
        </p:nvSpPr>
        <p:spPr>
          <a:xfrm>
            <a:off x="828722" y="2775696"/>
            <a:ext cx="10515600" cy="1325563"/>
          </a:xfrm>
        </p:spPr>
        <p:txBody>
          <a:bodyPr/>
          <a:lstStyle/>
          <a:p>
            <a:pPr algn="ctr"/>
            <a:r>
              <a:rPr lang="en-US" altLang="zh-CN" dirty="0"/>
              <a:t>Julia</a:t>
            </a:r>
            <a:r>
              <a:rPr lang="zh-CN" altLang="en-US" dirty="0"/>
              <a:t> </a:t>
            </a:r>
            <a:r>
              <a:rPr lang="en-US" altLang="zh-CN" dirty="0"/>
              <a:t>IDE</a:t>
            </a:r>
            <a:endParaRPr lang="zh-CN" altLang="en-US" dirty="0"/>
          </a:p>
        </p:txBody>
      </p:sp>
    </p:spTree>
    <p:extLst>
      <p:ext uri="{BB962C8B-B14F-4D97-AF65-F5344CB8AC3E}">
        <p14:creationId xmlns:p14="http://schemas.microsoft.com/office/powerpoint/2010/main" val="4065273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1402C-1662-4913-9D2D-12D4AD1F98A1}"/>
              </a:ext>
            </a:extLst>
          </p:cNvPr>
          <p:cNvSpPr>
            <a:spLocks noGrp="1"/>
          </p:cNvSpPr>
          <p:nvPr>
            <p:ph type="title"/>
          </p:nvPr>
        </p:nvSpPr>
        <p:spPr/>
        <p:txBody>
          <a:bodyPr/>
          <a:lstStyle/>
          <a:p>
            <a:r>
              <a:rPr lang="zh-Hans-CN" altLang="en-US" dirty="0"/>
              <a:t>多重派发机制</a:t>
            </a:r>
            <a:endParaRPr lang="zh-CN" altLang="en-US" dirty="0"/>
          </a:p>
        </p:txBody>
      </p:sp>
      <p:sp>
        <p:nvSpPr>
          <p:cNvPr id="3" name="内容占位符 2">
            <a:extLst>
              <a:ext uri="{FF2B5EF4-FFF2-40B4-BE49-F238E27FC236}">
                <a16:creationId xmlns:a16="http://schemas.microsoft.com/office/drawing/2014/main" id="{D5F70FC7-D921-42F0-A582-6B5D60FC516D}"/>
              </a:ext>
            </a:extLst>
          </p:cNvPr>
          <p:cNvSpPr>
            <a:spLocks noGrp="1"/>
          </p:cNvSpPr>
          <p:nvPr>
            <p:ph idx="1"/>
          </p:nvPr>
        </p:nvSpPr>
        <p:spPr/>
        <p:txBody>
          <a:bodyPr/>
          <a:lstStyle/>
          <a:p>
            <a:r>
              <a:rPr lang="en-US" altLang="zh-CN" dirty="0"/>
              <a:t>Julia</a:t>
            </a:r>
            <a:r>
              <a:rPr lang="zh-Hans-CN" altLang="en-US" dirty="0"/>
              <a:t>支持扩展函数，不过只能给</a:t>
            </a:r>
            <a:r>
              <a:rPr lang="en-US" altLang="zh-CN" dirty="0"/>
              <a:t>module</a:t>
            </a:r>
            <a:r>
              <a:rPr lang="zh-Hans-CN" altLang="en-US" dirty="0"/>
              <a:t>扩展</a:t>
            </a:r>
            <a:endParaRPr lang="en-US" altLang="zh-CN" b="1" dirty="0"/>
          </a:p>
          <a:p>
            <a:r>
              <a:rPr lang="zh-Hans-CN" altLang="en-US" b="1" dirty="0"/>
              <a:t>扩展函数必须是重载函数</a:t>
            </a:r>
            <a:endParaRPr lang="en-US" altLang="zh-CN" dirty="0"/>
          </a:p>
          <a:p>
            <a:endParaRPr lang="en-US" altLang="zh-CN" dirty="0"/>
          </a:p>
          <a:p>
            <a:r>
              <a:rPr lang="zh-Hans-CN" altLang="en-US" dirty="0"/>
              <a:t>也就是说如果给</a:t>
            </a:r>
            <a:r>
              <a:rPr lang="en-US" altLang="zh-CN" dirty="0"/>
              <a:t>module</a:t>
            </a:r>
            <a:r>
              <a:rPr lang="zh-Hans-CN" altLang="en-US" dirty="0"/>
              <a:t>扩展一个重载函数，实际上只是给</a:t>
            </a:r>
            <a:r>
              <a:rPr lang="en-US" altLang="zh-CN" dirty="0"/>
              <a:t>module</a:t>
            </a:r>
            <a:r>
              <a:rPr lang="zh-Hans-CN" altLang="en-US" dirty="0"/>
              <a:t>已有的函数添加一个实现，和新增一个函数是不一样的</a:t>
            </a:r>
            <a:endParaRPr lang="en-US" altLang="zh-CN" dirty="0"/>
          </a:p>
          <a:p>
            <a:endParaRPr lang="en-US" altLang="zh-CN" dirty="0"/>
          </a:p>
        </p:txBody>
      </p:sp>
    </p:spTree>
    <p:extLst>
      <p:ext uri="{BB962C8B-B14F-4D97-AF65-F5344CB8AC3E}">
        <p14:creationId xmlns:p14="http://schemas.microsoft.com/office/powerpoint/2010/main" val="3344874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zh-Hans-CN" altLang="en-US" dirty="0"/>
              <a:t>由于没</a:t>
            </a:r>
            <a:r>
              <a:rPr lang="en-US" altLang="zh-CN" dirty="0" err="1"/>
              <a:t>bnf</a:t>
            </a:r>
            <a:r>
              <a:rPr lang="zh-Hans-CN" altLang="en-US" dirty="0"/>
              <a:t>，文档也没说宏展开和其他语法的优先级关系</a:t>
            </a:r>
            <a:endParaRPr lang="en-US" altLang="zh-CN" dirty="0"/>
          </a:p>
          <a:p>
            <a:r>
              <a:rPr lang="zh-Hans-CN" altLang="en-US" dirty="0"/>
              <a:t>空格和换行关系暧昧，导致了很多难以解析的情况</a:t>
            </a:r>
            <a:endParaRPr lang="en-US" altLang="zh-CN" dirty="0"/>
          </a:p>
          <a:p>
            <a:r>
              <a:rPr lang="zh-Hans-CN" altLang="en-US" dirty="0"/>
              <a:t>举个例子，下面这个代码可以正常解析</a:t>
            </a:r>
            <a:endParaRPr lang="zh-CN" altLang="en-US" dirty="0"/>
          </a:p>
        </p:txBody>
      </p:sp>
      <p:pic>
        <p:nvPicPr>
          <p:cNvPr id="6" name="图片 6">
            <a:extLst>
              <a:ext uri="{FF2B5EF4-FFF2-40B4-BE49-F238E27FC236}">
                <a16:creationId xmlns:a16="http://schemas.microsoft.com/office/drawing/2014/main" id="{C4649350-6A38-49B1-9C47-99F7AFAC9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132" y="3413126"/>
            <a:ext cx="4631736" cy="2898774"/>
          </a:xfrm>
          <a:prstGeom prst="rect">
            <a:avLst/>
          </a:prstGeom>
        </p:spPr>
      </p:pic>
    </p:spTree>
    <p:extLst>
      <p:ext uri="{BB962C8B-B14F-4D97-AF65-F5344CB8AC3E}">
        <p14:creationId xmlns:p14="http://schemas.microsoft.com/office/powerpoint/2010/main" val="2321822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zh-Hans-CN" altLang="en-US" dirty="0"/>
              <a:t>由于没</a:t>
            </a:r>
            <a:r>
              <a:rPr lang="en-US" altLang="zh-CN" dirty="0" err="1"/>
              <a:t>bnf</a:t>
            </a:r>
            <a:r>
              <a:rPr lang="zh-Hans-CN" altLang="en-US" dirty="0"/>
              <a:t>，文档也没说宏展开和其他语法的优先级关系</a:t>
            </a:r>
            <a:endParaRPr lang="en-US" altLang="zh-CN" dirty="0"/>
          </a:p>
          <a:p>
            <a:r>
              <a:rPr lang="zh-Hans-CN" altLang="en-US" dirty="0"/>
              <a:t>空格和换行关系暧昧，导致了很多难以解析的情况</a:t>
            </a:r>
            <a:endParaRPr lang="en-US" altLang="zh-CN" dirty="0"/>
          </a:p>
          <a:p>
            <a:r>
              <a:rPr lang="zh-Hans-CN" altLang="en-US" dirty="0"/>
              <a:t>如果我定义这样一个宏，它不要参数，也可以正常解析</a:t>
            </a:r>
            <a:endParaRPr lang="zh-CN" altLang="en-US" dirty="0"/>
          </a:p>
        </p:txBody>
      </p:sp>
      <p:pic>
        <p:nvPicPr>
          <p:cNvPr id="4" name="图片 4">
            <a:extLst>
              <a:ext uri="{FF2B5EF4-FFF2-40B4-BE49-F238E27FC236}">
                <a16:creationId xmlns:a16="http://schemas.microsoft.com/office/drawing/2014/main" id="{95BD1853-1825-4C6D-A26B-CE6D80F69B43}"/>
              </a:ext>
            </a:extLst>
          </p:cNvPr>
          <p:cNvPicPr>
            <a:picLocks noChangeAspect="1"/>
          </p:cNvPicPr>
          <p:nvPr/>
        </p:nvPicPr>
        <p:blipFill rotWithShape="1">
          <a:blip r:embed="rId2">
            <a:extLst>
              <a:ext uri="{28A0092B-C50C-407E-A947-70E740481C1C}">
                <a14:useLocalDpi xmlns:a14="http://schemas.microsoft.com/office/drawing/2010/main" val="0"/>
              </a:ext>
            </a:extLst>
          </a:blip>
          <a:srcRect t="6015"/>
          <a:stretch/>
        </p:blipFill>
        <p:spPr>
          <a:xfrm>
            <a:off x="4160672" y="3319786"/>
            <a:ext cx="3870656" cy="3360354"/>
          </a:xfrm>
          <a:prstGeom prst="rect">
            <a:avLst/>
          </a:prstGeom>
        </p:spPr>
      </p:pic>
    </p:spTree>
    <p:extLst>
      <p:ext uri="{BB962C8B-B14F-4D97-AF65-F5344CB8AC3E}">
        <p14:creationId xmlns:p14="http://schemas.microsoft.com/office/powerpoint/2010/main" val="842482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1027770" cy="4351338"/>
          </a:xfrm>
        </p:spPr>
        <p:txBody>
          <a:bodyPr/>
          <a:lstStyle/>
          <a:p>
            <a:r>
              <a:rPr lang="zh-Hans-CN" altLang="en-US" dirty="0"/>
              <a:t>由于没</a:t>
            </a:r>
            <a:r>
              <a:rPr lang="en-US" altLang="zh-CN" dirty="0" err="1"/>
              <a:t>bnf</a:t>
            </a:r>
            <a:r>
              <a:rPr lang="zh-Hans-CN" altLang="en-US" dirty="0"/>
              <a:t>，文档也没说宏展开和其他语法的优先级关系</a:t>
            </a:r>
            <a:endParaRPr lang="en-US" altLang="zh-CN" dirty="0"/>
          </a:p>
          <a:p>
            <a:r>
              <a:rPr lang="zh-Hans-CN" altLang="en-US" dirty="0"/>
              <a:t>空格和换行关系暧昧，导致了很多难以解析的情况</a:t>
            </a:r>
            <a:endParaRPr lang="en-US" altLang="zh-CN" dirty="0"/>
          </a:p>
          <a:p>
            <a:r>
              <a:rPr lang="zh-Hans-CN" altLang="en-US" dirty="0"/>
              <a:t>结合一下，好，语法上正确了，直觉（至少我的直觉）上也是对的</a:t>
            </a:r>
            <a:endParaRPr lang="zh-CN" altLang="en-US" dirty="0"/>
          </a:p>
        </p:txBody>
      </p:sp>
      <p:pic>
        <p:nvPicPr>
          <p:cNvPr id="5" name="图片 5">
            <a:extLst>
              <a:ext uri="{FF2B5EF4-FFF2-40B4-BE49-F238E27FC236}">
                <a16:creationId xmlns:a16="http://schemas.microsoft.com/office/drawing/2014/main" id="{B50934A9-CC5C-4628-9CD7-36CD7EE26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480" y="3426594"/>
            <a:ext cx="5340535" cy="3207733"/>
          </a:xfrm>
          <a:prstGeom prst="rect">
            <a:avLst/>
          </a:prstGeom>
        </p:spPr>
      </p:pic>
    </p:spTree>
    <p:extLst>
      <p:ext uri="{BB962C8B-B14F-4D97-AF65-F5344CB8AC3E}">
        <p14:creationId xmlns:p14="http://schemas.microsoft.com/office/powerpoint/2010/main" val="194848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zh-Hans-CN" altLang="en-US" dirty="0"/>
              <a:t>运行的时候则会说找不到接收一个</a:t>
            </a:r>
            <a:r>
              <a:rPr lang="en-US" altLang="zh-CN" dirty="0"/>
              <a:t> </a:t>
            </a:r>
            <a:r>
              <a:rPr lang="en-US" altLang="zh-CN" dirty="0">
                <a:latin typeface="Consolas" panose="020B0609020204030204" pitchFamily="49" charset="0"/>
              </a:rPr>
              <a:t>Int64</a:t>
            </a:r>
            <a:r>
              <a:rPr lang="en-US" altLang="zh-CN" dirty="0"/>
              <a:t> </a:t>
            </a:r>
            <a:r>
              <a:rPr lang="zh-Hans-CN" altLang="en-US" dirty="0"/>
              <a:t>参数的</a:t>
            </a:r>
            <a:r>
              <a:rPr lang="zh-CN" altLang="en-US" dirty="0"/>
              <a:t> </a:t>
            </a:r>
            <a:r>
              <a:rPr lang="en-US" altLang="zh-CN" dirty="0">
                <a:latin typeface="Consolas" panose="020B0609020204030204" pitchFamily="49" charset="0"/>
              </a:rPr>
              <a:t>@wow</a:t>
            </a:r>
            <a:r>
              <a:rPr lang="en-US" altLang="zh-CN" dirty="0"/>
              <a:t> </a:t>
            </a:r>
            <a:r>
              <a:rPr lang="zh-Hans-CN" altLang="en-US" dirty="0"/>
              <a:t>宏（需要加括号或者换行来让编辑器觉得</a:t>
            </a:r>
            <a:r>
              <a:rPr lang="en-US" altLang="zh-CN" dirty="0">
                <a:latin typeface="Consolas" panose="020B0609020204030204" pitchFamily="49" charset="0"/>
              </a:rPr>
              <a:t>@wow</a:t>
            </a:r>
            <a:r>
              <a:rPr lang="zh-Hans-CN" altLang="en-US" dirty="0"/>
              <a:t>和</a:t>
            </a:r>
            <a:r>
              <a:rPr lang="en-US" altLang="zh-CN" dirty="0">
                <a:latin typeface="Consolas" panose="020B0609020204030204" pitchFamily="49" charset="0"/>
              </a:rPr>
              <a:t>2</a:t>
            </a:r>
            <a:r>
              <a:rPr lang="zh-Hans-CN" altLang="en-US" dirty="0"/>
              <a:t>是分开的表达式）</a:t>
            </a:r>
            <a:endParaRPr lang="en-US" altLang="zh-CN" dirty="0"/>
          </a:p>
          <a:p>
            <a:endParaRPr lang="zh-CN" altLang="en-US" dirty="0"/>
          </a:p>
        </p:txBody>
      </p:sp>
      <p:pic>
        <p:nvPicPr>
          <p:cNvPr id="4" name="图片 5">
            <a:extLst>
              <a:ext uri="{FF2B5EF4-FFF2-40B4-BE49-F238E27FC236}">
                <a16:creationId xmlns:a16="http://schemas.microsoft.com/office/drawing/2014/main" id="{A9CCAA7F-0B21-43B5-969F-B03BC0BDA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731246"/>
            <a:ext cx="8128000" cy="3651178"/>
          </a:xfrm>
          <a:prstGeom prst="rect">
            <a:avLst/>
          </a:prstGeom>
        </p:spPr>
      </p:pic>
    </p:spTree>
    <p:extLst>
      <p:ext uri="{BB962C8B-B14F-4D97-AF65-F5344CB8AC3E}">
        <p14:creationId xmlns:p14="http://schemas.microsoft.com/office/powerpoint/2010/main" val="395087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文档没说清楚的语法</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p:txBody>
          <a:bodyPr/>
          <a:lstStyle/>
          <a:p>
            <a:r>
              <a:rPr lang="zh-Hans-CN" altLang="en-US" dirty="0"/>
              <a:t>这个问题在</a:t>
            </a:r>
            <a:r>
              <a:rPr lang="en-US" altLang="zh-CN" dirty="0"/>
              <a:t>C</a:t>
            </a:r>
            <a:r>
              <a:rPr lang="zh-Hans-CN" altLang="en-US" dirty="0"/>
              <a:t>语言第一个版本被设计出来之前就被发现了</a:t>
            </a:r>
            <a:endParaRPr lang="en-US" altLang="zh-CN" dirty="0"/>
          </a:p>
          <a:p>
            <a:r>
              <a:rPr lang="en-US" altLang="zh-CN" dirty="0"/>
              <a:t>C</a:t>
            </a:r>
            <a:r>
              <a:rPr lang="zh-Hans-CN" altLang="en-US" dirty="0"/>
              <a:t>语言的解决方法是强制</a:t>
            </a:r>
            <a:r>
              <a:rPr lang="en-US" altLang="zh-CN" dirty="0">
                <a:latin typeface="Consolas" panose="020B0609020204030204" pitchFamily="49" charset="0"/>
              </a:rPr>
              <a:t>if</a:t>
            </a:r>
            <a:r>
              <a:rPr lang="zh-Hans-CN" altLang="en-US" dirty="0"/>
              <a:t>语句的条件部分加括号</a:t>
            </a:r>
            <a:endParaRPr lang="en-US" altLang="zh-CN" dirty="0"/>
          </a:p>
          <a:p>
            <a:r>
              <a:rPr lang="en-US" altLang="zh-CN" dirty="0"/>
              <a:t>Haskell</a:t>
            </a:r>
            <a:r>
              <a:rPr lang="zh-Hans-CN" altLang="en-US" dirty="0"/>
              <a:t>使用了</a:t>
            </a:r>
            <a:r>
              <a:rPr lang="en-US" altLang="zh-CN" dirty="0">
                <a:latin typeface="Consolas" panose="020B0609020204030204" pitchFamily="49" charset="0"/>
              </a:rPr>
              <a:t>if then else</a:t>
            </a:r>
            <a:r>
              <a:rPr lang="zh-Hans-CN" altLang="en-US" dirty="0"/>
              <a:t>的结构</a:t>
            </a:r>
            <a:endParaRPr lang="en-US" altLang="zh-CN" dirty="0"/>
          </a:p>
          <a:p>
            <a:r>
              <a:rPr lang="en-US" altLang="zh-CN" dirty="0" err="1"/>
              <a:t>Agda</a:t>
            </a:r>
            <a:r>
              <a:rPr lang="en-US" altLang="zh-CN" dirty="0"/>
              <a:t>/Idris</a:t>
            </a:r>
            <a:r>
              <a:rPr lang="zh-Hans-CN" altLang="en-US" dirty="0"/>
              <a:t>支持</a:t>
            </a:r>
            <a:r>
              <a:rPr lang="en-US" altLang="zh-CN" dirty="0"/>
              <a:t>mixfix</a:t>
            </a:r>
            <a:r>
              <a:rPr lang="zh-CN" altLang="en-US" dirty="0"/>
              <a:t> </a:t>
            </a:r>
            <a:r>
              <a:rPr lang="en-US" altLang="zh-CN" dirty="0"/>
              <a:t>operator</a:t>
            </a:r>
            <a:r>
              <a:rPr lang="zh-Hans-CN" altLang="en-US" dirty="0"/>
              <a:t>和惰性求值，控制流都是函数</a:t>
            </a:r>
            <a:endParaRPr lang="en-US" altLang="zh-CN" dirty="0"/>
          </a:p>
          <a:p>
            <a:r>
              <a:rPr lang="en-US" altLang="zh-CN" dirty="0"/>
              <a:t>Rust</a:t>
            </a:r>
            <a:r>
              <a:rPr lang="zh-Hans-CN" altLang="en-US" dirty="0"/>
              <a:t>改成了强制</a:t>
            </a:r>
            <a:r>
              <a:rPr lang="en-US" altLang="zh-CN" dirty="0">
                <a:latin typeface="Consolas" panose="020B0609020204030204" pitchFamily="49" charset="0"/>
              </a:rPr>
              <a:t>if</a:t>
            </a:r>
            <a:r>
              <a:rPr lang="zh-Hans-CN" altLang="en-US" dirty="0"/>
              <a:t>表达式的代码块部分加大括号</a:t>
            </a:r>
            <a:endParaRPr lang="en-US" altLang="zh-CN" dirty="0"/>
          </a:p>
          <a:p>
            <a:r>
              <a:rPr lang="zh-Hans-CN" altLang="en-US" dirty="0"/>
              <a:t>都避免了歧义，但</a:t>
            </a:r>
            <a:r>
              <a:rPr lang="en-US" altLang="zh-CN" dirty="0"/>
              <a:t>Julia</a:t>
            </a:r>
            <a:r>
              <a:rPr lang="zh-Hans-CN" altLang="en-US" dirty="0"/>
              <a:t>就把歧义保留了</a:t>
            </a:r>
            <a:endParaRPr lang="zh-CN" altLang="en-US" dirty="0"/>
          </a:p>
        </p:txBody>
      </p:sp>
    </p:spTree>
    <p:extLst>
      <p:ext uri="{BB962C8B-B14F-4D97-AF65-F5344CB8AC3E}">
        <p14:creationId xmlns:p14="http://schemas.microsoft.com/office/powerpoint/2010/main" val="3374007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FF5A-4878-4374-9947-F4D4E19C5CF6}"/>
              </a:ext>
            </a:extLst>
          </p:cNvPr>
          <p:cNvSpPr>
            <a:spLocks noGrp="1"/>
          </p:cNvSpPr>
          <p:nvPr>
            <p:ph type="title"/>
          </p:nvPr>
        </p:nvSpPr>
        <p:spPr/>
        <p:txBody>
          <a:bodyPr/>
          <a:lstStyle/>
          <a:p>
            <a:r>
              <a:rPr lang="zh-Hans-CN" altLang="en-US" dirty="0"/>
              <a:t>考考你</a:t>
            </a:r>
            <a:endParaRPr lang="zh-CN" altLang="en-US" dirty="0"/>
          </a:p>
        </p:txBody>
      </p:sp>
      <p:sp>
        <p:nvSpPr>
          <p:cNvPr id="3" name="内容占位符 2">
            <a:extLst>
              <a:ext uri="{FF2B5EF4-FFF2-40B4-BE49-F238E27FC236}">
                <a16:creationId xmlns:a16="http://schemas.microsoft.com/office/drawing/2014/main" id="{BC5B80A9-6D7D-46F3-BE3E-666A7C882D2B}"/>
              </a:ext>
            </a:extLst>
          </p:cNvPr>
          <p:cNvSpPr>
            <a:spLocks noGrp="1"/>
          </p:cNvSpPr>
          <p:nvPr>
            <p:ph idx="1"/>
          </p:nvPr>
        </p:nvSpPr>
        <p:spPr>
          <a:xfrm>
            <a:off x="838200" y="1825625"/>
            <a:ext cx="10515600" cy="4514898"/>
          </a:xfrm>
        </p:spPr>
        <p:txBody>
          <a:bodyPr>
            <a:normAutofit/>
          </a:bodyPr>
          <a:lstStyle/>
          <a:p>
            <a:r>
              <a:rPr lang="en-US" altLang="zh-CN" dirty="0"/>
              <a:t>Julia</a:t>
            </a:r>
            <a:r>
              <a:rPr lang="zh-Hans-CN" altLang="en-US" dirty="0"/>
              <a:t>的</a:t>
            </a:r>
            <a:r>
              <a:rPr lang="en-US" altLang="zh-CN" dirty="0">
                <a:latin typeface="Consolas" panose="020B0609020204030204" pitchFamily="49" charset="0"/>
              </a:rPr>
              <a:t>for</a:t>
            </a:r>
            <a:r>
              <a:rPr lang="zh-Hans-CN" altLang="en-US" dirty="0"/>
              <a:t>关键字有几种用途？列出来。</a:t>
            </a:r>
            <a:endParaRPr lang="en-US" altLang="zh-CN" dirty="0"/>
          </a:p>
          <a:p>
            <a:r>
              <a:rPr lang="zh-Hans-CN" altLang="en-US" dirty="0"/>
              <a:t>语义不同就算一种，不考虑宏</a:t>
            </a:r>
            <a:endParaRPr lang="en-US" altLang="zh-CN" dirty="0"/>
          </a:p>
        </p:txBody>
      </p:sp>
      <p:sp>
        <p:nvSpPr>
          <p:cNvPr id="4" name="文本框 3">
            <a:extLst>
              <a:ext uri="{FF2B5EF4-FFF2-40B4-BE49-F238E27FC236}">
                <a16:creationId xmlns:a16="http://schemas.microsoft.com/office/drawing/2014/main" id="{36346BC0-39EF-4D34-8674-C6460B6DB4AB}"/>
              </a:ext>
            </a:extLst>
          </p:cNvPr>
          <p:cNvSpPr txBox="1"/>
          <p:nvPr/>
        </p:nvSpPr>
        <p:spPr>
          <a:xfrm>
            <a:off x="1786719" y="3767238"/>
            <a:ext cx="1828800" cy="1200329"/>
          </a:xfrm>
          <a:prstGeom prst="rect">
            <a:avLst/>
          </a:prstGeom>
          <a:noFill/>
        </p:spPr>
        <p:txBody>
          <a:bodyPr wrap="square" rtlCol="0">
            <a:spAutoFit/>
          </a:bodyPr>
          <a:lstStyle/>
          <a:p>
            <a:pPr algn="l"/>
            <a:r>
              <a:rPr lang="en-US" altLang="zh-CN" sz="7200" dirty="0"/>
              <a:t>3</a:t>
            </a:r>
            <a:endParaRPr lang="zh-CN" altLang="en-US" sz="7200" dirty="0"/>
          </a:p>
        </p:txBody>
      </p:sp>
      <p:sp>
        <p:nvSpPr>
          <p:cNvPr id="5" name="文本框 4">
            <a:extLst>
              <a:ext uri="{FF2B5EF4-FFF2-40B4-BE49-F238E27FC236}">
                <a16:creationId xmlns:a16="http://schemas.microsoft.com/office/drawing/2014/main" id="{E028AD57-D4A1-4043-8A87-BCB18D9C4EAF}"/>
              </a:ext>
            </a:extLst>
          </p:cNvPr>
          <p:cNvSpPr txBox="1"/>
          <p:nvPr/>
        </p:nvSpPr>
        <p:spPr>
          <a:xfrm>
            <a:off x="5873088" y="3674904"/>
            <a:ext cx="6030793" cy="1815882"/>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800" b="1" dirty="0">
                <a:latin typeface="Consolas" panose="020B0609020204030204" pitchFamily="49" charset="0"/>
              </a:rPr>
              <a:t>for</a:t>
            </a:r>
            <a:r>
              <a:rPr lang="en-US" altLang="zh-CN" sz="2800" dirty="0">
                <a:latin typeface="Consolas" panose="020B0609020204030204" pitchFamily="49" charset="0"/>
              </a:rPr>
              <a:t> </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in</a:t>
            </a:r>
            <a:r>
              <a:rPr lang="en-US" altLang="zh-CN" sz="2800" dirty="0">
                <a:latin typeface="Consolas" panose="020B0609020204030204" pitchFamily="49" charset="0"/>
              </a:rPr>
              <a:t> bablah</a:t>
            </a:r>
          </a:p>
          <a:p>
            <a:pPr marL="285750" indent="-285750" algn="l">
              <a:buFont typeface="Arial" panose="020B0604020202020204" pitchFamily="34" charset="0"/>
              <a:buChar char="•"/>
            </a:pPr>
            <a:r>
              <a:rPr lang="en-US" altLang="zh-CN" sz="2800" dirty="0">
                <a:latin typeface="Consolas" panose="020B0609020204030204" pitchFamily="49" charset="0"/>
              </a:rPr>
              <a:t>[f(</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for</a:t>
            </a:r>
            <a:r>
              <a:rPr lang="en-US" altLang="zh-CN" sz="2800" dirty="0">
                <a:latin typeface="Consolas" panose="020B0609020204030204" pitchFamily="49" charset="0"/>
              </a:rPr>
              <a:t> </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in</a:t>
            </a:r>
            <a:r>
              <a:rPr lang="en-US" altLang="zh-CN" sz="2800" dirty="0">
                <a:latin typeface="Consolas" panose="020B0609020204030204" pitchFamily="49" charset="0"/>
              </a:rPr>
              <a:t> bablah]</a:t>
            </a:r>
          </a:p>
          <a:p>
            <a:pPr marL="742950" lvl="1" indent="-285750">
              <a:buFont typeface="Arial" panose="020B0604020202020204" pitchFamily="34" charset="0"/>
              <a:buChar char="•"/>
            </a:pPr>
            <a:r>
              <a:rPr lang="en-US" altLang="zh-CN" sz="2800" dirty="0">
                <a:latin typeface="Consolas" panose="020B0609020204030204" pitchFamily="49" charset="0"/>
              </a:rPr>
              <a:t>f(g(</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for</a:t>
            </a:r>
            <a:r>
              <a:rPr lang="en-US" altLang="zh-CN" sz="2800" dirty="0">
                <a:latin typeface="Consolas" panose="020B0609020204030204" pitchFamily="49" charset="0"/>
              </a:rPr>
              <a:t> </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in</a:t>
            </a:r>
            <a:r>
              <a:rPr lang="en-US" altLang="zh-CN" sz="2800" dirty="0">
                <a:latin typeface="Consolas" panose="020B0609020204030204" pitchFamily="49" charset="0"/>
              </a:rPr>
              <a:t> bablah)</a:t>
            </a:r>
          </a:p>
          <a:p>
            <a:pPr marL="285750" indent="-285750" algn="l">
              <a:buFont typeface="Arial" panose="020B0604020202020204" pitchFamily="34" charset="0"/>
              <a:buChar char="•"/>
            </a:pPr>
            <a:r>
              <a:rPr lang="en-US" altLang="zh-CN" sz="2800" dirty="0">
                <a:latin typeface="Consolas" panose="020B0609020204030204" pitchFamily="49" charset="0"/>
              </a:rPr>
              <a:t>a[f(</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for</a:t>
            </a:r>
            <a:r>
              <a:rPr lang="en-US" altLang="zh-CN" sz="2800" dirty="0">
                <a:latin typeface="Consolas" panose="020B0609020204030204" pitchFamily="49" charset="0"/>
              </a:rPr>
              <a:t> </a:t>
            </a:r>
            <a:r>
              <a:rPr lang="en-US" altLang="zh-CN" sz="2800" dirty="0" err="1">
                <a:latin typeface="Consolas" panose="020B0609020204030204" pitchFamily="49" charset="0"/>
              </a:rPr>
              <a:t>i</a:t>
            </a:r>
            <a:r>
              <a:rPr lang="en-US" altLang="zh-CN" sz="2800" dirty="0">
                <a:latin typeface="Consolas" panose="020B0609020204030204" pitchFamily="49" charset="0"/>
              </a:rPr>
              <a:t> </a:t>
            </a:r>
            <a:r>
              <a:rPr lang="en-US" altLang="zh-CN" sz="2800" b="1" dirty="0">
                <a:latin typeface="Consolas" panose="020B0609020204030204" pitchFamily="49" charset="0"/>
              </a:rPr>
              <a:t>in</a:t>
            </a:r>
            <a:r>
              <a:rPr lang="en-US" altLang="zh-CN" sz="2800" dirty="0">
                <a:latin typeface="Consolas" panose="020B0609020204030204" pitchFamily="49" charset="0"/>
              </a:rPr>
              <a:t> </a:t>
            </a:r>
            <a:r>
              <a:rPr lang="en-US" altLang="zh-CN" sz="2800" dirty="0" err="1">
                <a:latin typeface="Consolas" panose="020B0609020204030204" pitchFamily="49" charset="0"/>
              </a:rPr>
              <a:t>x..</a:t>
            </a:r>
            <a:r>
              <a:rPr lang="en-US" altLang="zh-CN" sz="2800" b="1" dirty="0" err="1">
                <a:latin typeface="Consolas" panose="020B0609020204030204" pitchFamily="49" charset="0"/>
              </a:rPr>
              <a:t>end</a:t>
            </a:r>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41022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C57B2-AEA9-465C-B841-50C25538924F}"/>
              </a:ext>
            </a:extLst>
          </p:cNvPr>
          <p:cNvSpPr>
            <a:spLocks noGrp="1"/>
          </p:cNvSpPr>
          <p:nvPr>
            <p:ph type="ctrTitle"/>
          </p:nvPr>
        </p:nvSpPr>
        <p:spPr/>
        <p:txBody>
          <a:bodyPr/>
          <a:lstStyle/>
          <a:p>
            <a:r>
              <a:rPr lang="en-US" altLang="zh-CN" dirty="0"/>
              <a:t>Q&amp;A</a:t>
            </a:r>
            <a:endParaRPr lang="zh-CN" altLang="en-US" dirty="0"/>
          </a:p>
        </p:txBody>
      </p:sp>
      <p:sp>
        <p:nvSpPr>
          <p:cNvPr id="3" name="副标题 2">
            <a:extLst>
              <a:ext uri="{FF2B5EF4-FFF2-40B4-BE49-F238E27FC236}">
                <a16:creationId xmlns:a16="http://schemas.microsoft.com/office/drawing/2014/main" id="{395DD62A-58D5-4AB0-B923-CB745D5EE063}"/>
              </a:ext>
            </a:extLst>
          </p:cNvPr>
          <p:cNvSpPr>
            <a:spLocks noGrp="1"/>
          </p:cNvSpPr>
          <p:nvPr>
            <p:ph type="subTitle" idx="1"/>
          </p:nvPr>
        </p:nvSpPr>
        <p:spPr>
          <a:xfrm>
            <a:off x="1524000" y="4521366"/>
            <a:ext cx="9144000" cy="1655762"/>
          </a:xfrm>
        </p:spPr>
        <p:txBody>
          <a:bodyPr/>
          <a:lstStyle/>
          <a:p>
            <a:r>
              <a:rPr lang="zh-Hans-CN" altLang="en-US" dirty="0"/>
              <a:t>优秀的演讲者敢于面对观众的质疑</a:t>
            </a:r>
            <a:endParaRPr lang="zh-CN" altLang="en-US" dirty="0"/>
          </a:p>
        </p:txBody>
      </p:sp>
    </p:spTree>
    <p:extLst>
      <p:ext uri="{BB962C8B-B14F-4D97-AF65-F5344CB8AC3E}">
        <p14:creationId xmlns:p14="http://schemas.microsoft.com/office/powerpoint/2010/main" val="152607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D751B-28DE-4BFD-89F0-85CE8C96A327}"/>
              </a:ext>
            </a:extLst>
          </p:cNvPr>
          <p:cNvSpPr>
            <a:spLocks noGrp="1"/>
          </p:cNvSpPr>
          <p:nvPr>
            <p:ph type="title"/>
          </p:nvPr>
        </p:nvSpPr>
        <p:spPr/>
        <p:txBody>
          <a:bodyPr/>
          <a:lstStyle/>
          <a:p>
            <a:r>
              <a:rPr lang="zh-Hans-CN" altLang="en-US" dirty="0"/>
              <a:t>插件功能</a:t>
            </a:r>
            <a:endParaRPr lang="zh-CN" altLang="en-US" dirty="0"/>
          </a:p>
        </p:txBody>
      </p:sp>
      <p:sp>
        <p:nvSpPr>
          <p:cNvPr id="3" name="内容占位符 2">
            <a:extLst>
              <a:ext uri="{FF2B5EF4-FFF2-40B4-BE49-F238E27FC236}">
                <a16:creationId xmlns:a16="http://schemas.microsoft.com/office/drawing/2014/main" id="{3B8C1A32-72EA-4758-9430-7F0A4BF02BEC}"/>
              </a:ext>
            </a:extLst>
          </p:cNvPr>
          <p:cNvSpPr>
            <a:spLocks noGrp="1"/>
          </p:cNvSpPr>
          <p:nvPr>
            <p:ph idx="1"/>
          </p:nvPr>
        </p:nvSpPr>
        <p:spPr/>
        <p:txBody>
          <a:bodyPr>
            <a:normAutofit/>
          </a:bodyPr>
          <a:lstStyle/>
          <a:p>
            <a:r>
              <a:rPr lang="zh-Hans-CN" altLang="en-US" dirty="0"/>
              <a:t>单文件的代码检查、（暂时）不带类型检查的补全</a:t>
            </a:r>
            <a:endParaRPr lang="en-US" altLang="zh-CN" dirty="0"/>
          </a:p>
          <a:p>
            <a:r>
              <a:rPr lang="en-US" altLang="zh-CN" dirty="0"/>
              <a:t>Unicode</a:t>
            </a:r>
            <a:r>
              <a:rPr lang="zh-Hans-CN" altLang="en-US" dirty="0"/>
              <a:t>字符特殊输入模式</a:t>
            </a:r>
            <a:endParaRPr lang="en-US" altLang="zh-CN" dirty="0"/>
          </a:p>
          <a:p>
            <a:r>
              <a:rPr lang="zh-Hans-CN" altLang="en-US" dirty="0"/>
              <a:t>自动生成文档字符串，支持</a:t>
            </a:r>
            <a:r>
              <a:rPr lang="en-US" altLang="zh-CN" dirty="0"/>
              <a:t>markdown</a:t>
            </a:r>
            <a:r>
              <a:rPr lang="zh-Hans-CN" altLang="en-US" dirty="0"/>
              <a:t>高亮</a:t>
            </a:r>
            <a:endParaRPr lang="en-US" altLang="zh-CN" dirty="0"/>
          </a:p>
          <a:p>
            <a:r>
              <a:rPr lang="zh-Hans-CN" altLang="en-US" dirty="0"/>
              <a:t>重命名和跳转到定义</a:t>
            </a:r>
            <a:endParaRPr lang="en-US" altLang="zh-CN" dirty="0"/>
          </a:p>
          <a:p>
            <a:r>
              <a:rPr lang="zh-Hans-CN" altLang="en-US" dirty="0"/>
              <a:t>正则支持</a:t>
            </a:r>
            <a:endParaRPr lang="en-US" altLang="zh-CN" dirty="0"/>
          </a:p>
          <a:p>
            <a:r>
              <a:rPr lang="en-US" altLang="zh-CN" dirty="0"/>
              <a:t>SDK</a:t>
            </a:r>
            <a:r>
              <a:rPr lang="zh-Hans-CN" altLang="en-US" dirty="0"/>
              <a:t>支持，运行代码支持</a:t>
            </a:r>
            <a:endParaRPr lang="en-US" altLang="zh-CN" dirty="0"/>
          </a:p>
          <a:p>
            <a:endParaRPr lang="en-US" altLang="zh-CN" dirty="0"/>
          </a:p>
          <a:p>
            <a:r>
              <a:rPr lang="zh-Hans-CN" altLang="en-US" dirty="0"/>
              <a:t>可能以后会和</a:t>
            </a:r>
            <a:r>
              <a:rPr lang="en-US" altLang="zh-CN" dirty="0"/>
              <a:t>LSP</a:t>
            </a:r>
            <a:r>
              <a:rPr lang="zh-Hans-CN" altLang="en-US" dirty="0"/>
              <a:t>对接来更好地解析语义</a:t>
            </a:r>
            <a:endParaRPr lang="zh-CN" altLang="en-US" dirty="0"/>
          </a:p>
        </p:txBody>
      </p:sp>
    </p:spTree>
    <p:extLst>
      <p:ext uri="{BB962C8B-B14F-4D97-AF65-F5344CB8AC3E}">
        <p14:creationId xmlns:p14="http://schemas.microsoft.com/office/powerpoint/2010/main" val="334999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D751B-28DE-4BFD-89F0-85CE8C96A327}"/>
              </a:ext>
            </a:extLst>
          </p:cNvPr>
          <p:cNvSpPr>
            <a:spLocks noGrp="1"/>
          </p:cNvSpPr>
          <p:nvPr>
            <p:ph type="title"/>
          </p:nvPr>
        </p:nvSpPr>
        <p:spPr/>
        <p:txBody>
          <a:bodyPr/>
          <a:lstStyle/>
          <a:p>
            <a:r>
              <a:rPr lang="zh-Hans-CN" altLang="en-US" dirty="0"/>
              <a:t>插件开发动机</a:t>
            </a:r>
            <a:endParaRPr lang="zh-CN" altLang="en-US" dirty="0"/>
          </a:p>
        </p:txBody>
      </p:sp>
      <p:sp>
        <p:nvSpPr>
          <p:cNvPr id="3" name="内容占位符 2">
            <a:extLst>
              <a:ext uri="{FF2B5EF4-FFF2-40B4-BE49-F238E27FC236}">
                <a16:creationId xmlns:a16="http://schemas.microsoft.com/office/drawing/2014/main" id="{3B8C1A32-72EA-4758-9430-7F0A4BF02BEC}"/>
              </a:ext>
            </a:extLst>
          </p:cNvPr>
          <p:cNvSpPr>
            <a:spLocks noGrp="1"/>
          </p:cNvSpPr>
          <p:nvPr>
            <p:ph idx="1"/>
          </p:nvPr>
        </p:nvSpPr>
        <p:spPr>
          <a:xfrm>
            <a:off x="838200" y="1825625"/>
            <a:ext cx="8156054" cy="4351338"/>
          </a:xfrm>
        </p:spPr>
        <p:txBody>
          <a:bodyPr/>
          <a:lstStyle/>
          <a:p>
            <a:r>
              <a:rPr lang="zh-Hans-CN" altLang="en-US" dirty="0"/>
              <a:t>曾经开发了两个语言的插件，是我的和我一个👉</a:t>
            </a:r>
            <a:endParaRPr lang="en-US" altLang="zh-CN" dirty="0"/>
          </a:p>
          <a:p>
            <a:pPr marL="0" indent="0">
              <a:buNone/>
            </a:pPr>
            <a:r>
              <a:rPr lang="zh-Hans-CN" altLang="en-US" dirty="0"/>
              <a:t>朋友写的语言的插件，没有人下载使用</a:t>
            </a:r>
            <a:endParaRPr lang="en-US" altLang="zh-CN" dirty="0"/>
          </a:p>
          <a:p>
            <a:r>
              <a:rPr lang="zh-Hans-CN" altLang="en-US" dirty="0"/>
              <a:t>这个朋友也觉得他的语言不够优秀，让我不要继</a:t>
            </a:r>
            <a:endParaRPr lang="en-US" altLang="zh-CN" dirty="0"/>
          </a:p>
          <a:p>
            <a:pPr marL="0" indent="0">
              <a:buNone/>
            </a:pPr>
            <a:r>
              <a:rPr lang="zh-Hans-CN" altLang="en-US" dirty="0"/>
              <a:t>续浪费时间在这上面</a:t>
            </a:r>
            <a:endParaRPr lang="en-US" altLang="zh-CN" dirty="0"/>
          </a:p>
          <a:p>
            <a:r>
              <a:rPr lang="zh-Hans-CN" altLang="en-US" dirty="0"/>
              <a:t>于是我就开始找一个</a:t>
            </a:r>
            <a:r>
              <a:rPr lang="zh-Hans-CN" altLang="en-US" b="1" dirty="0"/>
              <a:t>有很光明前途</a:t>
            </a:r>
            <a:r>
              <a:rPr lang="zh-Hans-CN" altLang="en-US" dirty="0"/>
              <a:t>的语言，给它</a:t>
            </a:r>
            <a:endParaRPr lang="en-US" altLang="zh-CN" dirty="0"/>
          </a:p>
          <a:p>
            <a:pPr marL="0" indent="0">
              <a:buNone/>
            </a:pPr>
            <a:r>
              <a:rPr lang="zh-Hans-CN" altLang="en-US" dirty="0"/>
              <a:t>开发插件</a:t>
            </a:r>
            <a:endParaRPr lang="en-US" altLang="zh-CN" dirty="0"/>
          </a:p>
          <a:p>
            <a:endParaRPr lang="zh-CN" altLang="en-US" dirty="0"/>
          </a:p>
        </p:txBody>
      </p:sp>
      <p:pic>
        <p:nvPicPr>
          <p:cNvPr id="11" name="图片 10">
            <a:extLst>
              <a:ext uri="{FF2B5EF4-FFF2-40B4-BE49-F238E27FC236}">
                <a16:creationId xmlns:a16="http://schemas.microsoft.com/office/drawing/2014/main" id="{A3B51068-BB02-47A3-B80A-F18A9E62C507}"/>
              </a:ext>
            </a:extLst>
          </p:cNvPr>
          <p:cNvPicPr>
            <a:picLocks noChangeAspect="1"/>
          </p:cNvPicPr>
          <p:nvPr/>
        </p:nvPicPr>
        <p:blipFill>
          <a:blip r:embed="rId2"/>
          <a:stretch>
            <a:fillRect/>
          </a:stretch>
        </p:blipFill>
        <p:spPr>
          <a:xfrm>
            <a:off x="8736788" y="920752"/>
            <a:ext cx="2982902" cy="5211266"/>
          </a:xfrm>
          <a:prstGeom prst="rect">
            <a:avLst/>
          </a:prstGeom>
        </p:spPr>
      </p:pic>
    </p:spTree>
    <p:extLst>
      <p:ext uri="{BB962C8B-B14F-4D97-AF65-F5344CB8AC3E}">
        <p14:creationId xmlns:p14="http://schemas.microsoft.com/office/powerpoint/2010/main" val="15241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E9F1-4481-42B8-9CD4-A540D3CADFFF}"/>
              </a:ext>
            </a:extLst>
          </p:cNvPr>
          <p:cNvSpPr>
            <a:spLocks noGrp="1"/>
          </p:cNvSpPr>
          <p:nvPr>
            <p:ph type="title"/>
          </p:nvPr>
        </p:nvSpPr>
        <p:spPr/>
        <p:txBody>
          <a:bodyPr/>
          <a:lstStyle/>
          <a:p>
            <a:r>
              <a:rPr lang="zh-Hans-CN" altLang="en-US" dirty="0"/>
              <a:t>插件开发动机</a:t>
            </a:r>
            <a:endParaRPr lang="zh-CN" altLang="en-US" dirty="0"/>
          </a:p>
        </p:txBody>
      </p:sp>
      <p:sp>
        <p:nvSpPr>
          <p:cNvPr id="8" name="内容占位符 7">
            <a:extLst>
              <a:ext uri="{FF2B5EF4-FFF2-40B4-BE49-F238E27FC236}">
                <a16:creationId xmlns:a16="http://schemas.microsoft.com/office/drawing/2014/main" id="{2D68FFD3-01F8-48AC-8C32-38043DC0FF6C}"/>
              </a:ext>
            </a:extLst>
          </p:cNvPr>
          <p:cNvSpPr>
            <a:spLocks noGrp="1"/>
          </p:cNvSpPr>
          <p:nvPr>
            <p:ph idx="1"/>
          </p:nvPr>
        </p:nvSpPr>
        <p:spPr>
          <a:xfrm>
            <a:off x="838200" y="1825625"/>
            <a:ext cx="7615830" cy="4351338"/>
          </a:xfrm>
        </p:spPr>
        <p:txBody>
          <a:bodyPr/>
          <a:lstStyle/>
          <a:p>
            <a:r>
              <a:rPr lang="zh-Hans-CN" altLang="en-US" dirty="0"/>
              <a:t>刚好这个人👉跟我说</a:t>
            </a:r>
            <a:r>
              <a:rPr lang="en-US" altLang="zh-CN" dirty="0"/>
              <a:t>Julia</a:t>
            </a:r>
            <a:r>
              <a:rPr lang="zh-Hans-CN" altLang="en-US" dirty="0"/>
              <a:t>是人类的希望</a:t>
            </a:r>
            <a:endParaRPr lang="en-US" altLang="zh-CN" dirty="0"/>
          </a:p>
          <a:p>
            <a:r>
              <a:rPr lang="zh-Hans-CN" altLang="en-US" dirty="0"/>
              <a:t>简单看了下代码，渐进类型系统、</a:t>
            </a:r>
            <a:r>
              <a:rPr lang="en-US" altLang="zh-CN" dirty="0"/>
              <a:t>JIT+AOT</a:t>
            </a:r>
            <a:r>
              <a:rPr lang="zh-Hans-CN" altLang="en-US" dirty="0"/>
              <a:t>、</a:t>
            </a:r>
            <a:endParaRPr lang="en-US" altLang="zh-CN" dirty="0"/>
          </a:p>
          <a:p>
            <a:pPr marL="0" indent="0">
              <a:buNone/>
            </a:pPr>
            <a:r>
              <a:rPr lang="zh-Hans-CN" altLang="en-US" dirty="0"/>
              <a:t>成吨的语法糖。比较符合我的品味</a:t>
            </a:r>
            <a:endParaRPr lang="en-US" altLang="zh-CN" dirty="0"/>
          </a:p>
          <a:p>
            <a:r>
              <a:rPr lang="zh-Hans-CN" altLang="en-US" dirty="0"/>
              <a:t>我上</a:t>
            </a:r>
            <a:r>
              <a:rPr lang="en-US" altLang="zh-CN" dirty="0"/>
              <a:t>GitHub</a:t>
            </a:r>
            <a:r>
              <a:rPr lang="zh-Hans-CN" altLang="en-US" dirty="0"/>
              <a:t>搜索了一下，没有能用的</a:t>
            </a:r>
            <a:r>
              <a:rPr lang="en-US" altLang="zh-CN" dirty="0"/>
              <a:t>Julia</a:t>
            </a:r>
            <a:r>
              <a:rPr lang="zh-Hans-CN" altLang="en-US" dirty="0"/>
              <a:t>插件</a:t>
            </a:r>
            <a:endParaRPr lang="en-US" altLang="zh-CN" dirty="0"/>
          </a:p>
          <a:p>
            <a:r>
              <a:rPr lang="zh-Hans-CN" altLang="en-US" dirty="0"/>
              <a:t>于是我就选择了</a:t>
            </a:r>
            <a:r>
              <a:rPr lang="en-US" altLang="zh-CN" dirty="0"/>
              <a:t>Julia</a:t>
            </a:r>
            <a:endParaRPr lang="zh-CN" altLang="en-US" dirty="0"/>
          </a:p>
        </p:txBody>
      </p:sp>
      <p:pic>
        <p:nvPicPr>
          <p:cNvPr id="10" name="内容占位符 5">
            <a:extLst>
              <a:ext uri="{FF2B5EF4-FFF2-40B4-BE49-F238E27FC236}">
                <a16:creationId xmlns:a16="http://schemas.microsoft.com/office/drawing/2014/main" id="{59F7E615-C9FF-40DC-88F9-2F5CE5AC416E}"/>
              </a:ext>
            </a:extLst>
          </p:cNvPr>
          <p:cNvPicPr>
            <a:picLocks noChangeAspect="1"/>
          </p:cNvPicPr>
          <p:nvPr/>
        </p:nvPicPr>
        <p:blipFill>
          <a:blip r:embed="rId2"/>
          <a:stretch>
            <a:fillRect/>
          </a:stretch>
        </p:blipFill>
        <p:spPr>
          <a:xfrm>
            <a:off x="8871889" y="1100813"/>
            <a:ext cx="2887060" cy="5076150"/>
          </a:xfrm>
          <a:prstGeom prst="rect">
            <a:avLst/>
          </a:prstGeom>
        </p:spPr>
      </p:pic>
    </p:spTree>
    <p:extLst>
      <p:ext uri="{BB962C8B-B14F-4D97-AF65-F5344CB8AC3E}">
        <p14:creationId xmlns:p14="http://schemas.microsoft.com/office/powerpoint/2010/main" val="132791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19B08-F613-4299-A0DD-C3B6E050ADBC}"/>
              </a:ext>
            </a:extLst>
          </p:cNvPr>
          <p:cNvSpPr>
            <a:spLocks noGrp="1"/>
          </p:cNvSpPr>
          <p:nvPr>
            <p:ph type="title"/>
          </p:nvPr>
        </p:nvSpPr>
        <p:spPr/>
        <p:txBody>
          <a:bodyPr/>
          <a:lstStyle/>
          <a:p>
            <a:r>
              <a:rPr lang="zh-Hans-CN" altLang="en-US" dirty="0"/>
              <a:t>插件开发流程</a:t>
            </a:r>
            <a:endParaRPr lang="zh-CN" altLang="en-US" dirty="0"/>
          </a:p>
        </p:txBody>
      </p:sp>
      <p:sp>
        <p:nvSpPr>
          <p:cNvPr id="3" name="内容占位符 2">
            <a:extLst>
              <a:ext uri="{FF2B5EF4-FFF2-40B4-BE49-F238E27FC236}">
                <a16:creationId xmlns:a16="http://schemas.microsoft.com/office/drawing/2014/main" id="{55D6B8D8-8C97-4272-8475-0922FC005FAD}"/>
              </a:ext>
            </a:extLst>
          </p:cNvPr>
          <p:cNvSpPr>
            <a:spLocks noGrp="1"/>
          </p:cNvSpPr>
          <p:nvPr>
            <p:ph idx="1"/>
          </p:nvPr>
        </p:nvSpPr>
        <p:spPr/>
        <p:txBody>
          <a:bodyPr/>
          <a:lstStyle/>
          <a:p>
            <a:r>
              <a:rPr lang="zh-Hans-CN" altLang="en-US" dirty="0"/>
              <a:t>自己写一个</a:t>
            </a:r>
            <a:r>
              <a:rPr lang="en-US" altLang="zh-CN" dirty="0"/>
              <a:t>Julia</a:t>
            </a:r>
            <a:r>
              <a:rPr lang="zh-Hans-CN" altLang="en-US" dirty="0"/>
              <a:t>的</a:t>
            </a:r>
            <a:r>
              <a:rPr lang="en-US" altLang="zh-CN" dirty="0"/>
              <a:t>Parser</a:t>
            </a:r>
            <a:r>
              <a:rPr lang="LID4096" altLang="zh-CN" dirty="0"/>
              <a:t>/Lexer</a:t>
            </a:r>
            <a:r>
              <a:rPr lang="zh-Hans-CN" altLang="en-US" dirty="0"/>
              <a:t>，然后</a:t>
            </a:r>
            <a:r>
              <a:rPr lang="en-US" altLang="zh-CN" dirty="0"/>
              <a:t>IntelliJ</a:t>
            </a:r>
            <a:r>
              <a:rPr lang="zh-Hans-CN" altLang="en-US" dirty="0"/>
              <a:t>平台会为我生成和</a:t>
            </a:r>
            <a:r>
              <a:rPr lang="en-US" altLang="zh-CN" dirty="0"/>
              <a:t>UI</a:t>
            </a:r>
            <a:r>
              <a:rPr lang="zh-Hans-CN" altLang="en-US" dirty="0"/>
              <a:t>里的代码双向绑定的语法树（</a:t>
            </a:r>
            <a:r>
              <a:rPr lang="en-US" altLang="zh-CN" dirty="0"/>
              <a:t>MVVM</a:t>
            </a:r>
            <a:r>
              <a:rPr lang="zh-Hans-CN" altLang="en-US" dirty="0"/>
              <a:t>设计模式）</a:t>
            </a:r>
            <a:endParaRPr lang="en-US" altLang="zh-CN" dirty="0"/>
          </a:p>
        </p:txBody>
      </p:sp>
    </p:spTree>
    <p:extLst>
      <p:ext uri="{BB962C8B-B14F-4D97-AF65-F5344CB8AC3E}">
        <p14:creationId xmlns:p14="http://schemas.microsoft.com/office/powerpoint/2010/main" val="401675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19B08-F613-4299-A0DD-C3B6E050ADBC}"/>
              </a:ext>
            </a:extLst>
          </p:cNvPr>
          <p:cNvSpPr>
            <a:spLocks noGrp="1"/>
          </p:cNvSpPr>
          <p:nvPr>
            <p:ph type="title"/>
          </p:nvPr>
        </p:nvSpPr>
        <p:spPr/>
        <p:txBody>
          <a:bodyPr/>
          <a:lstStyle/>
          <a:p>
            <a:r>
              <a:rPr lang="zh-Hans-CN" altLang="en-US" dirty="0"/>
              <a:t>插件开发流程</a:t>
            </a:r>
            <a:endParaRPr lang="zh-CN" altLang="en-US" dirty="0"/>
          </a:p>
        </p:txBody>
      </p:sp>
      <p:sp>
        <p:nvSpPr>
          <p:cNvPr id="3" name="内容占位符 2">
            <a:extLst>
              <a:ext uri="{FF2B5EF4-FFF2-40B4-BE49-F238E27FC236}">
                <a16:creationId xmlns:a16="http://schemas.microsoft.com/office/drawing/2014/main" id="{55D6B8D8-8C97-4272-8475-0922FC005FAD}"/>
              </a:ext>
            </a:extLst>
          </p:cNvPr>
          <p:cNvSpPr>
            <a:spLocks noGrp="1"/>
          </p:cNvSpPr>
          <p:nvPr>
            <p:ph idx="1"/>
          </p:nvPr>
        </p:nvSpPr>
        <p:spPr/>
        <p:txBody>
          <a:bodyPr/>
          <a:lstStyle/>
          <a:p>
            <a:r>
              <a:rPr lang="zh-Hans-CN" altLang="en-US" dirty="0"/>
              <a:t>自己写一个</a:t>
            </a:r>
            <a:r>
              <a:rPr lang="en-US" altLang="zh-CN" dirty="0"/>
              <a:t>Julia</a:t>
            </a:r>
            <a:r>
              <a:rPr lang="zh-Hans-CN" altLang="en-US" dirty="0"/>
              <a:t>的</a:t>
            </a:r>
            <a:r>
              <a:rPr lang="en-US" altLang="zh-CN" dirty="0"/>
              <a:t>Parser</a:t>
            </a:r>
            <a:r>
              <a:rPr lang="LID4096" altLang="zh-CN" dirty="0"/>
              <a:t>/Lexer</a:t>
            </a:r>
            <a:r>
              <a:rPr lang="zh-Hans-CN" altLang="en-US" dirty="0"/>
              <a:t>，然后</a:t>
            </a:r>
            <a:r>
              <a:rPr lang="en-US" altLang="zh-CN" dirty="0"/>
              <a:t>IntelliJ</a:t>
            </a:r>
            <a:r>
              <a:rPr lang="zh-Hans-CN" altLang="en-US" dirty="0"/>
              <a:t>平台会为我生成和</a:t>
            </a:r>
            <a:r>
              <a:rPr lang="en-US" altLang="zh-CN" dirty="0"/>
              <a:t>UI</a:t>
            </a:r>
            <a:r>
              <a:rPr lang="zh-Hans-CN" altLang="en-US" dirty="0"/>
              <a:t>里的代码双向绑定的语法树（</a:t>
            </a:r>
            <a:r>
              <a:rPr lang="en-US" altLang="zh-CN" dirty="0"/>
              <a:t>MVVM</a:t>
            </a:r>
            <a:r>
              <a:rPr lang="zh-Hans-CN" altLang="en-US" dirty="0"/>
              <a:t>设计模式）</a:t>
            </a:r>
            <a:endParaRPr lang="en-US" altLang="zh-CN" dirty="0"/>
          </a:p>
          <a:p>
            <a:r>
              <a:rPr lang="zh-Hans-CN" altLang="en-US" dirty="0"/>
              <a:t>写各种</a:t>
            </a:r>
            <a:r>
              <a:rPr lang="en-US" altLang="zh-CN" dirty="0"/>
              <a:t>Editor</a:t>
            </a:r>
            <a:r>
              <a:rPr lang="zh-CN" altLang="en-US" dirty="0"/>
              <a:t> </a:t>
            </a:r>
            <a:r>
              <a:rPr lang="en-US" altLang="zh-CN" dirty="0"/>
              <a:t>Action</a:t>
            </a:r>
            <a:r>
              <a:rPr lang="zh-Hans-CN" altLang="en-US" dirty="0"/>
              <a:t>，和</a:t>
            </a:r>
            <a:r>
              <a:rPr lang="en-US" altLang="zh-CN" dirty="0"/>
              <a:t>Linter</a:t>
            </a:r>
            <a:r>
              <a:rPr lang="zh-Hans-CN" altLang="en-US" dirty="0"/>
              <a:t>，提供</a:t>
            </a:r>
            <a:r>
              <a:rPr lang="en-US" altLang="zh-CN" dirty="0"/>
              <a:t>Quick</a:t>
            </a:r>
            <a:r>
              <a:rPr lang="zh-CN" altLang="en-US" dirty="0"/>
              <a:t> </a:t>
            </a:r>
            <a:r>
              <a:rPr lang="en-US" altLang="zh-CN" dirty="0"/>
              <a:t>Fix</a:t>
            </a:r>
            <a:r>
              <a:rPr lang="zh-Hans-CN" altLang="en-US" dirty="0"/>
              <a:t>（双向绑定在这一步就能大大提高开发效率）</a:t>
            </a:r>
            <a:endParaRPr lang="en-US" altLang="zh-CN" dirty="0"/>
          </a:p>
          <a:p>
            <a:r>
              <a:rPr lang="zh-Hans-CN" altLang="en-US" dirty="0"/>
              <a:t>写</a:t>
            </a:r>
            <a:r>
              <a:rPr lang="en-US" altLang="zh-CN" dirty="0"/>
              <a:t>Reference</a:t>
            </a:r>
            <a:r>
              <a:rPr lang="zh-CN" altLang="en-US" dirty="0"/>
              <a:t> </a:t>
            </a:r>
            <a:r>
              <a:rPr lang="en-US" altLang="zh-CN" dirty="0"/>
              <a:t>Resolving</a:t>
            </a:r>
            <a:r>
              <a:rPr lang="zh-Hans-CN" altLang="en-US" dirty="0"/>
              <a:t>，这样就支持</a:t>
            </a:r>
            <a:r>
              <a:rPr lang="en-US" altLang="zh-CN" dirty="0"/>
              <a:t>go to definition</a:t>
            </a:r>
            <a:r>
              <a:rPr lang="zh-Hans-CN" altLang="en-US" dirty="0"/>
              <a:t>之类的特性了</a:t>
            </a:r>
            <a:endParaRPr lang="en-US" altLang="zh-CN" dirty="0"/>
          </a:p>
          <a:p>
            <a:r>
              <a:rPr lang="zh-Hans-CN" altLang="en-US" dirty="0"/>
              <a:t>写</a:t>
            </a:r>
            <a:r>
              <a:rPr lang="en-US" altLang="zh-CN" dirty="0"/>
              <a:t>Runner</a:t>
            </a:r>
            <a:r>
              <a:rPr lang="zh-Hans-CN" altLang="en-US" dirty="0"/>
              <a:t>，支持在</a:t>
            </a:r>
            <a:r>
              <a:rPr lang="en-US" altLang="zh-CN" dirty="0"/>
              <a:t>GUI</a:t>
            </a:r>
            <a:r>
              <a:rPr lang="zh-Hans-CN" altLang="en-US" dirty="0"/>
              <a:t>界面设置各种编译器</a:t>
            </a:r>
            <a:r>
              <a:rPr lang="en-US" altLang="zh-CN" dirty="0"/>
              <a:t>flag</a:t>
            </a:r>
            <a:endParaRPr lang="zh-CN" altLang="en-US" dirty="0"/>
          </a:p>
        </p:txBody>
      </p:sp>
    </p:spTree>
    <p:extLst>
      <p:ext uri="{BB962C8B-B14F-4D97-AF65-F5344CB8AC3E}">
        <p14:creationId xmlns:p14="http://schemas.microsoft.com/office/powerpoint/2010/main" val="266068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19B08-F613-4299-A0DD-C3B6E050ADBC}"/>
              </a:ext>
            </a:extLst>
          </p:cNvPr>
          <p:cNvSpPr>
            <a:spLocks noGrp="1"/>
          </p:cNvSpPr>
          <p:nvPr>
            <p:ph type="title"/>
          </p:nvPr>
        </p:nvSpPr>
        <p:spPr/>
        <p:txBody>
          <a:bodyPr/>
          <a:lstStyle/>
          <a:p>
            <a:r>
              <a:rPr lang="zh-Hans-CN" altLang="en-US" dirty="0"/>
              <a:t>插件开发流程</a:t>
            </a:r>
            <a:endParaRPr lang="zh-CN" altLang="en-US" dirty="0"/>
          </a:p>
        </p:txBody>
      </p:sp>
      <p:sp>
        <p:nvSpPr>
          <p:cNvPr id="3" name="内容占位符 2">
            <a:extLst>
              <a:ext uri="{FF2B5EF4-FFF2-40B4-BE49-F238E27FC236}">
                <a16:creationId xmlns:a16="http://schemas.microsoft.com/office/drawing/2014/main" id="{55D6B8D8-8C97-4272-8475-0922FC005FAD}"/>
              </a:ext>
            </a:extLst>
          </p:cNvPr>
          <p:cNvSpPr>
            <a:spLocks noGrp="1"/>
          </p:cNvSpPr>
          <p:nvPr>
            <p:ph idx="1"/>
          </p:nvPr>
        </p:nvSpPr>
        <p:spPr/>
        <p:txBody>
          <a:bodyPr/>
          <a:lstStyle/>
          <a:p>
            <a:r>
              <a:rPr lang="zh-Hans-CN" altLang="en-US" dirty="0"/>
              <a:t>自己写一个</a:t>
            </a:r>
            <a:r>
              <a:rPr lang="en-US" altLang="zh-CN" dirty="0"/>
              <a:t>Julia</a:t>
            </a:r>
            <a:r>
              <a:rPr lang="zh-Hans-CN" altLang="en-US" dirty="0"/>
              <a:t>的</a:t>
            </a:r>
            <a:r>
              <a:rPr lang="en-US" altLang="zh-CN" dirty="0"/>
              <a:t>Parser</a:t>
            </a:r>
            <a:r>
              <a:rPr lang="LID4096" altLang="zh-CN" dirty="0"/>
              <a:t>/Lexer</a:t>
            </a:r>
            <a:r>
              <a:rPr lang="zh-Hans-CN" altLang="en-US" dirty="0"/>
              <a:t>，然后</a:t>
            </a:r>
            <a:r>
              <a:rPr lang="en-US" altLang="zh-CN" dirty="0"/>
              <a:t>IntelliJ</a:t>
            </a:r>
            <a:r>
              <a:rPr lang="zh-Hans-CN" altLang="en-US" dirty="0"/>
              <a:t>平台会为我生成和</a:t>
            </a:r>
            <a:r>
              <a:rPr lang="en-US" altLang="zh-CN" dirty="0"/>
              <a:t>UI</a:t>
            </a:r>
            <a:r>
              <a:rPr lang="zh-Hans-CN" altLang="en-US" dirty="0"/>
              <a:t>里的代码双向绑定的语法树（</a:t>
            </a:r>
            <a:r>
              <a:rPr lang="en-US" altLang="zh-CN" dirty="0"/>
              <a:t>MVVM</a:t>
            </a:r>
            <a:r>
              <a:rPr lang="zh-Hans-CN" altLang="en-US" dirty="0"/>
              <a:t>设计模式）</a:t>
            </a:r>
            <a:endParaRPr lang="en-US" altLang="zh-CN" dirty="0"/>
          </a:p>
          <a:p>
            <a:r>
              <a:rPr lang="zh-Hans-CN" altLang="en-US" dirty="0"/>
              <a:t>写各种</a:t>
            </a:r>
            <a:r>
              <a:rPr lang="en-US" altLang="zh-CN" dirty="0"/>
              <a:t>Editor</a:t>
            </a:r>
            <a:r>
              <a:rPr lang="zh-CN" altLang="en-US" dirty="0"/>
              <a:t> </a:t>
            </a:r>
            <a:r>
              <a:rPr lang="en-US" altLang="zh-CN" dirty="0"/>
              <a:t>Action</a:t>
            </a:r>
            <a:r>
              <a:rPr lang="zh-Hans-CN" altLang="en-US" dirty="0"/>
              <a:t>，和</a:t>
            </a:r>
            <a:r>
              <a:rPr lang="en-US" altLang="zh-CN" dirty="0"/>
              <a:t>Linter</a:t>
            </a:r>
            <a:r>
              <a:rPr lang="zh-Hans-CN" altLang="en-US" dirty="0"/>
              <a:t>，提供</a:t>
            </a:r>
            <a:r>
              <a:rPr lang="en-US" altLang="zh-CN" dirty="0"/>
              <a:t>Quick</a:t>
            </a:r>
            <a:r>
              <a:rPr lang="zh-CN" altLang="en-US" dirty="0"/>
              <a:t> </a:t>
            </a:r>
            <a:r>
              <a:rPr lang="en-US" altLang="zh-CN" dirty="0"/>
              <a:t>Fix</a:t>
            </a:r>
            <a:r>
              <a:rPr lang="zh-Hans-CN" altLang="en-US" dirty="0"/>
              <a:t>（双向绑定在这一步就能大大提高开发效率）</a:t>
            </a:r>
            <a:endParaRPr lang="en-US" altLang="zh-CN" dirty="0"/>
          </a:p>
          <a:p>
            <a:r>
              <a:rPr lang="zh-Hans-CN" altLang="en-US" dirty="0"/>
              <a:t>写</a:t>
            </a:r>
            <a:r>
              <a:rPr lang="en-US" altLang="zh-CN" dirty="0"/>
              <a:t>Reference</a:t>
            </a:r>
            <a:r>
              <a:rPr lang="zh-CN" altLang="en-US" dirty="0"/>
              <a:t> </a:t>
            </a:r>
            <a:r>
              <a:rPr lang="en-US" altLang="zh-CN" dirty="0"/>
              <a:t>Resolving</a:t>
            </a:r>
            <a:r>
              <a:rPr lang="zh-Hans-CN" altLang="en-US" dirty="0"/>
              <a:t>，这样就支持</a:t>
            </a:r>
            <a:r>
              <a:rPr lang="en-US" altLang="zh-CN" dirty="0"/>
              <a:t>go to definition</a:t>
            </a:r>
            <a:r>
              <a:rPr lang="zh-Hans-CN" altLang="en-US" dirty="0"/>
              <a:t>之类的特性了</a:t>
            </a:r>
            <a:endParaRPr lang="en-US" altLang="zh-CN" dirty="0"/>
          </a:p>
          <a:p>
            <a:r>
              <a:rPr lang="zh-Hans-CN" altLang="en-US" dirty="0"/>
              <a:t>写</a:t>
            </a:r>
            <a:r>
              <a:rPr lang="en-US" altLang="zh-CN" dirty="0"/>
              <a:t>Runner</a:t>
            </a:r>
            <a:r>
              <a:rPr lang="zh-Hans-CN" altLang="en-US" dirty="0"/>
              <a:t>，支持在</a:t>
            </a:r>
            <a:r>
              <a:rPr lang="en-US" altLang="zh-CN" dirty="0"/>
              <a:t>GUI</a:t>
            </a:r>
            <a:r>
              <a:rPr lang="zh-Hans-CN" altLang="en-US" dirty="0"/>
              <a:t>界面设置各种编译器</a:t>
            </a:r>
            <a:r>
              <a:rPr lang="en-US" altLang="zh-CN" dirty="0"/>
              <a:t>flag</a:t>
            </a:r>
          </a:p>
          <a:p>
            <a:r>
              <a:rPr lang="zh-Hans-CN" altLang="en-US" dirty="0"/>
              <a:t>提供智能的补全和类型推导（还没做）</a:t>
            </a:r>
            <a:endParaRPr lang="en-US" altLang="zh-CN" dirty="0"/>
          </a:p>
          <a:p>
            <a:r>
              <a:rPr lang="zh-Hans-CN" altLang="en-US" dirty="0"/>
              <a:t>和</a:t>
            </a:r>
            <a:r>
              <a:rPr lang="en-US" altLang="zh-CN" dirty="0"/>
              <a:t>LSP</a:t>
            </a:r>
            <a:r>
              <a:rPr lang="zh-Hans-CN" altLang="en-US" dirty="0"/>
              <a:t>对接提供更优秀的代码分析（还没做）</a:t>
            </a:r>
            <a:endParaRPr lang="zh-CN" altLang="en-US" dirty="0"/>
          </a:p>
        </p:txBody>
      </p:sp>
    </p:spTree>
    <p:extLst>
      <p:ext uri="{BB962C8B-B14F-4D97-AF65-F5344CB8AC3E}">
        <p14:creationId xmlns:p14="http://schemas.microsoft.com/office/powerpoint/2010/main" val="2755137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宽屏</PresentationFormat>
  <Slides>37</Slides>
  <Notes>0</Notes>
  <HiddenSlides>0</HiddenSlide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Julia IDE 和一些奇怪的语法</vt:lpstr>
      <vt:lpstr>自我介绍</vt:lpstr>
      <vt:lpstr>Julia IDE</vt:lpstr>
      <vt:lpstr>插件功能</vt:lpstr>
      <vt:lpstr>插件开发动机</vt:lpstr>
      <vt:lpstr>插件开发动机</vt:lpstr>
      <vt:lpstr>插件开发流程</vt:lpstr>
      <vt:lpstr>插件开发流程</vt:lpstr>
      <vt:lpstr>插件开发流程</vt:lpstr>
      <vt:lpstr>奇怪的语法</vt:lpstr>
      <vt:lpstr>吐槽Julia</vt:lpstr>
      <vt:lpstr>吐槽Julia</vt:lpstr>
      <vt:lpstr>吐槽Julia</vt:lpstr>
      <vt:lpstr>吐槽Julia</vt:lpstr>
      <vt:lpstr>吐槽Julia</vt:lpstr>
      <vt:lpstr>PowerPoint 演示文稿</vt:lpstr>
      <vt:lpstr>PowerPoint 演示文稿</vt:lpstr>
      <vt:lpstr>吐槽Julia</vt:lpstr>
      <vt:lpstr>吐槽Julia</vt:lpstr>
      <vt:lpstr>赞美Julia</vt:lpstr>
      <vt:lpstr>不利于写Lexer的语法</vt:lpstr>
      <vt:lpstr>不利于写Lexer的语法</vt:lpstr>
      <vt:lpstr>不利于写Lexer的语法</vt:lpstr>
      <vt:lpstr>容易引起混淆的语法</vt:lpstr>
      <vt:lpstr>容易引起混淆的语法</vt:lpstr>
      <vt:lpstr>文档没说清楚的语法</vt:lpstr>
      <vt:lpstr>文档没说清楚的语法</vt:lpstr>
      <vt:lpstr>多重派发机制</vt:lpstr>
      <vt:lpstr>多重派发机制</vt:lpstr>
      <vt:lpstr>多重派发机制</vt:lpstr>
      <vt:lpstr>文档没说清楚的语法</vt:lpstr>
      <vt:lpstr>文档没说清楚的语法</vt:lpstr>
      <vt:lpstr>文档没说清楚的语法</vt:lpstr>
      <vt:lpstr>文档没说清楚的语法</vt:lpstr>
      <vt:lpstr>文档没说清楚的语法</vt:lpstr>
      <vt:lpstr>考考你</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Julia 的 IntelliJ IDE 插件</dc:title>
  <cp:revision>8</cp:revision>
  <dcterms:modified xsi:type="dcterms:W3CDTF">2018-07-29T01:13:02Z</dcterms:modified>
</cp:coreProperties>
</file>