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sldIdLst>
    <p:sldId id="256" r:id="rId2"/>
    <p:sldId id="257" r:id="rId3"/>
    <p:sldId id="423" r:id="rId4"/>
    <p:sldId id="455" r:id="rId5"/>
    <p:sldId id="279" r:id="rId6"/>
    <p:sldId id="456" r:id="rId7"/>
    <p:sldId id="457" r:id="rId8"/>
    <p:sldId id="458" r:id="rId9"/>
    <p:sldId id="459" r:id="rId10"/>
    <p:sldId id="460" r:id="rId11"/>
    <p:sldId id="461" r:id="rId12"/>
    <p:sldId id="462" r:id="rId13"/>
    <p:sldId id="463" r:id="rId14"/>
    <p:sldId id="464" r:id="rId15"/>
    <p:sldId id="465" r:id="rId16"/>
    <p:sldId id="466" r:id="rId17"/>
    <p:sldId id="467" r:id="rId18"/>
    <p:sldId id="470" r:id="rId19"/>
    <p:sldId id="468" r:id="rId20"/>
    <p:sldId id="469" r:id="rId21"/>
    <p:sldId id="471" r:id="rId22"/>
    <p:sldId id="472" r:id="rId23"/>
    <p:sldId id="473" r:id="rId24"/>
    <p:sldId id="475" r:id="rId25"/>
    <p:sldId id="479" r:id="rId26"/>
    <p:sldId id="476" r:id="rId27"/>
    <p:sldId id="477" r:id="rId28"/>
    <p:sldId id="480" r:id="rId29"/>
    <p:sldId id="486" r:id="rId30"/>
    <p:sldId id="481" r:id="rId31"/>
    <p:sldId id="482" r:id="rId32"/>
    <p:sldId id="483" r:id="rId33"/>
    <p:sldId id="484" r:id="rId34"/>
    <p:sldId id="485" r:id="rId35"/>
    <p:sldId id="487" r:id="rId36"/>
    <p:sldId id="489" r:id="rId37"/>
    <p:sldId id="490" r:id="rId38"/>
    <p:sldId id="491" r:id="rId39"/>
    <p:sldId id="493" r:id="rId40"/>
    <p:sldId id="494" r:id="rId41"/>
    <p:sldId id="495" r:id="rId42"/>
    <p:sldId id="496" r:id="rId43"/>
    <p:sldId id="499" r:id="rId44"/>
    <p:sldId id="497" r:id="rId45"/>
    <p:sldId id="498" r:id="rId46"/>
    <p:sldId id="500" r:id="rId47"/>
    <p:sldId id="501" r:id="rId48"/>
    <p:sldId id="502" r:id="rId49"/>
    <p:sldId id="287" r:id="rId50"/>
  </p:sldIdLst>
  <p:sldSz cx="12192000" cy="6858000"/>
  <p:notesSz cx="6858000" cy="9144000"/>
  <p:custDataLst>
    <p:tags r:id="rId5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A486"/>
    <a:srgbClr val="2FBA8B"/>
    <a:srgbClr val="BEEFDE"/>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42" autoAdjust="0"/>
    <p:restoredTop sz="94711"/>
  </p:normalViewPr>
  <p:slideViewPr>
    <p:cSldViewPr snapToGrid="0">
      <p:cViewPr varScale="1">
        <p:scale>
          <a:sx n="81" d="100"/>
          <a:sy n="81" d="100"/>
        </p:scale>
        <p:origin x="85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433895-DE03-4234-990B-9A53CAF84177}" type="doc">
      <dgm:prSet loTypeId="urn:microsoft.com/office/officeart/2009/3/layout/RandomtoResultProcess" loCatId="process" qsTypeId="urn:microsoft.com/office/officeart/2005/8/quickstyle/simple1" qsCatId="simple" csTypeId="urn:microsoft.com/office/officeart/2005/8/colors/colorful1" csCatId="colorful" phldr="1"/>
      <dgm:spPr/>
      <dgm:t>
        <a:bodyPr/>
        <a:lstStyle/>
        <a:p>
          <a:endParaRPr lang="zh-CN" altLang="en-US"/>
        </a:p>
      </dgm:t>
    </dgm:pt>
    <dgm:pt modelId="{FD856993-1D94-4B39-A715-424F9725A22C}">
      <dgm:prSet phldrT="[文本]"/>
      <dgm:spPr/>
      <dgm:t>
        <a:bodyPr/>
        <a:lstStyle/>
        <a:p>
          <a:r>
            <a:rPr lang="en-US" altLang="zh-CN" dirty="0"/>
            <a:t>7</a:t>
          </a:r>
          <a:r>
            <a:rPr lang="zh-CN" altLang="en-US" dirty="0"/>
            <a:t>个案例，</a:t>
          </a:r>
          <a:r>
            <a:rPr lang="en-US" altLang="zh-CN" dirty="0"/>
            <a:t>22</a:t>
          </a:r>
          <a:r>
            <a:rPr lang="zh-CN" altLang="en-US" dirty="0"/>
            <a:t>个编程任务</a:t>
          </a:r>
        </a:p>
      </dgm:t>
    </dgm:pt>
    <dgm:pt modelId="{0A9196A5-59F4-4343-A2AF-7D45AA6EFEA0}" type="parTrans" cxnId="{75296540-CD50-4A68-903E-849539BB7498}">
      <dgm:prSet/>
      <dgm:spPr/>
      <dgm:t>
        <a:bodyPr/>
        <a:lstStyle/>
        <a:p>
          <a:endParaRPr lang="zh-CN" altLang="en-US"/>
        </a:p>
      </dgm:t>
    </dgm:pt>
    <dgm:pt modelId="{5DB34150-19FF-44AB-AE13-4E346B38BDB6}" type="sibTrans" cxnId="{75296540-CD50-4A68-903E-849539BB7498}">
      <dgm:prSet/>
      <dgm:spPr/>
      <dgm:t>
        <a:bodyPr/>
        <a:lstStyle/>
        <a:p>
          <a:endParaRPr lang="zh-CN" altLang="en-US"/>
        </a:p>
      </dgm:t>
    </dgm:pt>
    <dgm:pt modelId="{321A1E7E-6E5D-47A3-B8CF-E070409132F4}">
      <dgm:prSet phldrT="[文本]"/>
      <dgm:spPr/>
      <dgm:t>
        <a:bodyPr/>
        <a:lstStyle/>
        <a:p>
          <a:pPr algn="l"/>
          <a:r>
            <a:rPr lang="zh-CN" altLang="en-US" dirty="0"/>
            <a:t>能够熟练掌握运用 </a:t>
          </a:r>
          <a:r>
            <a:rPr lang="en-US" altLang="en-US" dirty="0"/>
            <a:t>Python </a:t>
          </a:r>
          <a:r>
            <a:rPr lang="zh-CN" altLang="en-US" dirty="0"/>
            <a:t>测算正常市场条件下的风险价值的方法</a:t>
          </a:r>
          <a:r>
            <a:rPr lang="zh-CN" altLang="en-US" dirty="0">
              <a:solidFill>
                <a:schemeClr val="bg1"/>
              </a:solidFill>
            </a:rPr>
            <a:t>风险价值模型的合理性检验、投资组合的压力测试、信用风险价值的测度以及压力风险价值的测度</a:t>
          </a:r>
          <a:endParaRPr lang="zh-CN" altLang="en-US" dirty="0"/>
        </a:p>
      </dgm:t>
    </dgm:pt>
    <dgm:pt modelId="{F5F64C95-96A4-4177-9CCC-8C3E80D1414C}" type="parTrans" cxnId="{2E575584-331E-4C05-8FCD-0EA527DE36BC}">
      <dgm:prSet/>
      <dgm:spPr/>
      <dgm:t>
        <a:bodyPr/>
        <a:lstStyle/>
        <a:p>
          <a:endParaRPr lang="zh-CN" altLang="en-US"/>
        </a:p>
      </dgm:t>
    </dgm:pt>
    <dgm:pt modelId="{16271E58-BBBA-486F-BA7D-7D0770C2AD7F}" type="sibTrans" cxnId="{2E575584-331E-4C05-8FCD-0EA527DE36BC}">
      <dgm:prSet/>
      <dgm:spPr/>
      <dgm:t>
        <a:bodyPr/>
        <a:lstStyle/>
        <a:p>
          <a:endParaRPr lang="zh-CN" altLang="en-US"/>
        </a:p>
      </dgm:t>
    </dgm:pt>
    <dgm:pt modelId="{70A720E5-4F31-4413-A5FD-A2AF75730F28}">
      <dgm:prSet phldrT="[文本]"/>
      <dgm:spPr/>
      <dgm:t>
        <a:bodyPr/>
        <a:lstStyle/>
        <a:p>
          <a:endParaRPr lang="zh-CN" altLang="en-US" dirty="0"/>
        </a:p>
      </dgm:t>
    </dgm:pt>
    <dgm:pt modelId="{AE614895-FF99-47D5-BD11-8FBECAC56465}" type="sibTrans" cxnId="{F9917043-4B71-4CF4-AE8A-10FA59EED87D}">
      <dgm:prSet/>
      <dgm:spPr/>
      <dgm:t>
        <a:bodyPr/>
        <a:lstStyle/>
        <a:p>
          <a:endParaRPr lang="zh-CN" altLang="en-US"/>
        </a:p>
      </dgm:t>
    </dgm:pt>
    <dgm:pt modelId="{4ACA4F2D-7F85-43EB-AAF6-D31DE1AC2F3F}" type="parTrans" cxnId="{F9917043-4B71-4CF4-AE8A-10FA59EED87D}">
      <dgm:prSet/>
      <dgm:spPr/>
      <dgm:t>
        <a:bodyPr/>
        <a:lstStyle/>
        <a:p>
          <a:endParaRPr lang="zh-CN" altLang="en-US"/>
        </a:p>
      </dgm:t>
    </dgm:pt>
    <dgm:pt modelId="{2292A83C-C125-4D82-9264-9DC7BD450E4B}" type="pres">
      <dgm:prSet presAssocID="{CD433895-DE03-4234-990B-9A53CAF84177}" presName="Name0" presStyleCnt="0">
        <dgm:presLayoutVars>
          <dgm:dir/>
          <dgm:animOne val="branch"/>
          <dgm:animLvl val="lvl"/>
        </dgm:presLayoutVars>
      </dgm:prSet>
      <dgm:spPr/>
    </dgm:pt>
    <dgm:pt modelId="{696BCCE3-3D2F-4581-971A-3DE1210BCDB3}" type="pres">
      <dgm:prSet presAssocID="{FD856993-1D94-4B39-A715-424F9725A22C}" presName="chaos" presStyleCnt="0"/>
      <dgm:spPr/>
    </dgm:pt>
    <dgm:pt modelId="{F6E97250-1047-492C-B326-CA42D3518FE8}" type="pres">
      <dgm:prSet presAssocID="{FD856993-1D94-4B39-A715-424F9725A22C}" presName="parTx1" presStyleLbl="revTx" presStyleIdx="0" presStyleCnt="2"/>
      <dgm:spPr/>
    </dgm:pt>
    <dgm:pt modelId="{C1198EBC-146B-4EEA-B3E0-CCF6683BE225}" type="pres">
      <dgm:prSet presAssocID="{FD856993-1D94-4B39-A715-424F9725A22C}" presName="c1" presStyleLbl="node1" presStyleIdx="0" presStyleCnt="19"/>
      <dgm:spPr/>
    </dgm:pt>
    <dgm:pt modelId="{CA0CCE54-E168-4A6B-8265-67080678D6FD}" type="pres">
      <dgm:prSet presAssocID="{FD856993-1D94-4B39-A715-424F9725A22C}" presName="c2" presStyleLbl="node1" presStyleIdx="1" presStyleCnt="19"/>
      <dgm:spPr/>
    </dgm:pt>
    <dgm:pt modelId="{1007987D-141D-4BA2-8155-EA1F7334372E}" type="pres">
      <dgm:prSet presAssocID="{FD856993-1D94-4B39-A715-424F9725A22C}" presName="c3" presStyleLbl="node1" presStyleIdx="2" presStyleCnt="19"/>
      <dgm:spPr/>
    </dgm:pt>
    <dgm:pt modelId="{0D7585B8-11FC-44AF-A961-BC0775B66A69}" type="pres">
      <dgm:prSet presAssocID="{FD856993-1D94-4B39-A715-424F9725A22C}" presName="c4" presStyleLbl="node1" presStyleIdx="3" presStyleCnt="19"/>
      <dgm:spPr/>
    </dgm:pt>
    <dgm:pt modelId="{F9180C63-511C-4C12-8BC6-5590CCE12E32}" type="pres">
      <dgm:prSet presAssocID="{FD856993-1D94-4B39-A715-424F9725A22C}" presName="c5" presStyleLbl="node1" presStyleIdx="4" presStyleCnt="19"/>
      <dgm:spPr/>
    </dgm:pt>
    <dgm:pt modelId="{27C90962-30AC-4A46-A763-CE31D162D0A8}" type="pres">
      <dgm:prSet presAssocID="{FD856993-1D94-4B39-A715-424F9725A22C}" presName="c6" presStyleLbl="node1" presStyleIdx="5" presStyleCnt="19"/>
      <dgm:spPr/>
    </dgm:pt>
    <dgm:pt modelId="{EB26E319-13A2-4E8C-B2BE-AFA5C4B2AC4A}" type="pres">
      <dgm:prSet presAssocID="{FD856993-1D94-4B39-A715-424F9725A22C}" presName="c7" presStyleLbl="node1" presStyleIdx="6" presStyleCnt="19"/>
      <dgm:spPr/>
    </dgm:pt>
    <dgm:pt modelId="{914364C9-98B2-49DD-B780-3F88D0C152B5}" type="pres">
      <dgm:prSet presAssocID="{FD856993-1D94-4B39-A715-424F9725A22C}" presName="c8" presStyleLbl="node1" presStyleIdx="7" presStyleCnt="19"/>
      <dgm:spPr/>
    </dgm:pt>
    <dgm:pt modelId="{00F0B910-78B1-4B56-B309-9B58C28BDDCA}" type="pres">
      <dgm:prSet presAssocID="{FD856993-1D94-4B39-A715-424F9725A22C}" presName="c9" presStyleLbl="node1" presStyleIdx="8" presStyleCnt="19"/>
      <dgm:spPr/>
    </dgm:pt>
    <dgm:pt modelId="{F95B09C4-CFA7-47E6-94DE-4476C43333FB}" type="pres">
      <dgm:prSet presAssocID="{FD856993-1D94-4B39-A715-424F9725A22C}" presName="c10" presStyleLbl="node1" presStyleIdx="9" presStyleCnt="19"/>
      <dgm:spPr/>
    </dgm:pt>
    <dgm:pt modelId="{352F3D3D-A256-43E8-A74F-7049BDFDDA90}" type="pres">
      <dgm:prSet presAssocID="{FD856993-1D94-4B39-A715-424F9725A22C}" presName="c11" presStyleLbl="node1" presStyleIdx="10" presStyleCnt="19"/>
      <dgm:spPr/>
    </dgm:pt>
    <dgm:pt modelId="{998BB371-EBAE-4199-8533-6C96E75ECA57}" type="pres">
      <dgm:prSet presAssocID="{FD856993-1D94-4B39-A715-424F9725A22C}" presName="c12" presStyleLbl="node1" presStyleIdx="11" presStyleCnt="19"/>
      <dgm:spPr/>
    </dgm:pt>
    <dgm:pt modelId="{8B0A251A-72C4-4525-9E95-7B87BF15A4A9}" type="pres">
      <dgm:prSet presAssocID="{FD856993-1D94-4B39-A715-424F9725A22C}" presName="c13" presStyleLbl="node1" presStyleIdx="12" presStyleCnt="19"/>
      <dgm:spPr/>
    </dgm:pt>
    <dgm:pt modelId="{01E188E2-8C13-477E-95FF-D4C3ACC648FF}" type="pres">
      <dgm:prSet presAssocID="{FD856993-1D94-4B39-A715-424F9725A22C}" presName="c14" presStyleLbl="node1" presStyleIdx="13" presStyleCnt="19"/>
      <dgm:spPr/>
    </dgm:pt>
    <dgm:pt modelId="{109EF306-7335-48AF-A784-6B364840F594}" type="pres">
      <dgm:prSet presAssocID="{FD856993-1D94-4B39-A715-424F9725A22C}" presName="c15" presStyleLbl="node1" presStyleIdx="14" presStyleCnt="19"/>
      <dgm:spPr/>
    </dgm:pt>
    <dgm:pt modelId="{8A26CD2E-2D92-4041-ACD9-3BFC0385648C}" type="pres">
      <dgm:prSet presAssocID="{FD856993-1D94-4B39-A715-424F9725A22C}" presName="c16" presStyleLbl="node1" presStyleIdx="15" presStyleCnt="19"/>
      <dgm:spPr/>
    </dgm:pt>
    <dgm:pt modelId="{0F46A404-BCAC-4F6B-ADD1-E97EFF1D281F}" type="pres">
      <dgm:prSet presAssocID="{FD856993-1D94-4B39-A715-424F9725A22C}" presName="c17" presStyleLbl="node1" presStyleIdx="16" presStyleCnt="19"/>
      <dgm:spPr/>
    </dgm:pt>
    <dgm:pt modelId="{99907378-7E14-4F9C-9CE5-448511295B1E}" type="pres">
      <dgm:prSet presAssocID="{FD856993-1D94-4B39-A715-424F9725A22C}" presName="c18" presStyleLbl="node1" presStyleIdx="17" presStyleCnt="19"/>
      <dgm:spPr/>
    </dgm:pt>
    <dgm:pt modelId="{7BADA822-8C8A-4786-8412-5E9F298145AD}" type="pres">
      <dgm:prSet presAssocID="{5DB34150-19FF-44AB-AE13-4E346B38BDB6}" presName="chevronComposite1" presStyleCnt="0"/>
      <dgm:spPr/>
    </dgm:pt>
    <dgm:pt modelId="{2B148444-4D68-457C-A28C-F0464DE1B812}" type="pres">
      <dgm:prSet presAssocID="{5DB34150-19FF-44AB-AE13-4E346B38BDB6}" presName="chevron1" presStyleLbl="sibTrans2D1" presStyleIdx="0" presStyleCnt="2"/>
      <dgm:spPr/>
    </dgm:pt>
    <dgm:pt modelId="{ECF95C28-1A11-4F98-92B2-F9D57A88F4D9}" type="pres">
      <dgm:prSet presAssocID="{5DB34150-19FF-44AB-AE13-4E346B38BDB6}" presName="spChevron1" presStyleCnt="0"/>
      <dgm:spPr/>
    </dgm:pt>
    <dgm:pt modelId="{33980AA6-041E-4DC7-A8D4-75673404EF4D}" type="pres">
      <dgm:prSet presAssocID="{70A720E5-4F31-4413-A5FD-A2AF75730F28}" presName="middle" presStyleCnt="0"/>
      <dgm:spPr/>
    </dgm:pt>
    <dgm:pt modelId="{44A3313A-A132-4D24-867E-528C335A3D3E}" type="pres">
      <dgm:prSet presAssocID="{70A720E5-4F31-4413-A5FD-A2AF75730F28}" presName="parTxMid" presStyleLbl="revTx" presStyleIdx="1" presStyleCnt="2"/>
      <dgm:spPr/>
    </dgm:pt>
    <dgm:pt modelId="{A4AAFDFF-51CE-4F05-AD29-88B3A30FBFED}" type="pres">
      <dgm:prSet presAssocID="{70A720E5-4F31-4413-A5FD-A2AF75730F28}" presName="spMid" presStyleCnt="0"/>
      <dgm:spPr/>
    </dgm:pt>
    <dgm:pt modelId="{A263B308-A13E-47FF-A863-2330FAE16814}" type="pres">
      <dgm:prSet presAssocID="{AE614895-FF99-47D5-BD11-8FBECAC56465}" presName="chevronComposite1" presStyleCnt="0"/>
      <dgm:spPr/>
    </dgm:pt>
    <dgm:pt modelId="{4277080C-D5C4-4D74-BFCA-F00CCCAC14E3}" type="pres">
      <dgm:prSet presAssocID="{AE614895-FF99-47D5-BD11-8FBECAC56465}" presName="chevron1" presStyleLbl="sibTrans2D1" presStyleIdx="1" presStyleCnt="2" custLinFactX="-100000" custLinFactNeighborX="-125722" custLinFactNeighborY="-626"/>
      <dgm:spPr>
        <a:solidFill>
          <a:srgbClr val="2FBA8B"/>
        </a:solidFill>
      </dgm:spPr>
    </dgm:pt>
    <dgm:pt modelId="{17F6B35C-C391-4484-B08F-06CD3EE737AF}" type="pres">
      <dgm:prSet presAssocID="{AE614895-FF99-47D5-BD11-8FBECAC56465}" presName="spChevron1" presStyleCnt="0"/>
      <dgm:spPr/>
    </dgm:pt>
    <dgm:pt modelId="{6D67D8D0-591D-4134-82DF-02EAD4C03996}" type="pres">
      <dgm:prSet presAssocID="{321A1E7E-6E5D-47A3-B8CF-E070409132F4}" presName="last" presStyleCnt="0"/>
      <dgm:spPr/>
    </dgm:pt>
    <dgm:pt modelId="{2F5CE804-02D0-4C4A-9425-93E5DDDF4D7C}" type="pres">
      <dgm:prSet presAssocID="{321A1E7E-6E5D-47A3-B8CF-E070409132F4}" presName="circleTx" presStyleLbl="node1" presStyleIdx="18" presStyleCnt="19" custLinFactNeighborX="-96342" custLinFactNeighborY="-2576"/>
      <dgm:spPr/>
    </dgm:pt>
    <dgm:pt modelId="{53D511A2-2E6A-4F85-B9FE-C5E420702E7A}" type="pres">
      <dgm:prSet presAssocID="{321A1E7E-6E5D-47A3-B8CF-E070409132F4}" presName="spN" presStyleCnt="0"/>
      <dgm:spPr/>
    </dgm:pt>
  </dgm:ptLst>
  <dgm:cxnLst>
    <dgm:cxn modelId="{75296540-CD50-4A68-903E-849539BB7498}" srcId="{CD433895-DE03-4234-990B-9A53CAF84177}" destId="{FD856993-1D94-4B39-A715-424F9725A22C}" srcOrd="0" destOrd="0" parTransId="{0A9196A5-59F4-4343-A2AF-7D45AA6EFEA0}" sibTransId="{5DB34150-19FF-44AB-AE13-4E346B38BDB6}"/>
    <dgm:cxn modelId="{F9917043-4B71-4CF4-AE8A-10FA59EED87D}" srcId="{CD433895-DE03-4234-990B-9A53CAF84177}" destId="{70A720E5-4F31-4413-A5FD-A2AF75730F28}" srcOrd="1" destOrd="0" parTransId="{4ACA4F2D-7F85-43EB-AAF6-D31DE1AC2F3F}" sibTransId="{AE614895-FF99-47D5-BD11-8FBECAC56465}"/>
    <dgm:cxn modelId="{2E575584-331E-4C05-8FCD-0EA527DE36BC}" srcId="{CD433895-DE03-4234-990B-9A53CAF84177}" destId="{321A1E7E-6E5D-47A3-B8CF-E070409132F4}" srcOrd="2" destOrd="0" parTransId="{F5F64C95-96A4-4177-9CCC-8C3E80D1414C}" sibTransId="{16271E58-BBBA-486F-BA7D-7D0770C2AD7F}"/>
    <dgm:cxn modelId="{46FD99B7-2220-469B-89C1-97D126143FBD}" type="presOf" srcId="{321A1E7E-6E5D-47A3-B8CF-E070409132F4}" destId="{2F5CE804-02D0-4C4A-9425-93E5DDDF4D7C}" srcOrd="0" destOrd="0" presId="urn:microsoft.com/office/officeart/2009/3/layout/RandomtoResultProcess"/>
    <dgm:cxn modelId="{704A11D2-73BA-45B0-97C2-C0D599BCCDD8}" type="presOf" srcId="{70A720E5-4F31-4413-A5FD-A2AF75730F28}" destId="{44A3313A-A132-4D24-867E-528C335A3D3E}" srcOrd="0" destOrd="0" presId="urn:microsoft.com/office/officeart/2009/3/layout/RandomtoResultProcess"/>
    <dgm:cxn modelId="{699AAEE7-7CD2-48F3-99F0-8ADF666B29B2}" type="presOf" srcId="{CD433895-DE03-4234-990B-9A53CAF84177}" destId="{2292A83C-C125-4D82-9264-9DC7BD450E4B}" srcOrd="0" destOrd="0" presId="urn:microsoft.com/office/officeart/2009/3/layout/RandomtoResultProcess"/>
    <dgm:cxn modelId="{864F9DFC-E5B0-4EF2-8B49-5B15D272015B}" type="presOf" srcId="{FD856993-1D94-4B39-A715-424F9725A22C}" destId="{F6E97250-1047-492C-B326-CA42D3518FE8}" srcOrd="0" destOrd="0" presId="urn:microsoft.com/office/officeart/2009/3/layout/RandomtoResultProcess"/>
    <dgm:cxn modelId="{A16621D5-3CB1-4326-8780-5A9AA453B924}" type="presParOf" srcId="{2292A83C-C125-4D82-9264-9DC7BD450E4B}" destId="{696BCCE3-3D2F-4581-971A-3DE1210BCDB3}" srcOrd="0" destOrd="0" presId="urn:microsoft.com/office/officeart/2009/3/layout/RandomtoResultProcess"/>
    <dgm:cxn modelId="{E52FBBAE-BFFD-49F4-8D86-A5A1E7767C08}" type="presParOf" srcId="{696BCCE3-3D2F-4581-971A-3DE1210BCDB3}" destId="{F6E97250-1047-492C-B326-CA42D3518FE8}" srcOrd="0" destOrd="0" presId="urn:microsoft.com/office/officeart/2009/3/layout/RandomtoResultProcess"/>
    <dgm:cxn modelId="{BFCDACE0-27F3-4A78-B735-59592D5B810D}" type="presParOf" srcId="{696BCCE3-3D2F-4581-971A-3DE1210BCDB3}" destId="{C1198EBC-146B-4EEA-B3E0-CCF6683BE225}" srcOrd="1" destOrd="0" presId="urn:microsoft.com/office/officeart/2009/3/layout/RandomtoResultProcess"/>
    <dgm:cxn modelId="{E97341B2-4831-4451-9F9B-B7CD7F53D389}" type="presParOf" srcId="{696BCCE3-3D2F-4581-971A-3DE1210BCDB3}" destId="{CA0CCE54-E168-4A6B-8265-67080678D6FD}" srcOrd="2" destOrd="0" presId="urn:microsoft.com/office/officeart/2009/3/layout/RandomtoResultProcess"/>
    <dgm:cxn modelId="{13CA848E-28E3-47C3-8527-09111923BD77}" type="presParOf" srcId="{696BCCE3-3D2F-4581-971A-3DE1210BCDB3}" destId="{1007987D-141D-4BA2-8155-EA1F7334372E}" srcOrd="3" destOrd="0" presId="urn:microsoft.com/office/officeart/2009/3/layout/RandomtoResultProcess"/>
    <dgm:cxn modelId="{FE78DAEB-C6E9-436A-9D8A-504AE7E2B2AD}" type="presParOf" srcId="{696BCCE3-3D2F-4581-971A-3DE1210BCDB3}" destId="{0D7585B8-11FC-44AF-A961-BC0775B66A69}" srcOrd="4" destOrd="0" presId="urn:microsoft.com/office/officeart/2009/3/layout/RandomtoResultProcess"/>
    <dgm:cxn modelId="{4D789EDC-0582-4BBB-AEDD-603BF59A49CE}" type="presParOf" srcId="{696BCCE3-3D2F-4581-971A-3DE1210BCDB3}" destId="{F9180C63-511C-4C12-8BC6-5590CCE12E32}" srcOrd="5" destOrd="0" presId="urn:microsoft.com/office/officeart/2009/3/layout/RandomtoResultProcess"/>
    <dgm:cxn modelId="{1AF3DDA1-7530-4B77-AFFF-32B9FE9B166D}" type="presParOf" srcId="{696BCCE3-3D2F-4581-971A-3DE1210BCDB3}" destId="{27C90962-30AC-4A46-A763-CE31D162D0A8}" srcOrd="6" destOrd="0" presId="urn:microsoft.com/office/officeart/2009/3/layout/RandomtoResultProcess"/>
    <dgm:cxn modelId="{6C4487DD-15A9-4634-A6FB-2FEC3CFE98F2}" type="presParOf" srcId="{696BCCE3-3D2F-4581-971A-3DE1210BCDB3}" destId="{EB26E319-13A2-4E8C-B2BE-AFA5C4B2AC4A}" srcOrd="7" destOrd="0" presId="urn:microsoft.com/office/officeart/2009/3/layout/RandomtoResultProcess"/>
    <dgm:cxn modelId="{61799069-9DF5-47DF-8FD2-F4C018312C00}" type="presParOf" srcId="{696BCCE3-3D2F-4581-971A-3DE1210BCDB3}" destId="{914364C9-98B2-49DD-B780-3F88D0C152B5}" srcOrd="8" destOrd="0" presId="urn:microsoft.com/office/officeart/2009/3/layout/RandomtoResultProcess"/>
    <dgm:cxn modelId="{F01B2AB8-F693-4AC8-ACA1-DACC8A7DBE3D}" type="presParOf" srcId="{696BCCE3-3D2F-4581-971A-3DE1210BCDB3}" destId="{00F0B910-78B1-4B56-B309-9B58C28BDDCA}" srcOrd="9" destOrd="0" presId="urn:microsoft.com/office/officeart/2009/3/layout/RandomtoResultProcess"/>
    <dgm:cxn modelId="{8289134B-B734-4C68-94EE-8CC435BCB3F9}" type="presParOf" srcId="{696BCCE3-3D2F-4581-971A-3DE1210BCDB3}" destId="{F95B09C4-CFA7-47E6-94DE-4476C43333FB}" srcOrd="10" destOrd="0" presId="urn:microsoft.com/office/officeart/2009/3/layout/RandomtoResultProcess"/>
    <dgm:cxn modelId="{B032F61A-D7A4-4F6D-AB06-37EC3D6E2F47}" type="presParOf" srcId="{696BCCE3-3D2F-4581-971A-3DE1210BCDB3}" destId="{352F3D3D-A256-43E8-A74F-7049BDFDDA90}" srcOrd="11" destOrd="0" presId="urn:microsoft.com/office/officeart/2009/3/layout/RandomtoResultProcess"/>
    <dgm:cxn modelId="{BB88D5AC-1466-4192-90E4-6429003AE834}" type="presParOf" srcId="{696BCCE3-3D2F-4581-971A-3DE1210BCDB3}" destId="{998BB371-EBAE-4199-8533-6C96E75ECA57}" srcOrd="12" destOrd="0" presId="urn:microsoft.com/office/officeart/2009/3/layout/RandomtoResultProcess"/>
    <dgm:cxn modelId="{5303B999-A29F-4B48-BD8A-74E629DAF992}" type="presParOf" srcId="{696BCCE3-3D2F-4581-971A-3DE1210BCDB3}" destId="{8B0A251A-72C4-4525-9E95-7B87BF15A4A9}" srcOrd="13" destOrd="0" presId="urn:microsoft.com/office/officeart/2009/3/layout/RandomtoResultProcess"/>
    <dgm:cxn modelId="{1CAFB1AB-FC65-4C01-8465-CC53ABA9C8C8}" type="presParOf" srcId="{696BCCE3-3D2F-4581-971A-3DE1210BCDB3}" destId="{01E188E2-8C13-477E-95FF-D4C3ACC648FF}" srcOrd="14" destOrd="0" presId="urn:microsoft.com/office/officeart/2009/3/layout/RandomtoResultProcess"/>
    <dgm:cxn modelId="{80C3AB82-8EAC-4A04-AC51-471A25F0DEB3}" type="presParOf" srcId="{696BCCE3-3D2F-4581-971A-3DE1210BCDB3}" destId="{109EF306-7335-48AF-A784-6B364840F594}" srcOrd="15" destOrd="0" presId="urn:microsoft.com/office/officeart/2009/3/layout/RandomtoResultProcess"/>
    <dgm:cxn modelId="{D10D6C52-5B0A-402B-BD55-CB8EDF6957D8}" type="presParOf" srcId="{696BCCE3-3D2F-4581-971A-3DE1210BCDB3}" destId="{8A26CD2E-2D92-4041-ACD9-3BFC0385648C}" srcOrd="16" destOrd="0" presId="urn:microsoft.com/office/officeart/2009/3/layout/RandomtoResultProcess"/>
    <dgm:cxn modelId="{9EFFD0D2-4F63-4145-8723-F19CD20388D8}" type="presParOf" srcId="{696BCCE3-3D2F-4581-971A-3DE1210BCDB3}" destId="{0F46A404-BCAC-4F6B-ADD1-E97EFF1D281F}" srcOrd="17" destOrd="0" presId="urn:microsoft.com/office/officeart/2009/3/layout/RandomtoResultProcess"/>
    <dgm:cxn modelId="{BD2EEDE7-F0F6-4A58-907C-A276C1CBBF9E}" type="presParOf" srcId="{696BCCE3-3D2F-4581-971A-3DE1210BCDB3}" destId="{99907378-7E14-4F9C-9CE5-448511295B1E}" srcOrd="18" destOrd="0" presId="urn:microsoft.com/office/officeart/2009/3/layout/RandomtoResultProcess"/>
    <dgm:cxn modelId="{95047893-7719-430B-A32D-6F136C10F5E1}" type="presParOf" srcId="{2292A83C-C125-4D82-9264-9DC7BD450E4B}" destId="{7BADA822-8C8A-4786-8412-5E9F298145AD}" srcOrd="1" destOrd="0" presId="urn:microsoft.com/office/officeart/2009/3/layout/RandomtoResultProcess"/>
    <dgm:cxn modelId="{DD955896-3201-4840-89A1-FACB30303D7E}" type="presParOf" srcId="{7BADA822-8C8A-4786-8412-5E9F298145AD}" destId="{2B148444-4D68-457C-A28C-F0464DE1B812}" srcOrd="0" destOrd="0" presId="urn:microsoft.com/office/officeart/2009/3/layout/RandomtoResultProcess"/>
    <dgm:cxn modelId="{BDEB3635-9A18-4055-BD38-21C988E4150A}" type="presParOf" srcId="{7BADA822-8C8A-4786-8412-5E9F298145AD}" destId="{ECF95C28-1A11-4F98-92B2-F9D57A88F4D9}" srcOrd="1" destOrd="0" presId="urn:microsoft.com/office/officeart/2009/3/layout/RandomtoResultProcess"/>
    <dgm:cxn modelId="{47C1D4FF-9A47-49CF-8729-175B5CE5640A}" type="presParOf" srcId="{2292A83C-C125-4D82-9264-9DC7BD450E4B}" destId="{33980AA6-041E-4DC7-A8D4-75673404EF4D}" srcOrd="2" destOrd="0" presId="urn:microsoft.com/office/officeart/2009/3/layout/RandomtoResultProcess"/>
    <dgm:cxn modelId="{DE1901C4-82E8-4677-9FFD-CB2A03CBBB46}" type="presParOf" srcId="{33980AA6-041E-4DC7-A8D4-75673404EF4D}" destId="{44A3313A-A132-4D24-867E-528C335A3D3E}" srcOrd="0" destOrd="0" presId="urn:microsoft.com/office/officeart/2009/3/layout/RandomtoResultProcess"/>
    <dgm:cxn modelId="{7AFF3871-4A42-4166-9843-B20B5682B2AB}" type="presParOf" srcId="{33980AA6-041E-4DC7-A8D4-75673404EF4D}" destId="{A4AAFDFF-51CE-4F05-AD29-88B3A30FBFED}" srcOrd="1" destOrd="0" presId="urn:microsoft.com/office/officeart/2009/3/layout/RandomtoResultProcess"/>
    <dgm:cxn modelId="{953CD9B2-6351-45B9-96C3-F3EDFF8D13B5}" type="presParOf" srcId="{2292A83C-C125-4D82-9264-9DC7BD450E4B}" destId="{A263B308-A13E-47FF-A863-2330FAE16814}" srcOrd="3" destOrd="0" presId="urn:microsoft.com/office/officeart/2009/3/layout/RandomtoResultProcess"/>
    <dgm:cxn modelId="{D8C15563-12A2-43E3-BE7A-ACE222087FF0}" type="presParOf" srcId="{A263B308-A13E-47FF-A863-2330FAE16814}" destId="{4277080C-D5C4-4D74-BFCA-F00CCCAC14E3}" srcOrd="0" destOrd="0" presId="urn:microsoft.com/office/officeart/2009/3/layout/RandomtoResultProcess"/>
    <dgm:cxn modelId="{28243246-BDE4-4CA0-854A-3AD61A9EDCAB}" type="presParOf" srcId="{A263B308-A13E-47FF-A863-2330FAE16814}" destId="{17F6B35C-C391-4484-B08F-06CD3EE737AF}" srcOrd="1" destOrd="0" presId="urn:microsoft.com/office/officeart/2009/3/layout/RandomtoResultProcess"/>
    <dgm:cxn modelId="{CD185F1E-7CD9-4AAA-9E33-36F59F11F0DD}" type="presParOf" srcId="{2292A83C-C125-4D82-9264-9DC7BD450E4B}" destId="{6D67D8D0-591D-4134-82DF-02EAD4C03996}" srcOrd="4" destOrd="0" presId="urn:microsoft.com/office/officeart/2009/3/layout/RandomtoResultProcess"/>
    <dgm:cxn modelId="{1D5B0D89-67C5-4D8F-A8F2-8B1BB6DF5967}" type="presParOf" srcId="{6D67D8D0-591D-4134-82DF-02EAD4C03996}" destId="{2F5CE804-02D0-4C4A-9425-93E5DDDF4D7C}" srcOrd="0" destOrd="0" presId="urn:microsoft.com/office/officeart/2009/3/layout/RandomtoResultProcess"/>
    <dgm:cxn modelId="{897316CB-052E-46DD-A9AD-AD2D6EB4DE75}" type="presParOf" srcId="{6D67D8D0-591D-4134-82DF-02EAD4C03996}" destId="{53D511A2-2E6A-4F85-B9FE-C5E420702E7A}"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E97250-1047-492C-B326-CA42D3518FE8}">
      <dsp:nvSpPr>
        <dsp:cNvPr id="0" name=""/>
        <dsp:cNvSpPr/>
      </dsp:nvSpPr>
      <dsp:spPr>
        <a:xfrm>
          <a:off x="204289" y="3084129"/>
          <a:ext cx="2983959" cy="983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7</a:t>
          </a:r>
          <a:r>
            <a:rPr lang="zh-CN" altLang="en-US" sz="1400" kern="1200" dirty="0"/>
            <a:t>个案例，</a:t>
          </a:r>
          <a:r>
            <a:rPr lang="en-US" altLang="zh-CN" sz="1400" kern="1200" dirty="0"/>
            <a:t>22</a:t>
          </a:r>
          <a:r>
            <a:rPr lang="zh-CN" altLang="en-US" sz="1400" kern="1200" dirty="0"/>
            <a:t>个编程任务</a:t>
          </a:r>
        </a:p>
      </dsp:txBody>
      <dsp:txXfrm>
        <a:off x="204289" y="3084129"/>
        <a:ext cx="2983959" cy="983350"/>
      </dsp:txXfrm>
    </dsp:sp>
    <dsp:sp modelId="{C1198EBC-146B-4EEA-B3E0-CCF6683BE225}">
      <dsp:nvSpPr>
        <dsp:cNvPr id="0" name=""/>
        <dsp:cNvSpPr/>
      </dsp:nvSpPr>
      <dsp:spPr>
        <a:xfrm>
          <a:off x="200898" y="2785055"/>
          <a:ext cx="237360" cy="23736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0CCE54-E168-4A6B-8265-67080678D6FD}">
      <dsp:nvSpPr>
        <dsp:cNvPr id="0" name=""/>
        <dsp:cNvSpPr/>
      </dsp:nvSpPr>
      <dsp:spPr>
        <a:xfrm>
          <a:off x="367051" y="2452750"/>
          <a:ext cx="237360" cy="237360"/>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07987D-141D-4BA2-8155-EA1F7334372E}">
      <dsp:nvSpPr>
        <dsp:cNvPr id="0" name=""/>
        <dsp:cNvSpPr/>
      </dsp:nvSpPr>
      <dsp:spPr>
        <a:xfrm>
          <a:off x="765816" y="2519211"/>
          <a:ext cx="372994" cy="372994"/>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7585B8-11FC-44AF-A961-BC0775B66A69}">
      <dsp:nvSpPr>
        <dsp:cNvPr id="0" name=""/>
        <dsp:cNvSpPr/>
      </dsp:nvSpPr>
      <dsp:spPr>
        <a:xfrm>
          <a:off x="1098121" y="2153676"/>
          <a:ext cx="237360" cy="237360"/>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180C63-511C-4C12-8BC6-5590CCE12E32}">
      <dsp:nvSpPr>
        <dsp:cNvPr id="0" name=""/>
        <dsp:cNvSpPr/>
      </dsp:nvSpPr>
      <dsp:spPr>
        <a:xfrm>
          <a:off x="1530116" y="2020754"/>
          <a:ext cx="237360" cy="237360"/>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C90962-30AC-4A46-A763-CE31D162D0A8}">
      <dsp:nvSpPr>
        <dsp:cNvPr id="0" name=""/>
        <dsp:cNvSpPr/>
      </dsp:nvSpPr>
      <dsp:spPr>
        <a:xfrm>
          <a:off x="2061804" y="2253367"/>
          <a:ext cx="237360" cy="23736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26E319-13A2-4E8C-B2BE-AFA5C4B2AC4A}">
      <dsp:nvSpPr>
        <dsp:cNvPr id="0" name=""/>
        <dsp:cNvSpPr/>
      </dsp:nvSpPr>
      <dsp:spPr>
        <a:xfrm>
          <a:off x="2394108" y="2419520"/>
          <a:ext cx="372994" cy="372994"/>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4364C9-98B2-49DD-B780-3F88D0C152B5}">
      <dsp:nvSpPr>
        <dsp:cNvPr id="0" name=""/>
        <dsp:cNvSpPr/>
      </dsp:nvSpPr>
      <dsp:spPr>
        <a:xfrm>
          <a:off x="2859335" y="2785055"/>
          <a:ext cx="237360" cy="237360"/>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F0B910-78B1-4B56-B309-9B58C28BDDCA}">
      <dsp:nvSpPr>
        <dsp:cNvPr id="0" name=""/>
        <dsp:cNvSpPr/>
      </dsp:nvSpPr>
      <dsp:spPr>
        <a:xfrm>
          <a:off x="3058717" y="3150590"/>
          <a:ext cx="237360" cy="237360"/>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5B09C4-CFA7-47E6-94DE-4476C43333FB}">
      <dsp:nvSpPr>
        <dsp:cNvPr id="0" name=""/>
        <dsp:cNvSpPr/>
      </dsp:nvSpPr>
      <dsp:spPr>
        <a:xfrm>
          <a:off x="1330734" y="2452750"/>
          <a:ext cx="610355" cy="610355"/>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2F3D3D-A256-43E8-A74F-7049BDFDDA90}">
      <dsp:nvSpPr>
        <dsp:cNvPr id="0" name=""/>
        <dsp:cNvSpPr/>
      </dsp:nvSpPr>
      <dsp:spPr>
        <a:xfrm>
          <a:off x="34746" y="3715507"/>
          <a:ext cx="237360" cy="23736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8BB371-EBAE-4199-8533-6C96E75ECA57}">
      <dsp:nvSpPr>
        <dsp:cNvPr id="0" name=""/>
        <dsp:cNvSpPr/>
      </dsp:nvSpPr>
      <dsp:spPr>
        <a:xfrm>
          <a:off x="234129" y="4014581"/>
          <a:ext cx="372994" cy="372994"/>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0A251A-72C4-4525-9E95-7B87BF15A4A9}">
      <dsp:nvSpPr>
        <dsp:cNvPr id="0" name=""/>
        <dsp:cNvSpPr/>
      </dsp:nvSpPr>
      <dsp:spPr>
        <a:xfrm>
          <a:off x="732586" y="4280425"/>
          <a:ext cx="542538" cy="542538"/>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E188E2-8C13-477E-95FF-D4C3ACC648FF}">
      <dsp:nvSpPr>
        <dsp:cNvPr id="0" name=""/>
        <dsp:cNvSpPr/>
      </dsp:nvSpPr>
      <dsp:spPr>
        <a:xfrm>
          <a:off x="1430425" y="4712421"/>
          <a:ext cx="237360" cy="237360"/>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9EF306-7335-48AF-A784-6B364840F594}">
      <dsp:nvSpPr>
        <dsp:cNvPr id="0" name=""/>
        <dsp:cNvSpPr/>
      </dsp:nvSpPr>
      <dsp:spPr>
        <a:xfrm>
          <a:off x="1563347" y="4280425"/>
          <a:ext cx="372994" cy="372994"/>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26CD2E-2D92-4041-ACD9-3BFC0385648C}">
      <dsp:nvSpPr>
        <dsp:cNvPr id="0" name=""/>
        <dsp:cNvSpPr/>
      </dsp:nvSpPr>
      <dsp:spPr>
        <a:xfrm>
          <a:off x="1895652" y="4745651"/>
          <a:ext cx="237360" cy="23736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46A404-BCAC-4F6B-ADD1-E97EFF1D281F}">
      <dsp:nvSpPr>
        <dsp:cNvPr id="0" name=""/>
        <dsp:cNvSpPr/>
      </dsp:nvSpPr>
      <dsp:spPr>
        <a:xfrm>
          <a:off x="2194726" y="4213964"/>
          <a:ext cx="542538" cy="54253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907378-7E14-4F9C-9CE5-448511295B1E}">
      <dsp:nvSpPr>
        <dsp:cNvPr id="0" name=""/>
        <dsp:cNvSpPr/>
      </dsp:nvSpPr>
      <dsp:spPr>
        <a:xfrm>
          <a:off x="2925796" y="4081042"/>
          <a:ext cx="372994" cy="372994"/>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148444-4D68-457C-A28C-F0464DE1B812}">
      <dsp:nvSpPr>
        <dsp:cNvPr id="0" name=""/>
        <dsp:cNvSpPr/>
      </dsp:nvSpPr>
      <dsp:spPr>
        <a:xfrm>
          <a:off x="3298791" y="2518658"/>
          <a:ext cx="1095432" cy="2091300"/>
        </a:xfrm>
        <a:prstGeom prst="chevron">
          <a:avLst>
            <a:gd name="adj" fmla="val 6231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4A3313A-A132-4D24-867E-528C335A3D3E}">
      <dsp:nvSpPr>
        <dsp:cNvPr id="0" name=""/>
        <dsp:cNvSpPr/>
      </dsp:nvSpPr>
      <dsp:spPr>
        <a:xfrm>
          <a:off x="4394223" y="2519674"/>
          <a:ext cx="2987544" cy="2091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endParaRPr lang="zh-CN" altLang="en-US" sz="1400" kern="1200" dirty="0"/>
        </a:p>
      </dsp:txBody>
      <dsp:txXfrm>
        <a:off x="4394223" y="2519674"/>
        <a:ext cx="2987544" cy="2091281"/>
      </dsp:txXfrm>
    </dsp:sp>
    <dsp:sp modelId="{4277080C-D5C4-4D74-BFCA-F00CCCAC14E3}">
      <dsp:nvSpPr>
        <dsp:cNvPr id="0" name=""/>
        <dsp:cNvSpPr/>
      </dsp:nvSpPr>
      <dsp:spPr>
        <a:xfrm>
          <a:off x="4909135" y="2505567"/>
          <a:ext cx="1095432" cy="2091300"/>
        </a:xfrm>
        <a:prstGeom prst="chevron">
          <a:avLst>
            <a:gd name="adj" fmla="val 62310"/>
          </a:avLst>
        </a:prstGeom>
        <a:solidFill>
          <a:srgbClr val="2FBA8B"/>
        </a:solidFill>
        <a:ln>
          <a:noFill/>
        </a:ln>
        <a:effectLst/>
      </dsp:spPr>
      <dsp:style>
        <a:lnRef idx="0">
          <a:scrgbClr r="0" g="0" b="0"/>
        </a:lnRef>
        <a:fillRef idx="1">
          <a:scrgbClr r="0" g="0" b="0"/>
        </a:fillRef>
        <a:effectRef idx="0">
          <a:scrgbClr r="0" g="0" b="0"/>
        </a:effectRef>
        <a:fontRef idx="minor">
          <a:schemeClr val="lt1"/>
        </a:fontRef>
      </dsp:style>
    </dsp:sp>
    <dsp:sp modelId="{2F5CE804-02D0-4C4A-9425-93E5DDDF4D7C}">
      <dsp:nvSpPr>
        <dsp:cNvPr id="0" name=""/>
        <dsp:cNvSpPr/>
      </dsp:nvSpPr>
      <dsp:spPr>
        <a:xfrm>
          <a:off x="6150182" y="2280414"/>
          <a:ext cx="2539412" cy="2539412"/>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zh-CN" altLang="en-US" sz="1400" kern="1200" dirty="0"/>
            <a:t>能够熟练掌握运用 </a:t>
          </a:r>
          <a:r>
            <a:rPr lang="en-US" altLang="en-US" sz="1400" kern="1200" dirty="0"/>
            <a:t>Python </a:t>
          </a:r>
          <a:r>
            <a:rPr lang="zh-CN" altLang="en-US" sz="1400" kern="1200" dirty="0"/>
            <a:t>测算正常市场条件下的风险价值的方法</a:t>
          </a:r>
          <a:r>
            <a:rPr lang="zh-CN" altLang="en-US" sz="1400" kern="1200" dirty="0">
              <a:solidFill>
                <a:schemeClr val="bg1"/>
              </a:solidFill>
            </a:rPr>
            <a:t>风险价值模型的合理性检验、投资组合的压力测试、信用风险价值的测度以及压力风险价值的测度</a:t>
          </a:r>
          <a:endParaRPr lang="zh-CN" altLang="en-US" sz="1400" kern="1200" dirty="0"/>
        </a:p>
      </dsp:txBody>
      <dsp:txXfrm>
        <a:off x="6522070" y="2652302"/>
        <a:ext cx="1795636" cy="1795636"/>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09D85-8CC2-4BA6-A68E-A2FF53FBEE1B}" type="datetimeFigureOut">
              <a:rPr lang="zh-CN" altLang="en-US" smtClean="0"/>
              <a:t>2022-11-20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263F8-6408-4335-B3DC-0FAED625441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49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8" name="图片 7" descr="新logo1"/>
          <p:cNvPicPr>
            <a:picLocks noChangeAspect="1"/>
          </p:cNvPicPr>
          <p:nvPr userDrawn="1"/>
        </p:nvPicPr>
        <p:blipFill>
          <a:blip r:embed="rId2"/>
          <a:stretch>
            <a:fillRect/>
          </a:stretch>
        </p:blipFill>
        <p:spPr>
          <a:xfrm>
            <a:off x="9992995" y="220345"/>
            <a:ext cx="1711325" cy="63798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descr="新logo1"/>
          <p:cNvPicPr>
            <a:picLocks noChangeAspect="1"/>
          </p:cNvPicPr>
          <p:nvPr userDrawn="1"/>
        </p:nvPicPr>
        <p:blipFill>
          <a:blip r:embed="rId4"/>
          <a:stretch>
            <a:fillRect/>
          </a:stretch>
        </p:blipFill>
        <p:spPr>
          <a:xfrm>
            <a:off x="9992995" y="220345"/>
            <a:ext cx="1711325" cy="63798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33730" y="2484120"/>
            <a:ext cx="6833235" cy="1446550"/>
          </a:xfrm>
          <a:prstGeom prst="rect">
            <a:avLst/>
          </a:prstGeom>
          <a:noFill/>
        </p:spPr>
        <p:txBody>
          <a:bodyPr wrap="square" rtlCol="0">
            <a:spAutoFit/>
            <a:scene3d>
              <a:camera prst="orthographicFront"/>
              <a:lightRig rig="threePt" dir="t"/>
            </a:scene3d>
          </a:bodyPr>
          <a:lstStyle/>
          <a:p>
            <a:pPr algn="dist"/>
            <a:r>
              <a:rPr lang="zh-CN" altLang="en-US" sz="4400" b="1" spc="-300" dirty="0">
                <a:solidFill>
                  <a:schemeClr val="tx1"/>
                </a:solidFill>
                <a:effectLst/>
                <a:latin typeface="微软雅黑" panose="020B0503020204020204" pitchFamily="34" charset="-122"/>
                <a:ea typeface="微软雅黑" panose="020B0503020204020204" pitchFamily="34" charset="-122"/>
                <a:sym typeface="印品黑体" panose="00000500000000000000" pitchFamily="2" charset="-122"/>
              </a:rPr>
              <a:t>风险价值的 </a:t>
            </a:r>
            <a:r>
              <a:rPr lang="en-US" altLang="zh-CN" sz="4400" b="1" spc="-300" dirty="0">
                <a:solidFill>
                  <a:schemeClr val="tx1"/>
                </a:solidFill>
                <a:effectLst/>
                <a:latin typeface="微软雅黑" panose="020B0503020204020204" pitchFamily="34" charset="-122"/>
                <a:ea typeface="微软雅黑" panose="020B0503020204020204" pitchFamily="34" charset="-122"/>
                <a:sym typeface="印品黑体" panose="00000500000000000000" pitchFamily="2" charset="-122"/>
              </a:rPr>
              <a:t>Python</a:t>
            </a:r>
          </a:p>
          <a:p>
            <a:pPr algn="dist"/>
            <a:r>
              <a:rPr lang="zh-CN" altLang="en-US" sz="4400" b="1" spc="-300" dirty="0">
                <a:solidFill>
                  <a:schemeClr val="tx1"/>
                </a:solidFill>
                <a:effectLst/>
                <a:latin typeface="微软雅黑" panose="020B0503020204020204" pitchFamily="34" charset="-122"/>
                <a:ea typeface="微软雅黑" panose="020B0503020204020204" pitchFamily="34" charset="-122"/>
                <a:sym typeface="印品黑体" panose="00000500000000000000" pitchFamily="2" charset="-122"/>
              </a:rPr>
              <a:t>编程案例</a:t>
            </a:r>
          </a:p>
        </p:txBody>
      </p:sp>
      <p:grpSp>
        <p:nvGrpSpPr>
          <p:cNvPr id="13" name="组合 12"/>
          <p:cNvGrpSpPr/>
          <p:nvPr/>
        </p:nvGrpSpPr>
        <p:grpSpPr>
          <a:xfrm>
            <a:off x="0" y="2483890"/>
            <a:ext cx="12191999" cy="1491018"/>
            <a:chOff x="0" y="2620370"/>
            <a:chExt cx="12191999" cy="1491018"/>
          </a:xfrm>
        </p:grpSpPr>
        <p:sp>
          <p:nvSpPr>
            <p:cNvPr id="7" name="矩形 6"/>
            <p:cNvSpPr/>
            <p:nvPr/>
          </p:nvSpPr>
          <p:spPr>
            <a:xfrm>
              <a:off x="0" y="2620370"/>
              <a:ext cx="559558" cy="1491018"/>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9" name="矩形 8"/>
            <p:cNvSpPr/>
            <p:nvPr/>
          </p:nvSpPr>
          <p:spPr>
            <a:xfrm>
              <a:off x="7541902" y="2620370"/>
              <a:ext cx="4650097" cy="1491018"/>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grpSp>
      <p:sp>
        <p:nvSpPr>
          <p:cNvPr id="17" name="文本框 16"/>
          <p:cNvSpPr txBox="1"/>
          <p:nvPr/>
        </p:nvSpPr>
        <p:spPr>
          <a:xfrm>
            <a:off x="1106166" y="6095199"/>
            <a:ext cx="6633547" cy="338554"/>
          </a:xfrm>
          <a:prstGeom prst="rect">
            <a:avLst/>
          </a:prstGeom>
          <a:noFill/>
        </p:spPr>
        <p:txBody>
          <a:bodyPr wrap="none" rtlCol="0">
            <a:spAutoFit/>
          </a:bodyPr>
          <a:lstStyle/>
          <a:p>
            <a:r>
              <a:rPr lang="en-US" altLang="zh-CN" sz="1600" b="1" spc="500" dirty="0">
                <a:solidFill>
                  <a:schemeClr val="bg1"/>
                </a:solidFill>
                <a:latin typeface="印品黑体" panose="00000500000000000000" pitchFamily="2" charset="-122"/>
                <a:ea typeface="印品黑体" panose="00000500000000000000" pitchFamily="2" charset="-122"/>
                <a:cs typeface="Segoe UI" panose="020B0502040204020203" pitchFamily="34" charset="0"/>
                <a:sym typeface="印品黑体" panose="00000500000000000000" pitchFamily="2" charset="-122"/>
              </a:rPr>
              <a:t>DESIGNED &amp; WORDPRESS ALL BY ALONIC</a:t>
            </a:r>
            <a:endParaRPr lang="zh-CN" altLang="en-US" sz="1600" b="1" spc="500" dirty="0">
              <a:solidFill>
                <a:schemeClr val="bg1"/>
              </a:solidFill>
              <a:latin typeface="印品黑体" panose="00000500000000000000" pitchFamily="2" charset="-122"/>
              <a:ea typeface="印品黑体" panose="00000500000000000000" pitchFamily="2" charset="-122"/>
              <a:cs typeface="Segoe UI" panose="020B0502040204020203" pitchFamily="34" charset="0"/>
              <a:sym typeface="印品黑体" panose="00000500000000000000" pitchFamily="2" charset="-122"/>
            </a:endParaRPr>
          </a:p>
        </p:txBody>
      </p:sp>
      <p:sp>
        <p:nvSpPr>
          <p:cNvPr id="8" name="文本框 7"/>
          <p:cNvSpPr txBox="1"/>
          <p:nvPr/>
        </p:nvSpPr>
        <p:spPr>
          <a:xfrm>
            <a:off x="977261" y="4446819"/>
            <a:ext cx="2590774" cy="523220"/>
          </a:xfrm>
          <a:prstGeom prst="rect">
            <a:avLst/>
          </a:prstGeom>
          <a:noFill/>
        </p:spPr>
        <p:txBody>
          <a:bodyPr wrap="none" rtlCol="0" anchor="t">
            <a:spAutoFit/>
          </a:bodyPr>
          <a:lstStyle/>
          <a:p>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主讲老师  </a:t>
            </a: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XXX</a:t>
            </a:r>
          </a:p>
        </p:txBody>
      </p:sp>
      <p:sp>
        <p:nvSpPr>
          <p:cNvPr id="3" name="文本框 2"/>
          <p:cNvSpPr txBox="1"/>
          <p:nvPr/>
        </p:nvSpPr>
        <p:spPr>
          <a:xfrm>
            <a:off x="3211830" y="2350135"/>
            <a:ext cx="309880" cy="368300"/>
          </a:xfrm>
          <a:prstGeom prst="rect">
            <a:avLst/>
          </a:prstGeom>
          <a:noFill/>
        </p:spPr>
        <p:txBody>
          <a:bodyPr wrap="none" rtlCol="0">
            <a:spAutoFit/>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13.2</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15007"/>
            <a:ext cx="807646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历史模拟法测度风险价值的编程</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以基金重仓股为案例</a:t>
            </a:r>
          </a:p>
        </p:txBody>
      </p:sp>
      <p:sp>
        <p:nvSpPr>
          <p:cNvPr id="2" name="文本框 1"/>
          <p:cNvSpPr txBox="1"/>
          <p:nvPr/>
        </p:nvSpPr>
        <p:spPr>
          <a:xfrm>
            <a:off x="286385" y="1072391"/>
            <a:ext cx="2568575" cy="368300"/>
          </a:xfrm>
          <a:prstGeom prst="rect">
            <a:avLst/>
          </a:prstGeom>
          <a:noFill/>
        </p:spPr>
        <p:txBody>
          <a:bodyPr wrap="square" rtlCol="0" anchor="t">
            <a:spAutoFit/>
          </a:bodyPr>
          <a:lstStyle/>
          <a:p>
            <a:r>
              <a:rPr lang="en-US" altLang="zh-CN" b="1" dirty="0">
                <a:latin typeface="微软雅黑" panose="020B0503020204020204" pitchFamily="34" charset="-122"/>
                <a:ea typeface="微软雅黑" panose="020B0503020204020204" pitchFamily="34" charset="-122"/>
              </a:rPr>
              <a:t>13.2.1 </a:t>
            </a:r>
            <a:r>
              <a:rPr lang="zh-CN" altLang="en-US" b="1" dirty="0">
                <a:latin typeface="微软雅黑" panose="020B0503020204020204" pitchFamily="34" charset="-122"/>
                <a:ea typeface="微软雅黑" panose="020B0503020204020204" pitchFamily="34" charset="-122"/>
              </a:rPr>
              <a:t>案例详情</a:t>
            </a:r>
          </a:p>
        </p:txBody>
      </p:sp>
      <p:sp>
        <p:nvSpPr>
          <p:cNvPr id="3" name="文本框 2"/>
          <p:cNvSpPr txBox="1"/>
          <p:nvPr/>
        </p:nvSpPr>
        <p:spPr>
          <a:xfrm>
            <a:off x="286385" y="1427554"/>
            <a:ext cx="2204085" cy="337184"/>
          </a:xfrm>
          <a:prstGeom prst="homePlate">
            <a:avLst/>
          </a:prstGeom>
          <a:solidFill>
            <a:srgbClr val="1BA486"/>
          </a:solidFill>
        </p:spPr>
        <p:txBody>
          <a:bodyPr wrap="square" rtlCol="0" anchor="t">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背景介绍</a:t>
            </a:r>
          </a:p>
        </p:txBody>
      </p:sp>
      <p:sp>
        <p:nvSpPr>
          <p:cNvPr id="4" name="文本框 3"/>
          <p:cNvSpPr txBox="1"/>
          <p:nvPr/>
        </p:nvSpPr>
        <p:spPr>
          <a:xfrm>
            <a:off x="286385" y="1768646"/>
            <a:ext cx="11600815" cy="1600438"/>
          </a:xfrm>
          <a:prstGeom prst="rect">
            <a:avLst/>
          </a:prstGeom>
          <a:noFill/>
          <a:ln>
            <a:solidFill>
              <a:schemeClr val="bg1">
                <a:lumMod val="85000"/>
              </a:schemeClr>
            </a:solidFill>
          </a:ln>
        </p:spPr>
        <p:txBody>
          <a:bodyPr wrap="square" rtlCol="0" anchor="t">
            <a:spAutoFit/>
          </a:bodyPr>
          <a:lstStyle/>
          <a:p>
            <a:pPr indent="360000"/>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公司是总部位于广州的一家金融投资公司，经过了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余年的发展，已经形成了综合金融、产融合作、具有陆港两地特色优势的多元金融投资集团。为了提高公司自有资金的收益水平并且保持自有资金具有较高的流动性，该公司将自有资金主要用于配置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股股票，遵循的投资逻辑是依据国内公募基金对外披露的重仓股票来配置投资组合。</a:t>
            </a:r>
          </a:p>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通过研究国内公募基金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2021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年上半年报对外披露的信息，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公司发现基金持股比例超过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30%</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的股票有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84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只。按照股票上市日期不晚于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2017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年并且结合上市公司的基本面情况，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公司在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2021</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9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月末构建了包含百润股份、中科电气、振华科技、赣锋锂业、健帆生物以及天华超净共计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6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只</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股股票的投资组合，总投资金额为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5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亿元。表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13-3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列出了这些股票在投资组合中拟配置的权重以及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2017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月至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2021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9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月期间部分日收盘价数据，完整的数据存放在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Excel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文件中。</a:t>
            </a:r>
          </a:p>
        </p:txBody>
      </p:sp>
      <p:sp>
        <p:nvSpPr>
          <p:cNvPr id="12" name="文本框 11">
            <a:extLst>
              <a:ext uri="{FF2B5EF4-FFF2-40B4-BE49-F238E27FC236}">
                <a16:creationId xmlns:a16="http://schemas.microsoft.com/office/drawing/2014/main" id="{32C710A0-2C3A-723B-7BCD-8F84A8618B45}"/>
              </a:ext>
            </a:extLst>
          </p:cNvPr>
          <p:cNvSpPr txBox="1"/>
          <p:nvPr/>
        </p:nvSpPr>
        <p:spPr>
          <a:xfrm>
            <a:off x="286385" y="4489664"/>
            <a:ext cx="4672114" cy="1384995"/>
          </a:xfrm>
          <a:prstGeom prst="rect">
            <a:avLst/>
          </a:prstGeom>
          <a:noFill/>
          <a:ln>
            <a:solidFill>
              <a:schemeClr val="bg1">
                <a:lumMod val="85000"/>
              </a:schemeClr>
            </a:solidFill>
          </a:ln>
        </p:spPr>
        <p:txBody>
          <a:bodyPr wrap="square">
            <a:spAutoFit/>
          </a:bodyPr>
          <a:lstStyle/>
          <a:p>
            <a:pPr indent="360000"/>
            <a:r>
              <a:rPr lang="zh-CN" altLang="en-US" sz="1400" dirty="0">
                <a:latin typeface="微软雅黑" panose="020B0503020204020204" pitchFamily="34" charset="-122"/>
                <a:ea typeface="微软雅黑" panose="020B0503020204020204" pitchFamily="34" charset="-122"/>
              </a:rPr>
              <a:t>假定你是 </a:t>
            </a:r>
            <a:r>
              <a:rPr lang="en-US" altLang="zh-CN" sz="1400" dirty="0">
                <a:latin typeface="微软雅黑" panose="020B0503020204020204" pitchFamily="34" charset="-122"/>
                <a:ea typeface="微软雅黑" panose="020B0503020204020204" pitchFamily="34" charset="-122"/>
              </a:rPr>
              <a:t>B </a:t>
            </a:r>
            <a:r>
              <a:rPr lang="zh-CN" altLang="en-US" sz="1400" dirty="0">
                <a:latin typeface="微软雅黑" panose="020B0503020204020204" pitchFamily="34" charset="-122"/>
                <a:ea typeface="微软雅黑" panose="020B0503020204020204" pitchFamily="34" charset="-122"/>
              </a:rPr>
              <a:t>公司的一位风险经理，主要负责针对股票投资的日常风险管理工作。根据公司首席风险官的要求，为了能够有效应对未来可能出现的极端风险，你需要运用风险价值并采用历史模拟法（ </a:t>
            </a:r>
            <a:r>
              <a:rPr lang="en-US" altLang="zh-CN" sz="1400" dirty="0">
                <a:latin typeface="微软雅黑" panose="020B0503020204020204" pitchFamily="34" charset="-122"/>
                <a:ea typeface="微软雅黑" panose="020B0503020204020204" pitchFamily="34" charset="-122"/>
              </a:rPr>
              <a:t>historical method </a:t>
            </a:r>
            <a:r>
              <a:rPr lang="zh-CN" altLang="en-US" sz="1400" dirty="0">
                <a:latin typeface="微软雅黑" panose="020B0503020204020204" pitchFamily="34" charset="-122"/>
                <a:ea typeface="微软雅黑" panose="020B0503020204020204" pitchFamily="34" charset="-122"/>
              </a:rPr>
              <a:t>）测量该投资组合的风险，因此需要运用 </a:t>
            </a:r>
            <a:r>
              <a:rPr lang="en-US" altLang="zh-CN" sz="1400" dirty="0">
                <a:latin typeface="微软雅黑" panose="020B0503020204020204" pitchFamily="34" charset="-122"/>
                <a:ea typeface="微软雅黑" panose="020B0503020204020204" pitchFamily="34" charset="-122"/>
              </a:rPr>
              <a:t>Python </a:t>
            </a:r>
            <a:r>
              <a:rPr lang="zh-CN" altLang="en-US" sz="1400" dirty="0">
                <a:latin typeface="微软雅黑" panose="020B0503020204020204" pitchFamily="34" charset="-122"/>
                <a:ea typeface="微软雅黑" panose="020B0503020204020204" pitchFamily="34" charset="-122"/>
              </a:rPr>
              <a:t>完成 </a:t>
            </a:r>
            <a:r>
              <a:rPr lang="en-US" altLang="zh-CN" sz="1400" dirty="0">
                <a:latin typeface="微软雅黑" panose="020B0503020204020204" pitchFamily="34" charset="-122"/>
                <a:ea typeface="微软雅黑" panose="020B0503020204020204" pitchFamily="34" charset="-122"/>
              </a:rPr>
              <a:t>3 </a:t>
            </a:r>
            <a:r>
              <a:rPr lang="zh-CN" altLang="en-US" sz="1400" dirty="0">
                <a:latin typeface="微软雅黑" panose="020B0503020204020204" pitchFamily="34" charset="-122"/>
                <a:ea typeface="微软雅黑" panose="020B0503020204020204" pitchFamily="34" charset="-122"/>
              </a:rPr>
              <a:t>个编程任务。</a:t>
            </a:r>
          </a:p>
        </p:txBody>
      </p:sp>
      <p:graphicFrame>
        <p:nvGraphicFramePr>
          <p:cNvPr id="8" name="表格 9">
            <a:extLst>
              <a:ext uri="{FF2B5EF4-FFF2-40B4-BE49-F238E27FC236}">
                <a16:creationId xmlns:a16="http://schemas.microsoft.com/office/drawing/2014/main" id="{40FAC646-3191-B2B7-7774-6AE06AA9206B}"/>
              </a:ext>
            </a:extLst>
          </p:cNvPr>
          <p:cNvGraphicFramePr>
            <a:graphicFrameLocks noGrp="1"/>
          </p:cNvGraphicFramePr>
          <p:nvPr>
            <p:extLst>
              <p:ext uri="{D42A27DB-BD31-4B8C-83A1-F6EECF244321}">
                <p14:modId xmlns:p14="http://schemas.microsoft.com/office/powerpoint/2010/main" val="712438258"/>
              </p:ext>
            </p:extLst>
          </p:nvPr>
        </p:nvGraphicFramePr>
        <p:xfrm>
          <a:off x="5175271" y="3355945"/>
          <a:ext cx="6711929" cy="3455735"/>
        </p:xfrm>
        <a:graphic>
          <a:graphicData uri="http://schemas.openxmlformats.org/drawingml/2006/table">
            <a:tbl>
              <a:tblPr firstRow="1" bandRow="1">
                <a:tableStyleId>{5C22544A-7EE6-4342-B048-85BDC9FD1C3A}</a:tableStyleId>
              </a:tblPr>
              <a:tblGrid>
                <a:gridCol w="842417">
                  <a:extLst>
                    <a:ext uri="{9D8B030D-6E8A-4147-A177-3AD203B41FA5}">
                      <a16:colId xmlns:a16="http://schemas.microsoft.com/office/drawing/2014/main" val="3838751804"/>
                    </a:ext>
                  </a:extLst>
                </a:gridCol>
                <a:gridCol w="1000842">
                  <a:extLst>
                    <a:ext uri="{9D8B030D-6E8A-4147-A177-3AD203B41FA5}">
                      <a16:colId xmlns:a16="http://schemas.microsoft.com/office/drawing/2014/main" val="4275921030"/>
                    </a:ext>
                  </a:extLst>
                </a:gridCol>
                <a:gridCol w="924432">
                  <a:extLst>
                    <a:ext uri="{9D8B030D-6E8A-4147-A177-3AD203B41FA5}">
                      <a16:colId xmlns:a16="http://schemas.microsoft.com/office/drawing/2014/main" val="1182989509"/>
                    </a:ext>
                  </a:extLst>
                </a:gridCol>
                <a:gridCol w="952443">
                  <a:extLst>
                    <a:ext uri="{9D8B030D-6E8A-4147-A177-3AD203B41FA5}">
                      <a16:colId xmlns:a16="http://schemas.microsoft.com/office/drawing/2014/main" val="2028100442"/>
                    </a:ext>
                  </a:extLst>
                </a:gridCol>
                <a:gridCol w="1053291">
                  <a:extLst>
                    <a:ext uri="{9D8B030D-6E8A-4147-A177-3AD203B41FA5}">
                      <a16:colId xmlns:a16="http://schemas.microsoft.com/office/drawing/2014/main" val="639480361"/>
                    </a:ext>
                  </a:extLst>
                </a:gridCol>
                <a:gridCol w="969252">
                  <a:extLst>
                    <a:ext uri="{9D8B030D-6E8A-4147-A177-3AD203B41FA5}">
                      <a16:colId xmlns:a16="http://schemas.microsoft.com/office/drawing/2014/main" val="3062171817"/>
                    </a:ext>
                  </a:extLst>
                </a:gridCol>
                <a:gridCol w="969252">
                  <a:extLst>
                    <a:ext uri="{9D8B030D-6E8A-4147-A177-3AD203B41FA5}">
                      <a16:colId xmlns:a16="http://schemas.microsoft.com/office/drawing/2014/main" val="2936228183"/>
                    </a:ext>
                  </a:extLst>
                </a:gridCol>
              </a:tblGrid>
              <a:tr h="313022">
                <a:tc gridSpan="7">
                  <a:txBody>
                    <a:bodyPr/>
                    <a:lstStyle/>
                    <a:p>
                      <a:pPr algn="ctr"/>
                      <a:r>
                        <a:rPr lang="zh-CN" altLang="en-US" sz="800" dirty="0">
                          <a:solidFill>
                            <a:schemeClr val="tx1"/>
                          </a:solidFill>
                          <a:latin typeface="微软雅黑" panose="020B0503020204020204" pitchFamily="34" charset="-122"/>
                          <a:ea typeface="微软雅黑" panose="020B0503020204020204" pitchFamily="34" charset="-122"/>
                        </a:rPr>
                        <a:t>表 </a:t>
                      </a:r>
                      <a:r>
                        <a:rPr lang="en-US" altLang="zh-CN" sz="800" dirty="0">
                          <a:solidFill>
                            <a:schemeClr val="tx1"/>
                          </a:solidFill>
                          <a:latin typeface="微软雅黑" panose="020B0503020204020204" pitchFamily="34" charset="-122"/>
                          <a:ea typeface="微软雅黑" panose="020B0503020204020204" pitchFamily="34" charset="-122"/>
                        </a:rPr>
                        <a:t>13-3 </a:t>
                      </a:r>
                      <a:r>
                        <a:rPr lang="zh-CN" altLang="en-US" sz="800" dirty="0">
                          <a:solidFill>
                            <a:schemeClr val="tx1"/>
                          </a:solidFill>
                          <a:latin typeface="微软雅黑" panose="020B0503020204020204" pitchFamily="34" charset="-122"/>
                          <a:ea typeface="微软雅黑" panose="020B0503020204020204" pitchFamily="34" charset="-122"/>
                        </a:rPr>
                        <a:t>股票配置的权重和 </a:t>
                      </a:r>
                      <a:r>
                        <a:rPr lang="en-US" altLang="zh-CN" sz="800" dirty="0">
                          <a:solidFill>
                            <a:schemeClr val="tx1"/>
                          </a:solidFill>
                          <a:latin typeface="微软雅黑" panose="020B0503020204020204" pitchFamily="34" charset="-122"/>
                          <a:ea typeface="微软雅黑" panose="020B0503020204020204" pitchFamily="34" charset="-122"/>
                        </a:rPr>
                        <a:t>2017 </a:t>
                      </a:r>
                      <a:r>
                        <a:rPr lang="zh-CN" altLang="en-US" sz="800" dirty="0">
                          <a:solidFill>
                            <a:schemeClr val="tx1"/>
                          </a:solidFill>
                          <a:latin typeface="微软雅黑" panose="020B0503020204020204" pitchFamily="34" charset="-122"/>
                          <a:ea typeface="微软雅黑" panose="020B0503020204020204" pitchFamily="34" charset="-122"/>
                        </a:rPr>
                        <a:t>年 </a:t>
                      </a:r>
                      <a:r>
                        <a:rPr lang="en-US" altLang="zh-CN" sz="800" dirty="0">
                          <a:solidFill>
                            <a:schemeClr val="tx1"/>
                          </a:solidFill>
                          <a:latin typeface="微软雅黑" panose="020B0503020204020204" pitchFamily="34" charset="-122"/>
                          <a:ea typeface="微软雅黑" panose="020B0503020204020204" pitchFamily="34" charset="-122"/>
                        </a:rPr>
                        <a:t>1 </a:t>
                      </a:r>
                      <a:r>
                        <a:rPr lang="zh-CN" altLang="en-US" sz="800" dirty="0">
                          <a:solidFill>
                            <a:schemeClr val="tx1"/>
                          </a:solidFill>
                          <a:latin typeface="微软雅黑" panose="020B0503020204020204" pitchFamily="34" charset="-122"/>
                          <a:ea typeface="微软雅黑" panose="020B0503020204020204" pitchFamily="34" charset="-122"/>
                        </a:rPr>
                        <a:t>月至 </a:t>
                      </a:r>
                      <a:r>
                        <a:rPr lang="en-US" altLang="zh-CN" sz="800" dirty="0">
                          <a:solidFill>
                            <a:schemeClr val="tx1"/>
                          </a:solidFill>
                          <a:latin typeface="微软雅黑" panose="020B0503020204020204" pitchFamily="34" charset="-122"/>
                          <a:ea typeface="微软雅黑" panose="020B0503020204020204" pitchFamily="34" charset="-122"/>
                        </a:rPr>
                        <a:t>2021 </a:t>
                      </a:r>
                      <a:r>
                        <a:rPr lang="zh-CN" altLang="en-US" sz="800" dirty="0">
                          <a:solidFill>
                            <a:schemeClr val="tx1"/>
                          </a:solidFill>
                          <a:latin typeface="微软雅黑" panose="020B0503020204020204" pitchFamily="34" charset="-122"/>
                          <a:ea typeface="微软雅黑" panose="020B0503020204020204" pitchFamily="34" charset="-122"/>
                        </a:rPr>
                        <a:t>年 </a:t>
                      </a:r>
                      <a:r>
                        <a:rPr lang="en-US" altLang="zh-CN" sz="800" dirty="0">
                          <a:solidFill>
                            <a:schemeClr val="tx1"/>
                          </a:solidFill>
                          <a:latin typeface="微软雅黑" panose="020B0503020204020204" pitchFamily="34" charset="-122"/>
                          <a:ea typeface="微软雅黑" panose="020B0503020204020204" pitchFamily="34" charset="-122"/>
                        </a:rPr>
                        <a:t>9 </a:t>
                      </a:r>
                      <a:r>
                        <a:rPr lang="zh-CN" altLang="en-US" sz="800" dirty="0">
                          <a:solidFill>
                            <a:schemeClr val="tx1"/>
                          </a:solidFill>
                          <a:latin typeface="微软雅黑" panose="020B0503020204020204" pitchFamily="34" charset="-122"/>
                          <a:ea typeface="微软雅黑" panose="020B0503020204020204" pitchFamily="34" charset="-122"/>
                        </a:rPr>
                        <a:t>月期间股票的部分日收盘价 单位：元</a:t>
                      </a:r>
                      <a:r>
                        <a:rPr lang="en-US" altLang="zh-CN" sz="800" dirty="0">
                          <a:solidFill>
                            <a:schemeClr val="tx1"/>
                          </a:solidFill>
                          <a:latin typeface="微软雅黑" panose="020B0503020204020204" pitchFamily="34" charset="-122"/>
                          <a:ea typeface="微软雅黑" panose="020B0503020204020204" pitchFamily="34" charset="-122"/>
                        </a:rPr>
                        <a:t>/</a:t>
                      </a:r>
                      <a:r>
                        <a:rPr lang="zh-CN" altLang="en-US" sz="800" dirty="0">
                          <a:solidFill>
                            <a:schemeClr val="tx1"/>
                          </a:solidFill>
                          <a:latin typeface="微软雅黑" panose="020B0503020204020204" pitchFamily="34" charset="-122"/>
                          <a:ea typeface="微软雅黑" panose="020B0503020204020204" pitchFamily="34" charset="-122"/>
                        </a:rPr>
                        <a:t>股</a:t>
                      </a:r>
                    </a:p>
                  </a:txBody>
                  <a:tcPr marL="55578" marR="55578" marT="27789" marB="27789" anchor="ctr">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20351200"/>
                  </a:ext>
                </a:extLst>
              </a:tr>
              <a:tr h="415817">
                <a:tc rowSpan="2">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日期</a:t>
                      </a: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百润股份</a:t>
                      </a:r>
                    </a:p>
                    <a:p>
                      <a:pPr algn="ctr"/>
                      <a:r>
                        <a:rPr lang="zh-CN" altLang="en-US" sz="800" dirty="0">
                          <a:solidFill>
                            <a:schemeClr val="bg1"/>
                          </a:solidFill>
                          <a:latin typeface="微软雅黑" panose="020B0503020204020204" pitchFamily="34" charset="-122"/>
                          <a:ea typeface="微软雅黑" panose="020B0503020204020204" pitchFamily="34" charset="-122"/>
                        </a:rPr>
                        <a:t>（代码：</a:t>
                      </a:r>
                      <a:r>
                        <a:rPr lang="en-US" altLang="zh-CN" sz="800" dirty="0">
                          <a:solidFill>
                            <a:schemeClr val="bg1"/>
                          </a:solidFill>
                          <a:latin typeface="微软雅黑" panose="020B0503020204020204" pitchFamily="34" charset="-122"/>
                          <a:ea typeface="微软雅黑" panose="020B0503020204020204" pitchFamily="34" charset="-122"/>
                        </a:rPr>
                        <a:t>002568</a:t>
                      </a:r>
                      <a:r>
                        <a:rPr lang="zh-CN" altLang="en-US" sz="800" dirty="0">
                          <a:solidFill>
                            <a:schemeClr val="bg1"/>
                          </a:solidFill>
                          <a:latin typeface="微软雅黑" panose="020B0503020204020204" pitchFamily="34" charset="-122"/>
                          <a:ea typeface="微软雅黑" panose="020B0503020204020204" pitchFamily="34" charset="-122"/>
                        </a:rPr>
                        <a:t>）</a:t>
                      </a: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中科电气</a:t>
                      </a:r>
                    </a:p>
                    <a:p>
                      <a:pPr algn="ctr"/>
                      <a:r>
                        <a:rPr lang="zh-CN" altLang="en-US" sz="800" dirty="0">
                          <a:solidFill>
                            <a:schemeClr val="bg1"/>
                          </a:solidFill>
                          <a:latin typeface="微软雅黑" panose="020B0503020204020204" pitchFamily="34" charset="-122"/>
                          <a:ea typeface="微软雅黑" panose="020B0503020204020204" pitchFamily="34" charset="-122"/>
                        </a:rPr>
                        <a:t>（代码：</a:t>
                      </a:r>
                      <a:r>
                        <a:rPr lang="en-US" altLang="zh-CN" sz="800" dirty="0">
                          <a:solidFill>
                            <a:schemeClr val="bg1"/>
                          </a:solidFill>
                          <a:latin typeface="微软雅黑" panose="020B0503020204020204" pitchFamily="34" charset="-122"/>
                          <a:ea typeface="微软雅黑" panose="020B0503020204020204" pitchFamily="34" charset="-122"/>
                        </a:rPr>
                        <a:t>300035</a:t>
                      </a:r>
                      <a:r>
                        <a:rPr lang="zh-CN" altLang="en-US" sz="800" dirty="0">
                          <a:solidFill>
                            <a:schemeClr val="bg1"/>
                          </a:solidFill>
                          <a:latin typeface="微软雅黑" panose="020B0503020204020204" pitchFamily="34" charset="-122"/>
                          <a:ea typeface="微软雅黑" panose="020B0503020204020204" pitchFamily="34" charset="-122"/>
                        </a:rPr>
                        <a:t>））</a:t>
                      </a: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振华科技</a:t>
                      </a:r>
                    </a:p>
                    <a:p>
                      <a:pPr algn="ctr"/>
                      <a:r>
                        <a:rPr lang="zh-CN" altLang="en-US" sz="800" dirty="0">
                          <a:solidFill>
                            <a:schemeClr val="bg1"/>
                          </a:solidFill>
                          <a:latin typeface="微软雅黑" panose="020B0503020204020204" pitchFamily="34" charset="-122"/>
                          <a:ea typeface="微软雅黑" panose="020B0503020204020204" pitchFamily="34" charset="-122"/>
                        </a:rPr>
                        <a:t>（代码：</a:t>
                      </a:r>
                      <a:r>
                        <a:rPr lang="en-US" altLang="zh-CN" sz="800" dirty="0">
                          <a:solidFill>
                            <a:schemeClr val="bg1"/>
                          </a:solidFill>
                          <a:latin typeface="微软雅黑" panose="020B0503020204020204" pitchFamily="34" charset="-122"/>
                          <a:ea typeface="微软雅黑" panose="020B0503020204020204" pitchFamily="34" charset="-122"/>
                        </a:rPr>
                        <a:t>000733</a:t>
                      </a:r>
                      <a:r>
                        <a:rPr lang="zh-CN" altLang="en-US" sz="800" dirty="0">
                          <a:solidFill>
                            <a:schemeClr val="bg1"/>
                          </a:solidFill>
                          <a:latin typeface="微软雅黑" panose="020B0503020204020204" pitchFamily="34" charset="-122"/>
                          <a:ea typeface="微软雅黑" panose="020B0503020204020204" pitchFamily="34" charset="-122"/>
                        </a:rPr>
                        <a:t>）</a:t>
                      </a: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赣锋锂业</a:t>
                      </a:r>
                    </a:p>
                    <a:p>
                      <a:pPr algn="ctr"/>
                      <a:r>
                        <a:rPr lang="zh-CN" altLang="en-US" sz="800" dirty="0">
                          <a:solidFill>
                            <a:schemeClr val="bg1"/>
                          </a:solidFill>
                          <a:latin typeface="微软雅黑" panose="020B0503020204020204" pitchFamily="34" charset="-122"/>
                          <a:ea typeface="微软雅黑" panose="020B0503020204020204" pitchFamily="34" charset="-122"/>
                        </a:rPr>
                        <a:t>（代码：</a:t>
                      </a:r>
                      <a:r>
                        <a:rPr lang="en-US" altLang="zh-CN" sz="800" dirty="0">
                          <a:solidFill>
                            <a:schemeClr val="bg1"/>
                          </a:solidFill>
                          <a:latin typeface="微软雅黑" panose="020B0503020204020204" pitchFamily="34" charset="-122"/>
                          <a:ea typeface="微软雅黑" panose="020B0503020204020204" pitchFamily="34" charset="-122"/>
                        </a:rPr>
                        <a:t>002460</a:t>
                      </a:r>
                      <a:r>
                        <a:rPr lang="zh-CN" altLang="en-US" sz="800" dirty="0">
                          <a:solidFill>
                            <a:schemeClr val="bg1"/>
                          </a:solidFill>
                          <a:latin typeface="微软雅黑" panose="020B0503020204020204" pitchFamily="34" charset="-122"/>
                          <a:ea typeface="微软雅黑" panose="020B0503020204020204" pitchFamily="34" charset="-122"/>
                        </a:rPr>
                        <a:t>）</a:t>
                      </a: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健帆生物</a:t>
                      </a:r>
                    </a:p>
                    <a:p>
                      <a:pPr algn="ctr"/>
                      <a:r>
                        <a:rPr lang="zh-CN" altLang="en-US" sz="800" dirty="0">
                          <a:solidFill>
                            <a:schemeClr val="bg1"/>
                          </a:solidFill>
                          <a:latin typeface="微软雅黑" panose="020B0503020204020204" pitchFamily="34" charset="-122"/>
                          <a:ea typeface="微软雅黑" panose="020B0503020204020204" pitchFamily="34" charset="-122"/>
                        </a:rPr>
                        <a:t>（代码：</a:t>
                      </a:r>
                      <a:r>
                        <a:rPr lang="en-US" altLang="zh-CN" sz="800" dirty="0">
                          <a:solidFill>
                            <a:schemeClr val="bg1"/>
                          </a:solidFill>
                          <a:latin typeface="微软雅黑" panose="020B0503020204020204" pitchFamily="34" charset="-122"/>
                          <a:ea typeface="微软雅黑" panose="020B0503020204020204" pitchFamily="34" charset="-122"/>
                        </a:rPr>
                        <a:t>300529</a:t>
                      </a:r>
                      <a:r>
                        <a:rPr lang="zh-CN" altLang="en-US" sz="800" dirty="0">
                          <a:solidFill>
                            <a:schemeClr val="bg1"/>
                          </a:solidFill>
                          <a:latin typeface="微软雅黑" panose="020B0503020204020204" pitchFamily="34" charset="-122"/>
                          <a:ea typeface="微软雅黑" panose="020B0503020204020204" pitchFamily="34" charset="-122"/>
                        </a:rPr>
                        <a:t>）</a:t>
                      </a: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天华超净</a:t>
                      </a:r>
                    </a:p>
                    <a:p>
                      <a:pPr algn="ctr"/>
                      <a:r>
                        <a:rPr lang="zh-CN" altLang="en-US" sz="800" dirty="0">
                          <a:solidFill>
                            <a:schemeClr val="bg1"/>
                          </a:solidFill>
                          <a:latin typeface="微软雅黑" panose="020B0503020204020204" pitchFamily="34" charset="-122"/>
                          <a:ea typeface="微软雅黑" panose="020B0503020204020204" pitchFamily="34" charset="-122"/>
                        </a:rPr>
                        <a:t>（代码：</a:t>
                      </a:r>
                      <a:r>
                        <a:rPr lang="en-US" altLang="zh-CN" sz="800" dirty="0">
                          <a:solidFill>
                            <a:schemeClr val="bg1"/>
                          </a:solidFill>
                          <a:latin typeface="微软雅黑" panose="020B0503020204020204" pitchFamily="34" charset="-122"/>
                          <a:ea typeface="微软雅黑" panose="020B0503020204020204" pitchFamily="34" charset="-122"/>
                        </a:rPr>
                        <a:t>300390</a:t>
                      </a:r>
                      <a:r>
                        <a:rPr lang="zh-CN" altLang="en-US" sz="800" dirty="0">
                          <a:solidFill>
                            <a:schemeClr val="bg1"/>
                          </a:solidFill>
                          <a:latin typeface="微软雅黑" panose="020B0503020204020204" pitchFamily="34" charset="-122"/>
                          <a:ea typeface="微软雅黑" panose="020B0503020204020204" pitchFamily="34" charset="-122"/>
                        </a:rPr>
                        <a:t>）</a:t>
                      </a: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extLst>
                  <a:ext uri="{0D108BD9-81ED-4DB2-BD59-A6C34878D82A}">
                    <a16:rowId xmlns:a16="http://schemas.microsoft.com/office/drawing/2014/main" val="1666034841"/>
                  </a:ext>
                </a:extLst>
              </a:tr>
              <a:tr h="313022">
                <a:tc vMerge="1">
                  <a:txBody>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权重比例 </a:t>
                      </a:r>
                      <a:r>
                        <a:rPr lang="en-US" altLang="zh-CN" sz="800" dirty="0">
                          <a:solidFill>
                            <a:schemeClr val="bg1"/>
                          </a:solidFill>
                          <a:latin typeface="微软雅黑" panose="020B0503020204020204" pitchFamily="34" charset="-122"/>
                          <a:ea typeface="微软雅黑" panose="020B0503020204020204" pitchFamily="34" charset="-122"/>
                        </a:rPr>
                        <a:t>22%</a:t>
                      </a:r>
                      <a:endParaRPr lang="zh-CN" altLang="en-US" sz="800" dirty="0">
                        <a:solidFill>
                          <a:schemeClr val="bg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权重比例 </a:t>
                      </a:r>
                      <a:r>
                        <a:rPr lang="en-US" altLang="zh-CN" sz="800" dirty="0">
                          <a:solidFill>
                            <a:schemeClr val="bg1"/>
                          </a:solidFill>
                          <a:latin typeface="微软雅黑" panose="020B0503020204020204" pitchFamily="34" charset="-122"/>
                          <a:ea typeface="微软雅黑" panose="020B0503020204020204" pitchFamily="34" charset="-122"/>
                        </a:rPr>
                        <a:t>20%</a:t>
                      </a:r>
                      <a:endParaRPr lang="zh-CN" altLang="en-US" sz="800" dirty="0">
                        <a:solidFill>
                          <a:schemeClr val="bg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权重比例 </a:t>
                      </a:r>
                      <a:r>
                        <a:rPr lang="en-US" altLang="zh-CN" sz="800" dirty="0">
                          <a:solidFill>
                            <a:schemeClr val="bg1"/>
                          </a:solidFill>
                          <a:latin typeface="微软雅黑" panose="020B0503020204020204" pitchFamily="34" charset="-122"/>
                          <a:ea typeface="微软雅黑" panose="020B0503020204020204" pitchFamily="34" charset="-122"/>
                        </a:rPr>
                        <a:t>17% </a:t>
                      </a:r>
                      <a:endParaRPr lang="zh-CN" altLang="en-US" sz="800" dirty="0">
                        <a:solidFill>
                          <a:schemeClr val="bg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权重比例 </a:t>
                      </a:r>
                      <a:r>
                        <a:rPr lang="en-US" altLang="zh-CN" sz="800" dirty="0">
                          <a:solidFill>
                            <a:schemeClr val="bg1"/>
                          </a:solidFill>
                          <a:latin typeface="微软雅黑" panose="020B0503020204020204" pitchFamily="34" charset="-122"/>
                          <a:ea typeface="微软雅黑" panose="020B0503020204020204" pitchFamily="34" charset="-122"/>
                        </a:rPr>
                        <a:t>16%</a:t>
                      </a:r>
                      <a:endParaRPr lang="zh-CN" altLang="en-US" sz="800" dirty="0">
                        <a:solidFill>
                          <a:schemeClr val="bg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权重比例 </a:t>
                      </a:r>
                      <a:r>
                        <a:rPr lang="en-US" altLang="zh-CN" sz="800" dirty="0">
                          <a:solidFill>
                            <a:schemeClr val="bg1"/>
                          </a:solidFill>
                          <a:latin typeface="微软雅黑" panose="020B0503020204020204" pitchFamily="34" charset="-122"/>
                          <a:ea typeface="微软雅黑" panose="020B0503020204020204" pitchFamily="34" charset="-122"/>
                        </a:rPr>
                        <a:t>13%</a:t>
                      </a:r>
                      <a:endParaRPr lang="zh-CN" altLang="en-US" sz="800" dirty="0">
                        <a:solidFill>
                          <a:schemeClr val="bg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800" dirty="0">
                          <a:solidFill>
                            <a:schemeClr val="bg1"/>
                          </a:solidFill>
                          <a:latin typeface="微软雅黑" panose="020B0503020204020204" pitchFamily="34" charset="-122"/>
                          <a:ea typeface="微软雅黑" panose="020B0503020204020204" pitchFamily="34" charset="-122"/>
                        </a:rPr>
                        <a:t>权重比例 </a:t>
                      </a:r>
                      <a:r>
                        <a:rPr lang="en-US" altLang="zh-CN" sz="800" dirty="0">
                          <a:solidFill>
                            <a:schemeClr val="bg1"/>
                          </a:solidFill>
                          <a:latin typeface="微软雅黑" panose="020B0503020204020204" pitchFamily="34" charset="-122"/>
                          <a:ea typeface="微软雅黑" panose="020B0503020204020204" pitchFamily="34" charset="-122"/>
                        </a:rPr>
                        <a:t>12%</a:t>
                      </a:r>
                      <a:endParaRPr lang="zh-CN" altLang="en-US" sz="800" dirty="0">
                        <a:solidFill>
                          <a:schemeClr val="bg1"/>
                        </a:solidFill>
                        <a:latin typeface="微软雅黑" panose="020B0503020204020204" pitchFamily="34" charset="-122"/>
                        <a:ea typeface="微软雅黑" panose="020B0503020204020204" pitchFamily="34" charset="-122"/>
                      </a:endParaRPr>
                    </a:p>
                    <a:p>
                      <a:pPr algn="ctr"/>
                      <a:endParaRPr lang="zh-CN" altLang="en-US" sz="800" dirty="0">
                        <a:solidFill>
                          <a:schemeClr val="bg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extLst>
                  <a:ext uri="{0D108BD9-81ED-4DB2-BD59-A6C34878D82A}">
                    <a16:rowId xmlns:a16="http://schemas.microsoft.com/office/drawing/2014/main" val="1304954237"/>
                  </a:ext>
                </a:extLst>
              </a:tr>
              <a:tr h="313022">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2017-01-03</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20.3000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15.1100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18.1500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26.5400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47.3400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12.6800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62894424"/>
                  </a:ext>
                </a:extLst>
              </a:tr>
              <a:tr h="313022">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2017-01-04</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20.4600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15.3500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18.3500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28.2700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48.1700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12.9000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8809862"/>
                  </a:ext>
                </a:extLst>
              </a:tr>
              <a:tr h="313022">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2017-01-05</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20.5200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15.4900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18.8900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28.1500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47.0700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12.8200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70143875"/>
                  </a:ext>
                </a:extLst>
              </a:tr>
              <a:tr h="313022">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1332827"/>
                  </a:ext>
                </a:extLst>
              </a:tr>
              <a:tr h="313022">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2021-09-28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70.7000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30.9200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99.6600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159.6900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57.8000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105.4800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60690409"/>
                  </a:ext>
                </a:extLst>
              </a:tr>
              <a:tr h="313022">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2021-09-29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69.0000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28.6300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96.8800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152.9700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57.3000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93.5000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7564020"/>
                  </a:ext>
                </a:extLst>
              </a:tr>
              <a:tr h="313022">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2021-09-30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74.4900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30.5200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100.2200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162.9400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58.5600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107.3500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83038307"/>
                  </a:ext>
                </a:extLst>
              </a:tr>
              <a:tr h="217199">
                <a:tc gridSpan="7">
                  <a:txBody>
                    <a:bodyPr/>
                    <a:lstStyle/>
                    <a:p>
                      <a:pPr algn="l"/>
                      <a:r>
                        <a:rPr lang="zh-CN" altLang="en-US" sz="800" dirty="0">
                          <a:solidFill>
                            <a:schemeClr val="tx1"/>
                          </a:solidFill>
                          <a:latin typeface="微软雅黑" panose="020B0503020204020204" pitchFamily="34" charset="-122"/>
                          <a:ea typeface="微软雅黑" panose="020B0503020204020204" pitchFamily="34" charset="-122"/>
                        </a:rPr>
                        <a:t>数据来源（不含权重数据）：上海证券交易所、深圳证券交易所。</a:t>
                      </a: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合计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22 </a:t>
                      </a:r>
                      <a:r>
                        <a:rPr lang="zh-CN" altLang="en-US" sz="1400" dirty="0">
                          <a:solidFill>
                            <a:schemeClr val="tx1"/>
                          </a:solidFill>
                          <a:latin typeface="微软雅黑" panose="020B0503020204020204" pitchFamily="34" charset="-122"/>
                          <a:ea typeface="微软雅黑" panose="020B0503020204020204" pitchFamily="34" charset="-122"/>
                        </a:rPr>
                        <a:t>个</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9402818"/>
                  </a:ext>
                </a:extLst>
              </a:tr>
            </a:tbl>
          </a:graphicData>
        </a:graphic>
      </p:graphicFrame>
    </p:spTree>
    <p:extLst>
      <p:ext uri="{BB962C8B-B14F-4D97-AF65-F5344CB8AC3E}">
        <p14:creationId xmlns:p14="http://schemas.microsoft.com/office/powerpoint/2010/main" val="852294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13.2</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15007"/>
            <a:ext cx="807646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历史模拟法测度风险价值的编程</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以基金重仓股为案例</a:t>
            </a:r>
          </a:p>
        </p:txBody>
      </p:sp>
      <p:sp>
        <p:nvSpPr>
          <p:cNvPr id="2" name="文本框 1"/>
          <p:cNvSpPr txBox="1"/>
          <p:nvPr/>
        </p:nvSpPr>
        <p:spPr>
          <a:xfrm>
            <a:off x="286385" y="1072391"/>
            <a:ext cx="2568575" cy="368300"/>
          </a:xfrm>
          <a:prstGeom prst="rect">
            <a:avLst/>
          </a:prstGeom>
          <a:noFill/>
        </p:spPr>
        <p:txBody>
          <a:bodyPr wrap="square" rtlCol="0" anchor="t">
            <a:spAutoFit/>
          </a:bodyPr>
          <a:lstStyle/>
          <a:p>
            <a:r>
              <a:rPr lang="en-US" altLang="zh-CN" b="1" dirty="0">
                <a:latin typeface="微软雅黑" panose="020B0503020204020204" pitchFamily="34" charset="-122"/>
                <a:ea typeface="微软雅黑" panose="020B0503020204020204" pitchFamily="34" charset="-122"/>
              </a:rPr>
              <a:t>13.2.2 </a:t>
            </a:r>
            <a:r>
              <a:rPr lang="zh-CN" altLang="en-US" b="1" dirty="0">
                <a:latin typeface="微软雅黑" panose="020B0503020204020204" pitchFamily="34" charset="-122"/>
                <a:ea typeface="微软雅黑" panose="020B0503020204020204" pitchFamily="34" charset="-122"/>
              </a:rPr>
              <a:t>编程任务</a:t>
            </a:r>
          </a:p>
        </p:txBody>
      </p:sp>
      <p:sp>
        <p:nvSpPr>
          <p:cNvPr id="5" name="文本框 4">
            <a:extLst>
              <a:ext uri="{FF2B5EF4-FFF2-40B4-BE49-F238E27FC236}">
                <a16:creationId xmlns:a16="http://schemas.microsoft.com/office/drawing/2014/main" id="{E029CC98-67F9-1770-4B87-C26F7F57E6DE}"/>
              </a:ext>
            </a:extLst>
          </p:cNvPr>
          <p:cNvSpPr txBox="1"/>
          <p:nvPr/>
        </p:nvSpPr>
        <p:spPr>
          <a:xfrm>
            <a:off x="286385" y="1427554"/>
            <a:ext cx="2204085" cy="337184"/>
          </a:xfrm>
          <a:prstGeom prst="homePlate">
            <a:avLst/>
          </a:prstGeom>
          <a:solidFill>
            <a:srgbClr val="1BA486"/>
          </a:solidFill>
        </p:spPr>
        <p:txBody>
          <a:bodyPr wrap="square" rtlCol="0" anchor="t">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a:extLst>
              <a:ext uri="{FF2B5EF4-FFF2-40B4-BE49-F238E27FC236}">
                <a16:creationId xmlns:a16="http://schemas.microsoft.com/office/drawing/2014/main" id="{664F9D29-3191-7DFA-7826-D31080AA3634}"/>
              </a:ext>
            </a:extLst>
          </p:cNvPr>
          <p:cNvSpPr txBox="1"/>
          <p:nvPr/>
        </p:nvSpPr>
        <p:spPr>
          <a:xfrm>
            <a:off x="286385" y="1768646"/>
            <a:ext cx="11600815" cy="307777"/>
          </a:xfrm>
          <a:prstGeom prst="rect">
            <a:avLst/>
          </a:prstGeom>
          <a:noFill/>
          <a:ln>
            <a:solidFill>
              <a:schemeClr val="tx1"/>
            </a:solidFill>
          </a:ln>
        </p:spPr>
        <p:txBody>
          <a:bodyPr wrap="square" rtlCol="0" anchor="t">
            <a:spAutoFit/>
          </a:bodyPr>
          <a:lstStyle/>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为了今后能够高效地计算风险价值，需要在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Python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中自定义一个运用历史模拟法测算风险价值的函数。</a:t>
            </a:r>
          </a:p>
        </p:txBody>
      </p:sp>
      <p:sp>
        <p:nvSpPr>
          <p:cNvPr id="9" name="文本框 8">
            <a:extLst>
              <a:ext uri="{FF2B5EF4-FFF2-40B4-BE49-F238E27FC236}">
                <a16:creationId xmlns:a16="http://schemas.microsoft.com/office/drawing/2014/main" id="{801AB3A8-6277-8BE8-FD60-3F473E1D5FDC}"/>
              </a:ext>
            </a:extLst>
          </p:cNvPr>
          <p:cNvSpPr txBox="1"/>
          <p:nvPr/>
        </p:nvSpPr>
        <p:spPr>
          <a:xfrm>
            <a:off x="286384" y="2101047"/>
            <a:ext cx="2204085" cy="337184"/>
          </a:xfrm>
          <a:prstGeom prst="homePlate">
            <a:avLst/>
          </a:prstGeom>
          <a:solidFill>
            <a:srgbClr val="1BA486"/>
          </a:solidFill>
        </p:spPr>
        <p:txBody>
          <a:bodyPr wrap="square" rtlCol="0" anchor="t">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文本框 9">
            <a:extLst>
              <a:ext uri="{FF2B5EF4-FFF2-40B4-BE49-F238E27FC236}">
                <a16:creationId xmlns:a16="http://schemas.microsoft.com/office/drawing/2014/main" id="{3CE9BCFD-9034-17B1-C8CB-688B8CCED72F}"/>
              </a:ext>
            </a:extLst>
          </p:cNvPr>
          <p:cNvSpPr txBox="1"/>
          <p:nvPr/>
        </p:nvSpPr>
        <p:spPr>
          <a:xfrm>
            <a:off x="286384" y="2471199"/>
            <a:ext cx="11600815" cy="523220"/>
          </a:xfrm>
          <a:prstGeom prst="rect">
            <a:avLst/>
          </a:prstGeom>
          <a:noFill/>
          <a:ln>
            <a:solidFill>
              <a:schemeClr val="tx1"/>
            </a:solidFill>
          </a:ln>
        </p:spPr>
        <p:txBody>
          <a:bodyPr wrap="square" rtlCol="0" anchor="t">
            <a:spAutoFit/>
          </a:bodyPr>
          <a:lstStyle/>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导入包含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2017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月至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2021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9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月期间股票日收盘价数据的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Excel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文件，同时运用任务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自定义的函数，分别计算在持有期为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天和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10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天、置信水平为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95%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和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99%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条件下投资组合的风险价值。</a:t>
            </a:r>
          </a:p>
        </p:txBody>
      </p:sp>
      <p:sp>
        <p:nvSpPr>
          <p:cNvPr id="11" name="文本框 10">
            <a:extLst>
              <a:ext uri="{FF2B5EF4-FFF2-40B4-BE49-F238E27FC236}">
                <a16:creationId xmlns:a16="http://schemas.microsoft.com/office/drawing/2014/main" id="{7B751AEF-BD76-3813-B33C-C8F2710B4A6C}"/>
              </a:ext>
            </a:extLst>
          </p:cNvPr>
          <p:cNvSpPr txBox="1"/>
          <p:nvPr/>
        </p:nvSpPr>
        <p:spPr>
          <a:xfrm>
            <a:off x="286383" y="3014649"/>
            <a:ext cx="2204085" cy="337184"/>
          </a:xfrm>
          <a:prstGeom prst="homePlate">
            <a:avLst/>
          </a:prstGeom>
          <a:solidFill>
            <a:srgbClr val="1BA486"/>
          </a:solidFill>
        </p:spPr>
        <p:txBody>
          <a:bodyPr wrap="square" rtlCol="0" anchor="t">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文本框 12">
            <a:extLst>
              <a:ext uri="{FF2B5EF4-FFF2-40B4-BE49-F238E27FC236}">
                <a16:creationId xmlns:a16="http://schemas.microsoft.com/office/drawing/2014/main" id="{C970206C-C1CB-DB70-73E5-8AC59B1D8809}"/>
              </a:ext>
            </a:extLst>
          </p:cNvPr>
          <p:cNvSpPr txBox="1"/>
          <p:nvPr/>
        </p:nvSpPr>
        <p:spPr>
          <a:xfrm>
            <a:off x="286384" y="3415303"/>
            <a:ext cx="11600815" cy="523220"/>
          </a:xfrm>
          <a:prstGeom prst="rect">
            <a:avLst/>
          </a:prstGeom>
          <a:noFill/>
          <a:ln>
            <a:solidFill>
              <a:schemeClr val="tx1"/>
            </a:solidFill>
          </a:ln>
        </p:spPr>
        <p:txBody>
          <a:bodyPr wrap="square" rtlCol="0" anchor="t">
            <a:spAutoFit/>
          </a:bodyPr>
          <a:lstStyle/>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为了进行对比，公司首席风险官还要求选取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2019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月至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2021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9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月作为测算风险价值的新时间区间，并且依据这一新的时间区间重新用历史模拟法测算在持有期为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天和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10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天、置信水平为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95%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和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99%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条件下投资组合的风险价值。</a:t>
            </a:r>
          </a:p>
        </p:txBody>
      </p:sp>
      <p:sp>
        <p:nvSpPr>
          <p:cNvPr id="14" name="文本框 13">
            <a:extLst>
              <a:ext uri="{FF2B5EF4-FFF2-40B4-BE49-F238E27FC236}">
                <a16:creationId xmlns:a16="http://schemas.microsoft.com/office/drawing/2014/main" id="{C5A4F0F9-5F09-C2A1-4AD7-068D72A44521}"/>
              </a:ext>
            </a:extLst>
          </p:cNvPr>
          <p:cNvSpPr txBox="1"/>
          <p:nvPr/>
        </p:nvSpPr>
        <p:spPr>
          <a:xfrm>
            <a:off x="286385" y="4044858"/>
            <a:ext cx="2568575" cy="368300"/>
          </a:xfrm>
          <a:prstGeom prst="rect">
            <a:avLst/>
          </a:prstGeom>
          <a:noFill/>
        </p:spPr>
        <p:txBody>
          <a:bodyPr wrap="square" rtlCol="0" anchor="t">
            <a:spAutoFit/>
          </a:bodyPr>
          <a:lstStyle/>
          <a:p>
            <a:r>
              <a:rPr lang="en-US" altLang="zh-CN" b="1" dirty="0">
                <a:latin typeface="微软雅黑" panose="020B0503020204020204" pitchFamily="34" charset="-122"/>
                <a:ea typeface="微软雅黑" panose="020B0503020204020204" pitchFamily="34" charset="-122"/>
              </a:rPr>
              <a:t>13.2.3 </a:t>
            </a:r>
            <a:r>
              <a:rPr lang="zh-CN" altLang="en-US" b="1" dirty="0">
                <a:latin typeface="微软雅黑" panose="020B0503020204020204" pitchFamily="34" charset="-122"/>
                <a:ea typeface="微软雅黑" panose="020B0503020204020204" pitchFamily="34" charset="-122"/>
              </a:rPr>
              <a:t>编程提示</a:t>
            </a: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7002DCED-D85F-CCA7-5C39-DBD810B79C79}"/>
                  </a:ext>
                </a:extLst>
              </p:cNvPr>
              <p:cNvSpPr txBox="1"/>
              <p:nvPr/>
            </p:nvSpPr>
            <p:spPr>
              <a:xfrm>
                <a:off x="286383" y="4433381"/>
                <a:ext cx="11600815" cy="2421689"/>
              </a:xfrm>
              <a:prstGeom prst="rect">
                <a:avLst/>
              </a:prstGeom>
              <a:noFill/>
              <a:ln>
                <a:solidFill>
                  <a:schemeClr val="bg1">
                    <a:lumMod val="85000"/>
                  </a:schemeClr>
                </a:solidFill>
              </a:ln>
            </p:spPr>
            <p:txBody>
              <a:bodyPr wrap="square" rtlCol="0" anchor="t">
                <a:spAutoFit/>
              </a:bodyPr>
              <a:lstStyle/>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在历史模拟法中，假定在投资组合中共有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N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个资产，</a:t>
                </a:r>
                <a:r>
                  <a:rPr lang="en-US" altLang="zh-CN" sz="1400" dirty="0" err="1">
                    <a:latin typeface="微软雅黑" panose="020B0503020204020204" pitchFamily="34" charset="-122"/>
                    <a:ea typeface="微软雅黑" panose="020B0503020204020204" pitchFamily="34" charset="-122"/>
                    <a:cs typeface="微软雅黑" panose="020B0503020204020204" pitchFamily="34" charset="-122"/>
                  </a:rPr>
                  <a:t>R</a:t>
                </a:r>
                <a:r>
                  <a:rPr lang="en-US" altLang="zh-CN" sz="1400" baseline="-25000" dirty="0" err="1">
                    <a:latin typeface="微软雅黑" panose="020B0503020204020204" pitchFamily="34" charset="-122"/>
                    <a:ea typeface="微软雅黑" panose="020B0503020204020204" pitchFamily="34" charset="-122"/>
                    <a:cs typeface="微软雅黑" panose="020B0503020204020204" pitchFamily="34" charset="-122"/>
                  </a:rPr>
                  <a:t>it</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表示投资组合中第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i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个资产在过去第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t</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个交易日的收益率，并且 </a:t>
                </a:r>
                <a:r>
                  <a:rPr lang="en-US" altLang="zh-CN" sz="1400"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1,2, ,…,N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t=</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1,2, , … T</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，同时假设风险价值计算日是第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个交易日，第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个交易日的投资组合市值用</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S</a:t>
                </a:r>
                <a:r>
                  <a:rPr lang="en-US" altLang="zh-CN" sz="1400" baseline="-25000" dirty="0">
                    <a:latin typeface="微软雅黑" panose="020B0503020204020204" pitchFamily="34" charset="-122"/>
                    <a:ea typeface="微软雅黑" panose="020B0503020204020204" pitchFamily="34" charset="-122"/>
                    <a:cs typeface="微软雅黑" panose="020B0503020204020204" pitchFamily="34" charset="-122"/>
                  </a:rPr>
                  <a:t>PT</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表示，第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i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个资产在第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个交易日的权重用</a:t>
                </a:r>
                <a:r>
                  <a:rPr lang="en-US" altLang="zh-CN" sz="1400" dirty="0" err="1">
                    <a:latin typeface="微软雅黑" panose="020B0503020204020204" pitchFamily="34" charset="-122"/>
                    <a:ea typeface="微软雅黑" panose="020B0503020204020204" pitchFamily="34" charset="-122"/>
                    <a:cs typeface="微软雅黑" panose="020B0503020204020204" pitchFamily="34" charset="-122"/>
                  </a:rPr>
                  <a:t>wi</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表示，模拟得到过去第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个交易日投资组合收益</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ΔS</a:t>
                </a:r>
                <a:r>
                  <a:rPr lang="en-US" altLang="zh-CN" sz="1400" baseline="-25000" dirty="0">
                    <a:latin typeface="微软雅黑" panose="020B0503020204020204" pitchFamily="34" charset="-122"/>
                    <a:ea typeface="微软雅黑" panose="020B0503020204020204" pitchFamily="34" charset="-122"/>
                    <a:cs typeface="微软雅黑" panose="020B0503020204020204" pitchFamily="34" charset="-122"/>
                  </a:rPr>
                  <a:t>PT</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的表达式如下： </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a:p>
                <a:pPr indent="360000"/>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ea typeface="Cambria Math" panose="02040503050406030204" pitchFamily="18" charset="0"/>
                          <a:cs typeface="微软雅黑" panose="020B0503020204020204" pitchFamily="34" charset="-122"/>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𝑆</m:t>
                          </m:r>
                        </m:e>
                        <m:sub>
                          <m:r>
                            <a:rPr lang="en-US" altLang="zh-CN" sz="1400" b="0" i="1" smtClean="0">
                              <a:latin typeface="Cambria Math" panose="02040503050406030204" pitchFamily="18" charset="0"/>
                              <a:ea typeface="Cambria Math" panose="02040503050406030204" pitchFamily="18" charset="0"/>
                            </a:rPr>
                            <m:t>𝑃𝑇</m:t>
                          </m:r>
                        </m:sub>
                      </m:sSub>
                      <m:r>
                        <a:rPr lang="en-US" altLang="zh-CN" sz="1400" b="0" i="1" smtClean="0">
                          <a:latin typeface="Cambria Math" panose="02040503050406030204" pitchFamily="18" charset="0"/>
                          <a:ea typeface="微软雅黑" panose="020B0503020204020204" pitchFamily="34" charset="-122"/>
                        </a:rPr>
                        <m:t>=</m:t>
                      </m:r>
                      <m:nary>
                        <m:naryPr>
                          <m:chr m:val="∑"/>
                          <m:ctrlPr>
                            <a:rPr lang="en-US" altLang="zh-CN" sz="1400" b="0" i="1" smtClean="0">
                              <a:latin typeface="Cambria Math" panose="02040503050406030204" pitchFamily="18" charset="0"/>
                              <a:ea typeface="微软雅黑" panose="020B0503020204020204" pitchFamily="34" charset="-122"/>
                            </a:rPr>
                          </m:ctrlPr>
                        </m:naryPr>
                        <m:sub>
                          <m:r>
                            <m:rPr>
                              <m:brk m:alnAt="23"/>
                            </m:rPr>
                            <a:rPr lang="en-US" altLang="zh-CN" sz="1400" b="0" i="1" smtClean="0">
                              <a:latin typeface="Cambria Math" panose="02040503050406030204" pitchFamily="18" charset="0"/>
                              <a:ea typeface="微软雅黑" panose="020B0503020204020204" pitchFamily="34" charset="-122"/>
                            </a:rPr>
                            <m:t>𝑖</m:t>
                          </m:r>
                          <m:r>
                            <a:rPr lang="en-US" altLang="zh-CN" sz="1400" b="0" i="1" smtClean="0">
                              <a:latin typeface="Cambria Math" panose="02040503050406030204" pitchFamily="18" charset="0"/>
                              <a:ea typeface="微软雅黑" panose="020B0503020204020204" pitchFamily="34" charset="-122"/>
                            </a:rPr>
                            <m:t>=1</m:t>
                          </m:r>
                        </m:sub>
                        <m:sup>
                          <m:r>
                            <a:rPr lang="en-US" altLang="zh-CN" sz="1400" b="0" i="1" smtClean="0">
                              <a:latin typeface="Cambria Math" panose="02040503050406030204" pitchFamily="18" charset="0"/>
                              <a:ea typeface="微软雅黑" panose="020B0503020204020204" pitchFamily="34" charset="-122"/>
                            </a:rPr>
                            <m:t>𝑁</m:t>
                          </m:r>
                        </m:sup>
                        <m:e>
                          <m:sSub>
                            <m:sSubPr>
                              <m:ctrlPr>
                                <a:rPr lang="en-US" altLang="zh-CN" sz="1400" b="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𝑤</m:t>
                              </m:r>
                            </m:e>
                            <m:sub>
                              <m:r>
                                <a:rPr lang="en-US" altLang="zh-CN" sz="1400" b="0" i="1" smtClean="0">
                                  <a:latin typeface="Cambria Math" panose="02040503050406030204" pitchFamily="18" charset="0"/>
                                  <a:ea typeface="微软雅黑" panose="020B0503020204020204" pitchFamily="34" charset="-122"/>
                                </a:rPr>
                                <m:t>𝑖</m:t>
                              </m:r>
                            </m:sub>
                          </m:sSub>
                          <m:sSub>
                            <m:sSubPr>
                              <m:ctrlPr>
                                <a:rPr lang="en-US" altLang="zh-CN" sz="1400" b="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𝑅</m:t>
                              </m:r>
                            </m:e>
                            <m:sub>
                              <m:r>
                                <a:rPr lang="en-US" altLang="zh-CN" sz="1400" b="0" i="1" smtClean="0">
                                  <a:latin typeface="Cambria Math" panose="02040503050406030204" pitchFamily="18" charset="0"/>
                                  <a:ea typeface="微软雅黑" panose="020B0503020204020204" pitchFamily="34" charset="-122"/>
                                </a:rPr>
                                <m:t>𝑖𝑡</m:t>
                              </m:r>
                            </m:sub>
                          </m:sSub>
                          <m:sSub>
                            <m:sSubPr>
                              <m:ctrlPr>
                                <a:rPr lang="en-US" altLang="zh-CN" sz="1400" b="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𝑆</m:t>
                              </m:r>
                            </m:e>
                            <m:sub>
                              <m:r>
                                <a:rPr lang="en-US" altLang="zh-CN" sz="1400" b="0" i="1" smtClean="0">
                                  <a:latin typeface="Cambria Math" panose="02040503050406030204" pitchFamily="18" charset="0"/>
                                  <a:ea typeface="微软雅黑" panose="020B0503020204020204" pitchFamily="34" charset="-122"/>
                                </a:rPr>
                                <m:t>𝑃𝑇</m:t>
                              </m:r>
                            </m:sub>
                          </m:sSub>
                        </m:e>
                      </m:nary>
                    </m:oMath>
                  </m:oMathPara>
                </a14:m>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需要注意的是，下标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取值越小就表示该交易日距离风险价值计算日（第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个交易日）越远，相反，取值越大则表示该交易日距离风险价值计算日（第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个交易日）越近。然后，将模拟测算的过去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个交易日投资组合收益金额由大到小排序并形成基于过去交易日数据的投资组合收益分布，持有期为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天、置信水平为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95%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的风险价值对应于收益分布中的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5%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分位数（取正数），持有期为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天、置信水平为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99%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的风险价值则对应于分布中的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分位数（取正数）。</a:t>
                </a:r>
                <a:b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br>
                <a:endParaRPr lang="zh-CN" altLang="en-US" sz="1400" dirty="0">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xmlns="">
          <p:sp>
            <p:nvSpPr>
              <p:cNvPr id="15" name="文本框 14">
                <a:extLst>
                  <a:ext uri="{FF2B5EF4-FFF2-40B4-BE49-F238E27FC236}">
                    <a16:creationId xmlns:a16="http://schemas.microsoft.com/office/drawing/2014/main" id="{7002DCED-D85F-CCA7-5C39-DBD810B79C79}"/>
                  </a:ext>
                </a:extLst>
              </p:cNvPr>
              <p:cNvSpPr txBox="1">
                <a:spLocks noRot="1" noChangeAspect="1" noMove="1" noResize="1" noEditPoints="1" noAdjustHandles="1" noChangeArrowheads="1" noChangeShapeType="1" noTextEdit="1"/>
              </p:cNvSpPr>
              <p:nvPr/>
            </p:nvSpPr>
            <p:spPr>
              <a:xfrm>
                <a:off x="286383" y="4433381"/>
                <a:ext cx="11600815" cy="2421689"/>
              </a:xfrm>
              <a:prstGeom prst="rect">
                <a:avLst/>
              </a:prstGeom>
              <a:blipFill>
                <a:blip r:embed="rId2"/>
                <a:stretch>
                  <a:fillRect l="-105"/>
                </a:stretch>
              </a:blipFill>
              <a:ln>
                <a:solidFill>
                  <a:schemeClr val="bg1">
                    <a:lumMod val="85000"/>
                  </a:schemeClr>
                </a:solidFill>
              </a:ln>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69892330-D4B0-7C5F-52D7-2E82626273BD}"/>
              </a:ext>
            </a:extLst>
          </p:cNvPr>
          <p:cNvSpPr txBox="1"/>
          <p:nvPr/>
        </p:nvSpPr>
        <p:spPr>
          <a:xfrm>
            <a:off x="8646452" y="5231877"/>
            <a:ext cx="1223412"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（式 </a:t>
            </a:r>
            <a:r>
              <a:rPr lang="en-US" altLang="zh-CN" sz="1400" dirty="0">
                <a:latin typeface="微软雅黑" panose="020B0503020204020204" pitchFamily="34" charset="-122"/>
                <a:ea typeface="微软雅黑" panose="020B0503020204020204" pitchFamily="34" charset="-122"/>
              </a:rPr>
              <a:t>13-5 </a:t>
            </a:r>
            <a:r>
              <a:rPr lang="zh-CN" altLang="en-US" sz="1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766542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13.2</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15007"/>
            <a:ext cx="807646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历史模拟法测度风险价值的编程</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以基金重仓股为案例</a:t>
            </a:r>
          </a:p>
        </p:txBody>
      </p:sp>
      <p:sp>
        <p:nvSpPr>
          <p:cNvPr id="14" name="文本框 13">
            <a:extLst>
              <a:ext uri="{FF2B5EF4-FFF2-40B4-BE49-F238E27FC236}">
                <a16:creationId xmlns:a16="http://schemas.microsoft.com/office/drawing/2014/main" id="{C5A4F0F9-5F09-C2A1-4AD7-068D72A44521}"/>
              </a:ext>
            </a:extLst>
          </p:cNvPr>
          <p:cNvSpPr txBox="1"/>
          <p:nvPr/>
        </p:nvSpPr>
        <p:spPr>
          <a:xfrm>
            <a:off x="286385" y="1207390"/>
            <a:ext cx="2568575" cy="368300"/>
          </a:xfrm>
          <a:prstGeom prst="rect">
            <a:avLst/>
          </a:prstGeom>
          <a:noFill/>
        </p:spPr>
        <p:txBody>
          <a:bodyPr wrap="square" rtlCol="0" anchor="t">
            <a:spAutoFit/>
          </a:bodyPr>
          <a:lstStyle/>
          <a:p>
            <a:r>
              <a:rPr lang="en-US" altLang="zh-CN" b="1" dirty="0">
                <a:latin typeface="微软雅黑" panose="020B0503020204020204" pitchFamily="34" charset="-122"/>
                <a:ea typeface="微软雅黑" panose="020B0503020204020204" pitchFamily="34" charset="-122"/>
              </a:rPr>
              <a:t>13.2.4 </a:t>
            </a:r>
            <a:r>
              <a:rPr lang="zh-CN" altLang="en-US" b="1" dirty="0">
                <a:latin typeface="微软雅黑" panose="020B0503020204020204" pitchFamily="34" charset="-122"/>
                <a:ea typeface="微软雅黑" panose="020B0503020204020204" pitchFamily="34" charset="-122"/>
              </a:rPr>
              <a:t>参考代码与说明</a:t>
            </a:r>
          </a:p>
        </p:txBody>
      </p:sp>
      <p:sp>
        <p:nvSpPr>
          <p:cNvPr id="18" name="文本框 17">
            <a:extLst>
              <a:ext uri="{FF2B5EF4-FFF2-40B4-BE49-F238E27FC236}">
                <a16:creationId xmlns:a16="http://schemas.microsoft.com/office/drawing/2014/main" id="{20CD7ECC-5ED2-DD10-A66B-D348BA1D51C3}"/>
              </a:ext>
            </a:extLst>
          </p:cNvPr>
          <p:cNvSpPr txBox="1"/>
          <p:nvPr/>
        </p:nvSpPr>
        <p:spPr>
          <a:xfrm>
            <a:off x="5059492" y="4597854"/>
            <a:ext cx="4489426" cy="2009256"/>
          </a:xfrm>
          <a:prstGeom prst="roundRect">
            <a:avLst>
              <a:gd name="adj" fmla="val 30103"/>
            </a:avLst>
          </a:prstGeom>
          <a:solidFill>
            <a:srgbClr val="1BA486"/>
          </a:solidFill>
        </p:spPr>
        <p:txBody>
          <a:bodyPr wrap="square" rtlCol="0" anchor="t">
            <a:spAutoFit/>
          </a:bodyPr>
          <a:lstStyle/>
          <a:p>
            <a:pPr indent="360000">
              <a:lnSpc>
                <a:spcPct val="150000"/>
              </a:lnSpc>
            </a:pP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在以上自定义的函数 </a:t>
            </a:r>
            <a:r>
              <a:rPr lang="en-US" altLang="zh-CN" sz="14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VaR_History</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中，只需要输入投资组合的最新市值、投资组合中每个资产的最新权重、每个资产的日收益率序列、持有期以及置信水平等参数，就可以快速获取运用历史模拟法计算得到的风险价值。</a:t>
            </a:r>
          </a:p>
        </p:txBody>
      </p:sp>
      <p:sp>
        <p:nvSpPr>
          <p:cNvPr id="19" name="文本框 18">
            <a:extLst>
              <a:ext uri="{FF2B5EF4-FFF2-40B4-BE49-F238E27FC236}">
                <a16:creationId xmlns:a16="http://schemas.microsoft.com/office/drawing/2014/main" id="{E673EEE3-819E-A1E2-74BD-FE7B44FB6F1D}"/>
              </a:ext>
            </a:extLst>
          </p:cNvPr>
          <p:cNvSpPr txBox="1"/>
          <p:nvPr/>
        </p:nvSpPr>
        <p:spPr>
          <a:xfrm>
            <a:off x="286381" y="1573009"/>
            <a:ext cx="2204085" cy="337184"/>
          </a:xfrm>
          <a:prstGeom prst="homePlate">
            <a:avLst/>
          </a:prstGeom>
          <a:solidFill>
            <a:srgbClr val="1BA486"/>
          </a:solidFill>
        </p:spPr>
        <p:txBody>
          <a:bodyPr wrap="square" rtlCol="0" anchor="t">
            <a:spAutoFit/>
          </a:bodyPr>
          <a:lstStyle/>
          <a:p>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．针对任务 </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a:extLst>
              <a:ext uri="{FF2B5EF4-FFF2-40B4-BE49-F238E27FC236}">
                <a16:creationId xmlns:a16="http://schemas.microsoft.com/office/drawing/2014/main" id="{295B99B6-EE20-C68C-1F72-CAF9FDCFFD9D}"/>
              </a:ext>
            </a:extLst>
          </p:cNvPr>
          <p:cNvPicPr>
            <a:picLocks noChangeAspect="1"/>
          </p:cNvPicPr>
          <p:nvPr/>
        </p:nvPicPr>
        <p:blipFill>
          <a:blip r:embed="rId2"/>
          <a:stretch>
            <a:fillRect/>
          </a:stretch>
        </p:blipFill>
        <p:spPr>
          <a:xfrm>
            <a:off x="286381" y="2024336"/>
            <a:ext cx="6877050" cy="2324100"/>
          </a:xfrm>
          <a:prstGeom prst="rect">
            <a:avLst/>
          </a:prstGeom>
        </p:spPr>
      </p:pic>
    </p:spTree>
    <p:extLst>
      <p:ext uri="{BB962C8B-B14F-4D97-AF65-F5344CB8AC3E}">
        <p14:creationId xmlns:p14="http://schemas.microsoft.com/office/powerpoint/2010/main" val="3998796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13.2</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15007"/>
            <a:ext cx="807646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历史模拟法测度风险价值的编程</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以基金重仓股为案例</a:t>
            </a:r>
          </a:p>
        </p:txBody>
      </p:sp>
      <p:sp>
        <p:nvSpPr>
          <p:cNvPr id="18" name="文本框 17">
            <a:extLst>
              <a:ext uri="{FF2B5EF4-FFF2-40B4-BE49-F238E27FC236}">
                <a16:creationId xmlns:a16="http://schemas.microsoft.com/office/drawing/2014/main" id="{20CD7ECC-5ED2-DD10-A66B-D348BA1D51C3}"/>
              </a:ext>
            </a:extLst>
          </p:cNvPr>
          <p:cNvSpPr txBox="1"/>
          <p:nvPr/>
        </p:nvSpPr>
        <p:spPr>
          <a:xfrm>
            <a:off x="7416193" y="2024336"/>
            <a:ext cx="4489426" cy="2518025"/>
          </a:xfrm>
          <a:prstGeom prst="roundRect">
            <a:avLst>
              <a:gd name="adj" fmla="val 14881"/>
            </a:avLst>
          </a:prstGeom>
          <a:solidFill>
            <a:srgbClr val="1BA486"/>
          </a:solidFill>
        </p:spPr>
        <p:txBody>
          <a:bodyPr wrap="square" rtlCol="0" anchor="t">
            <a:spAutoFit/>
          </a:bodyPr>
          <a:lstStyle/>
          <a:p>
            <a:pPr indent="360000">
              <a:lnSpc>
                <a:spcPct val="150000"/>
              </a:lnSpc>
            </a:pP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从计算结果可以发现，在投资组合的最新市值为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5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亿元的情况下，在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个交易日内，有</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95%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的可能性投资组合的亏损不超过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1821.52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万元，有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99%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的可能性亏损不超过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3462.33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万元；在</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个交易日内，有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95%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的可能性投资组合的亏损不超过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5760.15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万元，有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99%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的可能性最大亏损不超过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1.09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亿元。</a:t>
            </a:r>
            <a:endPar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a:extLst>
              <a:ext uri="{FF2B5EF4-FFF2-40B4-BE49-F238E27FC236}">
                <a16:creationId xmlns:a16="http://schemas.microsoft.com/office/drawing/2014/main" id="{E69F21B4-62C7-D11F-193D-9603C30C0E17}"/>
              </a:ext>
            </a:extLst>
          </p:cNvPr>
          <p:cNvSpPr txBox="1"/>
          <p:nvPr/>
        </p:nvSpPr>
        <p:spPr>
          <a:xfrm>
            <a:off x="286381" y="1238612"/>
            <a:ext cx="2204085" cy="337184"/>
          </a:xfrm>
          <a:prstGeom prst="homePlate">
            <a:avLst/>
          </a:prstGeom>
          <a:solidFill>
            <a:srgbClr val="1BA486"/>
          </a:solidFill>
        </p:spPr>
        <p:txBody>
          <a:bodyPr wrap="square" rtlCol="0" anchor="t">
            <a:spAutoFit/>
          </a:bodyPr>
          <a:lstStyle/>
          <a:p>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．针对任务 </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a:extLst>
              <a:ext uri="{FF2B5EF4-FFF2-40B4-BE49-F238E27FC236}">
                <a16:creationId xmlns:a16="http://schemas.microsoft.com/office/drawing/2014/main" id="{93F20443-3E6C-BF86-D484-9464B7251E21}"/>
              </a:ext>
            </a:extLst>
          </p:cNvPr>
          <p:cNvPicPr>
            <a:picLocks noChangeAspect="1"/>
          </p:cNvPicPr>
          <p:nvPr/>
        </p:nvPicPr>
        <p:blipFill>
          <a:blip r:embed="rId2"/>
          <a:stretch>
            <a:fillRect/>
          </a:stretch>
        </p:blipFill>
        <p:spPr>
          <a:xfrm>
            <a:off x="286381" y="1716366"/>
            <a:ext cx="6867525" cy="3067050"/>
          </a:xfrm>
          <a:prstGeom prst="rect">
            <a:avLst/>
          </a:prstGeom>
        </p:spPr>
      </p:pic>
      <p:pic>
        <p:nvPicPr>
          <p:cNvPr id="6" name="图片 5">
            <a:extLst>
              <a:ext uri="{FF2B5EF4-FFF2-40B4-BE49-F238E27FC236}">
                <a16:creationId xmlns:a16="http://schemas.microsoft.com/office/drawing/2014/main" id="{D1F9B2E7-F019-05CE-AEE5-34DB97CCBC8F}"/>
              </a:ext>
            </a:extLst>
          </p:cNvPr>
          <p:cNvPicPr>
            <a:picLocks noChangeAspect="1"/>
          </p:cNvPicPr>
          <p:nvPr/>
        </p:nvPicPr>
        <p:blipFill>
          <a:blip r:embed="rId3"/>
          <a:stretch>
            <a:fillRect/>
          </a:stretch>
        </p:blipFill>
        <p:spPr>
          <a:xfrm>
            <a:off x="286381" y="4752779"/>
            <a:ext cx="6848475" cy="1266825"/>
          </a:xfrm>
          <a:prstGeom prst="rect">
            <a:avLst/>
          </a:prstGeom>
        </p:spPr>
      </p:pic>
    </p:spTree>
    <p:extLst>
      <p:ext uri="{BB962C8B-B14F-4D97-AF65-F5344CB8AC3E}">
        <p14:creationId xmlns:p14="http://schemas.microsoft.com/office/powerpoint/2010/main" val="1773373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13.2</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15007"/>
            <a:ext cx="807646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历史模拟法测度风险价值的编程</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以基金重仓股为案例</a:t>
            </a:r>
          </a:p>
        </p:txBody>
      </p:sp>
      <p:sp>
        <p:nvSpPr>
          <p:cNvPr id="18" name="文本框 17">
            <a:extLst>
              <a:ext uri="{FF2B5EF4-FFF2-40B4-BE49-F238E27FC236}">
                <a16:creationId xmlns:a16="http://schemas.microsoft.com/office/drawing/2014/main" id="{20CD7ECC-5ED2-DD10-A66B-D348BA1D51C3}"/>
              </a:ext>
            </a:extLst>
          </p:cNvPr>
          <p:cNvSpPr txBox="1"/>
          <p:nvPr/>
        </p:nvSpPr>
        <p:spPr>
          <a:xfrm>
            <a:off x="7416193" y="2024336"/>
            <a:ext cx="4489426" cy="2398054"/>
          </a:xfrm>
          <a:prstGeom prst="roundRect">
            <a:avLst>
              <a:gd name="adj" fmla="val 30103"/>
            </a:avLst>
          </a:prstGeom>
          <a:solidFill>
            <a:srgbClr val="1BA486"/>
          </a:solidFill>
        </p:spPr>
        <p:txBody>
          <a:bodyPr wrap="square" rtlCol="0" anchor="t">
            <a:spAutoFit/>
          </a:bodyPr>
          <a:lstStyle/>
          <a:p>
            <a:pPr indent="360000">
              <a:lnSpc>
                <a:spcPct val="150000"/>
              </a:lnSpc>
            </a:pP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从左侧的输出结果可以看到，当时间区间重新选择为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2019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月至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2021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9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月时，运用历史模拟法得到的风险价值相比任务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（运用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2017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月至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2021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9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月）的风险价值略有提高。表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13-4</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比较了两个不同时间区间并采用历史模拟法所得到的风险价值。</a:t>
            </a:r>
          </a:p>
        </p:txBody>
      </p:sp>
      <p:sp>
        <p:nvSpPr>
          <p:cNvPr id="7" name="文本框 6">
            <a:extLst>
              <a:ext uri="{FF2B5EF4-FFF2-40B4-BE49-F238E27FC236}">
                <a16:creationId xmlns:a16="http://schemas.microsoft.com/office/drawing/2014/main" id="{E69F21B4-62C7-D11F-193D-9603C30C0E17}"/>
              </a:ext>
            </a:extLst>
          </p:cNvPr>
          <p:cNvSpPr txBox="1"/>
          <p:nvPr/>
        </p:nvSpPr>
        <p:spPr>
          <a:xfrm>
            <a:off x="286381" y="1238612"/>
            <a:ext cx="2204085" cy="337184"/>
          </a:xfrm>
          <a:prstGeom prst="homePlate">
            <a:avLst/>
          </a:prstGeom>
          <a:solidFill>
            <a:srgbClr val="1BA486"/>
          </a:solidFill>
        </p:spPr>
        <p:txBody>
          <a:bodyPr wrap="square" rtlCol="0" anchor="t">
            <a:spAutoFit/>
          </a:bodyPr>
          <a:lstStyle/>
          <a:p>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．针对任务 </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a:extLst>
              <a:ext uri="{FF2B5EF4-FFF2-40B4-BE49-F238E27FC236}">
                <a16:creationId xmlns:a16="http://schemas.microsoft.com/office/drawing/2014/main" id="{50FDA194-C46B-13CF-EE59-9A312DEDE788}"/>
              </a:ext>
            </a:extLst>
          </p:cNvPr>
          <p:cNvPicPr>
            <a:picLocks noChangeAspect="1"/>
          </p:cNvPicPr>
          <p:nvPr/>
        </p:nvPicPr>
        <p:blipFill>
          <a:blip r:embed="rId2"/>
          <a:stretch>
            <a:fillRect/>
          </a:stretch>
        </p:blipFill>
        <p:spPr>
          <a:xfrm>
            <a:off x="286381" y="1639266"/>
            <a:ext cx="6848475" cy="2924175"/>
          </a:xfrm>
          <a:prstGeom prst="rect">
            <a:avLst/>
          </a:prstGeom>
        </p:spPr>
      </p:pic>
      <p:graphicFrame>
        <p:nvGraphicFramePr>
          <p:cNvPr id="5" name="表格 7">
            <a:extLst>
              <a:ext uri="{FF2B5EF4-FFF2-40B4-BE49-F238E27FC236}">
                <a16:creationId xmlns:a16="http://schemas.microsoft.com/office/drawing/2014/main" id="{46F7557E-A805-28B9-4966-FD429DBE2615}"/>
              </a:ext>
            </a:extLst>
          </p:cNvPr>
          <p:cNvGraphicFramePr>
            <a:graphicFrameLocks noGrp="1"/>
          </p:cNvGraphicFramePr>
          <p:nvPr>
            <p:extLst>
              <p:ext uri="{D42A27DB-BD31-4B8C-83A1-F6EECF244321}">
                <p14:modId xmlns:p14="http://schemas.microsoft.com/office/powerpoint/2010/main" val="1203332535"/>
              </p:ext>
            </p:extLst>
          </p:nvPr>
        </p:nvGraphicFramePr>
        <p:xfrm>
          <a:off x="4972727" y="4611443"/>
          <a:ext cx="6932892" cy="2214191"/>
        </p:xfrm>
        <a:graphic>
          <a:graphicData uri="http://schemas.openxmlformats.org/drawingml/2006/table">
            <a:tbl>
              <a:tblPr firstRow="1" bandRow="1">
                <a:tableStyleId>{5C22544A-7EE6-4342-B048-85BDC9FD1C3A}</a:tableStyleId>
              </a:tblPr>
              <a:tblGrid>
                <a:gridCol w="1733223">
                  <a:extLst>
                    <a:ext uri="{9D8B030D-6E8A-4147-A177-3AD203B41FA5}">
                      <a16:colId xmlns:a16="http://schemas.microsoft.com/office/drawing/2014/main" val="1181104583"/>
                    </a:ext>
                  </a:extLst>
                </a:gridCol>
                <a:gridCol w="1733223">
                  <a:extLst>
                    <a:ext uri="{9D8B030D-6E8A-4147-A177-3AD203B41FA5}">
                      <a16:colId xmlns:a16="http://schemas.microsoft.com/office/drawing/2014/main" val="2412184432"/>
                    </a:ext>
                  </a:extLst>
                </a:gridCol>
                <a:gridCol w="1733223">
                  <a:extLst>
                    <a:ext uri="{9D8B030D-6E8A-4147-A177-3AD203B41FA5}">
                      <a16:colId xmlns:a16="http://schemas.microsoft.com/office/drawing/2014/main" val="3888662187"/>
                    </a:ext>
                  </a:extLst>
                </a:gridCol>
                <a:gridCol w="1733223">
                  <a:extLst>
                    <a:ext uri="{9D8B030D-6E8A-4147-A177-3AD203B41FA5}">
                      <a16:colId xmlns:a16="http://schemas.microsoft.com/office/drawing/2014/main" val="3514179322"/>
                    </a:ext>
                  </a:extLst>
                </a:gridCol>
              </a:tblGrid>
              <a:tr h="316313">
                <a:tc gridSpan="4">
                  <a:txBody>
                    <a:bodyPr/>
                    <a:lstStyle/>
                    <a:p>
                      <a:pPr algn="ctr"/>
                      <a:r>
                        <a:rPr lang="zh-CN" altLang="en-US" sz="900" dirty="0">
                          <a:solidFill>
                            <a:schemeClr val="tx1"/>
                          </a:solidFill>
                          <a:latin typeface="微软雅黑" panose="020B0503020204020204" pitchFamily="34" charset="-122"/>
                          <a:ea typeface="微软雅黑" panose="020B0503020204020204" pitchFamily="34" charset="-122"/>
                        </a:rPr>
                        <a:t>表 </a:t>
                      </a:r>
                      <a:r>
                        <a:rPr lang="en-US" altLang="zh-CN" sz="900" dirty="0">
                          <a:solidFill>
                            <a:schemeClr val="tx1"/>
                          </a:solidFill>
                          <a:latin typeface="微软雅黑" panose="020B0503020204020204" pitchFamily="34" charset="-122"/>
                          <a:ea typeface="微软雅黑" panose="020B0503020204020204" pitchFamily="34" charset="-122"/>
                        </a:rPr>
                        <a:t>13-4 </a:t>
                      </a:r>
                      <a:r>
                        <a:rPr lang="zh-CN" altLang="en-US" sz="900" dirty="0">
                          <a:solidFill>
                            <a:schemeClr val="tx1"/>
                          </a:solidFill>
                          <a:latin typeface="微软雅黑" panose="020B0503020204020204" pitchFamily="34" charset="-122"/>
                          <a:ea typeface="微软雅黑" panose="020B0503020204020204" pitchFamily="34" charset="-122"/>
                        </a:rPr>
                        <a:t>选取不同时间区间并运用历史模拟法得到的风险价值</a:t>
                      </a:r>
                    </a:p>
                  </a:txBody>
                  <a:tcPr marL="77995" marR="77995" marT="38998" marB="38998" anchor="ctr">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4197238494"/>
                  </a:ext>
                </a:extLst>
              </a:tr>
              <a:tr h="316313">
                <a:tc rowSpan="2">
                  <a:txBody>
                    <a:bodyPr/>
                    <a:lstStyle/>
                    <a:p>
                      <a:pPr algn="ctr"/>
                      <a:r>
                        <a:rPr lang="zh-CN" altLang="en-US" sz="900" dirty="0">
                          <a:solidFill>
                            <a:schemeClr val="bg1"/>
                          </a:solidFill>
                          <a:latin typeface="微软雅黑" panose="020B0503020204020204" pitchFamily="34" charset="-122"/>
                          <a:ea typeface="微软雅黑" panose="020B0503020204020204" pitchFamily="34" charset="-122"/>
                        </a:rPr>
                        <a:t>持有期</a:t>
                      </a: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rowSpan="2">
                  <a:txBody>
                    <a:bodyPr/>
                    <a:lstStyle/>
                    <a:p>
                      <a:pPr algn="ctr"/>
                      <a:r>
                        <a:rPr lang="zh-CN" altLang="en-US" sz="900" dirty="0">
                          <a:solidFill>
                            <a:schemeClr val="bg1"/>
                          </a:solidFill>
                          <a:latin typeface="微软雅黑" panose="020B0503020204020204" pitchFamily="34" charset="-122"/>
                          <a:ea typeface="微软雅黑" panose="020B0503020204020204" pitchFamily="34" charset="-122"/>
                        </a:rPr>
                        <a:t>置信水平</a:t>
                      </a: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gridSpan="2">
                  <a:txBody>
                    <a:bodyPr/>
                    <a:lstStyle/>
                    <a:p>
                      <a:pPr algn="ctr"/>
                      <a:r>
                        <a:rPr lang="zh-CN" altLang="en-US" sz="900" dirty="0">
                          <a:solidFill>
                            <a:schemeClr val="bg1"/>
                          </a:solidFill>
                          <a:latin typeface="微软雅黑" panose="020B0503020204020204" pitchFamily="34" charset="-122"/>
                          <a:ea typeface="微软雅黑" panose="020B0503020204020204" pitchFamily="34" charset="-122"/>
                        </a:rPr>
                        <a:t>选择的时间区间</a:t>
                      </a: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hMerge="1">
                  <a:txBody>
                    <a:bodyPr/>
                    <a:lstStyle/>
                    <a:p>
                      <a:endParaRPr lang="zh-CN" altLang="en-US" dirty="0"/>
                    </a:p>
                  </a:txBody>
                  <a:tcPr/>
                </a:tc>
                <a:extLst>
                  <a:ext uri="{0D108BD9-81ED-4DB2-BD59-A6C34878D82A}">
                    <a16:rowId xmlns:a16="http://schemas.microsoft.com/office/drawing/2014/main" val="1515064142"/>
                  </a:ext>
                </a:extLst>
              </a:tr>
              <a:tr h="316313">
                <a:tc vMerge="1">
                  <a:txBody>
                    <a:bodyPr/>
                    <a:lstStyle/>
                    <a:p>
                      <a:endParaRPr lang="zh-CN" altLang="en-US" dirty="0"/>
                    </a:p>
                  </a:txBody>
                  <a:tcPr/>
                </a:tc>
                <a:tc vMerge="1">
                  <a:txBody>
                    <a:bodyPr/>
                    <a:lstStyle/>
                    <a:p>
                      <a:endParaRPr lang="zh-CN" altLang="en-US" dirty="0"/>
                    </a:p>
                  </a:txBody>
                  <a:tcPr/>
                </a:tc>
                <a:tc>
                  <a:txBody>
                    <a:bodyPr/>
                    <a:lstStyle/>
                    <a:p>
                      <a:pPr algn="ctr"/>
                      <a:r>
                        <a:rPr lang="en-US" altLang="zh-CN" sz="900" dirty="0">
                          <a:solidFill>
                            <a:schemeClr val="bg1"/>
                          </a:solidFill>
                          <a:latin typeface="微软雅黑" panose="020B0503020204020204" pitchFamily="34" charset="-122"/>
                          <a:ea typeface="微软雅黑" panose="020B0503020204020204" pitchFamily="34" charset="-122"/>
                        </a:rPr>
                        <a:t>2017 </a:t>
                      </a:r>
                      <a:r>
                        <a:rPr lang="zh-CN" altLang="en-US" sz="900" dirty="0">
                          <a:solidFill>
                            <a:schemeClr val="bg1"/>
                          </a:solidFill>
                          <a:latin typeface="微软雅黑" panose="020B0503020204020204" pitchFamily="34" charset="-122"/>
                          <a:ea typeface="微软雅黑" panose="020B0503020204020204" pitchFamily="34" charset="-122"/>
                        </a:rPr>
                        <a:t>年 </a:t>
                      </a:r>
                      <a:r>
                        <a:rPr lang="en-US" altLang="zh-CN" sz="900" dirty="0">
                          <a:solidFill>
                            <a:schemeClr val="bg1"/>
                          </a:solidFill>
                          <a:latin typeface="微软雅黑" panose="020B0503020204020204" pitchFamily="34" charset="-122"/>
                          <a:ea typeface="微软雅黑" panose="020B0503020204020204" pitchFamily="34" charset="-122"/>
                        </a:rPr>
                        <a:t>1 </a:t>
                      </a:r>
                      <a:r>
                        <a:rPr lang="zh-CN" altLang="en-US" sz="900" dirty="0">
                          <a:solidFill>
                            <a:schemeClr val="bg1"/>
                          </a:solidFill>
                          <a:latin typeface="微软雅黑" panose="020B0503020204020204" pitchFamily="34" charset="-122"/>
                          <a:ea typeface="微软雅黑" panose="020B0503020204020204" pitchFamily="34" charset="-122"/>
                        </a:rPr>
                        <a:t>月至 </a:t>
                      </a:r>
                      <a:r>
                        <a:rPr lang="en-US" altLang="zh-CN" sz="900" dirty="0">
                          <a:solidFill>
                            <a:schemeClr val="bg1"/>
                          </a:solidFill>
                          <a:latin typeface="微软雅黑" panose="020B0503020204020204" pitchFamily="34" charset="-122"/>
                          <a:ea typeface="微软雅黑" panose="020B0503020204020204" pitchFamily="34" charset="-122"/>
                        </a:rPr>
                        <a:t>2021 </a:t>
                      </a:r>
                      <a:r>
                        <a:rPr lang="zh-CN" altLang="en-US" sz="900" dirty="0">
                          <a:solidFill>
                            <a:schemeClr val="bg1"/>
                          </a:solidFill>
                          <a:latin typeface="微软雅黑" panose="020B0503020204020204" pitchFamily="34" charset="-122"/>
                          <a:ea typeface="微软雅黑" panose="020B0503020204020204" pitchFamily="34" charset="-122"/>
                        </a:rPr>
                        <a:t>年 </a:t>
                      </a:r>
                      <a:r>
                        <a:rPr lang="en-US" altLang="zh-CN" sz="900" dirty="0">
                          <a:solidFill>
                            <a:schemeClr val="bg1"/>
                          </a:solidFill>
                          <a:latin typeface="微软雅黑" panose="020B0503020204020204" pitchFamily="34" charset="-122"/>
                          <a:ea typeface="微软雅黑" panose="020B0503020204020204" pitchFamily="34" charset="-122"/>
                        </a:rPr>
                        <a:t>9 </a:t>
                      </a:r>
                      <a:r>
                        <a:rPr lang="zh-CN" altLang="en-US" sz="900" dirty="0">
                          <a:solidFill>
                            <a:schemeClr val="bg1"/>
                          </a:solidFill>
                          <a:latin typeface="微软雅黑" panose="020B0503020204020204" pitchFamily="34" charset="-122"/>
                          <a:ea typeface="微软雅黑" panose="020B0503020204020204" pitchFamily="34" charset="-122"/>
                        </a:rPr>
                        <a:t>月 </a:t>
                      </a: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en-US" altLang="zh-CN" sz="900" dirty="0">
                          <a:solidFill>
                            <a:schemeClr val="bg1"/>
                          </a:solidFill>
                          <a:latin typeface="微软雅黑" panose="020B0503020204020204" pitchFamily="34" charset="-122"/>
                          <a:ea typeface="微软雅黑" panose="020B0503020204020204" pitchFamily="34" charset="-122"/>
                        </a:rPr>
                        <a:t>2019 </a:t>
                      </a:r>
                      <a:r>
                        <a:rPr lang="zh-CN" altLang="en-US" sz="900" dirty="0">
                          <a:solidFill>
                            <a:schemeClr val="bg1"/>
                          </a:solidFill>
                          <a:latin typeface="微软雅黑" panose="020B0503020204020204" pitchFamily="34" charset="-122"/>
                          <a:ea typeface="微软雅黑" panose="020B0503020204020204" pitchFamily="34" charset="-122"/>
                        </a:rPr>
                        <a:t>年 </a:t>
                      </a:r>
                      <a:r>
                        <a:rPr lang="en-US" altLang="zh-CN" sz="900" dirty="0">
                          <a:solidFill>
                            <a:schemeClr val="bg1"/>
                          </a:solidFill>
                          <a:latin typeface="微软雅黑" panose="020B0503020204020204" pitchFamily="34" charset="-122"/>
                          <a:ea typeface="微软雅黑" panose="020B0503020204020204" pitchFamily="34" charset="-122"/>
                        </a:rPr>
                        <a:t>1 </a:t>
                      </a:r>
                      <a:r>
                        <a:rPr lang="zh-CN" altLang="en-US" sz="900" dirty="0">
                          <a:solidFill>
                            <a:schemeClr val="bg1"/>
                          </a:solidFill>
                          <a:latin typeface="微软雅黑" panose="020B0503020204020204" pitchFamily="34" charset="-122"/>
                          <a:ea typeface="微软雅黑" panose="020B0503020204020204" pitchFamily="34" charset="-122"/>
                        </a:rPr>
                        <a:t>月至 </a:t>
                      </a:r>
                      <a:r>
                        <a:rPr lang="en-US" altLang="zh-CN" sz="900" dirty="0">
                          <a:solidFill>
                            <a:schemeClr val="bg1"/>
                          </a:solidFill>
                          <a:latin typeface="微软雅黑" panose="020B0503020204020204" pitchFamily="34" charset="-122"/>
                          <a:ea typeface="微软雅黑" panose="020B0503020204020204" pitchFamily="34" charset="-122"/>
                        </a:rPr>
                        <a:t>2021 </a:t>
                      </a:r>
                      <a:r>
                        <a:rPr lang="zh-CN" altLang="en-US" sz="900" dirty="0">
                          <a:solidFill>
                            <a:schemeClr val="bg1"/>
                          </a:solidFill>
                          <a:latin typeface="微软雅黑" panose="020B0503020204020204" pitchFamily="34" charset="-122"/>
                          <a:ea typeface="微软雅黑" panose="020B0503020204020204" pitchFamily="34" charset="-122"/>
                        </a:rPr>
                        <a:t>年 </a:t>
                      </a:r>
                      <a:r>
                        <a:rPr lang="en-US" altLang="zh-CN" sz="900" dirty="0">
                          <a:solidFill>
                            <a:schemeClr val="bg1"/>
                          </a:solidFill>
                          <a:latin typeface="微软雅黑" panose="020B0503020204020204" pitchFamily="34" charset="-122"/>
                          <a:ea typeface="微软雅黑" panose="020B0503020204020204" pitchFamily="34" charset="-122"/>
                        </a:rPr>
                        <a:t>9 </a:t>
                      </a:r>
                      <a:r>
                        <a:rPr lang="zh-CN" altLang="en-US" sz="900" dirty="0">
                          <a:solidFill>
                            <a:schemeClr val="bg1"/>
                          </a:solidFill>
                          <a:latin typeface="微软雅黑" panose="020B0503020204020204" pitchFamily="34" charset="-122"/>
                          <a:ea typeface="微软雅黑" panose="020B0503020204020204" pitchFamily="34" charset="-122"/>
                        </a:rPr>
                        <a:t>月</a:t>
                      </a: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extLst>
                  <a:ext uri="{0D108BD9-81ED-4DB2-BD59-A6C34878D82A}">
                    <a16:rowId xmlns:a16="http://schemas.microsoft.com/office/drawing/2014/main" val="3520782529"/>
                  </a:ext>
                </a:extLst>
              </a:tr>
              <a:tr h="316313">
                <a:tc rowSpan="2">
                  <a:txBody>
                    <a:bodyPr/>
                    <a:lstStyle/>
                    <a:p>
                      <a:pPr algn="ctr"/>
                      <a:r>
                        <a:rPr lang="en-US" altLang="zh-CN" sz="900" dirty="0">
                          <a:latin typeface="微软雅黑" panose="020B0503020204020204" pitchFamily="34" charset="-122"/>
                          <a:ea typeface="微软雅黑" panose="020B0503020204020204" pitchFamily="34" charset="-122"/>
                        </a:rPr>
                        <a:t>1 </a:t>
                      </a:r>
                      <a:r>
                        <a:rPr lang="zh-CN" altLang="en-US" sz="900" dirty="0">
                          <a:latin typeface="微软雅黑" panose="020B0503020204020204" pitchFamily="34" charset="-122"/>
                          <a:ea typeface="微软雅黑" panose="020B0503020204020204" pitchFamily="34" charset="-122"/>
                        </a:rPr>
                        <a:t>天</a:t>
                      </a: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latin typeface="微软雅黑" panose="020B0503020204020204" pitchFamily="34" charset="-122"/>
                          <a:ea typeface="微软雅黑" panose="020B0503020204020204" pitchFamily="34" charset="-122"/>
                        </a:rPr>
                        <a:t>95% </a:t>
                      </a:r>
                      <a:endParaRPr lang="zh-CN" altLang="en-US" sz="900" dirty="0">
                        <a:latin typeface="微软雅黑" panose="020B0503020204020204" pitchFamily="34" charset="-122"/>
                        <a:ea typeface="微软雅黑" panose="020B0503020204020204" pitchFamily="34" charset="-122"/>
                      </a:endParaRP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latin typeface="微软雅黑" panose="020B0503020204020204" pitchFamily="34" charset="-122"/>
                          <a:ea typeface="微软雅黑" panose="020B0503020204020204" pitchFamily="34" charset="-122"/>
                        </a:rPr>
                        <a:t>1821.52 </a:t>
                      </a:r>
                      <a:r>
                        <a:rPr lang="zh-CN" altLang="en-US" sz="900" dirty="0">
                          <a:latin typeface="微软雅黑" panose="020B0503020204020204" pitchFamily="34" charset="-122"/>
                          <a:ea typeface="微软雅黑" panose="020B0503020204020204" pitchFamily="34" charset="-122"/>
                        </a:rPr>
                        <a:t>万元 </a:t>
                      </a: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latin typeface="微软雅黑" panose="020B0503020204020204" pitchFamily="34" charset="-122"/>
                          <a:ea typeface="微软雅黑" panose="020B0503020204020204" pitchFamily="34" charset="-122"/>
                        </a:rPr>
                        <a:t>1890.99 </a:t>
                      </a:r>
                      <a:r>
                        <a:rPr lang="zh-CN" altLang="en-US" sz="900" dirty="0">
                          <a:latin typeface="微软雅黑" panose="020B0503020204020204" pitchFamily="34" charset="-122"/>
                          <a:ea typeface="微软雅黑" panose="020B0503020204020204" pitchFamily="34" charset="-122"/>
                        </a:rPr>
                        <a:t>万元</a:t>
                      </a: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4792324"/>
                  </a:ext>
                </a:extLst>
              </a:tr>
              <a:tr h="316313">
                <a:tc vMerge="1">
                  <a:txBody>
                    <a:bodyPr/>
                    <a:lstStyle/>
                    <a:p>
                      <a:pPr algn="ctr"/>
                      <a:endParaRPr lang="zh-CN" altLang="en-US" sz="900" dirty="0">
                        <a:latin typeface="微软雅黑" panose="020B0503020204020204" pitchFamily="34" charset="-122"/>
                        <a:ea typeface="微软雅黑" panose="020B0503020204020204" pitchFamily="34" charset="-122"/>
                      </a:endParaRP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latin typeface="微软雅黑" panose="020B0503020204020204" pitchFamily="34" charset="-122"/>
                          <a:ea typeface="微软雅黑" panose="020B0503020204020204" pitchFamily="34" charset="-122"/>
                        </a:rPr>
                        <a:t>99%</a:t>
                      </a:r>
                      <a:endParaRPr lang="zh-CN" altLang="en-US" sz="900" dirty="0">
                        <a:latin typeface="微软雅黑" panose="020B0503020204020204" pitchFamily="34" charset="-122"/>
                        <a:ea typeface="微软雅黑" panose="020B0503020204020204" pitchFamily="34" charset="-122"/>
                      </a:endParaRP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latin typeface="微软雅黑" panose="020B0503020204020204" pitchFamily="34" charset="-122"/>
                          <a:ea typeface="微软雅黑" panose="020B0503020204020204" pitchFamily="34" charset="-122"/>
                        </a:rPr>
                        <a:t>3462.33 </a:t>
                      </a:r>
                      <a:r>
                        <a:rPr lang="zh-CN" altLang="en-US" sz="900" dirty="0">
                          <a:latin typeface="微软雅黑" panose="020B0503020204020204" pitchFamily="34" charset="-122"/>
                          <a:ea typeface="微软雅黑" panose="020B0503020204020204" pitchFamily="34" charset="-122"/>
                        </a:rPr>
                        <a:t>万元 </a:t>
                      </a: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latin typeface="微软雅黑" panose="020B0503020204020204" pitchFamily="34" charset="-122"/>
                          <a:ea typeface="微软雅黑" panose="020B0503020204020204" pitchFamily="34" charset="-122"/>
                        </a:rPr>
                        <a:t>3585.71 </a:t>
                      </a:r>
                      <a:r>
                        <a:rPr lang="zh-CN" altLang="en-US" sz="900" dirty="0">
                          <a:latin typeface="微软雅黑" panose="020B0503020204020204" pitchFamily="34" charset="-122"/>
                          <a:ea typeface="微软雅黑" panose="020B0503020204020204" pitchFamily="34" charset="-122"/>
                        </a:rPr>
                        <a:t>万元</a:t>
                      </a: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3070341"/>
                  </a:ext>
                </a:extLst>
              </a:tr>
              <a:tr h="316313">
                <a:tc rowSpan="2">
                  <a:txBody>
                    <a:bodyPr/>
                    <a:lstStyle/>
                    <a:p>
                      <a:pPr algn="ctr"/>
                      <a:r>
                        <a:rPr lang="en-US" altLang="zh-CN" sz="900" dirty="0">
                          <a:latin typeface="微软雅黑" panose="020B0503020204020204" pitchFamily="34" charset="-122"/>
                          <a:ea typeface="微软雅黑" panose="020B0503020204020204" pitchFamily="34" charset="-122"/>
                        </a:rPr>
                        <a:t>10 </a:t>
                      </a:r>
                      <a:r>
                        <a:rPr lang="zh-CN" altLang="en-US" sz="900" dirty="0">
                          <a:latin typeface="微软雅黑" panose="020B0503020204020204" pitchFamily="34" charset="-122"/>
                          <a:ea typeface="微软雅黑" panose="020B0503020204020204" pitchFamily="34" charset="-122"/>
                        </a:rPr>
                        <a:t>天</a:t>
                      </a: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latin typeface="微软雅黑" panose="020B0503020204020204" pitchFamily="34" charset="-122"/>
                          <a:ea typeface="微软雅黑" panose="020B0503020204020204" pitchFamily="34" charset="-122"/>
                        </a:rPr>
                        <a:t>95% </a:t>
                      </a:r>
                      <a:endParaRPr lang="zh-CN" altLang="en-US" sz="900" dirty="0">
                        <a:latin typeface="微软雅黑" panose="020B0503020204020204" pitchFamily="34" charset="-122"/>
                        <a:ea typeface="微软雅黑" panose="020B0503020204020204" pitchFamily="34" charset="-122"/>
                      </a:endParaRP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latin typeface="微软雅黑" panose="020B0503020204020204" pitchFamily="34" charset="-122"/>
                          <a:ea typeface="微软雅黑" panose="020B0503020204020204" pitchFamily="34" charset="-122"/>
                        </a:rPr>
                        <a:t>5760.15 </a:t>
                      </a:r>
                      <a:r>
                        <a:rPr lang="zh-CN" altLang="en-US" sz="900" dirty="0">
                          <a:latin typeface="微软雅黑" panose="020B0503020204020204" pitchFamily="34" charset="-122"/>
                          <a:ea typeface="微软雅黑" panose="020B0503020204020204" pitchFamily="34" charset="-122"/>
                        </a:rPr>
                        <a:t>万元 </a:t>
                      </a: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latin typeface="微软雅黑" panose="020B0503020204020204" pitchFamily="34" charset="-122"/>
                          <a:ea typeface="微软雅黑" panose="020B0503020204020204" pitchFamily="34" charset="-122"/>
                        </a:rPr>
                        <a:t>5979.82 </a:t>
                      </a:r>
                      <a:r>
                        <a:rPr lang="zh-CN" altLang="en-US" sz="900" dirty="0">
                          <a:latin typeface="微软雅黑" panose="020B0503020204020204" pitchFamily="34" charset="-122"/>
                          <a:ea typeface="微软雅黑" panose="020B0503020204020204" pitchFamily="34" charset="-122"/>
                        </a:rPr>
                        <a:t>万元</a:t>
                      </a: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3215774"/>
                  </a:ext>
                </a:extLst>
              </a:tr>
              <a:tr h="316313">
                <a:tc vMerge="1">
                  <a:txBody>
                    <a:bodyPr/>
                    <a:lstStyle/>
                    <a:p>
                      <a:pPr algn="ctr"/>
                      <a:endParaRPr lang="zh-CN" altLang="en-US" sz="900" dirty="0">
                        <a:latin typeface="微软雅黑" panose="020B0503020204020204" pitchFamily="34" charset="-122"/>
                        <a:ea typeface="微软雅黑" panose="020B0503020204020204" pitchFamily="34" charset="-122"/>
                      </a:endParaRP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latin typeface="微软雅黑" panose="020B0503020204020204" pitchFamily="34" charset="-122"/>
                          <a:ea typeface="微软雅黑" panose="020B0503020204020204" pitchFamily="34" charset="-122"/>
                        </a:rPr>
                        <a:t>99% </a:t>
                      </a:r>
                      <a:endParaRPr lang="zh-CN" altLang="en-US" sz="900" dirty="0">
                        <a:latin typeface="微软雅黑" panose="020B0503020204020204" pitchFamily="34" charset="-122"/>
                        <a:ea typeface="微软雅黑" panose="020B0503020204020204" pitchFamily="34" charset="-122"/>
                      </a:endParaRP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latin typeface="微软雅黑" panose="020B0503020204020204" pitchFamily="34" charset="-122"/>
                          <a:ea typeface="微软雅黑" panose="020B0503020204020204" pitchFamily="34" charset="-122"/>
                        </a:rPr>
                        <a:t>1.09 </a:t>
                      </a:r>
                      <a:r>
                        <a:rPr lang="zh-CN" altLang="en-US" sz="900" dirty="0">
                          <a:latin typeface="微软雅黑" panose="020B0503020204020204" pitchFamily="34" charset="-122"/>
                          <a:ea typeface="微软雅黑" panose="020B0503020204020204" pitchFamily="34" charset="-122"/>
                        </a:rPr>
                        <a:t>亿元 </a:t>
                      </a: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latin typeface="微软雅黑" panose="020B0503020204020204" pitchFamily="34" charset="-122"/>
                          <a:ea typeface="微软雅黑" panose="020B0503020204020204" pitchFamily="34" charset="-122"/>
                        </a:rPr>
                        <a:t>1.13 </a:t>
                      </a:r>
                      <a:r>
                        <a:rPr lang="zh-CN" altLang="en-US" sz="900" dirty="0">
                          <a:latin typeface="微软雅黑" panose="020B0503020204020204" pitchFamily="34" charset="-122"/>
                          <a:ea typeface="微软雅黑" panose="020B0503020204020204" pitchFamily="34" charset="-122"/>
                        </a:rPr>
                        <a:t>亿元</a:t>
                      </a: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01565460"/>
                  </a:ext>
                </a:extLst>
              </a:tr>
            </a:tbl>
          </a:graphicData>
        </a:graphic>
      </p:graphicFrame>
      <p:sp>
        <p:nvSpPr>
          <p:cNvPr id="8" name="文本框 7">
            <a:extLst>
              <a:ext uri="{FF2B5EF4-FFF2-40B4-BE49-F238E27FC236}">
                <a16:creationId xmlns:a16="http://schemas.microsoft.com/office/drawing/2014/main" id="{5B038771-EB5D-4942-92F8-BAA081DAA091}"/>
              </a:ext>
            </a:extLst>
          </p:cNvPr>
          <p:cNvSpPr txBox="1"/>
          <p:nvPr/>
        </p:nvSpPr>
        <p:spPr>
          <a:xfrm>
            <a:off x="286381" y="4848743"/>
            <a:ext cx="4489426" cy="2009256"/>
          </a:xfrm>
          <a:prstGeom prst="roundRect">
            <a:avLst>
              <a:gd name="adj" fmla="val 30103"/>
            </a:avLst>
          </a:prstGeom>
          <a:solidFill>
            <a:srgbClr val="1BA486"/>
          </a:solidFill>
        </p:spPr>
        <p:txBody>
          <a:bodyPr wrap="square" rtlCol="0" anchor="t">
            <a:spAutoFit/>
          </a:bodyPr>
          <a:lstStyle/>
          <a:p>
            <a:pPr indent="360000">
              <a:lnSpc>
                <a:spcPct val="150000"/>
              </a:lnSpc>
            </a:pP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从表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13-4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可以得出结论，运用历史模拟法得到的风险价值会受到所选择的时间区间影响，并且有时候敏感程度还可能比较高。因此，在运用历史模拟法的过程中，对时间区间的选择需要十分谨慎，否则可能会高估或者低估投资的风险。</a:t>
            </a:r>
          </a:p>
        </p:txBody>
      </p:sp>
    </p:spTree>
    <p:extLst>
      <p:ext uri="{BB962C8B-B14F-4D97-AF65-F5344CB8AC3E}">
        <p14:creationId xmlns:p14="http://schemas.microsoft.com/office/powerpoint/2010/main" val="777505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13.3</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15007"/>
            <a:ext cx="807646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蒙特卡罗模拟法测度风险价值的编程</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以社保重仓股为案例</a:t>
            </a:r>
          </a:p>
        </p:txBody>
      </p:sp>
      <p:sp>
        <p:nvSpPr>
          <p:cNvPr id="2" name="文本框 1"/>
          <p:cNvSpPr txBox="1"/>
          <p:nvPr/>
        </p:nvSpPr>
        <p:spPr>
          <a:xfrm>
            <a:off x="286385" y="1072391"/>
            <a:ext cx="2568575" cy="368300"/>
          </a:xfrm>
          <a:prstGeom prst="rect">
            <a:avLst/>
          </a:prstGeom>
          <a:noFill/>
        </p:spPr>
        <p:txBody>
          <a:bodyPr wrap="square" rtlCol="0" anchor="t">
            <a:spAutoFit/>
          </a:bodyPr>
          <a:lstStyle/>
          <a:p>
            <a:r>
              <a:rPr lang="en-US" altLang="zh-CN" b="1" dirty="0">
                <a:latin typeface="微软雅黑" panose="020B0503020204020204" pitchFamily="34" charset="-122"/>
                <a:ea typeface="微软雅黑" panose="020B0503020204020204" pitchFamily="34" charset="-122"/>
              </a:rPr>
              <a:t>13.3.1 </a:t>
            </a:r>
            <a:r>
              <a:rPr lang="zh-CN" altLang="en-US" b="1" dirty="0">
                <a:latin typeface="微软雅黑" panose="020B0503020204020204" pitchFamily="34" charset="-122"/>
                <a:ea typeface="微软雅黑" panose="020B0503020204020204" pitchFamily="34" charset="-122"/>
              </a:rPr>
              <a:t>案例详情</a:t>
            </a:r>
          </a:p>
        </p:txBody>
      </p:sp>
      <p:sp>
        <p:nvSpPr>
          <p:cNvPr id="3" name="文本框 2"/>
          <p:cNvSpPr txBox="1"/>
          <p:nvPr/>
        </p:nvSpPr>
        <p:spPr>
          <a:xfrm>
            <a:off x="286385" y="1427554"/>
            <a:ext cx="2204085" cy="337184"/>
          </a:xfrm>
          <a:prstGeom prst="homePlate">
            <a:avLst/>
          </a:prstGeom>
          <a:solidFill>
            <a:srgbClr val="1BA486"/>
          </a:solidFill>
        </p:spPr>
        <p:txBody>
          <a:bodyPr wrap="square" rtlCol="0" anchor="t">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背景介绍</a:t>
            </a:r>
          </a:p>
        </p:txBody>
      </p:sp>
      <p:sp>
        <p:nvSpPr>
          <p:cNvPr id="4" name="文本框 3"/>
          <p:cNvSpPr txBox="1"/>
          <p:nvPr/>
        </p:nvSpPr>
        <p:spPr>
          <a:xfrm>
            <a:off x="286385" y="1768646"/>
            <a:ext cx="11600815" cy="1600438"/>
          </a:xfrm>
          <a:prstGeom prst="rect">
            <a:avLst/>
          </a:prstGeom>
          <a:noFill/>
          <a:ln>
            <a:solidFill>
              <a:schemeClr val="bg1">
                <a:lumMod val="85000"/>
              </a:schemeClr>
            </a:solidFill>
          </a:ln>
        </p:spPr>
        <p:txBody>
          <a:bodyPr wrap="square" rtlCol="0" anchor="t">
            <a:spAutoFit/>
          </a:bodyPr>
          <a:lstStyle/>
          <a:p>
            <a:pPr indent="360000"/>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公司是总部位于上海的一家私募基金管理公司，公司将风险防范放在首位，同时兼顾组合的盈利空间和流动性。公司在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2021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10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月发行了一只私募证券投资基金，该基金的投资逻辑主要是参考已对外披露的全国社保基金重仓股进行资产配置。</a:t>
            </a:r>
          </a:p>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根据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Wind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统计，全国社保基金在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2021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6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月末配置的股票资产中，持股比例超过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8%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（占公司股票发行规模）的上市公司股票数量达到了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16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只。按照股票首次公开发行（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Initial Public Offerings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IPO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）不晚于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2018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月的择股原则，并且结合对上市公司基本面的最新研判，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公司从这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16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只股票中精选了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7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只构建一个投资组合，这些股票分别是菲利华、皮阿诺、云图控股、凌霄泵业、激智科技、人福医药以及我武生物。表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13-5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列出了在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2021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10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月末该基金投资组合中每只股票的权重以及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2018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月至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2021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10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月期间的部分日收盘价数据。此外，该基金在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2021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10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月末的市值是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7.6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亿元。</a:t>
            </a:r>
          </a:p>
        </p:txBody>
      </p:sp>
      <p:sp>
        <p:nvSpPr>
          <p:cNvPr id="12" name="文本框 11">
            <a:extLst>
              <a:ext uri="{FF2B5EF4-FFF2-40B4-BE49-F238E27FC236}">
                <a16:creationId xmlns:a16="http://schemas.microsoft.com/office/drawing/2014/main" id="{32C710A0-2C3A-723B-7BCD-8F84A8618B45}"/>
              </a:ext>
            </a:extLst>
          </p:cNvPr>
          <p:cNvSpPr txBox="1"/>
          <p:nvPr/>
        </p:nvSpPr>
        <p:spPr>
          <a:xfrm>
            <a:off x="286385" y="4508517"/>
            <a:ext cx="3493763" cy="1815882"/>
          </a:xfrm>
          <a:prstGeom prst="rect">
            <a:avLst/>
          </a:prstGeom>
          <a:noFill/>
          <a:ln>
            <a:solidFill>
              <a:schemeClr val="bg1">
                <a:lumMod val="85000"/>
              </a:schemeClr>
            </a:solidFill>
          </a:ln>
        </p:spPr>
        <p:txBody>
          <a:bodyPr wrap="square">
            <a:spAutoFit/>
          </a:bodyPr>
          <a:lstStyle/>
          <a:p>
            <a:pPr indent="360000"/>
            <a:r>
              <a:rPr lang="zh-CN" altLang="en-US" sz="1400" dirty="0">
                <a:latin typeface="微软雅黑" panose="020B0503020204020204" pitchFamily="34" charset="-122"/>
                <a:ea typeface="微软雅黑" panose="020B0503020204020204" pitchFamily="34" charset="-122"/>
              </a:rPr>
              <a:t>为了更加准确地评估整个投资组合的风险状况，努力提升投资团队的风险管理水平，你作为负责管理该只基金投资的基金经理，希望采用蒙特卡罗模拟法（ </a:t>
            </a:r>
            <a:r>
              <a:rPr lang="en-US" altLang="zh-CN" sz="1400" dirty="0">
                <a:latin typeface="微软雅黑" panose="020B0503020204020204" pitchFamily="34" charset="-122"/>
                <a:ea typeface="微软雅黑" panose="020B0503020204020204" pitchFamily="34" charset="-122"/>
              </a:rPr>
              <a:t>Monte Carlo Simulation Method </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MCSM </a:t>
            </a:r>
            <a:r>
              <a:rPr lang="zh-CN" altLang="en-US" sz="1400" dirty="0">
                <a:latin typeface="微软雅黑" panose="020B0503020204020204" pitchFamily="34" charset="-122"/>
                <a:ea typeface="微软雅黑" panose="020B0503020204020204" pitchFamily="34" charset="-122"/>
              </a:rPr>
              <a:t>）计量 </a:t>
            </a:r>
            <a:r>
              <a:rPr lang="en-US" altLang="zh-CN" sz="1400" dirty="0">
                <a:latin typeface="微软雅黑" panose="020B0503020204020204" pitchFamily="34" charset="-122"/>
                <a:ea typeface="微软雅黑" panose="020B0503020204020204" pitchFamily="34" charset="-122"/>
              </a:rPr>
              <a:t>2021 </a:t>
            </a:r>
            <a:r>
              <a:rPr lang="zh-CN" altLang="en-US" sz="1400" dirty="0">
                <a:latin typeface="微软雅黑" panose="020B0503020204020204" pitchFamily="34" charset="-122"/>
                <a:ea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rPr>
              <a:t>10 </a:t>
            </a:r>
            <a:r>
              <a:rPr lang="zh-CN" altLang="en-US" sz="1400" dirty="0">
                <a:latin typeface="微软雅黑" panose="020B0503020204020204" pitchFamily="34" charset="-122"/>
                <a:ea typeface="微软雅黑" panose="020B0503020204020204" pitchFamily="34" charset="-122"/>
              </a:rPr>
              <a:t>月末该基金的风险价值。对此，你需要运用 </a:t>
            </a:r>
            <a:r>
              <a:rPr lang="en-US" altLang="zh-CN" sz="1400" dirty="0">
                <a:latin typeface="微软雅黑" panose="020B0503020204020204" pitchFamily="34" charset="-122"/>
                <a:ea typeface="微软雅黑" panose="020B0503020204020204" pitchFamily="34" charset="-122"/>
              </a:rPr>
              <a:t>Python </a:t>
            </a:r>
            <a:r>
              <a:rPr lang="zh-CN" altLang="en-US" sz="1400" dirty="0">
                <a:latin typeface="微软雅黑" panose="020B0503020204020204" pitchFamily="34" charset="-122"/>
                <a:ea typeface="微软雅黑" panose="020B0503020204020204" pitchFamily="34" charset="-122"/>
              </a:rPr>
              <a:t>完成 </a:t>
            </a:r>
            <a:r>
              <a:rPr lang="en-US" altLang="zh-CN" sz="1400" dirty="0">
                <a:latin typeface="微软雅黑" panose="020B0503020204020204" pitchFamily="34" charset="-122"/>
                <a:ea typeface="微软雅黑" panose="020B0503020204020204" pitchFamily="34" charset="-122"/>
              </a:rPr>
              <a:t>3 </a:t>
            </a:r>
            <a:r>
              <a:rPr lang="zh-CN" altLang="en-US" sz="1400" dirty="0">
                <a:latin typeface="微软雅黑" panose="020B0503020204020204" pitchFamily="34" charset="-122"/>
                <a:ea typeface="微软雅黑" panose="020B0503020204020204" pitchFamily="34" charset="-122"/>
              </a:rPr>
              <a:t>个编程任务。</a:t>
            </a:r>
          </a:p>
        </p:txBody>
      </p:sp>
      <p:graphicFrame>
        <p:nvGraphicFramePr>
          <p:cNvPr id="8" name="表格 9">
            <a:extLst>
              <a:ext uri="{FF2B5EF4-FFF2-40B4-BE49-F238E27FC236}">
                <a16:creationId xmlns:a16="http://schemas.microsoft.com/office/drawing/2014/main" id="{40FAC646-3191-B2B7-7774-6AE06AA9206B}"/>
              </a:ext>
            </a:extLst>
          </p:cNvPr>
          <p:cNvGraphicFramePr>
            <a:graphicFrameLocks noGrp="1"/>
          </p:cNvGraphicFramePr>
          <p:nvPr>
            <p:extLst>
              <p:ext uri="{D42A27DB-BD31-4B8C-83A1-F6EECF244321}">
                <p14:modId xmlns:p14="http://schemas.microsoft.com/office/powerpoint/2010/main" val="3808051858"/>
              </p:ext>
            </p:extLst>
          </p:nvPr>
        </p:nvGraphicFramePr>
        <p:xfrm>
          <a:off x="4072379" y="3214539"/>
          <a:ext cx="7965648" cy="3528454"/>
        </p:xfrm>
        <a:graphic>
          <a:graphicData uri="http://schemas.openxmlformats.org/drawingml/2006/table">
            <a:tbl>
              <a:tblPr firstRow="1" bandRow="1">
                <a:tableStyleId>{5C22544A-7EE6-4342-B048-85BDC9FD1C3A}</a:tableStyleId>
              </a:tblPr>
              <a:tblGrid>
                <a:gridCol w="1015568">
                  <a:extLst>
                    <a:ext uri="{9D8B030D-6E8A-4147-A177-3AD203B41FA5}">
                      <a16:colId xmlns:a16="http://schemas.microsoft.com/office/drawing/2014/main" val="3838751804"/>
                    </a:ext>
                  </a:extLst>
                </a:gridCol>
                <a:gridCol w="1017132">
                  <a:extLst>
                    <a:ext uri="{9D8B030D-6E8A-4147-A177-3AD203B41FA5}">
                      <a16:colId xmlns:a16="http://schemas.microsoft.com/office/drawing/2014/main" val="4275921030"/>
                    </a:ext>
                  </a:extLst>
                </a:gridCol>
                <a:gridCol w="939479">
                  <a:extLst>
                    <a:ext uri="{9D8B030D-6E8A-4147-A177-3AD203B41FA5}">
                      <a16:colId xmlns:a16="http://schemas.microsoft.com/office/drawing/2014/main" val="1182989509"/>
                    </a:ext>
                  </a:extLst>
                </a:gridCol>
                <a:gridCol w="967947">
                  <a:extLst>
                    <a:ext uri="{9D8B030D-6E8A-4147-A177-3AD203B41FA5}">
                      <a16:colId xmlns:a16="http://schemas.microsoft.com/office/drawing/2014/main" val="2028100442"/>
                    </a:ext>
                  </a:extLst>
                </a:gridCol>
                <a:gridCol w="1070435">
                  <a:extLst>
                    <a:ext uri="{9D8B030D-6E8A-4147-A177-3AD203B41FA5}">
                      <a16:colId xmlns:a16="http://schemas.microsoft.com/office/drawing/2014/main" val="639480361"/>
                    </a:ext>
                  </a:extLst>
                </a:gridCol>
                <a:gridCol w="985029">
                  <a:extLst>
                    <a:ext uri="{9D8B030D-6E8A-4147-A177-3AD203B41FA5}">
                      <a16:colId xmlns:a16="http://schemas.microsoft.com/office/drawing/2014/main" val="3062171817"/>
                    </a:ext>
                  </a:extLst>
                </a:gridCol>
                <a:gridCol w="985029">
                  <a:extLst>
                    <a:ext uri="{9D8B030D-6E8A-4147-A177-3AD203B41FA5}">
                      <a16:colId xmlns:a16="http://schemas.microsoft.com/office/drawing/2014/main" val="2936228183"/>
                    </a:ext>
                  </a:extLst>
                </a:gridCol>
                <a:gridCol w="985029">
                  <a:extLst>
                    <a:ext uri="{9D8B030D-6E8A-4147-A177-3AD203B41FA5}">
                      <a16:colId xmlns:a16="http://schemas.microsoft.com/office/drawing/2014/main" val="3844549601"/>
                    </a:ext>
                  </a:extLst>
                </a:gridCol>
              </a:tblGrid>
              <a:tr h="319609">
                <a:tc gridSpan="8">
                  <a:txBody>
                    <a:bodyPr/>
                    <a:lstStyle/>
                    <a:p>
                      <a:pPr algn="ctr"/>
                      <a:r>
                        <a:rPr lang="zh-CN" altLang="en-US" sz="800" dirty="0">
                          <a:solidFill>
                            <a:schemeClr val="tx1"/>
                          </a:solidFill>
                          <a:latin typeface="微软雅黑" panose="020B0503020204020204" pitchFamily="34" charset="-122"/>
                          <a:ea typeface="微软雅黑" panose="020B0503020204020204" pitchFamily="34" charset="-122"/>
                        </a:rPr>
                        <a:t>表</a:t>
                      </a:r>
                      <a:r>
                        <a:rPr lang="en-US" altLang="zh-CN" sz="800" dirty="0">
                          <a:solidFill>
                            <a:schemeClr val="tx1"/>
                          </a:solidFill>
                          <a:latin typeface="微软雅黑" panose="020B0503020204020204" pitchFamily="34" charset="-122"/>
                          <a:ea typeface="微软雅黑" panose="020B0503020204020204" pitchFamily="34" charset="-122"/>
                        </a:rPr>
                        <a:t>13-5 </a:t>
                      </a:r>
                      <a:r>
                        <a:rPr lang="zh-CN" altLang="en-US" sz="800" dirty="0">
                          <a:solidFill>
                            <a:schemeClr val="tx1"/>
                          </a:solidFill>
                          <a:latin typeface="微软雅黑" panose="020B0503020204020204" pitchFamily="34" charset="-122"/>
                          <a:ea typeface="微软雅黑" panose="020B0503020204020204" pitchFamily="34" charset="-122"/>
                        </a:rPr>
                        <a:t>投资组合中每只股票的权重以及</a:t>
                      </a:r>
                      <a:r>
                        <a:rPr lang="en-US" altLang="zh-CN" sz="800" dirty="0">
                          <a:solidFill>
                            <a:schemeClr val="tx1"/>
                          </a:solidFill>
                          <a:latin typeface="微软雅黑" panose="020B0503020204020204" pitchFamily="34" charset="-122"/>
                          <a:ea typeface="微软雅黑" panose="020B0503020204020204" pitchFamily="34" charset="-122"/>
                        </a:rPr>
                        <a:t>2018 </a:t>
                      </a:r>
                      <a:r>
                        <a:rPr lang="zh-CN" altLang="en-US" sz="800" dirty="0">
                          <a:solidFill>
                            <a:schemeClr val="tx1"/>
                          </a:solidFill>
                          <a:latin typeface="微软雅黑" panose="020B0503020204020204" pitchFamily="34" charset="-122"/>
                          <a:ea typeface="微软雅黑" panose="020B0503020204020204" pitchFamily="34" charset="-122"/>
                        </a:rPr>
                        <a:t>年</a:t>
                      </a:r>
                      <a:r>
                        <a:rPr lang="en-US" altLang="zh-CN" sz="800" dirty="0">
                          <a:solidFill>
                            <a:schemeClr val="tx1"/>
                          </a:solidFill>
                          <a:latin typeface="微软雅黑" panose="020B0503020204020204" pitchFamily="34" charset="-122"/>
                          <a:ea typeface="微软雅黑" panose="020B0503020204020204" pitchFamily="34" charset="-122"/>
                        </a:rPr>
                        <a:t>1 </a:t>
                      </a:r>
                      <a:r>
                        <a:rPr lang="zh-CN" altLang="en-US" sz="800" dirty="0">
                          <a:solidFill>
                            <a:schemeClr val="tx1"/>
                          </a:solidFill>
                          <a:latin typeface="微软雅黑" panose="020B0503020204020204" pitchFamily="34" charset="-122"/>
                          <a:ea typeface="微软雅黑" panose="020B0503020204020204" pitchFamily="34" charset="-122"/>
                        </a:rPr>
                        <a:t>月至</a:t>
                      </a:r>
                      <a:r>
                        <a:rPr lang="en-US" altLang="zh-CN" sz="800" dirty="0">
                          <a:solidFill>
                            <a:schemeClr val="tx1"/>
                          </a:solidFill>
                          <a:latin typeface="微软雅黑" panose="020B0503020204020204" pitchFamily="34" charset="-122"/>
                          <a:ea typeface="微软雅黑" panose="020B0503020204020204" pitchFamily="34" charset="-122"/>
                        </a:rPr>
                        <a:t>2021 </a:t>
                      </a:r>
                      <a:r>
                        <a:rPr lang="zh-CN" altLang="en-US" sz="800" dirty="0">
                          <a:solidFill>
                            <a:schemeClr val="tx1"/>
                          </a:solidFill>
                          <a:latin typeface="微软雅黑" panose="020B0503020204020204" pitchFamily="34" charset="-122"/>
                          <a:ea typeface="微软雅黑" panose="020B0503020204020204" pitchFamily="34" charset="-122"/>
                        </a:rPr>
                        <a:t>年</a:t>
                      </a:r>
                      <a:r>
                        <a:rPr lang="en-US" altLang="zh-CN" sz="800" dirty="0">
                          <a:solidFill>
                            <a:schemeClr val="tx1"/>
                          </a:solidFill>
                          <a:latin typeface="微软雅黑" panose="020B0503020204020204" pitchFamily="34" charset="-122"/>
                          <a:ea typeface="微软雅黑" panose="020B0503020204020204" pitchFamily="34" charset="-122"/>
                        </a:rPr>
                        <a:t>10 </a:t>
                      </a:r>
                      <a:r>
                        <a:rPr lang="zh-CN" altLang="en-US" sz="800" dirty="0">
                          <a:solidFill>
                            <a:schemeClr val="tx1"/>
                          </a:solidFill>
                          <a:latin typeface="微软雅黑" panose="020B0503020204020204" pitchFamily="34" charset="-122"/>
                          <a:ea typeface="微软雅黑" panose="020B0503020204020204" pitchFamily="34" charset="-122"/>
                        </a:rPr>
                        <a:t>月末的部分日收盘价数据 单位：元</a:t>
                      </a:r>
                      <a:r>
                        <a:rPr lang="en-US" altLang="zh-CN" sz="800" dirty="0">
                          <a:solidFill>
                            <a:schemeClr val="tx1"/>
                          </a:solidFill>
                          <a:latin typeface="微软雅黑" panose="020B0503020204020204" pitchFamily="34" charset="-122"/>
                          <a:ea typeface="微软雅黑" panose="020B0503020204020204" pitchFamily="34" charset="-122"/>
                        </a:rPr>
                        <a:t>/</a:t>
                      </a:r>
                      <a:r>
                        <a:rPr lang="zh-CN" altLang="en-US" sz="800" dirty="0">
                          <a:solidFill>
                            <a:schemeClr val="tx1"/>
                          </a:solidFill>
                          <a:latin typeface="微软雅黑" panose="020B0503020204020204" pitchFamily="34" charset="-122"/>
                          <a:ea typeface="微软雅黑" panose="020B0503020204020204" pitchFamily="34" charset="-122"/>
                        </a:rPr>
                        <a:t>股</a:t>
                      </a:r>
                    </a:p>
                  </a:txBody>
                  <a:tcPr marL="55578" marR="55578" marT="27789" marB="27789" anchor="ctr">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20351200"/>
                  </a:ext>
                </a:extLst>
              </a:tr>
              <a:tr h="430204">
                <a:tc rowSpan="2">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日期</a:t>
                      </a: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菲利华</a:t>
                      </a:r>
                    </a:p>
                    <a:p>
                      <a:pPr algn="ctr"/>
                      <a:r>
                        <a:rPr lang="zh-CN" altLang="en-US" sz="800" dirty="0">
                          <a:solidFill>
                            <a:schemeClr val="bg1"/>
                          </a:solidFill>
                          <a:latin typeface="微软雅黑" panose="020B0503020204020204" pitchFamily="34" charset="-122"/>
                          <a:ea typeface="微软雅黑" panose="020B0503020204020204" pitchFamily="34" charset="-122"/>
                        </a:rPr>
                        <a:t>代码：（</a:t>
                      </a:r>
                      <a:r>
                        <a:rPr lang="en-US" altLang="zh-CN" sz="800" dirty="0">
                          <a:solidFill>
                            <a:schemeClr val="bg1"/>
                          </a:solidFill>
                          <a:latin typeface="微软雅黑" panose="020B0503020204020204" pitchFamily="34" charset="-122"/>
                          <a:ea typeface="微软雅黑" panose="020B0503020204020204" pitchFamily="34" charset="-122"/>
                        </a:rPr>
                        <a:t>300395</a:t>
                      </a:r>
                      <a:r>
                        <a:rPr lang="zh-CN" altLang="en-US" sz="800" dirty="0">
                          <a:solidFill>
                            <a:schemeClr val="bg1"/>
                          </a:solidFill>
                          <a:latin typeface="微软雅黑" panose="020B0503020204020204" pitchFamily="34" charset="-122"/>
                          <a:ea typeface="微软雅黑" panose="020B0503020204020204" pitchFamily="34" charset="-122"/>
                        </a:rPr>
                        <a:t>）</a:t>
                      </a: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皮阿诺</a:t>
                      </a:r>
                    </a:p>
                    <a:p>
                      <a:pPr algn="ctr"/>
                      <a:r>
                        <a:rPr lang="zh-CN" altLang="en-US" sz="800" dirty="0">
                          <a:solidFill>
                            <a:schemeClr val="bg1"/>
                          </a:solidFill>
                          <a:latin typeface="微软雅黑" panose="020B0503020204020204" pitchFamily="34" charset="-122"/>
                          <a:ea typeface="微软雅黑" panose="020B0503020204020204" pitchFamily="34" charset="-122"/>
                        </a:rPr>
                        <a:t>代码：（</a:t>
                      </a:r>
                      <a:r>
                        <a:rPr lang="en-US" altLang="zh-CN" sz="800" dirty="0">
                          <a:solidFill>
                            <a:schemeClr val="bg1"/>
                          </a:solidFill>
                          <a:latin typeface="微软雅黑" panose="020B0503020204020204" pitchFamily="34" charset="-122"/>
                          <a:ea typeface="微软雅黑" panose="020B0503020204020204" pitchFamily="34" charset="-122"/>
                        </a:rPr>
                        <a:t>002853</a:t>
                      </a:r>
                      <a:r>
                        <a:rPr lang="zh-CN" altLang="en-US" sz="800" dirty="0">
                          <a:solidFill>
                            <a:schemeClr val="bg1"/>
                          </a:solidFill>
                          <a:latin typeface="微软雅黑" panose="020B0503020204020204" pitchFamily="34" charset="-122"/>
                          <a:ea typeface="微软雅黑" panose="020B0503020204020204" pitchFamily="34" charset="-122"/>
                        </a:rPr>
                        <a:t>）</a:t>
                      </a: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云图控股</a:t>
                      </a:r>
                    </a:p>
                    <a:p>
                      <a:pPr algn="ctr"/>
                      <a:r>
                        <a:rPr lang="zh-CN" altLang="en-US" sz="800" dirty="0">
                          <a:solidFill>
                            <a:schemeClr val="bg1"/>
                          </a:solidFill>
                          <a:latin typeface="微软雅黑" panose="020B0503020204020204" pitchFamily="34" charset="-122"/>
                          <a:ea typeface="微软雅黑" panose="020B0503020204020204" pitchFamily="34" charset="-122"/>
                        </a:rPr>
                        <a:t>代码：（</a:t>
                      </a:r>
                      <a:r>
                        <a:rPr lang="en-US" altLang="zh-CN" sz="800" dirty="0">
                          <a:solidFill>
                            <a:schemeClr val="bg1"/>
                          </a:solidFill>
                          <a:latin typeface="微软雅黑" panose="020B0503020204020204" pitchFamily="34" charset="-122"/>
                          <a:ea typeface="微软雅黑" panose="020B0503020204020204" pitchFamily="34" charset="-122"/>
                        </a:rPr>
                        <a:t>002539</a:t>
                      </a:r>
                      <a:r>
                        <a:rPr lang="zh-CN" altLang="en-US" sz="800" dirty="0">
                          <a:solidFill>
                            <a:schemeClr val="bg1"/>
                          </a:solidFill>
                          <a:latin typeface="微软雅黑" panose="020B0503020204020204" pitchFamily="34" charset="-122"/>
                          <a:ea typeface="微软雅黑" panose="020B0503020204020204" pitchFamily="34" charset="-122"/>
                        </a:rPr>
                        <a:t>）</a:t>
                      </a: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凌霄泵业</a:t>
                      </a:r>
                    </a:p>
                    <a:p>
                      <a:pPr algn="ctr"/>
                      <a:r>
                        <a:rPr lang="zh-CN" altLang="en-US" sz="800" dirty="0">
                          <a:solidFill>
                            <a:schemeClr val="bg1"/>
                          </a:solidFill>
                          <a:latin typeface="微软雅黑" panose="020B0503020204020204" pitchFamily="34" charset="-122"/>
                          <a:ea typeface="微软雅黑" panose="020B0503020204020204" pitchFamily="34" charset="-122"/>
                        </a:rPr>
                        <a:t>代码：（</a:t>
                      </a:r>
                      <a:r>
                        <a:rPr lang="en-US" altLang="zh-CN" sz="800" dirty="0">
                          <a:solidFill>
                            <a:schemeClr val="bg1"/>
                          </a:solidFill>
                          <a:latin typeface="微软雅黑" panose="020B0503020204020204" pitchFamily="34" charset="-122"/>
                          <a:ea typeface="微软雅黑" panose="020B0503020204020204" pitchFamily="34" charset="-122"/>
                        </a:rPr>
                        <a:t>002884</a:t>
                      </a:r>
                      <a:r>
                        <a:rPr lang="zh-CN" altLang="en-US" sz="800" dirty="0">
                          <a:solidFill>
                            <a:schemeClr val="bg1"/>
                          </a:solidFill>
                          <a:latin typeface="微软雅黑" panose="020B0503020204020204" pitchFamily="34" charset="-122"/>
                          <a:ea typeface="微软雅黑" panose="020B0503020204020204" pitchFamily="34" charset="-122"/>
                        </a:rPr>
                        <a:t>）</a:t>
                      </a: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激智科技</a:t>
                      </a:r>
                    </a:p>
                    <a:p>
                      <a:pPr algn="ctr"/>
                      <a:r>
                        <a:rPr lang="zh-CN" altLang="en-US" sz="800" dirty="0">
                          <a:solidFill>
                            <a:schemeClr val="bg1"/>
                          </a:solidFill>
                          <a:latin typeface="微软雅黑" panose="020B0503020204020204" pitchFamily="34" charset="-122"/>
                          <a:ea typeface="微软雅黑" panose="020B0503020204020204" pitchFamily="34" charset="-122"/>
                        </a:rPr>
                        <a:t>代码：（</a:t>
                      </a:r>
                      <a:r>
                        <a:rPr lang="en-US" altLang="zh-CN" sz="800" dirty="0">
                          <a:solidFill>
                            <a:schemeClr val="bg1"/>
                          </a:solidFill>
                          <a:latin typeface="微软雅黑" panose="020B0503020204020204" pitchFamily="34" charset="-122"/>
                          <a:ea typeface="微软雅黑" panose="020B0503020204020204" pitchFamily="34" charset="-122"/>
                        </a:rPr>
                        <a:t>300566</a:t>
                      </a:r>
                      <a:r>
                        <a:rPr lang="zh-CN" altLang="en-US" sz="800" dirty="0">
                          <a:solidFill>
                            <a:schemeClr val="bg1"/>
                          </a:solidFill>
                          <a:latin typeface="微软雅黑" panose="020B0503020204020204" pitchFamily="34" charset="-122"/>
                          <a:ea typeface="微软雅黑" panose="020B0503020204020204" pitchFamily="34" charset="-122"/>
                        </a:rPr>
                        <a:t>）</a:t>
                      </a: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人福医药</a:t>
                      </a:r>
                    </a:p>
                    <a:p>
                      <a:pPr algn="ctr"/>
                      <a:r>
                        <a:rPr lang="zh-CN" altLang="en-US" sz="800" dirty="0">
                          <a:solidFill>
                            <a:schemeClr val="bg1"/>
                          </a:solidFill>
                          <a:latin typeface="微软雅黑" panose="020B0503020204020204" pitchFamily="34" charset="-122"/>
                          <a:ea typeface="微软雅黑" panose="020B0503020204020204" pitchFamily="34" charset="-122"/>
                        </a:rPr>
                        <a:t>代码：（</a:t>
                      </a:r>
                      <a:r>
                        <a:rPr lang="en-US" altLang="zh-CN" sz="800" dirty="0">
                          <a:solidFill>
                            <a:schemeClr val="bg1"/>
                          </a:solidFill>
                          <a:latin typeface="微软雅黑" panose="020B0503020204020204" pitchFamily="34" charset="-122"/>
                          <a:ea typeface="微软雅黑" panose="020B0503020204020204" pitchFamily="34" charset="-122"/>
                        </a:rPr>
                        <a:t>600079</a:t>
                      </a:r>
                      <a:r>
                        <a:rPr lang="zh-CN" altLang="en-US" sz="800" dirty="0">
                          <a:solidFill>
                            <a:schemeClr val="bg1"/>
                          </a:solidFill>
                          <a:latin typeface="微软雅黑" panose="020B0503020204020204" pitchFamily="34" charset="-122"/>
                          <a:ea typeface="微软雅黑" panose="020B0503020204020204" pitchFamily="34" charset="-122"/>
                        </a:rPr>
                        <a:t>）</a:t>
                      </a: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我武生物</a:t>
                      </a:r>
                    </a:p>
                    <a:p>
                      <a:pPr algn="ctr"/>
                      <a:r>
                        <a:rPr lang="zh-CN" altLang="en-US" sz="800" dirty="0">
                          <a:solidFill>
                            <a:schemeClr val="bg1"/>
                          </a:solidFill>
                          <a:latin typeface="微软雅黑" panose="020B0503020204020204" pitchFamily="34" charset="-122"/>
                          <a:ea typeface="微软雅黑" panose="020B0503020204020204" pitchFamily="34" charset="-122"/>
                        </a:rPr>
                        <a:t>代码：（</a:t>
                      </a:r>
                      <a:r>
                        <a:rPr lang="en-US" altLang="zh-CN" sz="800" dirty="0">
                          <a:solidFill>
                            <a:schemeClr val="bg1"/>
                          </a:solidFill>
                          <a:latin typeface="微软雅黑" panose="020B0503020204020204" pitchFamily="34" charset="-122"/>
                          <a:ea typeface="微软雅黑" panose="020B0503020204020204" pitchFamily="34" charset="-122"/>
                        </a:rPr>
                        <a:t>300357</a:t>
                      </a:r>
                      <a:r>
                        <a:rPr lang="zh-CN" altLang="en-US" sz="800" dirty="0">
                          <a:solidFill>
                            <a:schemeClr val="bg1"/>
                          </a:solidFill>
                          <a:latin typeface="微软雅黑" panose="020B0503020204020204" pitchFamily="34" charset="-122"/>
                          <a:ea typeface="微软雅黑" panose="020B0503020204020204" pitchFamily="34" charset="-122"/>
                        </a:rPr>
                        <a:t>）</a:t>
                      </a: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extLst>
                  <a:ext uri="{0D108BD9-81ED-4DB2-BD59-A6C34878D82A}">
                    <a16:rowId xmlns:a16="http://schemas.microsoft.com/office/drawing/2014/main" val="1666034841"/>
                  </a:ext>
                </a:extLst>
              </a:tr>
              <a:tr h="319609">
                <a:tc vMerge="1">
                  <a:txBody>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权重比例 </a:t>
                      </a:r>
                      <a:r>
                        <a:rPr lang="en-US" altLang="zh-CN" sz="800" dirty="0">
                          <a:solidFill>
                            <a:schemeClr val="bg1"/>
                          </a:solidFill>
                          <a:latin typeface="微软雅黑" panose="020B0503020204020204" pitchFamily="34" charset="-122"/>
                          <a:ea typeface="微软雅黑" panose="020B0503020204020204" pitchFamily="34" charset="-122"/>
                        </a:rPr>
                        <a:t>20%</a:t>
                      </a:r>
                      <a:endParaRPr lang="zh-CN" altLang="en-US" sz="800" dirty="0">
                        <a:solidFill>
                          <a:schemeClr val="bg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权重比例 </a:t>
                      </a:r>
                      <a:r>
                        <a:rPr lang="en-US" altLang="zh-CN" sz="800" dirty="0">
                          <a:solidFill>
                            <a:schemeClr val="bg1"/>
                          </a:solidFill>
                          <a:latin typeface="微软雅黑" panose="020B0503020204020204" pitchFamily="34" charset="-122"/>
                          <a:ea typeface="微软雅黑" panose="020B0503020204020204" pitchFamily="34" charset="-122"/>
                        </a:rPr>
                        <a:t>17%</a:t>
                      </a:r>
                      <a:endParaRPr lang="zh-CN" altLang="en-US" sz="800" dirty="0">
                        <a:solidFill>
                          <a:schemeClr val="bg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权重比例 </a:t>
                      </a:r>
                      <a:r>
                        <a:rPr lang="en-US" altLang="zh-CN" sz="800" dirty="0">
                          <a:solidFill>
                            <a:schemeClr val="bg1"/>
                          </a:solidFill>
                          <a:latin typeface="微软雅黑" panose="020B0503020204020204" pitchFamily="34" charset="-122"/>
                          <a:ea typeface="微软雅黑" panose="020B0503020204020204" pitchFamily="34" charset="-122"/>
                        </a:rPr>
                        <a:t>15% </a:t>
                      </a:r>
                      <a:endParaRPr lang="zh-CN" altLang="en-US" sz="800" dirty="0">
                        <a:solidFill>
                          <a:schemeClr val="bg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权重比例 </a:t>
                      </a:r>
                      <a:r>
                        <a:rPr lang="en-US" altLang="zh-CN" sz="800" dirty="0">
                          <a:solidFill>
                            <a:schemeClr val="bg1"/>
                          </a:solidFill>
                          <a:latin typeface="微软雅黑" panose="020B0503020204020204" pitchFamily="34" charset="-122"/>
                          <a:ea typeface="微软雅黑" panose="020B0503020204020204" pitchFamily="34" charset="-122"/>
                        </a:rPr>
                        <a:t>14%</a:t>
                      </a:r>
                      <a:endParaRPr lang="zh-CN" altLang="en-US" sz="800" dirty="0">
                        <a:solidFill>
                          <a:schemeClr val="bg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权重比例 </a:t>
                      </a:r>
                      <a:r>
                        <a:rPr lang="en-US" altLang="zh-CN" sz="800" dirty="0">
                          <a:solidFill>
                            <a:schemeClr val="bg1"/>
                          </a:solidFill>
                          <a:latin typeface="微软雅黑" panose="020B0503020204020204" pitchFamily="34" charset="-122"/>
                          <a:ea typeface="微软雅黑" panose="020B0503020204020204" pitchFamily="34" charset="-122"/>
                        </a:rPr>
                        <a:t>12%</a:t>
                      </a:r>
                      <a:endParaRPr lang="zh-CN" altLang="en-US" sz="800" dirty="0">
                        <a:solidFill>
                          <a:schemeClr val="bg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800" dirty="0">
                          <a:solidFill>
                            <a:schemeClr val="bg1"/>
                          </a:solidFill>
                          <a:latin typeface="微软雅黑" panose="020B0503020204020204" pitchFamily="34" charset="-122"/>
                          <a:ea typeface="微软雅黑" panose="020B0503020204020204" pitchFamily="34" charset="-122"/>
                        </a:rPr>
                        <a:t>权重比例 </a:t>
                      </a:r>
                      <a:r>
                        <a:rPr lang="en-US" altLang="zh-CN" sz="800" dirty="0">
                          <a:solidFill>
                            <a:schemeClr val="bg1"/>
                          </a:solidFill>
                          <a:latin typeface="微软雅黑" panose="020B0503020204020204" pitchFamily="34" charset="-122"/>
                          <a:ea typeface="微软雅黑" panose="020B0503020204020204" pitchFamily="34" charset="-122"/>
                        </a:rPr>
                        <a:t>11%</a:t>
                      </a:r>
                      <a:endParaRPr lang="zh-CN" altLang="en-US" sz="800" dirty="0">
                        <a:solidFill>
                          <a:schemeClr val="bg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权重比例 </a:t>
                      </a:r>
                      <a:r>
                        <a:rPr lang="en-US" altLang="zh-CN" sz="800" dirty="0">
                          <a:solidFill>
                            <a:schemeClr val="bg1"/>
                          </a:solidFill>
                          <a:latin typeface="微软雅黑" panose="020B0503020204020204" pitchFamily="34" charset="-122"/>
                          <a:ea typeface="微软雅黑" panose="020B0503020204020204" pitchFamily="34" charset="-122"/>
                        </a:rPr>
                        <a:t>11%</a:t>
                      </a:r>
                      <a:endParaRPr lang="zh-CN" altLang="en-US" sz="800" dirty="0">
                        <a:solidFill>
                          <a:schemeClr val="bg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extLst>
                  <a:ext uri="{0D108BD9-81ED-4DB2-BD59-A6C34878D82A}">
                    <a16:rowId xmlns:a16="http://schemas.microsoft.com/office/drawing/2014/main" val="1304954237"/>
                  </a:ext>
                </a:extLst>
              </a:tr>
              <a:tr h="319609">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2018-01-02</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16.7300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33.8800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6.5100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52.6900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38.1000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18.2200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50.0700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62894424"/>
                  </a:ext>
                </a:extLst>
              </a:tr>
              <a:tr h="319609">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2018-01-03</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17.2400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33.5600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6.4100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52.7200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38.3800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18.3700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49.9200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8809862"/>
                  </a:ext>
                </a:extLst>
              </a:tr>
              <a:tr h="319609">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2018-01-04</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17.1500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32.7800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6.3300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52.4700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38.4000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18.3300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49.4500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70143875"/>
                  </a:ext>
                </a:extLst>
              </a:tr>
              <a:tr h="319609">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1332827"/>
                  </a:ext>
                </a:extLst>
              </a:tr>
              <a:tr h="319609">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2021-10-27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53.7900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14.5000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16.8900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20.6500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22.0600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20.4100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52.9400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60690409"/>
                  </a:ext>
                </a:extLst>
              </a:tr>
              <a:tr h="319609">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2021-10-28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54.3400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14.4100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15.3000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20.8000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21.4000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20.2500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53.0200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7564020"/>
                  </a:ext>
                </a:extLst>
              </a:tr>
              <a:tr h="319609">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2021-10-29</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55.7600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14.9000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16.0200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21.9600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21.8700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21.0800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53.6500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83038307"/>
                  </a:ext>
                </a:extLst>
              </a:tr>
              <a:tr h="221769">
                <a:tc gridSpan="7">
                  <a:txBody>
                    <a:bodyPr/>
                    <a:lstStyle/>
                    <a:p>
                      <a:pPr algn="l"/>
                      <a:r>
                        <a:rPr lang="zh-CN" altLang="en-US" sz="800" dirty="0">
                          <a:solidFill>
                            <a:schemeClr val="tx1"/>
                          </a:solidFill>
                          <a:latin typeface="微软雅黑" panose="020B0503020204020204" pitchFamily="34" charset="-122"/>
                          <a:ea typeface="微软雅黑" panose="020B0503020204020204" pitchFamily="34" charset="-122"/>
                        </a:rPr>
                        <a:t>数据来源（不含权重数据）：上海证券交易所、深圳证券交易所。</a:t>
                      </a: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合计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22 </a:t>
                      </a:r>
                      <a:r>
                        <a:rPr lang="zh-CN" altLang="en-US" sz="1400" dirty="0">
                          <a:solidFill>
                            <a:schemeClr val="tx1"/>
                          </a:solidFill>
                          <a:latin typeface="微软雅黑" panose="020B0503020204020204" pitchFamily="34" charset="-122"/>
                          <a:ea typeface="微软雅黑" panose="020B0503020204020204" pitchFamily="34" charset="-122"/>
                        </a:rPr>
                        <a:t>个</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9402818"/>
                  </a:ext>
                </a:extLst>
              </a:tr>
            </a:tbl>
          </a:graphicData>
        </a:graphic>
      </p:graphicFrame>
    </p:spTree>
    <p:extLst>
      <p:ext uri="{BB962C8B-B14F-4D97-AF65-F5344CB8AC3E}">
        <p14:creationId xmlns:p14="http://schemas.microsoft.com/office/powerpoint/2010/main" val="2727885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13.3</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15007"/>
            <a:ext cx="807646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蒙特卡罗模拟法测度风险价值的编程</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以社保重仓股为案例</a:t>
            </a:r>
          </a:p>
        </p:txBody>
      </p:sp>
      <p:sp>
        <p:nvSpPr>
          <p:cNvPr id="2" name="文本框 1"/>
          <p:cNvSpPr txBox="1"/>
          <p:nvPr/>
        </p:nvSpPr>
        <p:spPr>
          <a:xfrm>
            <a:off x="286385" y="1072391"/>
            <a:ext cx="2568575" cy="368300"/>
          </a:xfrm>
          <a:prstGeom prst="rect">
            <a:avLst/>
          </a:prstGeom>
          <a:noFill/>
        </p:spPr>
        <p:txBody>
          <a:bodyPr wrap="square" rtlCol="0" anchor="t">
            <a:spAutoFit/>
          </a:bodyPr>
          <a:lstStyle/>
          <a:p>
            <a:r>
              <a:rPr lang="en-US" altLang="zh-CN" b="1" dirty="0">
                <a:latin typeface="微软雅黑" panose="020B0503020204020204" pitchFamily="34" charset="-122"/>
                <a:ea typeface="微软雅黑" panose="020B0503020204020204" pitchFamily="34" charset="-122"/>
              </a:rPr>
              <a:t>13.3.2 </a:t>
            </a:r>
            <a:r>
              <a:rPr lang="zh-CN" altLang="en-US" b="1" dirty="0">
                <a:latin typeface="微软雅黑" panose="020B0503020204020204" pitchFamily="34" charset="-122"/>
                <a:ea typeface="微软雅黑" panose="020B0503020204020204" pitchFamily="34" charset="-122"/>
              </a:rPr>
              <a:t>编程任务</a:t>
            </a:r>
          </a:p>
        </p:txBody>
      </p:sp>
      <p:sp>
        <p:nvSpPr>
          <p:cNvPr id="5" name="文本框 4">
            <a:extLst>
              <a:ext uri="{FF2B5EF4-FFF2-40B4-BE49-F238E27FC236}">
                <a16:creationId xmlns:a16="http://schemas.microsoft.com/office/drawing/2014/main" id="{E029CC98-67F9-1770-4B87-C26F7F57E6DE}"/>
              </a:ext>
            </a:extLst>
          </p:cNvPr>
          <p:cNvSpPr txBox="1"/>
          <p:nvPr/>
        </p:nvSpPr>
        <p:spPr>
          <a:xfrm>
            <a:off x="286385" y="1427554"/>
            <a:ext cx="2204085" cy="337184"/>
          </a:xfrm>
          <a:prstGeom prst="homePlate">
            <a:avLst/>
          </a:prstGeom>
          <a:solidFill>
            <a:srgbClr val="1BA486"/>
          </a:solidFill>
        </p:spPr>
        <p:txBody>
          <a:bodyPr wrap="square" rtlCol="0" anchor="t">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a:extLst>
              <a:ext uri="{FF2B5EF4-FFF2-40B4-BE49-F238E27FC236}">
                <a16:creationId xmlns:a16="http://schemas.microsoft.com/office/drawing/2014/main" id="{664F9D29-3191-7DFA-7826-D31080AA3634}"/>
              </a:ext>
            </a:extLst>
          </p:cNvPr>
          <p:cNvSpPr txBox="1"/>
          <p:nvPr/>
        </p:nvSpPr>
        <p:spPr>
          <a:xfrm>
            <a:off x="286385" y="1768646"/>
            <a:ext cx="11600815" cy="307777"/>
          </a:xfrm>
          <a:prstGeom prst="rect">
            <a:avLst/>
          </a:prstGeom>
          <a:noFill/>
          <a:ln>
            <a:solidFill>
              <a:schemeClr val="tx1"/>
            </a:solidFill>
          </a:ln>
        </p:spPr>
        <p:txBody>
          <a:bodyPr wrap="square" rtlCol="0" anchor="t">
            <a:spAutoFit/>
          </a:bodyPr>
          <a:lstStyle/>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为了计算风险价值的便捷，需要在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Python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中自定义运用蒙特卡罗模拟法测度风险价值的函数，同时假定每只股票收益率均服从标准正态分布。</a:t>
            </a:r>
          </a:p>
        </p:txBody>
      </p:sp>
      <p:sp>
        <p:nvSpPr>
          <p:cNvPr id="9" name="文本框 8">
            <a:extLst>
              <a:ext uri="{FF2B5EF4-FFF2-40B4-BE49-F238E27FC236}">
                <a16:creationId xmlns:a16="http://schemas.microsoft.com/office/drawing/2014/main" id="{801AB3A8-6277-8BE8-FD60-3F473E1D5FDC}"/>
              </a:ext>
            </a:extLst>
          </p:cNvPr>
          <p:cNvSpPr txBox="1"/>
          <p:nvPr/>
        </p:nvSpPr>
        <p:spPr>
          <a:xfrm>
            <a:off x="286384" y="2101047"/>
            <a:ext cx="2204085" cy="337184"/>
          </a:xfrm>
          <a:prstGeom prst="homePlate">
            <a:avLst/>
          </a:prstGeom>
          <a:solidFill>
            <a:srgbClr val="1BA486"/>
          </a:solidFill>
        </p:spPr>
        <p:txBody>
          <a:bodyPr wrap="square" rtlCol="0" anchor="t">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文本框 9">
            <a:extLst>
              <a:ext uri="{FF2B5EF4-FFF2-40B4-BE49-F238E27FC236}">
                <a16:creationId xmlns:a16="http://schemas.microsoft.com/office/drawing/2014/main" id="{3CE9BCFD-9034-17B1-C8CB-688B8CCED72F}"/>
              </a:ext>
            </a:extLst>
          </p:cNvPr>
          <p:cNvSpPr txBox="1"/>
          <p:nvPr/>
        </p:nvSpPr>
        <p:spPr>
          <a:xfrm>
            <a:off x="286384" y="2471199"/>
            <a:ext cx="11600815" cy="523220"/>
          </a:xfrm>
          <a:prstGeom prst="rect">
            <a:avLst/>
          </a:prstGeom>
          <a:noFill/>
          <a:ln>
            <a:solidFill>
              <a:schemeClr val="tx1"/>
            </a:solidFill>
          </a:ln>
        </p:spPr>
        <p:txBody>
          <a:bodyPr wrap="square" rtlCol="0" anchor="t">
            <a:spAutoFit/>
          </a:bodyPr>
          <a:lstStyle/>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导入包含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2018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月至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2021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9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月股票日收盘价数据的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Excel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文件，通过任务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自定义的函数，同时假定模拟次数为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万，分别计算在持有期为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天和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10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天、置信水平为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95%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和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99%</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情况下投资组合的风险价值。</a:t>
            </a:r>
          </a:p>
        </p:txBody>
      </p:sp>
      <p:sp>
        <p:nvSpPr>
          <p:cNvPr id="11" name="文本框 10">
            <a:extLst>
              <a:ext uri="{FF2B5EF4-FFF2-40B4-BE49-F238E27FC236}">
                <a16:creationId xmlns:a16="http://schemas.microsoft.com/office/drawing/2014/main" id="{7B751AEF-BD76-3813-B33C-C8F2710B4A6C}"/>
              </a:ext>
            </a:extLst>
          </p:cNvPr>
          <p:cNvSpPr txBox="1"/>
          <p:nvPr/>
        </p:nvSpPr>
        <p:spPr>
          <a:xfrm>
            <a:off x="286383" y="3014649"/>
            <a:ext cx="2204085" cy="337184"/>
          </a:xfrm>
          <a:prstGeom prst="homePlate">
            <a:avLst/>
          </a:prstGeom>
          <a:solidFill>
            <a:srgbClr val="1BA486"/>
          </a:solidFill>
        </p:spPr>
        <p:txBody>
          <a:bodyPr wrap="square" rtlCol="0" anchor="t">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文本框 12">
            <a:extLst>
              <a:ext uri="{FF2B5EF4-FFF2-40B4-BE49-F238E27FC236}">
                <a16:creationId xmlns:a16="http://schemas.microsoft.com/office/drawing/2014/main" id="{C970206C-C1CB-DB70-73E5-8AC59B1D8809}"/>
              </a:ext>
            </a:extLst>
          </p:cNvPr>
          <p:cNvSpPr txBox="1"/>
          <p:nvPr/>
        </p:nvSpPr>
        <p:spPr>
          <a:xfrm>
            <a:off x="286384" y="3415303"/>
            <a:ext cx="11600815" cy="523220"/>
          </a:xfrm>
          <a:prstGeom prst="rect">
            <a:avLst/>
          </a:prstGeom>
          <a:noFill/>
          <a:ln>
            <a:solidFill>
              <a:schemeClr val="tx1"/>
            </a:solidFill>
          </a:ln>
        </p:spPr>
        <p:txBody>
          <a:bodyPr wrap="square" rtlCol="0" anchor="t">
            <a:spAutoFit/>
          </a:bodyPr>
          <a:lstStyle/>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为了进一步提高计算结果的精确程度，将模拟次数分别增加至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10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万、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50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万和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100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万，重新计算在持有期为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天和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10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天、置信水平为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95%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和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99%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情况下投资组合的风险价值。</a:t>
            </a:r>
          </a:p>
        </p:txBody>
      </p:sp>
      <p:sp>
        <p:nvSpPr>
          <p:cNvPr id="14" name="文本框 13">
            <a:extLst>
              <a:ext uri="{FF2B5EF4-FFF2-40B4-BE49-F238E27FC236}">
                <a16:creationId xmlns:a16="http://schemas.microsoft.com/office/drawing/2014/main" id="{C5A4F0F9-5F09-C2A1-4AD7-068D72A44521}"/>
              </a:ext>
            </a:extLst>
          </p:cNvPr>
          <p:cNvSpPr txBox="1"/>
          <p:nvPr/>
        </p:nvSpPr>
        <p:spPr>
          <a:xfrm>
            <a:off x="286385" y="4308812"/>
            <a:ext cx="2568575" cy="368300"/>
          </a:xfrm>
          <a:prstGeom prst="rect">
            <a:avLst/>
          </a:prstGeom>
          <a:noFill/>
        </p:spPr>
        <p:txBody>
          <a:bodyPr wrap="square" rtlCol="0" anchor="t">
            <a:spAutoFit/>
          </a:bodyPr>
          <a:lstStyle/>
          <a:p>
            <a:r>
              <a:rPr lang="en-US" altLang="zh-CN" b="1" dirty="0">
                <a:latin typeface="微软雅黑" panose="020B0503020204020204" pitchFamily="34" charset="-122"/>
                <a:ea typeface="微软雅黑" panose="020B0503020204020204" pitchFamily="34" charset="-122"/>
              </a:rPr>
              <a:t>13.3.3 </a:t>
            </a:r>
            <a:r>
              <a:rPr lang="zh-CN" altLang="en-US" b="1" dirty="0">
                <a:latin typeface="微软雅黑" panose="020B0503020204020204" pitchFamily="34" charset="-122"/>
                <a:ea typeface="微软雅黑" panose="020B0503020204020204" pitchFamily="34" charset="-122"/>
              </a:rPr>
              <a:t>编程提示</a:t>
            </a:r>
          </a:p>
        </p:txBody>
      </p:sp>
      <p:sp>
        <p:nvSpPr>
          <p:cNvPr id="15" name="文本框 14">
            <a:extLst>
              <a:ext uri="{FF2B5EF4-FFF2-40B4-BE49-F238E27FC236}">
                <a16:creationId xmlns:a16="http://schemas.microsoft.com/office/drawing/2014/main" id="{7002DCED-D85F-CCA7-5C39-DBD810B79C79}"/>
              </a:ext>
            </a:extLst>
          </p:cNvPr>
          <p:cNvSpPr txBox="1"/>
          <p:nvPr/>
        </p:nvSpPr>
        <p:spPr>
          <a:xfrm>
            <a:off x="286383" y="5121538"/>
            <a:ext cx="11600815" cy="523220"/>
          </a:xfrm>
          <a:prstGeom prst="rect">
            <a:avLst/>
          </a:prstGeom>
          <a:noFill/>
          <a:ln>
            <a:solidFill>
              <a:schemeClr val="bg1">
                <a:lumMod val="85000"/>
              </a:schemeClr>
            </a:solidFill>
          </a:ln>
        </p:spPr>
        <p:txBody>
          <a:bodyPr wrap="square" rtlCol="0" anchor="t">
            <a:spAutoFit/>
          </a:bodyPr>
          <a:lstStyle/>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针对蒙特卡罗模拟法，具体的建模思路如下：假设一个投资组合由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M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个资产组成，</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Si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表示第 </a:t>
            </a:r>
            <a:r>
              <a:rPr lang="en-US" altLang="zh-CN" sz="1400" dirty="0" err="1">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个资产的当前价值，</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SP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表示投资组合的当前价值，第 </a:t>
            </a:r>
            <a:r>
              <a:rPr lang="en-US" altLang="zh-CN" sz="1400"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个资产价值在一个交易日内的百分比变化（收益率）用</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xi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表示。用蒙特卡罗模拟法计算投资组合的风险价值时，分为如下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6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个步骤。</a:t>
            </a:r>
          </a:p>
        </p:txBody>
      </p:sp>
    </p:spTree>
    <p:extLst>
      <p:ext uri="{BB962C8B-B14F-4D97-AF65-F5344CB8AC3E}">
        <p14:creationId xmlns:p14="http://schemas.microsoft.com/office/powerpoint/2010/main" val="3134098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13.3</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15007"/>
            <a:ext cx="807646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蒙特卡罗模拟法测度风险价值的编程</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以社保重仓股为案例</a:t>
            </a:r>
          </a:p>
        </p:txBody>
      </p:sp>
      <p:grpSp>
        <p:nvGrpSpPr>
          <p:cNvPr id="2" name="组合 1">
            <a:extLst>
              <a:ext uri="{FF2B5EF4-FFF2-40B4-BE49-F238E27FC236}">
                <a16:creationId xmlns:a16="http://schemas.microsoft.com/office/drawing/2014/main" id="{FD6F06C1-A19D-7450-97D3-D6B4ADBB4CD6}"/>
              </a:ext>
            </a:extLst>
          </p:cNvPr>
          <p:cNvGrpSpPr/>
          <p:nvPr/>
        </p:nvGrpSpPr>
        <p:grpSpPr>
          <a:xfrm>
            <a:off x="361666" y="1237311"/>
            <a:ext cx="5394314" cy="1383448"/>
            <a:chOff x="9718" y="2941"/>
            <a:chExt cx="9451" cy="1599"/>
          </a:xfrm>
          <a:solidFill>
            <a:srgbClr val="2FBA8B"/>
          </a:solidFill>
        </p:grpSpPr>
        <p:sp>
          <p:nvSpPr>
            <p:cNvPr id="3" name="圆角矩形 38">
              <a:extLst>
                <a:ext uri="{FF2B5EF4-FFF2-40B4-BE49-F238E27FC236}">
                  <a16:creationId xmlns:a16="http://schemas.microsoft.com/office/drawing/2014/main" id="{485E865E-6B14-25D2-BF06-61993F1D1B00}"/>
                </a:ext>
              </a:extLst>
            </p:cNvPr>
            <p:cNvSpPr/>
            <p:nvPr/>
          </p:nvSpPr>
          <p:spPr>
            <a:xfrm>
              <a:off x="10392" y="2941"/>
              <a:ext cx="8777" cy="1599"/>
            </a:xfrm>
            <a:prstGeom prst="roundRect">
              <a:avLst>
                <a:gd name="adj" fmla="val 43867"/>
              </a:avLst>
            </a:prstGeom>
            <a:grpFill/>
            <a:ln w="1270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椭圆 3">
              <a:extLst>
                <a:ext uri="{FF2B5EF4-FFF2-40B4-BE49-F238E27FC236}">
                  <a16:creationId xmlns:a16="http://schemas.microsoft.com/office/drawing/2014/main" id="{418F81B0-02E0-7079-00E0-16E5EC46C89F}"/>
                </a:ext>
              </a:extLst>
            </p:cNvPr>
            <p:cNvSpPr/>
            <p:nvPr/>
          </p:nvSpPr>
          <p:spPr>
            <a:xfrm>
              <a:off x="9718" y="3378"/>
              <a:ext cx="900" cy="5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1</a:t>
              </a:r>
            </a:p>
          </p:txBody>
        </p:sp>
      </p:grpSp>
      <p:grpSp>
        <p:nvGrpSpPr>
          <p:cNvPr id="7" name="组合 6">
            <a:extLst>
              <a:ext uri="{FF2B5EF4-FFF2-40B4-BE49-F238E27FC236}">
                <a16:creationId xmlns:a16="http://schemas.microsoft.com/office/drawing/2014/main" id="{72D56AE1-3619-80A6-36F8-52BD4BD2B2F5}"/>
              </a:ext>
            </a:extLst>
          </p:cNvPr>
          <p:cNvGrpSpPr/>
          <p:nvPr/>
        </p:nvGrpSpPr>
        <p:grpSpPr>
          <a:xfrm>
            <a:off x="5913463" y="1365569"/>
            <a:ext cx="6083300" cy="1015365"/>
            <a:chOff x="9815" y="2947"/>
            <a:chExt cx="9580" cy="1599"/>
          </a:xfrm>
          <a:solidFill>
            <a:srgbClr val="2FBA8B"/>
          </a:solidFill>
        </p:grpSpPr>
        <p:sp>
          <p:nvSpPr>
            <p:cNvPr id="8" name="圆角矩形 38">
              <a:extLst>
                <a:ext uri="{FF2B5EF4-FFF2-40B4-BE49-F238E27FC236}">
                  <a16:creationId xmlns:a16="http://schemas.microsoft.com/office/drawing/2014/main" id="{42E4A5B9-874A-21FF-5BB2-62DD03C451CC}"/>
                </a:ext>
              </a:extLst>
            </p:cNvPr>
            <p:cNvSpPr/>
            <p:nvPr/>
          </p:nvSpPr>
          <p:spPr>
            <a:xfrm>
              <a:off x="10618" y="2947"/>
              <a:ext cx="8777" cy="1599"/>
            </a:xfrm>
            <a:prstGeom prst="roundRect">
              <a:avLst>
                <a:gd name="adj" fmla="val 44430"/>
              </a:avLst>
            </a:prstGeom>
            <a:grpFill/>
            <a:ln w="1270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9" name="椭圆 8">
              <a:extLst>
                <a:ext uri="{FF2B5EF4-FFF2-40B4-BE49-F238E27FC236}">
                  <a16:creationId xmlns:a16="http://schemas.microsoft.com/office/drawing/2014/main" id="{B31C1DF3-60D2-2D3D-374A-F8A3B4E84AED}"/>
                </a:ext>
              </a:extLst>
            </p:cNvPr>
            <p:cNvSpPr/>
            <p:nvPr/>
          </p:nvSpPr>
          <p:spPr>
            <a:xfrm>
              <a:off x="9815" y="3341"/>
              <a:ext cx="900" cy="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2</a:t>
              </a:r>
            </a:p>
          </p:txBody>
        </p:sp>
        <p:sp>
          <p:nvSpPr>
            <p:cNvPr id="10" name="文本框 9">
              <a:extLst>
                <a:ext uri="{FF2B5EF4-FFF2-40B4-BE49-F238E27FC236}">
                  <a16:creationId xmlns:a16="http://schemas.microsoft.com/office/drawing/2014/main" id="{83DBB1C1-2646-B084-1DB3-833FA5B65706}"/>
                </a:ext>
              </a:extLst>
            </p:cNvPr>
            <p:cNvSpPr txBox="1"/>
            <p:nvPr/>
          </p:nvSpPr>
          <p:spPr>
            <a:xfrm>
              <a:off x="10715" y="3165"/>
              <a:ext cx="8446" cy="1163"/>
            </a:xfrm>
            <a:prstGeom prst="rect">
              <a:avLst/>
            </a:prstGeom>
            <a:noFill/>
          </p:spPr>
          <p:txBody>
            <a:bodyPr wrap="square" rtlCol="0">
              <a:spAutoFit/>
            </a:bodyPr>
            <a:lstStyle/>
            <a:p>
              <a:pPr algn="l"/>
              <a:r>
                <a:rPr lang="zh-CN" altLang="en-US" sz="1400" dirty="0">
                  <a:solidFill>
                    <a:schemeClr val="bg1"/>
                  </a:solidFill>
                  <a:latin typeface="微软雅黑" panose="020B0503020204020204" pitchFamily="34" charset="-122"/>
                  <a:ea typeface="微软雅黑" panose="020B0503020204020204" pitchFamily="34" charset="-122"/>
                </a:rPr>
                <a:t>在第 </a:t>
              </a:r>
              <a:r>
                <a:rPr lang="en-US" altLang="zh-CN" sz="1400" dirty="0" err="1">
                  <a:solidFill>
                    <a:schemeClr val="bg1"/>
                  </a:solidFill>
                  <a:latin typeface="微软雅黑" panose="020B0503020204020204" pitchFamily="34" charset="-122"/>
                  <a:ea typeface="微软雅黑" panose="020B0503020204020204" pitchFamily="34" charset="-122"/>
                </a:rPr>
                <a:t>i</a:t>
              </a:r>
              <a:r>
                <a:rPr lang="en-US" altLang="zh-CN" sz="1400" dirty="0">
                  <a:solidFill>
                    <a:schemeClr val="bg1"/>
                  </a:solidFill>
                  <a:latin typeface="微软雅黑" panose="020B0503020204020204" pitchFamily="34" charset="-122"/>
                  <a:ea typeface="微软雅黑" panose="020B0503020204020204" pitchFamily="34" charset="-122"/>
                </a:rPr>
                <a:t> </a:t>
              </a:r>
              <a:r>
                <a:rPr lang="zh-CN" altLang="en-US" sz="1400" dirty="0">
                  <a:solidFill>
                    <a:schemeClr val="bg1"/>
                  </a:solidFill>
                  <a:latin typeface="微软雅黑" panose="020B0503020204020204" pitchFamily="34" charset="-122"/>
                  <a:ea typeface="微软雅黑" panose="020B0503020204020204" pitchFamily="34" charset="-122"/>
                </a:rPr>
                <a:t>个资产价值的日百分比变化</a:t>
              </a:r>
              <a:r>
                <a:rPr lang="en-US" altLang="zh-CN" sz="1400" dirty="0">
                  <a:solidFill>
                    <a:schemeClr val="bg1"/>
                  </a:solidFill>
                  <a:latin typeface="微软雅黑" panose="020B0503020204020204" pitchFamily="34" charset="-122"/>
                  <a:ea typeface="微软雅黑" panose="020B0503020204020204" pitchFamily="34" charset="-122"/>
                </a:rPr>
                <a:t>x</a:t>
              </a:r>
              <a:r>
                <a:rPr lang="en-US" altLang="zh-CN" sz="1400" baseline="-25000" dirty="0">
                  <a:solidFill>
                    <a:schemeClr val="bg1"/>
                  </a:solidFill>
                  <a:latin typeface="微软雅黑" panose="020B0503020204020204" pitchFamily="34" charset="-122"/>
                  <a:ea typeface="微软雅黑" panose="020B0503020204020204" pitchFamily="34" charset="-122"/>
                </a:rPr>
                <a:t>i</a:t>
              </a:r>
              <a:r>
                <a:rPr lang="en-US" altLang="zh-CN" sz="1400" dirty="0">
                  <a:solidFill>
                    <a:schemeClr val="bg1"/>
                  </a:solidFill>
                  <a:latin typeface="微软雅黑" panose="020B0503020204020204" pitchFamily="34" charset="-122"/>
                  <a:ea typeface="微软雅黑" panose="020B0503020204020204" pitchFamily="34" charset="-122"/>
                </a:rPr>
                <a:t> </a:t>
              </a:r>
              <a:r>
                <a:rPr lang="zh-CN" altLang="en-US" sz="1400" dirty="0">
                  <a:solidFill>
                    <a:schemeClr val="bg1"/>
                  </a:solidFill>
                  <a:latin typeface="微软雅黑" panose="020B0503020204020204" pitchFamily="34" charset="-122"/>
                  <a:ea typeface="微软雅黑" panose="020B0503020204020204" pitchFamily="34" charset="-122"/>
                </a:rPr>
                <a:t>所服从的分布中进行 </a:t>
              </a:r>
              <a:r>
                <a:rPr lang="en-US" altLang="zh-CN" sz="1400" dirty="0">
                  <a:solidFill>
                    <a:schemeClr val="bg1"/>
                  </a:solidFill>
                  <a:latin typeface="微软雅黑" panose="020B0503020204020204" pitchFamily="34" charset="-122"/>
                  <a:ea typeface="微软雅黑" panose="020B0503020204020204" pitchFamily="34" charset="-122"/>
                </a:rPr>
                <a:t>1 </a:t>
              </a:r>
              <a:r>
                <a:rPr lang="zh-CN" altLang="en-US" sz="1400" dirty="0">
                  <a:solidFill>
                    <a:schemeClr val="bg1"/>
                  </a:solidFill>
                  <a:latin typeface="微软雅黑" panose="020B0503020204020204" pitchFamily="34" charset="-122"/>
                  <a:ea typeface="微软雅黑" panose="020B0503020204020204" pitchFamily="34" charset="-122"/>
                </a:rPr>
                <a:t>次抽样并得到</a:t>
              </a:r>
              <a:r>
                <a:rPr lang="en-US" altLang="zh-CN" sz="1400" dirty="0" err="1">
                  <a:solidFill>
                    <a:schemeClr val="bg1"/>
                  </a:solidFill>
                  <a:latin typeface="微软雅黑" panose="020B0503020204020204" pitchFamily="34" charset="-122"/>
                  <a:ea typeface="微软雅黑" panose="020B0503020204020204" pitchFamily="34" charset="-122"/>
                </a:rPr>
                <a:t>x</a:t>
              </a:r>
              <a:r>
                <a:rPr lang="en-US" altLang="zh-CN" sz="1400" baseline="30000" dirty="0" err="1">
                  <a:solidFill>
                    <a:schemeClr val="bg1"/>
                  </a:solidFill>
                  <a:latin typeface="微软雅黑" panose="020B0503020204020204" pitchFamily="34" charset="-122"/>
                  <a:ea typeface="微软雅黑" panose="020B0503020204020204" pitchFamily="34" charset="-122"/>
                </a:rPr>
                <a:t>j</a:t>
              </a:r>
              <a:r>
                <a:rPr lang="en-US" altLang="zh-CN" sz="1400" baseline="-25000" dirty="0" err="1">
                  <a:solidFill>
                    <a:schemeClr val="bg1"/>
                  </a:solidFill>
                  <a:latin typeface="微软雅黑" panose="020B0503020204020204" pitchFamily="34" charset="-122"/>
                  <a:ea typeface="微软雅黑" panose="020B0503020204020204" pitchFamily="34" charset="-122"/>
                </a:rPr>
                <a:t>i</a:t>
              </a:r>
              <a:r>
                <a:rPr lang="en-US" altLang="zh-CN" sz="1400" dirty="0">
                  <a:solidFill>
                    <a:schemeClr val="bg1"/>
                  </a:solidFill>
                  <a:latin typeface="微软雅黑" panose="020B0503020204020204" pitchFamily="34" charset="-122"/>
                  <a:ea typeface="微软雅黑" panose="020B0503020204020204" pitchFamily="34" charset="-122"/>
                </a:rPr>
                <a:t> </a:t>
              </a:r>
              <a:r>
                <a:rPr lang="zh-CN" altLang="en-US" sz="1400" dirty="0">
                  <a:solidFill>
                    <a:schemeClr val="bg1"/>
                  </a:solidFill>
                  <a:latin typeface="微软雅黑" panose="020B0503020204020204" pitchFamily="34" charset="-122"/>
                  <a:ea typeface="微软雅黑" panose="020B0503020204020204" pitchFamily="34" charset="-122"/>
                </a:rPr>
                <a:t>，上标 </a:t>
              </a:r>
              <a:r>
                <a:rPr lang="en-US" altLang="zh-CN" sz="1400" dirty="0">
                  <a:solidFill>
                    <a:schemeClr val="bg1"/>
                  </a:solidFill>
                  <a:latin typeface="微软雅黑" panose="020B0503020204020204" pitchFamily="34" charset="-122"/>
                  <a:ea typeface="微软雅黑" panose="020B0503020204020204" pitchFamily="34" charset="-122"/>
                </a:rPr>
                <a:t>j</a:t>
              </a:r>
              <a:r>
                <a:rPr lang="zh-CN" altLang="en-US" sz="1400" dirty="0">
                  <a:solidFill>
                    <a:schemeClr val="bg1"/>
                  </a:solidFill>
                  <a:latin typeface="微软雅黑" panose="020B0503020204020204" pitchFamily="34" charset="-122"/>
                  <a:ea typeface="微软雅黑" panose="020B0503020204020204" pitchFamily="34" charset="-122"/>
                </a:rPr>
                <a:t>表示第 </a:t>
              </a:r>
              <a:r>
                <a:rPr lang="en-US" altLang="zh-CN" sz="1400" dirty="0">
                  <a:solidFill>
                    <a:schemeClr val="bg1"/>
                  </a:solidFill>
                  <a:latin typeface="微软雅黑" panose="020B0503020204020204" pitchFamily="34" charset="-122"/>
                  <a:ea typeface="微软雅黑" panose="020B0503020204020204" pitchFamily="34" charset="-122"/>
                </a:rPr>
                <a:t>j </a:t>
              </a:r>
              <a:r>
                <a:rPr lang="zh-CN" altLang="en-US" sz="1400" dirty="0">
                  <a:solidFill>
                    <a:schemeClr val="bg1"/>
                  </a:solidFill>
                  <a:latin typeface="微软雅黑" panose="020B0503020204020204" pitchFamily="34" charset="-122"/>
                  <a:ea typeface="微软雅黑" panose="020B0503020204020204" pitchFamily="34" charset="-122"/>
                </a:rPr>
                <a:t>次抽样并且 </a:t>
              </a:r>
              <a:r>
                <a:rPr lang="en-US" altLang="zh-CN" sz="1400" dirty="0">
                  <a:solidFill>
                    <a:schemeClr val="bg1"/>
                  </a:solidFill>
                  <a:latin typeface="微软雅黑" panose="020B0503020204020204" pitchFamily="34" charset="-122"/>
                  <a:ea typeface="微软雅黑" panose="020B0503020204020204" pitchFamily="34" charset="-122"/>
                </a:rPr>
                <a:t>j=1,2, , …,N </a:t>
              </a:r>
              <a:r>
                <a:rPr lang="zh-CN" altLang="en-US" sz="1400" dirty="0">
                  <a:solidFill>
                    <a:schemeClr val="bg1"/>
                  </a:solidFill>
                  <a:latin typeface="微软雅黑" panose="020B0503020204020204" pitchFamily="34" charset="-122"/>
                  <a:ea typeface="微软雅黑" panose="020B0503020204020204" pitchFamily="34" charset="-122"/>
                </a:rPr>
                <a:t>，其中 </a:t>
              </a:r>
              <a:r>
                <a:rPr lang="en-US" altLang="zh-CN" sz="1400" dirty="0">
                  <a:solidFill>
                    <a:schemeClr val="bg1"/>
                  </a:solidFill>
                  <a:latin typeface="微软雅黑" panose="020B0503020204020204" pitchFamily="34" charset="-122"/>
                  <a:ea typeface="微软雅黑" panose="020B0503020204020204" pitchFamily="34" charset="-122"/>
                </a:rPr>
                <a:t>N </a:t>
              </a:r>
              <a:r>
                <a:rPr lang="zh-CN" altLang="en-US" sz="1400" dirty="0">
                  <a:solidFill>
                    <a:schemeClr val="bg1"/>
                  </a:solidFill>
                  <a:latin typeface="微软雅黑" panose="020B0503020204020204" pitchFamily="34" charset="-122"/>
                  <a:ea typeface="微软雅黑" panose="020B0503020204020204" pitchFamily="34" charset="-122"/>
                </a:rPr>
                <a:t>表示设定的模拟次数（即模拟的路径数量）。</a:t>
              </a:r>
            </a:p>
          </p:txBody>
        </p:sp>
      </p:grpSp>
      <p:grpSp>
        <p:nvGrpSpPr>
          <p:cNvPr id="33" name="组合 32">
            <a:extLst>
              <a:ext uri="{FF2B5EF4-FFF2-40B4-BE49-F238E27FC236}">
                <a16:creationId xmlns:a16="http://schemas.microsoft.com/office/drawing/2014/main" id="{740EC466-6362-A21C-8496-F291A8500689}"/>
              </a:ext>
            </a:extLst>
          </p:cNvPr>
          <p:cNvGrpSpPr/>
          <p:nvPr/>
        </p:nvGrpSpPr>
        <p:grpSpPr>
          <a:xfrm>
            <a:off x="361666" y="4445108"/>
            <a:ext cx="5394314" cy="1884881"/>
            <a:chOff x="9718" y="2941"/>
            <a:chExt cx="9451" cy="2163"/>
          </a:xfrm>
        </p:grpSpPr>
        <p:sp>
          <p:nvSpPr>
            <p:cNvPr id="34" name="圆角矩形 38">
              <a:extLst>
                <a:ext uri="{FF2B5EF4-FFF2-40B4-BE49-F238E27FC236}">
                  <a16:creationId xmlns:a16="http://schemas.microsoft.com/office/drawing/2014/main" id="{6740B921-ABCE-F8DB-6AED-7E8975D30292}"/>
                </a:ext>
              </a:extLst>
            </p:cNvPr>
            <p:cNvSpPr/>
            <p:nvPr/>
          </p:nvSpPr>
          <p:spPr>
            <a:xfrm>
              <a:off x="10392" y="2941"/>
              <a:ext cx="8777" cy="2036"/>
            </a:xfrm>
            <a:prstGeom prst="roundRect">
              <a:avLst>
                <a:gd name="adj" fmla="val 50000"/>
              </a:avLst>
            </a:prstGeom>
            <a:solidFill>
              <a:srgbClr val="2FBA8B"/>
            </a:solidFill>
            <a:ln w="1270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椭圆 34">
              <a:extLst>
                <a:ext uri="{FF2B5EF4-FFF2-40B4-BE49-F238E27FC236}">
                  <a16:creationId xmlns:a16="http://schemas.microsoft.com/office/drawing/2014/main" id="{06924ACC-9897-571C-00DC-F36531F4850F}"/>
                </a:ext>
              </a:extLst>
            </p:cNvPr>
            <p:cNvSpPr/>
            <p:nvPr/>
          </p:nvSpPr>
          <p:spPr>
            <a:xfrm>
              <a:off x="9718" y="3605"/>
              <a:ext cx="900" cy="600"/>
            </a:xfrm>
            <a:prstGeom prst="ellipse">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5</a:t>
              </a:r>
            </a:p>
          </p:txBody>
        </p:sp>
        <p:sp>
          <p:nvSpPr>
            <p:cNvPr id="36" name="文本框 35">
              <a:extLst>
                <a:ext uri="{FF2B5EF4-FFF2-40B4-BE49-F238E27FC236}">
                  <a16:creationId xmlns:a16="http://schemas.microsoft.com/office/drawing/2014/main" id="{CCF70C39-A754-28E8-25EE-2DA28F9079D6}"/>
                </a:ext>
              </a:extLst>
            </p:cNvPr>
            <p:cNvSpPr txBox="1"/>
            <p:nvPr/>
          </p:nvSpPr>
          <p:spPr>
            <a:xfrm>
              <a:off x="10730" y="3262"/>
              <a:ext cx="7880" cy="1842"/>
            </a:xfrm>
            <a:prstGeom prst="rect">
              <a:avLst/>
            </a:prstGeom>
            <a:noFill/>
          </p:spPr>
          <p:txBody>
            <a:bodyPr wrap="square" rtlCol="0">
              <a:spAutoFit/>
            </a:bodyPr>
            <a:lstStyle/>
            <a:p>
              <a:pPr algn="l"/>
              <a:r>
                <a:rPr lang="zh-CN" altLang="en-US" sz="1400" dirty="0">
                  <a:solidFill>
                    <a:schemeClr val="bg1"/>
                  </a:solidFill>
                  <a:latin typeface="微软雅黑" panose="020B0503020204020204" pitchFamily="34" charset="-122"/>
                  <a:ea typeface="微软雅黑" panose="020B0503020204020204" pitchFamily="34" charset="-122"/>
                </a:rPr>
                <a:t>根据设定的模拟次数重复上面的第 </a:t>
              </a:r>
              <a:r>
                <a:rPr lang="en-US" altLang="zh-CN" sz="1400" dirty="0">
                  <a:solidFill>
                    <a:schemeClr val="bg1"/>
                  </a:solidFill>
                  <a:latin typeface="微软雅黑" panose="020B0503020204020204" pitchFamily="34" charset="-122"/>
                  <a:ea typeface="微软雅黑" panose="020B0503020204020204" pitchFamily="34" charset="-122"/>
                </a:rPr>
                <a:t>2 </a:t>
              </a:r>
              <a:r>
                <a:rPr lang="zh-CN" altLang="en-US" sz="1400" dirty="0">
                  <a:solidFill>
                    <a:schemeClr val="bg1"/>
                  </a:solidFill>
                  <a:latin typeface="微软雅黑" panose="020B0503020204020204" pitchFamily="34" charset="-122"/>
                  <a:ea typeface="微软雅黑" panose="020B0503020204020204" pitchFamily="34" charset="-122"/>
                </a:rPr>
                <a:t>步至第 </a:t>
              </a:r>
              <a:r>
                <a:rPr lang="en-US" altLang="zh-CN" sz="1400" dirty="0">
                  <a:solidFill>
                    <a:schemeClr val="bg1"/>
                  </a:solidFill>
                  <a:latin typeface="微软雅黑" panose="020B0503020204020204" pitchFamily="34" charset="-122"/>
                  <a:ea typeface="微软雅黑" panose="020B0503020204020204" pitchFamily="34" charset="-122"/>
                </a:rPr>
                <a:t>4 </a:t>
              </a:r>
              <a:r>
                <a:rPr lang="zh-CN" altLang="en-US" sz="1400" dirty="0">
                  <a:solidFill>
                    <a:schemeClr val="bg1"/>
                  </a:solidFill>
                  <a:latin typeface="微软雅黑" panose="020B0503020204020204" pitchFamily="34" charset="-122"/>
                  <a:ea typeface="微软雅黑" panose="020B0503020204020204" pitchFamily="34" charset="-122"/>
                </a:rPr>
                <a:t>步，比如模拟次数是 </a:t>
              </a:r>
              <a:r>
                <a:rPr lang="en-US" altLang="zh-CN" sz="1400" dirty="0">
                  <a:solidFill>
                    <a:schemeClr val="bg1"/>
                  </a:solidFill>
                  <a:latin typeface="微软雅黑" panose="020B0503020204020204" pitchFamily="34" charset="-122"/>
                  <a:ea typeface="微软雅黑" panose="020B0503020204020204" pitchFamily="34" charset="-122"/>
                </a:rPr>
                <a:t>1 </a:t>
              </a:r>
              <a:r>
                <a:rPr lang="zh-CN" altLang="en-US" sz="1400" dirty="0">
                  <a:solidFill>
                    <a:schemeClr val="bg1"/>
                  </a:solidFill>
                  <a:latin typeface="微软雅黑" panose="020B0503020204020204" pitchFamily="34" charset="-122"/>
                  <a:ea typeface="微软雅黑" panose="020B0503020204020204" pitchFamily="34" charset="-122"/>
                </a:rPr>
                <a:t>万（ </a:t>
              </a:r>
              <a:r>
                <a:rPr lang="en-US" altLang="zh-CN" sz="1400" dirty="0">
                  <a:solidFill>
                    <a:schemeClr val="bg1"/>
                  </a:solidFill>
                  <a:latin typeface="微软雅黑" panose="020B0503020204020204" pitchFamily="34" charset="-122"/>
                  <a:ea typeface="微软雅黑" panose="020B0503020204020204" pitchFamily="34" charset="-122"/>
                </a:rPr>
                <a:t>N =10000 </a:t>
              </a:r>
              <a:r>
                <a:rPr lang="zh-CN" altLang="en-US" sz="1400" dirty="0">
                  <a:solidFill>
                    <a:schemeClr val="bg1"/>
                  </a:solidFill>
                  <a:latin typeface="微软雅黑" panose="020B0503020204020204" pitchFamily="34" charset="-122"/>
                  <a:ea typeface="微软雅黑" panose="020B0503020204020204" pitchFamily="34" charset="-122"/>
                </a:rPr>
                <a:t>），则就需要重复第 </a:t>
              </a:r>
              <a:r>
                <a:rPr lang="en-US" altLang="zh-CN" sz="1400" dirty="0">
                  <a:solidFill>
                    <a:schemeClr val="bg1"/>
                  </a:solidFill>
                  <a:latin typeface="微软雅黑" panose="020B0503020204020204" pitchFamily="34" charset="-122"/>
                  <a:ea typeface="微软雅黑" panose="020B0503020204020204" pitchFamily="34" charset="-122"/>
                </a:rPr>
                <a:t>2 </a:t>
              </a:r>
              <a:r>
                <a:rPr lang="zh-CN" altLang="en-US" sz="1400" dirty="0">
                  <a:solidFill>
                    <a:schemeClr val="bg1"/>
                  </a:solidFill>
                  <a:latin typeface="微软雅黑" panose="020B0503020204020204" pitchFamily="34" charset="-122"/>
                  <a:ea typeface="微软雅黑" panose="020B0503020204020204" pitchFamily="34" charset="-122"/>
                </a:rPr>
                <a:t>步至第 </a:t>
              </a:r>
              <a:r>
                <a:rPr lang="en-US" altLang="zh-CN" sz="1400" dirty="0">
                  <a:solidFill>
                    <a:schemeClr val="bg1"/>
                  </a:solidFill>
                  <a:latin typeface="微软雅黑" panose="020B0503020204020204" pitchFamily="34" charset="-122"/>
                  <a:ea typeface="微软雅黑" panose="020B0503020204020204" pitchFamily="34" charset="-122"/>
                </a:rPr>
                <a:t>4 </a:t>
              </a:r>
              <a:r>
                <a:rPr lang="zh-CN" altLang="en-US" sz="1400" dirty="0">
                  <a:solidFill>
                    <a:schemeClr val="bg1"/>
                  </a:solidFill>
                  <a:latin typeface="微软雅黑" panose="020B0503020204020204" pitchFamily="34" charset="-122"/>
                  <a:ea typeface="微软雅黑" panose="020B0503020204020204" pitchFamily="34" charset="-122"/>
                </a:rPr>
                <a:t>步共计 </a:t>
              </a:r>
              <a:r>
                <a:rPr lang="en-US" altLang="zh-CN" sz="1400" dirty="0">
                  <a:solidFill>
                    <a:schemeClr val="bg1"/>
                  </a:solidFill>
                  <a:latin typeface="微软雅黑" panose="020B0503020204020204" pitchFamily="34" charset="-122"/>
                  <a:ea typeface="微软雅黑" panose="020B0503020204020204" pitchFamily="34" charset="-122"/>
                </a:rPr>
                <a:t>1 </a:t>
              </a:r>
              <a:r>
                <a:rPr lang="zh-CN" altLang="en-US" sz="1400" dirty="0">
                  <a:solidFill>
                    <a:schemeClr val="bg1"/>
                  </a:solidFill>
                  <a:latin typeface="微软雅黑" panose="020B0503020204020204" pitchFamily="34" charset="-122"/>
                  <a:ea typeface="微软雅黑" panose="020B0503020204020204" pitchFamily="34" charset="-122"/>
                </a:rPr>
                <a:t>万次，并且将</a:t>
              </a:r>
              <a:r>
                <a:rPr lang="en-US" altLang="zh-CN" sz="1400" dirty="0" err="1">
                  <a:solidFill>
                    <a:schemeClr val="bg1"/>
                  </a:solidFill>
                  <a:latin typeface="微软雅黑" panose="020B0503020204020204" pitchFamily="34" charset="-122"/>
                  <a:ea typeface="微软雅黑" panose="020B0503020204020204" pitchFamily="34" charset="-122"/>
                </a:rPr>
                <a:t>ΔS</a:t>
              </a:r>
              <a:r>
                <a:rPr lang="en-US" altLang="zh-CN" sz="1400" baseline="30000" dirty="0" err="1">
                  <a:solidFill>
                    <a:schemeClr val="bg1"/>
                  </a:solidFill>
                  <a:latin typeface="微软雅黑" panose="020B0503020204020204" pitchFamily="34" charset="-122"/>
                  <a:ea typeface="微软雅黑" panose="020B0503020204020204" pitchFamily="34" charset="-122"/>
                </a:rPr>
                <a:t>j</a:t>
              </a:r>
              <a:r>
                <a:rPr lang="en-US" altLang="zh-CN" sz="1400" baseline="-25000" dirty="0" err="1">
                  <a:solidFill>
                    <a:schemeClr val="bg1"/>
                  </a:solidFill>
                  <a:latin typeface="微软雅黑" panose="020B0503020204020204" pitchFamily="34" charset="-122"/>
                  <a:ea typeface="微软雅黑" panose="020B0503020204020204" pitchFamily="34" charset="-122"/>
                </a:rPr>
                <a:t>p</a:t>
              </a:r>
              <a:r>
                <a:rPr lang="en-US" altLang="zh-CN" sz="1400" dirty="0">
                  <a:solidFill>
                    <a:schemeClr val="bg1"/>
                  </a:solidFill>
                  <a:latin typeface="微软雅黑" panose="020B0503020204020204" pitchFamily="34" charset="-122"/>
                  <a:ea typeface="微软雅黑" panose="020B0503020204020204" pitchFamily="34" charset="-122"/>
                </a:rPr>
                <a:t> </a:t>
              </a:r>
              <a:r>
                <a:rPr lang="zh-CN" altLang="en-US" sz="1400" dirty="0">
                  <a:solidFill>
                    <a:schemeClr val="bg1"/>
                  </a:solidFill>
                  <a:latin typeface="微软雅黑" panose="020B0503020204020204" pitchFamily="34" charset="-122"/>
                  <a:ea typeface="微软雅黑" panose="020B0503020204020204" pitchFamily="34" charset="-122"/>
                </a:rPr>
                <a:t>的金额由大到小进行排序，从而建立投资组合在下一个交易日的收益额</a:t>
              </a:r>
              <a:r>
                <a:rPr lang="en-US" altLang="zh-CN" sz="1400" dirty="0" err="1">
                  <a:solidFill>
                    <a:schemeClr val="bg1"/>
                  </a:solidFill>
                  <a:latin typeface="微软雅黑" panose="020B0503020204020204" pitchFamily="34" charset="-122"/>
                  <a:ea typeface="微软雅黑" panose="020B0503020204020204" pitchFamily="34" charset="-122"/>
                </a:rPr>
                <a:t>ΔS</a:t>
              </a:r>
              <a:r>
                <a:rPr lang="en-US" altLang="zh-CN" sz="1400" baseline="-25000" dirty="0" err="1">
                  <a:solidFill>
                    <a:schemeClr val="bg1"/>
                  </a:solidFill>
                  <a:latin typeface="微软雅黑" panose="020B0503020204020204" pitchFamily="34" charset="-122"/>
                  <a:ea typeface="微软雅黑" panose="020B0503020204020204" pitchFamily="34" charset="-122"/>
                </a:rPr>
                <a:t>p</a:t>
              </a:r>
              <a:r>
                <a:rPr lang="en-US" altLang="zh-CN" sz="1400" dirty="0">
                  <a:solidFill>
                    <a:schemeClr val="bg1"/>
                  </a:solidFill>
                  <a:latin typeface="微软雅黑" panose="020B0503020204020204" pitchFamily="34" charset="-122"/>
                  <a:ea typeface="微软雅黑" panose="020B0503020204020204" pitchFamily="34" charset="-122"/>
                </a:rPr>
                <a:t> </a:t>
              </a:r>
              <a:r>
                <a:rPr lang="zh-CN" altLang="en-US" sz="1400" dirty="0">
                  <a:solidFill>
                    <a:schemeClr val="bg1"/>
                  </a:solidFill>
                  <a:latin typeface="微软雅黑" panose="020B0503020204020204" pitchFamily="34" charset="-122"/>
                  <a:ea typeface="微软雅黑" panose="020B0503020204020204" pitchFamily="34" charset="-122"/>
                </a:rPr>
                <a:t>的概率分布。</a:t>
              </a:r>
            </a:p>
          </p:txBody>
        </p:sp>
      </p:grpSp>
      <p:grpSp>
        <p:nvGrpSpPr>
          <p:cNvPr id="37" name="组合 36">
            <a:extLst>
              <a:ext uri="{FF2B5EF4-FFF2-40B4-BE49-F238E27FC236}">
                <a16:creationId xmlns:a16="http://schemas.microsoft.com/office/drawing/2014/main" id="{510B2115-014F-8B74-A1AA-1DF69E696403}"/>
              </a:ext>
            </a:extLst>
          </p:cNvPr>
          <p:cNvGrpSpPr/>
          <p:nvPr/>
        </p:nvGrpSpPr>
        <p:grpSpPr>
          <a:xfrm>
            <a:off x="361666" y="3099229"/>
            <a:ext cx="5394314" cy="1015365"/>
            <a:chOff x="9718" y="2941"/>
            <a:chExt cx="9451" cy="1599"/>
          </a:xfrm>
          <a:solidFill>
            <a:srgbClr val="2FBA8B"/>
          </a:solidFill>
        </p:grpSpPr>
        <p:sp>
          <p:nvSpPr>
            <p:cNvPr id="38" name="圆角矩形 38">
              <a:extLst>
                <a:ext uri="{FF2B5EF4-FFF2-40B4-BE49-F238E27FC236}">
                  <a16:creationId xmlns:a16="http://schemas.microsoft.com/office/drawing/2014/main" id="{14E65C2F-BF7C-9354-8862-EABAB03F4EAA}"/>
                </a:ext>
              </a:extLst>
            </p:cNvPr>
            <p:cNvSpPr/>
            <p:nvPr/>
          </p:nvSpPr>
          <p:spPr>
            <a:xfrm>
              <a:off x="10392" y="2941"/>
              <a:ext cx="8777" cy="1599"/>
            </a:xfrm>
            <a:prstGeom prst="roundRect">
              <a:avLst>
                <a:gd name="adj" fmla="val 50000"/>
              </a:avLst>
            </a:prstGeom>
            <a:grpFill/>
            <a:ln w="1270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椭圆 38">
              <a:extLst>
                <a:ext uri="{FF2B5EF4-FFF2-40B4-BE49-F238E27FC236}">
                  <a16:creationId xmlns:a16="http://schemas.microsoft.com/office/drawing/2014/main" id="{BFC697DF-7D3E-B0BE-FFC5-CDF75F3D6799}"/>
                </a:ext>
              </a:extLst>
            </p:cNvPr>
            <p:cNvSpPr/>
            <p:nvPr/>
          </p:nvSpPr>
          <p:spPr>
            <a:xfrm>
              <a:off x="9718" y="3212"/>
              <a:ext cx="900" cy="8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3</a:t>
              </a:r>
            </a:p>
          </p:txBody>
        </p:sp>
        <p:sp>
          <p:nvSpPr>
            <p:cNvPr id="40" name="文本框 39">
              <a:extLst>
                <a:ext uri="{FF2B5EF4-FFF2-40B4-BE49-F238E27FC236}">
                  <a16:creationId xmlns:a16="http://schemas.microsoft.com/office/drawing/2014/main" id="{AE325348-4592-E2F6-E905-B1DCAFD90322}"/>
                </a:ext>
              </a:extLst>
            </p:cNvPr>
            <p:cNvSpPr txBox="1"/>
            <p:nvPr/>
          </p:nvSpPr>
          <p:spPr>
            <a:xfrm>
              <a:off x="10676" y="3291"/>
              <a:ext cx="7880" cy="824"/>
            </a:xfrm>
            <a:prstGeom prst="rect">
              <a:avLst/>
            </a:prstGeom>
            <a:noFill/>
          </p:spPr>
          <p:txBody>
            <a:bodyPr wrap="square" rtlCol="0">
              <a:spAutoFit/>
            </a:bodyPr>
            <a:lstStyle/>
            <a:p>
              <a:pPr algn="l"/>
              <a:r>
                <a:rPr lang="zh-CN" altLang="en-US" sz="1400" dirty="0">
                  <a:solidFill>
                    <a:schemeClr val="bg1"/>
                  </a:solidFill>
                  <a:latin typeface="微软雅黑" panose="020B0503020204020204" pitchFamily="34" charset="-122"/>
                  <a:ea typeface="微软雅黑" panose="020B0503020204020204" pitchFamily="34" charset="-122"/>
                </a:rPr>
                <a:t>由</a:t>
              </a:r>
              <a:r>
                <a:rPr lang="en-US" altLang="zh-CN" sz="1400" dirty="0" err="1">
                  <a:solidFill>
                    <a:schemeClr val="bg1"/>
                  </a:solidFill>
                  <a:latin typeface="微软雅黑" panose="020B0503020204020204" pitchFamily="34" charset="-122"/>
                  <a:ea typeface="微软雅黑" panose="020B0503020204020204" pitchFamily="34" charset="-122"/>
                </a:rPr>
                <a:t>x</a:t>
              </a:r>
              <a:r>
                <a:rPr lang="en-US" altLang="zh-CN" sz="1400" baseline="30000" dirty="0" err="1">
                  <a:solidFill>
                    <a:schemeClr val="bg1"/>
                  </a:solidFill>
                  <a:latin typeface="微软雅黑" panose="020B0503020204020204" pitchFamily="34" charset="-122"/>
                  <a:ea typeface="微软雅黑" panose="020B0503020204020204" pitchFamily="34" charset="-122"/>
                </a:rPr>
                <a:t>j</a:t>
              </a:r>
              <a:r>
                <a:rPr lang="en-US" altLang="zh-CN" sz="1400" baseline="-25000" dirty="0" err="1">
                  <a:solidFill>
                    <a:schemeClr val="bg1"/>
                  </a:solidFill>
                  <a:latin typeface="微软雅黑" panose="020B0503020204020204" pitchFamily="34" charset="-122"/>
                  <a:ea typeface="微软雅黑" panose="020B0503020204020204" pitchFamily="34" charset="-122"/>
                </a:rPr>
                <a:t>i</a:t>
              </a:r>
              <a:r>
                <a:rPr lang="zh-CN" altLang="en-US" sz="1400" dirty="0">
                  <a:solidFill>
                    <a:schemeClr val="bg1"/>
                  </a:solidFill>
                  <a:latin typeface="微软雅黑" panose="020B0503020204020204" pitchFamily="34" charset="-122"/>
                  <a:ea typeface="微软雅黑" panose="020B0503020204020204" pitchFamily="34" charset="-122"/>
                </a:rPr>
                <a:t> 模拟计算得到本次抽样中第 i 个资产在下一个交易日的收益额</a:t>
              </a:r>
              <a:r>
                <a:rPr lang="en-US" altLang="zh-CN" sz="1400" dirty="0" err="1">
                  <a:solidFill>
                    <a:schemeClr val="bg1"/>
                  </a:solidFill>
                  <a:latin typeface="微软雅黑" panose="020B0503020204020204" pitchFamily="34" charset="-122"/>
                  <a:ea typeface="微软雅黑" panose="020B0503020204020204" pitchFamily="34" charset="-122"/>
                </a:rPr>
                <a:t>x</a:t>
              </a:r>
              <a:r>
                <a:rPr lang="en-US" altLang="zh-CN" sz="1400" baseline="30000" dirty="0" err="1">
                  <a:solidFill>
                    <a:schemeClr val="bg1"/>
                  </a:solidFill>
                  <a:latin typeface="微软雅黑" panose="020B0503020204020204" pitchFamily="34" charset="-122"/>
                  <a:ea typeface="微软雅黑" panose="020B0503020204020204" pitchFamily="34" charset="-122"/>
                </a:rPr>
                <a:t>j</a:t>
              </a:r>
              <a:r>
                <a:rPr lang="en-US" altLang="zh-CN" sz="1400" baseline="-25000" dirty="0" err="1">
                  <a:solidFill>
                    <a:schemeClr val="bg1"/>
                  </a:solidFill>
                  <a:latin typeface="微软雅黑" panose="020B0503020204020204" pitchFamily="34" charset="-122"/>
                  <a:ea typeface="微软雅黑" panose="020B0503020204020204" pitchFamily="34" charset="-122"/>
                </a:rPr>
                <a:t>i</a:t>
              </a:r>
              <a:r>
                <a:rPr lang="en-US" altLang="zh-CN" sz="1400" dirty="0" err="1">
                  <a:solidFill>
                    <a:schemeClr val="bg1"/>
                  </a:solidFill>
                  <a:latin typeface="微软雅黑" panose="020B0503020204020204" pitchFamily="34" charset="-122"/>
                  <a:ea typeface="微软雅黑" panose="020B0503020204020204" pitchFamily="34" charset="-122"/>
                </a:rPr>
                <a:t>S</a:t>
              </a:r>
              <a:r>
                <a:rPr lang="en-US" altLang="zh-CN" sz="1400" baseline="-25000" dirty="0" err="1">
                  <a:solidFill>
                    <a:schemeClr val="bg1"/>
                  </a:solidFill>
                  <a:latin typeface="微软雅黑" panose="020B0503020204020204" pitchFamily="34" charset="-122"/>
                  <a:ea typeface="微软雅黑" panose="020B0503020204020204" pitchFamily="34" charset="-122"/>
                </a:rPr>
                <a:t>i</a:t>
              </a:r>
              <a:endParaRPr lang="zh-CN" altLang="en-US" sz="1400" baseline="-25000" dirty="0">
                <a:solidFill>
                  <a:schemeClr val="bg1"/>
                </a:solidFill>
                <a:latin typeface="微软雅黑" panose="020B0503020204020204" pitchFamily="34" charset="-122"/>
                <a:ea typeface="微软雅黑" panose="020B0503020204020204" pitchFamily="34" charset="-122"/>
              </a:endParaRPr>
            </a:p>
          </p:txBody>
        </p:sp>
      </p:grpSp>
      <p:grpSp>
        <p:nvGrpSpPr>
          <p:cNvPr id="41" name="组合 40">
            <a:extLst>
              <a:ext uri="{FF2B5EF4-FFF2-40B4-BE49-F238E27FC236}">
                <a16:creationId xmlns:a16="http://schemas.microsoft.com/office/drawing/2014/main" id="{F054B89D-39DC-A69F-AF40-E5B5A73FFBB9}"/>
              </a:ext>
            </a:extLst>
          </p:cNvPr>
          <p:cNvGrpSpPr/>
          <p:nvPr/>
        </p:nvGrpSpPr>
        <p:grpSpPr>
          <a:xfrm>
            <a:off x="5913463" y="2895712"/>
            <a:ext cx="6083300" cy="1360170"/>
            <a:chOff x="9815" y="2947"/>
            <a:chExt cx="9580" cy="2142"/>
          </a:xfrm>
          <a:solidFill>
            <a:srgbClr val="2FBA8B"/>
          </a:solidFill>
        </p:grpSpPr>
        <p:sp>
          <p:nvSpPr>
            <p:cNvPr id="42" name="圆角矩形 38">
              <a:extLst>
                <a:ext uri="{FF2B5EF4-FFF2-40B4-BE49-F238E27FC236}">
                  <a16:creationId xmlns:a16="http://schemas.microsoft.com/office/drawing/2014/main" id="{0C120CED-322A-BFB6-71CB-D1B57C0A5DF1}"/>
                </a:ext>
              </a:extLst>
            </p:cNvPr>
            <p:cNvSpPr/>
            <p:nvPr/>
          </p:nvSpPr>
          <p:spPr>
            <a:xfrm>
              <a:off x="10618" y="2947"/>
              <a:ext cx="8777" cy="2142"/>
            </a:xfrm>
            <a:prstGeom prst="roundRect">
              <a:avLst>
                <a:gd name="adj" fmla="val 38911"/>
              </a:avLst>
            </a:prstGeom>
            <a:grpFill/>
            <a:ln w="1270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43" name="椭圆 42">
              <a:extLst>
                <a:ext uri="{FF2B5EF4-FFF2-40B4-BE49-F238E27FC236}">
                  <a16:creationId xmlns:a16="http://schemas.microsoft.com/office/drawing/2014/main" id="{921C4737-907D-00C0-8361-192EA1790A60}"/>
                </a:ext>
              </a:extLst>
            </p:cNvPr>
            <p:cNvSpPr/>
            <p:nvPr/>
          </p:nvSpPr>
          <p:spPr>
            <a:xfrm>
              <a:off x="9815" y="3617"/>
              <a:ext cx="900" cy="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4</a:t>
              </a:r>
            </a:p>
          </p:txBody>
        </p:sp>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FF773998-3840-04BC-9677-6D8C2873199F}"/>
                    </a:ext>
                  </a:extLst>
                </p:cNvPr>
                <p:cNvSpPr txBox="1"/>
                <p:nvPr/>
              </p:nvSpPr>
              <p:spPr>
                <a:xfrm>
                  <a:off x="10715" y="3165"/>
                  <a:ext cx="8446" cy="1814"/>
                </a:xfrm>
                <a:prstGeom prst="rect">
                  <a:avLst/>
                </a:prstGeom>
                <a:noFill/>
              </p:spPr>
              <p:txBody>
                <a:bodyPr wrap="square" rtlCol="0">
                  <a:spAutoFit/>
                </a:bodyPr>
                <a:lstStyle/>
                <a:p>
                  <a:pPr algn="l"/>
                  <a:r>
                    <a:rPr lang="zh-CN" altLang="en-US" sz="1400" dirty="0">
                      <a:solidFill>
                        <a:schemeClr val="bg1"/>
                      </a:solidFill>
                      <a:latin typeface="微软雅黑" panose="020B0503020204020204" pitchFamily="34" charset="-122"/>
                      <a:ea typeface="微软雅黑" panose="020B0503020204020204" pitchFamily="34" charset="-122"/>
                    </a:rPr>
                    <a:t>计算得到在本次抽样中，模拟的整个投资组合在下一个交易日的价值变动</a:t>
                  </a:r>
                  <a:endParaRPr lang="en-US" altLang="zh-CN" sz="1400" dirty="0">
                    <a:solidFill>
                      <a:schemeClr val="bg1"/>
                    </a:solidFill>
                    <a:latin typeface="微软雅黑" panose="020B0503020204020204" pitchFamily="34" charset="-122"/>
                    <a:ea typeface="微软雅黑" panose="020B0503020204020204" pitchFamily="34" charset="-122"/>
                  </a:endParaRPr>
                </a:p>
                <a:p>
                  <a:pPr algn="l"/>
                  <a14:m>
                    <m:oMathPara xmlns:m="http://schemas.openxmlformats.org/officeDocument/2006/math">
                      <m:oMathParaPr>
                        <m:jc m:val="centerGroup"/>
                      </m:oMathParaPr>
                      <m:oMath xmlns:m="http://schemas.openxmlformats.org/officeDocument/2006/math">
                        <m:r>
                          <a:rPr lang="zh-CN" altLang="en-US" sz="1400" i="1" smtClean="0">
                            <a:solidFill>
                              <a:schemeClr val="bg1"/>
                            </a:solidFill>
                            <a:latin typeface="Cambria Math" panose="02040503050406030204" pitchFamily="18" charset="0"/>
                            <a:ea typeface="微软雅黑" panose="020B0503020204020204" pitchFamily="34" charset="-122"/>
                          </a:rPr>
                          <m:t>∆</m:t>
                        </m:r>
                        <m:sSubSup>
                          <m:sSubSupPr>
                            <m:ctrlPr>
                              <a:rPr lang="en-US" altLang="zh-CN" sz="1400" i="1" smtClean="0">
                                <a:solidFill>
                                  <a:schemeClr val="bg1"/>
                                </a:solidFill>
                                <a:latin typeface="Cambria Math" panose="02040503050406030204" pitchFamily="18" charset="0"/>
                                <a:ea typeface="微软雅黑" panose="020B0503020204020204" pitchFamily="34" charset="-122"/>
                              </a:rPr>
                            </m:ctrlPr>
                          </m:sSubSupPr>
                          <m:e>
                            <m:r>
                              <a:rPr lang="en-US" altLang="zh-CN" sz="1400" b="0" i="1" smtClean="0">
                                <a:solidFill>
                                  <a:schemeClr val="bg1"/>
                                </a:solidFill>
                                <a:latin typeface="Cambria Math" panose="02040503050406030204" pitchFamily="18" charset="0"/>
                                <a:ea typeface="微软雅黑" panose="020B0503020204020204" pitchFamily="34" charset="-122"/>
                              </a:rPr>
                              <m:t>𝑆</m:t>
                            </m:r>
                          </m:e>
                          <m:sub>
                            <m:r>
                              <a:rPr lang="en-US" altLang="zh-CN" sz="1400" b="0" i="1" smtClean="0">
                                <a:solidFill>
                                  <a:schemeClr val="bg1"/>
                                </a:solidFill>
                                <a:latin typeface="Cambria Math" panose="02040503050406030204" pitchFamily="18" charset="0"/>
                                <a:ea typeface="微软雅黑" panose="020B0503020204020204" pitchFamily="34" charset="-122"/>
                              </a:rPr>
                              <m:t>𝑃</m:t>
                            </m:r>
                          </m:sub>
                          <m:sup>
                            <m:r>
                              <a:rPr lang="en-US" altLang="zh-CN" sz="1400" b="0" i="1" smtClean="0">
                                <a:solidFill>
                                  <a:schemeClr val="bg1"/>
                                </a:solidFill>
                                <a:latin typeface="Cambria Math" panose="02040503050406030204" pitchFamily="18" charset="0"/>
                                <a:ea typeface="微软雅黑" panose="020B0503020204020204" pitchFamily="34" charset="-122"/>
                              </a:rPr>
                              <m:t>𝑗</m:t>
                            </m:r>
                          </m:sup>
                        </m:sSubSup>
                        <m:r>
                          <a:rPr lang="en-US" altLang="zh-CN" sz="1400" b="0" i="1" smtClean="0">
                            <a:solidFill>
                              <a:schemeClr val="bg1"/>
                            </a:solidFill>
                            <a:latin typeface="Cambria Math" panose="02040503050406030204" pitchFamily="18" charset="0"/>
                            <a:ea typeface="微软雅黑" panose="020B0503020204020204" pitchFamily="34" charset="-122"/>
                          </a:rPr>
                          <m:t>=</m:t>
                        </m:r>
                        <m:nary>
                          <m:naryPr>
                            <m:chr m:val="∑"/>
                            <m:ctrlPr>
                              <a:rPr lang="en-US" altLang="zh-CN" sz="1400" b="0" i="1" smtClean="0">
                                <a:solidFill>
                                  <a:schemeClr val="bg1"/>
                                </a:solidFill>
                                <a:latin typeface="Cambria Math" panose="02040503050406030204" pitchFamily="18" charset="0"/>
                                <a:ea typeface="微软雅黑" panose="020B0503020204020204" pitchFamily="34" charset="-122"/>
                              </a:rPr>
                            </m:ctrlPr>
                          </m:naryPr>
                          <m:sub>
                            <m:r>
                              <m:rPr>
                                <m:sty m:val="p"/>
                                <m:brk m:alnAt="23"/>
                              </m:rPr>
                              <a:rPr lang="en-US" altLang="zh-CN" sz="1400" i="1">
                                <a:solidFill>
                                  <a:schemeClr val="bg1"/>
                                </a:solidFill>
                                <a:latin typeface="Cambria Math" panose="02040503050406030204" pitchFamily="18" charset="0"/>
                                <a:ea typeface="微软雅黑" panose="020B0503020204020204" pitchFamily="34" charset="-122"/>
                              </a:rPr>
                              <m:t>i</m:t>
                            </m:r>
                            <m:r>
                              <a:rPr lang="en-US" altLang="zh-CN" sz="1400" b="0" i="1" smtClean="0">
                                <a:solidFill>
                                  <a:schemeClr val="bg1"/>
                                </a:solidFill>
                                <a:latin typeface="Cambria Math" panose="02040503050406030204" pitchFamily="18" charset="0"/>
                                <a:ea typeface="微软雅黑" panose="020B0503020204020204" pitchFamily="34" charset="-122"/>
                              </a:rPr>
                              <m:t>=1</m:t>
                            </m:r>
                          </m:sub>
                          <m:sup>
                            <m:r>
                              <a:rPr lang="en-US" altLang="zh-CN" sz="1400" b="0" i="1" smtClean="0">
                                <a:solidFill>
                                  <a:schemeClr val="bg1"/>
                                </a:solidFill>
                                <a:latin typeface="Cambria Math" panose="02040503050406030204" pitchFamily="18" charset="0"/>
                                <a:ea typeface="微软雅黑" panose="020B0503020204020204" pitchFamily="34" charset="-122"/>
                              </a:rPr>
                              <m:t>𝑀</m:t>
                            </m:r>
                          </m:sup>
                          <m:e>
                            <m:sSubSup>
                              <m:sSubSupPr>
                                <m:ctrlPr>
                                  <a:rPr lang="en-US" altLang="zh-CN" sz="1400" b="0" i="1" smtClean="0">
                                    <a:solidFill>
                                      <a:schemeClr val="bg1"/>
                                    </a:solidFill>
                                    <a:latin typeface="Cambria Math" panose="02040503050406030204" pitchFamily="18" charset="0"/>
                                    <a:ea typeface="微软雅黑" panose="020B0503020204020204" pitchFamily="34" charset="-122"/>
                                  </a:rPr>
                                </m:ctrlPr>
                              </m:sSubSupPr>
                              <m:e>
                                <m:r>
                                  <a:rPr lang="en-US" altLang="zh-CN" sz="1400" b="0" i="1" smtClean="0">
                                    <a:solidFill>
                                      <a:schemeClr val="bg1"/>
                                    </a:solidFill>
                                    <a:latin typeface="Cambria Math" panose="02040503050406030204" pitchFamily="18" charset="0"/>
                                    <a:ea typeface="微软雅黑" panose="020B0503020204020204" pitchFamily="34" charset="-122"/>
                                  </a:rPr>
                                  <m:t>𝑥</m:t>
                                </m:r>
                              </m:e>
                              <m:sub>
                                <m:r>
                                  <a:rPr lang="en-US" altLang="zh-CN" sz="1400" b="0" i="1" smtClean="0">
                                    <a:solidFill>
                                      <a:schemeClr val="bg1"/>
                                    </a:solidFill>
                                    <a:latin typeface="Cambria Math" panose="02040503050406030204" pitchFamily="18" charset="0"/>
                                    <a:ea typeface="微软雅黑" panose="020B0503020204020204" pitchFamily="34" charset="-122"/>
                                  </a:rPr>
                                  <m:t>𝑖</m:t>
                                </m:r>
                              </m:sub>
                              <m:sup>
                                <m:r>
                                  <a:rPr lang="en-US" altLang="zh-CN" sz="1400" b="0" i="1" smtClean="0">
                                    <a:solidFill>
                                      <a:schemeClr val="bg1"/>
                                    </a:solidFill>
                                    <a:latin typeface="Cambria Math" panose="02040503050406030204" pitchFamily="18" charset="0"/>
                                    <a:ea typeface="微软雅黑" panose="020B0503020204020204" pitchFamily="34" charset="-122"/>
                                  </a:rPr>
                                  <m:t>𝑗</m:t>
                                </m:r>
                              </m:sup>
                            </m:sSubSup>
                            <m:sSub>
                              <m:sSubPr>
                                <m:ctrlPr>
                                  <a:rPr lang="en-US" altLang="zh-CN" sz="1400" b="0" i="1" smtClean="0">
                                    <a:solidFill>
                                      <a:schemeClr val="bg1"/>
                                    </a:solidFill>
                                    <a:latin typeface="Cambria Math" panose="02040503050406030204" pitchFamily="18" charset="0"/>
                                    <a:ea typeface="微软雅黑" panose="020B0503020204020204" pitchFamily="34" charset="-122"/>
                                  </a:rPr>
                                </m:ctrlPr>
                              </m:sSubPr>
                              <m:e>
                                <m:r>
                                  <a:rPr lang="en-US" altLang="zh-CN" sz="1400" b="0" i="1" smtClean="0">
                                    <a:solidFill>
                                      <a:schemeClr val="bg1"/>
                                    </a:solidFill>
                                    <a:latin typeface="Cambria Math" panose="02040503050406030204" pitchFamily="18" charset="0"/>
                                    <a:ea typeface="微软雅黑" panose="020B0503020204020204" pitchFamily="34" charset="-122"/>
                                  </a:rPr>
                                  <m:t>𝑆</m:t>
                                </m:r>
                              </m:e>
                              <m:sub>
                                <m:r>
                                  <a:rPr lang="en-US" altLang="zh-CN" sz="1400" b="0" i="1" smtClean="0">
                                    <a:solidFill>
                                      <a:schemeClr val="bg1"/>
                                    </a:solidFill>
                                    <a:latin typeface="Cambria Math" panose="02040503050406030204" pitchFamily="18" charset="0"/>
                                    <a:ea typeface="微软雅黑" panose="020B0503020204020204" pitchFamily="34" charset="-122"/>
                                  </a:rPr>
                                  <m:t>𝑗</m:t>
                                </m:r>
                              </m:sub>
                            </m:sSub>
                          </m:e>
                        </m:nary>
                      </m:oMath>
                    </m:oMathPara>
                  </a14:m>
                  <a:endParaRPr lang="zh-CN" altLang="en-US" sz="1400" dirty="0">
                    <a:solidFill>
                      <a:schemeClr val="bg1"/>
                    </a:solidFill>
                    <a:latin typeface="微软雅黑" panose="020B0503020204020204" pitchFamily="34" charset="-122"/>
                    <a:ea typeface="微软雅黑" panose="020B0503020204020204" pitchFamily="34" charset="-122"/>
                  </a:endParaRPr>
                </a:p>
              </p:txBody>
            </p:sp>
          </mc:Choice>
          <mc:Fallback xmlns="">
            <p:sp>
              <p:nvSpPr>
                <p:cNvPr id="44" name="文本框 43">
                  <a:extLst>
                    <a:ext uri="{FF2B5EF4-FFF2-40B4-BE49-F238E27FC236}">
                      <a16:creationId xmlns:a16="http://schemas.microsoft.com/office/drawing/2014/main" id="{FF773998-3840-04BC-9677-6D8C2873199F}"/>
                    </a:ext>
                  </a:extLst>
                </p:cNvPr>
                <p:cNvSpPr txBox="1">
                  <a:spLocks noRot="1" noChangeAspect="1" noMove="1" noResize="1" noEditPoints="1" noAdjustHandles="1" noChangeArrowheads="1" noChangeShapeType="1" noTextEdit="1"/>
                </p:cNvSpPr>
                <p:nvPr/>
              </p:nvSpPr>
              <p:spPr>
                <a:xfrm>
                  <a:off x="10715" y="3165"/>
                  <a:ext cx="8446" cy="1814"/>
                </a:xfrm>
                <a:prstGeom prst="rect">
                  <a:avLst/>
                </a:prstGeom>
                <a:blipFill>
                  <a:blip r:embed="rId2"/>
                  <a:stretch>
                    <a:fillRect l="-341" t="-1058"/>
                  </a:stretch>
                </a:blipFill>
              </p:spPr>
              <p:txBody>
                <a:bodyPr/>
                <a:lstStyle/>
                <a:p>
                  <a:r>
                    <a:rPr lang="zh-CN" altLang="en-US">
                      <a:noFill/>
                    </a:rPr>
                    <a:t> </a:t>
                  </a:r>
                </a:p>
              </p:txBody>
            </p:sp>
          </mc:Fallback>
        </mc:AlternateContent>
      </p:grpSp>
      <p:grpSp>
        <p:nvGrpSpPr>
          <p:cNvPr id="45" name="组合 44">
            <a:extLst>
              <a:ext uri="{FF2B5EF4-FFF2-40B4-BE49-F238E27FC236}">
                <a16:creationId xmlns:a16="http://schemas.microsoft.com/office/drawing/2014/main" id="{30DEB789-9F25-C470-FB4A-73F1193BDBE5}"/>
              </a:ext>
            </a:extLst>
          </p:cNvPr>
          <p:cNvGrpSpPr/>
          <p:nvPr/>
        </p:nvGrpSpPr>
        <p:grpSpPr>
          <a:xfrm>
            <a:off x="5913463" y="4394313"/>
            <a:ext cx="6039485" cy="2348865"/>
            <a:chOff x="9815" y="2702"/>
            <a:chExt cx="9511" cy="3699"/>
          </a:xfrm>
          <a:solidFill>
            <a:srgbClr val="2FBA8B"/>
          </a:solidFill>
        </p:grpSpPr>
        <p:sp>
          <p:nvSpPr>
            <p:cNvPr id="46" name="圆角矩形 38">
              <a:extLst>
                <a:ext uri="{FF2B5EF4-FFF2-40B4-BE49-F238E27FC236}">
                  <a16:creationId xmlns:a16="http://schemas.microsoft.com/office/drawing/2014/main" id="{CA2E8C63-41D0-152A-A046-957A7BEEAAA9}"/>
                </a:ext>
              </a:extLst>
            </p:cNvPr>
            <p:cNvSpPr/>
            <p:nvPr/>
          </p:nvSpPr>
          <p:spPr>
            <a:xfrm>
              <a:off x="10549" y="2702"/>
              <a:ext cx="8777" cy="3699"/>
            </a:xfrm>
            <a:prstGeom prst="roundRect">
              <a:avLst>
                <a:gd name="adj" fmla="val 33947"/>
              </a:avLst>
            </a:prstGeom>
            <a:grpFill/>
            <a:ln w="12700" cmpd="sng">
              <a:solidFill>
                <a:srgbClr val="2FBA8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endParaRPr>
            </a:p>
          </p:txBody>
        </p:sp>
        <p:sp>
          <p:nvSpPr>
            <p:cNvPr id="47" name="椭圆 46">
              <a:extLst>
                <a:ext uri="{FF2B5EF4-FFF2-40B4-BE49-F238E27FC236}">
                  <a16:creationId xmlns:a16="http://schemas.microsoft.com/office/drawing/2014/main" id="{AFD1D4E7-AA94-C9DB-02E0-0686B3621E73}"/>
                </a:ext>
              </a:extLst>
            </p:cNvPr>
            <p:cNvSpPr/>
            <p:nvPr/>
          </p:nvSpPr>
          <p:spPr>
            <a:xfrm>
              <a:off x="9815" y="4037"/>
              <a:ext cx="900" cy="900"/>
            </a:xfrm>
            <a:prstGeom prst="ellipse">
              <a:avLst/>
            </a:prstGeom>
            <a:grpFill/>
            <a:ln>
              <a:solidFill>
                <a:srgbClr val="2FBA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6</a:t>
              </a:r>
            </a:p>
          </p:txBody>
        </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E72DA4E7-2E37-103A-57A3-299EC36D914C}"/>
                    </a:ext>
                  </a:extLst>
                </p:cNvPr>
                <p:cNvSpPr txBox="1"/>
                <p:nvPr/>
              </p:nvSpPr>
              <p:spPr>
                <a:xfrm>
                  <a:off x="10715" y="3165"/>
                  <a:ext cx="8446" cy="2680"/>
                </a:xfrm>
                <a:prstGeom prst="rect">
                  <a:avLst/>
                </a:prstGeom>
                <a:noFill/>
                <a:ln>
                  <a:solidFill>
                    <a:srgbClr val="2FBA8B"/>
                  </a:solidFill>
                </a:ln>
              </p:spPr>
              <p:txBody>
                <a:bodyPr wrap="square" rtlCol="0">
                  <a:spAutoFit/>
                </a:bodyPr>
                <a:lstStyle/>
                <a:p>
                  <a:pPr algn="l"/>
                  <a:r>
                    <a:rPr lang="zh-CN" altLang="en-US" sz="1400" dirty="0">
                      <a:solidFill>
                        <a:schemeClr val="bg1"/>
                      </a:solidFill>
                      <a:latin typeface="微软雅黑" panose="020B0503020204020204" pitchFamily="34" charset="-122"/>
                      <a:ea typeface="微软雅黑" panose="020B0503020204020204" pitchFamily="34" charset="-122"/>
                    </a:rPr>
                    <a:t>持有期为 </a:t>
                  </a:r>
                  <a:r>
                    <a:rPr lang="en-US" altLang="zh-CN" sz="1400" dirty="0">
                      <a:solidFill>
                        <a:schemeClr val="bg1"/>
                      </a:solidFill>
                      <a:latin typeface="微软雅黑" panose="020B0503020204020204" pitchFamily="34" charset="-122"/>
                      <a:ea typeface="微软雅黑" panose="020B0503020204020204" pitchFamily="34" charset="-122"/>
                    </a:rPr>
                    <a:t>1 </a:t>
                  </a:r>
                  <a:r>
                    <a:rPr lang="zh-CN" altLang="en-US" sz="1400" dirty="0">
                      <a:solidFill>
                        <a:schemeClr val="bg1"/>
                      </a:solidFill>
                      <a:latin typeface="微软雅黑" panose="020B0503020204020204" pitchFamily="34" charset="-122"/>
                      <a:ea typeface="微软雅黑" panose="020B0503020204020204" pitchFamily="34" charset="-122"/>
                    </a:rPr>
                    <a:t>天、置信水平为 </a:t>
                  </a:r>
                  <a:r>
                    <a:rPr lang="en-US" altLang="zh-CN" sz="1400" dirty="0">
                      <a:solidFill>
                        <a:schemeClr val="bg1"/>
                      </a:solidFill>
                      <a:latin typeface="微软雅黑" panose="020B0503020204020204" pitchFamily="34" charset="-122"/>
                      <a:ea typeface="微软雅黑" panose="020B0503020204020204" pitchFamily="34" charset="-122"/>
                    </a:rPr>
                    <a:t>X </a:t>
                  </a:r>
                  <a:r>
                    <a:rPr lang="zh-CN" altLang="en-US" sz="1400" dirty="0">
                      <a:solidFill>
                        <a:schemeClr val="bg1"/>
                      </a:solidFill>
                      <a:latin typeface="微软雅黑" panose="020B0503020204020204" pitchFamily="34" charset="-122"/>
                      <a:ea typeface="微软雅黑" panose="020B0503020204020204" pitchFamily="34" charset="-122"/>
                    </a:rPr>
                    <a:t>的投资组合风险价值对应于在</a:t>
                  </a:r>
                </a:p>
                <a:p>
                  <a:pPr algn="l"/>
                  <a:r>
                    <a:rPr lang="en-US" altLang="zh-CN" sz="1400" dirty="0" err="1">
                      <a:solidFill>
                        <a:schemeClr val="bg1"/>
                      </a:solidFill>
                      <a:latin typeface="微软雅黑" panose="020B0503020204020204" pitchFamily="34" charset="-122"/>
                      <a:ea typeface="微软雅黑" panose="020B0503020204020204" pitchFamily="34" charset="-122"/>
                    </a:rPr>
                    <a:t>ΔSp</a:t>
                  </a:r>
                  <a:r>
                    <a:rPr lang="en-US" altLang="zh-CN" sz="1400" dirty="0">
                      <a:solidFill>
                        <a:schemeClr val="bg1"/>
                      </a:solidFill>
                      <a:latin typeface="微软雅黑" panose="020B0503020204020204" pitchFamily="34" charset="-122"/>
                      <a:ea typeface="微软雅黑" panose="020B0503020204020204" pitchFamily="34" charset="-122"/>
                    </a:rPr>
                    <a:t> </a:t>
                  </a:r>
                  <a:r>
                    <a:rPr lang="zh-CN" altLang="en-US" sz="1400" dirty="0">
                      <a:solidFill>
                        <a:schemeClr val="bg1"/>
                      </a:solidFill>
                      <a:latin typeface="微软雅黑" panose="020B0503020204020204" pitchFamily="34" charset="-122"/>
                      <a:ea typeface="微软雅黑" panose="020B0503020204020204" pitchFamily="34" charset="-122"/>
                    </a:rPr>
                    <a:t>分布中的 </a:t>
                  </a:r>
                  <a:r>
                    <a:rPr lang="en-US" altLang="zh-CN" sz="1400" dirty="0">
                      <a:solidFill>
                        <a:schemeClr val="bg1"/>
                      </a:solidFill>
                      <a:latin typeface="微软雅黑" panose="020B0503020204020204" pitchFamily="34" charset="-122"/>
                      <a:ea typeface="微软雅黑" panose="020B0503020204020204" pitchFamily="34" charset="-122"/>
                    </a:rPr>
                    <a:t>X </a:t>
                  </a:r>
                  <a:r>
                    <a:rPr lang="zh-CN" altLang="en-US" sz="1400" dirty="0">
                      <a:solidFill>
                        <a:schemeClr val="bg1"/>
                      </a:solidFill>
                      <a:latin typeface="微软雅黑" panose="020B0503020204020204" pitchFamily="34" charset="-122"/>
                      <a:ea typeface="微软雅黑" panose="020B0503020204020204" pitchFamily="34" charset="-122"/>
                    </a:rPr>
                    <a:t>分位数。此外，在模拟过程中需运用金融资产价格服从的随机过程公式，具体就是</a:t>
                  </a:r>
                  <a:endParaRPr lang="en-US" altLang="zh-CN" sz="1400" dirty="0">
                    <a:solidFill>
                      <a:schemeClr val="bg1"/>
                    </a:solidFill>
                    <a:latin typeface="微软雅黑" panose="020B0503020204020204" pitchFamily="34" charset="-122"/>
                    <a:ea typeface="微软雅黑" panose="020B0503020204020204" pitchFamily="34" charset="-122"/>
                  </a:endParaRPr>
                </a:p>
                <a:p>
                  <a:pPr algn="ctr"/>
                  <a14:m>
                    <m:oMath xmlns:m="http://schemas.openxmlformats.org/officeDocument/2006/math">
                      <m:sSub>
                        <m:sSubPr>
                          <m:ctrlPr>
                            <a:rPr lang="en-US" altLang="zh-CN" sz="1400" i="1" smtClean="0">
                              <a:solidFill>
                                <a:schemeClr val="bg1"/>
                              </a:solidFill>
                              <a:latin typeface="Cambria Math" panose="02040503050406030204" pitchFamily="18" charset="0"/>
                              <a:ea typeface="微软雅黑" panose="020B0503020204020204" pitchFamily="34" charset="-122"/>
                            </a:rPr>
                          </m:ctrlPr>
                        </m:sSubPr>
                        <m:e>
                          <m:r>
                            <a:rPr lang="en-US" altLang="zh-CN" sz="1400" b="0" i="1" smtClean="0">
                              <a:solidFill>
                                <a:schemeClr val="bg1"/>
                              </a:solidFill>
                              <a:latin typeface="Cambria Math" panose="02040503050406030204" pitchFamily="18" charset="0"/>
                              <a:ea typeface="微软雅黑" panose="020B0503020204020204" pitchFamily="34" charset="-122"/>
                            </a:rPr>
                            <m:t>𝑝</m:t>
                          </m:r>
                        </m:e>
                        <m:sub>
                          <m:r>
                            <a:rPr lang="en-US" altLang="zh-CN" sz="1400" b="0" i="1" smtClean="0">
                              <a:solidFill>
                                <a:schemeClr val="bg1"/>
                              </a:solidFill>
                              <a:latin typeface="Cambria Math" panose="02040503050406030204" pitchFamily="18" charset="0"/>
                              <a:ea typeface="微软雅黑" panose="020B0503020204020204" pitchFamily="34" charset="-122"/>
                            </a:rPr>
                            <m:t>𝑡</m:t>
                          </m:r>
                          <m:r>
                            <a:rPr lang="en-US" altLang="zh-CN" sz="1400" b="0" i="1" smtClean="0">
                              <a:solidFill>
                                <a:schemeClr val="bg1"/>
                              </a:solidFill>
                              <a:latin typeface="Cambria Math" panose="02040503050406030204" pitchFamily="18" charset="0"/>
                              <a:ea typeface="微软雅黑" panose="020B0503020204020204" pitchFamily="34" charset="-122"/>
                            </a:rPr>
                            <m:t>+∆</m:t>
                          </m:r>
                          <m:r>
                            <a:rPr lang="en-US" altLang="zh-CN" sz="1400" b="0" i="1" smtClean="0">
                              <a:solidFill>
                                <a:schemeClr val="bg1"/>
                              </a:solidFill>
                              <a:latin typeface="Cambria Math" panose="02040503050406030204" pitchFamily="18" charset="0"/>
                              <a:ea typeface="Cambria Math" panose="02040503050406030204" pitchFamily="18" charset="0"/>
                            </a:rPr>
                            <m:t>𝑡</m:t>
                          </m:r>
                        </m:sub>
                      </m:sSub>
                      <m:r>
                        <a:rPr lang="en-US" altLang="zh-CN" sz="1400" b="0" i="1" smtClean="0">
                          <a:solidFill>
                            <a:schemeClr val="bg1"/>
                          </a:solidFill>
                          <a:latin typeface="Cambria Math" panose="02040503050406030204" pitchFamily="18" charset="0"/>
                          <a:ea typeface="微软雅黑" panose="020B0503020204020204" pitchFamily="34" charset="-122"/>
                        </a:rPr>
                        <m:t>=</m:t>
                      </m:r>
                      <m:sSub>
                        <m:sSubPr>
                          <m:ctrlPr>
                            <a:rPr lang="en-US" altLang="zh-CN" sz="1400" b="0" i="1" smtClean="0">
                              <a:solidFill>
                                <a:schemeClr val="bg1"/>
                              </a:solidFill>
                              <a:latin typeface="Cambria Math" panose="02040503050406030204" pitchFamily="18" charset="0"/>
                              <a:ea typeface="微软雅黑" panose="020B0503020204020204" pitchFamily="34" charset="-122"/>
                            </a:rPr>
                          </m:ctrlPr>
                        </m:sSubPr>
                        <m:e>
                          <m:r>
                            <a:rPr lang="en-US" altLang="zh-CN" sz="1400" b="0" i="1" smtClean="0">
                              <a:solidFill>
                                <a:schemeClr val="bg1"/>
                              </a:solidFill>
                              <a:latin typeface="Cambria Math" panose="02040503050406030204" pitchFamily="18" charset="0"/>
                              <a:ea typeface="微软雅黑" panose="020B0503020204020204" pitchFamily="34" charset="-122"/>
                            </a:rPr>
                            <m:t>𝑝</m:t>
                          </m:r>
                        </m:e>
                        <m:sub>
                          <m:r>
                            <a:rPr lang="en-US" altLang="zh-CN" sz="1400" b="0" i="1" smtClean="0">
                              <a:solidFill>
                                <a:schemeClr val="bg1"/>
                              </a:solidFill>
                              <a:latin typeface="Cambria Math" panose="02040503050406030204" pitchFamily="18" charset="0"/>
                              <a:ea typeface="微软雅黑" panose="020B0503020204020204" pitchFamily="34" charset="-122"/>
                            </a:rPr>
                            <m:t>𝑡</m:t>
                          </m:r>
                        </m:sub>
                      </m:sSub>
                      <m:sSup>
                        <m:sSupPr>
                          <m:ctrlPr>
                            <a:rPr lang="en-US" altLang="zh-CN" sz="1400" b="0" i="1" smtClean="0">
                              <a:solidFill>
                                <a:schemeClr val="bg1"/>
                              </a:solidFill>
                              <a:latin typeface="Cambria Math" panose="02040503050406030204" pitchFamily="18" charset="0"/>
                              <a:ea typeface="微软雅黑" panose="020B0503020204020204" pitchFamily="34" charset="-122"/>
                            </a:rPr>
                          </m:ctrlPr>
                        </m:sSupPr>
                        <m:e>
                          <m:r>
                            <a:rPr lang="en-US" altLang="zh-CN" sz="1400" b="0" i="1" smtClean="0">
                              <a:solidFill>
                                <a:schemeClr val="bg1"/>
                              </a:solidFill>
                              <a:latin typeface="Cambria Math" panose="02040503050406030204" pitchFamily="18" charset="0"/>
                              <a:ea typeface="微软雅黑" panose="020B0503020204020204" pitchFamily="34" charset="-122"/>
                            </a:rPr>
                            <m:t>𝑒</m:t>
                          </m:r>
                        </m:e>
                        <m:sup>
                          <m:d>
                            <m:dPr>
                              <m:ctrlPr>
                                <a:rPr lang="en-US" altLang="zh-CN" sz="1400" b="0" i="1" smtClean="0">
                                  <a:solidFill>
                                    <a:schemeClr val="bg1"/>
                                  </a:solidFill>
                                  <a:latin typeface="Cambria Math" panose="02040503050406030204" pitchFamily="18" charset="0"/>
                                  <a:ea typeface="微软雅黑" panose="020B0503020204020204" pitchFamily="34" charset="-122"/>
                                </a:rPr>
                              </m:ctrlPr>
                            </m:dPr>
                            <m:e>
                              <m:r>
                                <a:rPr lang="zh-CN" altLang="en-US" sz="1400" b="0" i="1" smtClean="0">
                                  <a:solidFill>
                                    <a:schemeClr val="bg1"/>
                                  </a:solidFill>
                                  <a:latin typeface="Cambria Math" panose="02040503050406030204" pitchFamily="18" charset="0"/>
                                  <a:ea typeface="微软雅黑" panose="020B0503020204020204" pitchFamily="34" charset="-122"/>
                                </a:rPr>
                                <m:t>𝜇</m:t>
                              </m:r>
                              <m:r>
                                <a:rPr lang="en-US" altLang="zh-CN" sz="1400" b="0" i="1" smtClean="0">
                                  <a:solidFill>
                                    <a:schemeClr val="bg1"/>
                                  </a:solidFill>
                                  <a:latin typeface="Cambria Math" panose="02040503050406030204" pitchFamily="18" charset="0"/>
                                  <a:ea typeface="微软雅黑" panose="020B0503020204020204" pitchFamily="34" charset="-122"/>
                                </a:rPr>
                                <m:t>−</m:t>
                              </m:r>
                              <m:f>
                                <m:fPr>
                                  <m:ctrlPr>
                                    <a:rPr lang="en-US" altLang="zh-CN" sz="1400" b="0" i="1" smtClean="0">
                                      <a:solidFill>
                                        <a:schemeClr val="bg1"/>
                                      </a:solidFill>
                                      <a:latin typeface="Cambria Math" panose="02040503050406030204" pitchFamily="18" charset="0"/>
                                      <a:ea typeface="微软雅黑" panose="020B0503020204020204" pitchFamily="34" charset="-122"/>
                                    </a:rPr>
                                  </m:ctrlPr>
                                </m:fPr>
                                <m:num>
                                  <m:r>
                                    <a:rPr lang="en-US" altLang="zh-CN" sz="1400" b="0" i="1" smtClean="0">
                                      <a:solidFill>
                                        <a:schemeClr val="bg1"/>
                                      </a:solidFill>
                                      <a:latin typeface="Cambria Math" panose="02040503050406030204" pitchFamily="18" charset="0"/>
                                      <a:ea typeface="微软雅黑" panose="020B0503020204020204" pitchFamily="34" charset="-122"/>
                                    </a:rPr>
                                    <m:t>1</m:t>
                                  </m:r>
                                </m:num>
                                <m:den>
                                  <m:r>
                                    <a:rPr lang="en-US" altLang="zh-CN" sz="1400" b="0" i="1" smtClean="0">
                                      <a:solidFill>
                                        <a:schemeClr val="bg1"/>
                                      </a:solidFill>
                                      <a:latin typeface="Cambria Math" panose="02040503050406030204" pitchFamily="18" charset="0"/>
                                      <a:ea typeface="微软雅黑" panose="020B0503020204020204" pitchFamily="34" charset="-122"/>
                                    </a:rPr>
                                    <m:t>2</m:t>
                                  </m:r>
                                </m:den>
                              </m:f>
                              <m:sSup>
                                <m:sSupPr>
                                  <m:ctrlPr>
                                    <a:rPr lang="en-US" altLang="zh-CN" sz="1400" b="0" i="1" smtClean="0">
                                      <a:solidFill>
                                        <a:schemeClr val="bg1"/>
                                      </a:solidFill>
                                      <a:latin typeface="Cambria Math" panose="02040503050406030204" pitchFamily="18" charset="0"/>
                                      <a:ea typeface="微软雅黑" panose="020B0503020204020204" pitchFamily="34" charset="-122"/>
                                    </a:rPr>
                                  </m:ctrlPr>
                                </m:sSupPr>
                                <m:e>
                                  <m:r>
                                    <a:rPr lang="zh-CN" altLang="en-US" sz="1400" b="0" i="1" smtClean="0">
                                      <a:solidFill>
                                        <a:schemeClr val="bg1"/>
                                      </a:solidFill>
                                      <a:latin typeface="Cambria Math" panose="02040503050406030204" pitchFamily="18" charset="0"/>
                                      <a:ea typeface="微软雅黑" panose="020B0503020204020204" pitchFamily="34" charset="-122"/>
                                    </a:rPr>
                                    <m:t>𝜎</m:t>
                                  </m:r>
                                </m:e>
                                <m:sup>
                                  <m:r>
                                    <a:rPr lang="en-US" altLang="zh-CN" sz="1400" b="0" i="1" smtClean="0">
                                      <a:solidFill>
                                        <a:schemeClr val="bg1"/>
                                      </a:solidFill>
                                      <a:latin typeface="Cambria Math" panose="02040503050406030204" pitchFamily="18" charset="0"/>
                                      <a:ea typeface="微软雅黑" panose="020B0503020204020204" pitchFamily="34" charset="-122"/>
                                    </a:rPr>
                                    <m:t>2</m:t>
                                  </m:r>
                                </m:sup>
                              </m:sSup>
                            </m:e>
                          </m:d>
                          <m:r>
                            <a:rPr lang="en-US" altLang="zh-CN" sz="1400" b="0" i="1" smtClean="0">
                              <a:solidFill>
                                <a:schemeClr val="bg1"/>
                              </a:solidFill>
                              <a:latin typeface="Cambria Math" panose="02040503050406030204" pitchFamily="18" charset="0"/>
                              <a:ea typeface="Cambria Math" panose="02040503050406030204" pitchFamily="18" charset="0"/>
                            </a:rPr>
                            <m:t>∆</m:t>
                          </m:r>
                          <m:r>
                            <a:rPr lang="en-US" altLang="zh-CN" sz="1400" b="0" i="1" smtClean="0">
                              <a:solidFill>
                                <a:schemeClr val="bg1"/>
                              </a:solidFill>
                              <a:latin typeface="Cambria Math" panose="02040503050406030204" pitchFamily="18" charset="0"/>
                              <a:ea typeface="Cambria Math" panose="02040503050406030204" pitchFamily="18" charset="0"/>
                            </a:rPr>
                            <m:t>𝑡</m:t>
                          </m:r>
                          <m:r>
                            <a:rPr lang="en-US" altLang="zh-CN" sz="1400" b="0" i="1" smtClean="0">
                              <a:solidFill>
                                <a:schemeClr val="bg1"/>
                              </a:solidFill>
                              <a:latin typeface="Cambria Math" panose="02040503050406030204" pitchFamily="18" charset="0"/>
                              <a:ea typeface="Cambria Math" panose="02040503050406030204" pitchFamily="18" charset="0"/>
                            </a:rPr>
                            <m:t>+</m:t>
                          </m:r>
                          <m:r>
                            <a:rPr lang="zh-CN" altLang="en-US" sz="1400" b="0" i="1" smtClean="0">
                              <a:solidFill>
                                <a:schemeClr val="bg1"/>
                              </a:solidFill>
                              <a:latin typeface="Cambria Math" panose="02040503050406030204" pitchFamily="18" charset="0"/>
                              <a:ea typeface="Cambria Math" panose="02040503050406030204" pitchFamily="18" charset="0"/>
                            </a:rPr>
                            <m:t>𝜎</m:t>
                          </m:r>
                          <m:sSub>
                            <m:sSubPr>
                              <m:ctrlPr>
                                <a:rPr lang="en-US" altLang="zh-CN" sz="1400" b="0" i="1" smtClean="0">
                                  <a:solidFill>
                                    <a:schemeClr val="bg1"/>
                                  </a:solidFill>
                                  <a:latin typeface="Cambria Math" panose="02040503050406030204" pitchFamily="18" charset="0"/>
                                  <a:ea typeface="Cambria Math" panose="02040503050406030204" pitchFamily="18" charset="0"/>
                                </a:rPr>
                              </m:ctrlPr>
                            </m:sSubPr>
                            <m:e>
                              <m:r>
                                <a:rPr lang="zh-CN" altLang="en-US" sz="1400" b="0" i="1" smtClean="0">
                                  <a:solidFill>
                                    <a:schemeClr val="bg1"/>
                                  </a:solidFill>
                                  <a:latin typeface="Cambria Math" panose="02040503050406030204" pitchFamily="18" charset="0"/>
                                  <a:ea typeface="Cambria Math" panose="02040503050406030204" pitchFamily="18" charset="0"/>
                                </a:rPr>
                                <m:t>𝜀</m:t>
                              </m:r>
                            </m:e>
                            <m:sub>
                              <m:r>
                                <a:rPr lang="en-US" altLang="zh-CN" sz="1400" b="0" i="1" smtClean="0">
                                  <a:solidFill>
                                    <a:schemeClr val="bg1"/>
                                  </a:solidFill>
                                  <a:latin typeface="Cambria Math" panose="02040503050406030204" pitchFamily="18" charset="0"/>
                                  <a:ea typeface="Cambria Math" panose="02040503050406030204" pitchFamily="18" charset="0"/>
                                </a:rPr>
                                <m:t>𝑡</m:t>
                              </m:r>
                            </m:sub>
                          </m:sSub>
                          <m:rad>
                            <m:radPr>
                              <m:degHide m:val="on"/>
                              <m:ctrlPr>
                                <a:rPr lang="en-US" altLang="zh-CN" sz="1400" b="0" i="1" smtClean="0">
                                  <a:solidFill>
                                    <a:schemeClr val="bg1"/>
                                  </a:solidFill>
                                  <a:latin typeface="Cambria Math" panose="02040503050406030204" pitchFamily="18" charset="0"/>
                                  <a:ea typeface="Cambria Math" panose="02040503050406030204" pitchFamily="18" charset="0"/>
                                </a:rPr>
                              </m:ctrlPr>
                            </m:radPr>
                            <m:deg/>
                            <m:e>
                              <m:r>
                                <a:rPr lang="en-US" altLang="zh-CN" sz="1400" b="0" i="1" smtClean="0">
                                  <a:solidFill>
                                    <a:schemeClr val="bg1"/>
                                  </a:solidFill>
                                  <a:latin typeface="Cambria Math" panose="02040503050406030204" pitchFamily="18" charset="0"/>
                                  <a:ea typeface="Cambria Math" panose="02040503050406030204" pitchFamily="18" charset="0"/>
                                </a:rPr>
                                <m:t>∆</m:t>
                              </m:r>
                              <m:r>
                                <a:rPr lang="en-US" altLang="zh-CN" sz="1400" b="0" i="1" smtClean="0">
                                  <a:solidFill>
                                    <a:schemeClr val="bg1"/>
                                  </a:solidFill>
                                  <a:latin typeface="Cambria Math" panose="02040503050406030204" pitchFamily="18" charset="0"/>
                                  <a:ea typeface="Cambria Math" panose="02040503050406030204" pitchFamily="18" charset="0"/>
                                </a:rPr>
                                <m:t>𝑡</m:t>
                              </m:r>
                            </m:e>
                          </m:rad>
                        </m:sup>
                      </m:sSup>
                    </m:oMath>
                  </a14:m>
                  <a:r>
                    <a:rPr lang="en-US" altLang="zh-CN" sz="1400" dirty="0">
                      <a:solidFill>
                        <a:schemeClr val="bg1"/>
                      </a:solidFill>
                      <a:latin typeface="微软雅黑" panose="020B0503020204020204" pitchFamily="34" charset="-122"/>
                      <a:ea typeface="微软雅黑" panose="020B0503020204020204" pitchFamily="34" charset="-122"/>
                    </a:rPr>
                    <a:t> </a:t>
                  </a:r>
                  <a:r>
                    <a:rPr lang="zh-CN" altLang="en-US" sz="1400" dirty="0">
                      <a:solidFill>
                        <a:schemeClr val="bg1"/>
                      </a:solidFill>
                      <a:latin typeface="微软雅黑" panose="020B0503020204020204" pitchFamily="34" charset="-122"/>
                      <a:ea typeface="微软雅黑" panose="020B0503020204020204" pitchFamily="34" charset="-122"/>
                    </a:rPr>
                    <a:t>（式 </a:t>
                  </a:r>
                  <a:r>
                    <a:rPr lang="en-US" altLang="zh-CN" sz="1400" dirty="0">
                      <a:solidFill>
                        <a:schemeClr val="bg1"/>
                      </a:solidFill>
                      <a:latin typeface="微软雅黑" panose="020B0503020204020204" pitchFamily="34" charset="-122"/>
                      <a:ea typeface="微软雅黑" panose="020B0503020204020204" pitchFamily="34" charset="-122"/>
                    </a:rPr>
                    <a:t>13-6 </a:t>
                  </a:r>
                  <a:r>
                    <a:rPr lang="zh-CN" altLang="en-US" sz="1400" dirty="0">
                      <a:solidFill>
                        <a:schemeClr val="bg1"/>
                      </a:solidFill>
                      <a:latin typeface="微软雅黑" panose="020B0503020204020204" pitchFamily="34" charset="-122"/>
                      <a:ea typeface="微软雅黑" panose="020B0503020204020204" pitchFamily="34" charset="-122"/>
                    </a:rPr>
                    <a:t>）</a:t>
                  </a:r>
                  <a:endParaRPr lang="en-US" altLang="zh-CN" sz="1400" dirty="0">
                    <a:solidFill>
                      <a:schemeClr val="bg1"/>
                    </a:solidFill>
                    <a:latin typeface="微软雅黑" panose="020B0503020204020204" pitchFamily="34" charset="-122"/>
                    <a:ea typeface="微软雅黑" panose="020B0503020204020204" pitchFamily="34" charset="-122"/>
                  </a:endParaRPr>
                </a:p>
                <a:p>
                  <a:pPr algn="l"/>
                  <a:endParaRPr lang="en-US" altLang="zh-CN" sz="1400" dirty="0">
                    <a:solidFill>
                      <a:schemeClr val="bg1"/>
                    </a:solidFill>
                    <a:latin typeface="微软雅黑" panose="020B0503020204020204" pitchFamily="34" charset="-122"/>
                    <a:ea typeface="微软雅黑" panose="020B0503020204020204" pitchFamily="34" charset="-122"/>
                  </a:endParaRPr>
                </a:p>
                <a:p>
                  <a:pPr algn="l"/>
                  <a:r>
                    <a:rPr lang="zh-CN" altLang="en-US" sz="1400" dirty="0">
                      <a:solidFill>
                        <a:schemeClr val="bg1"/>
                      </a:solidFill>
                      <a:latin typeface="微软雅黑" panose="020B0503020204020204" pitchFamily="34" charset="-122"/>
                      <a:ea typeface="微软雅黑" panose="020B0503020204020204" pitchFamily="34" charset="-122"/>
                    </a:rPr>
                    <a:t>其中，</a:t>
                  </a:r>
                  <a:r>
                    <a:rPr lang="en-US" altLang="zh-CN" sz="1400" dirty="0" err="1">
                      <a:solidFill>
                        <a:schemeClr val="bg1"/>
                      </a:solidFill>
                      <a:latin typeface="微软雅黑" panose="020B0503020204020204" pitchFamily="34" charset="-122"/>
                      <a:ea typeface="微软雅黑" panose="020B0503020204020204" pitchFamily="34" charset="-122"/>
                    </a:rPr>
                    <a:t>p</a:t>
                  </a:r>
                  <a:r>
                    <a:rPr lang="en-US" altLang="zh-CN" sz="1400" baseline="-25000" dirty="0" err="1">
                      <a:solidFill>
                        <a:schemeClr val="bg1"/>
                      </a:solidFill>
                      <a:latin typeface="微软雅黑" panose="020B0503020204020204" pitchFamily="34" charset="-122"/>
                      <a:ea typeface="微软雅黑" panose="020B0503020204020204" pitchFamily="34" charset="-122"/>
                    </a:rPr>
                    <a:t>t</a:t>
                  </a:r>
                  <a:r>
                    <a:rPr lang="en-US" altLang="zh-CN" sz="1400" baseline="-25000" dirty="0">
                      <a:solidFill>
                        <a:schemeClr val="bg1"/>
                      </a:solidFill>
                      <a:latin typeface="微软雅黑" panose="020B0503020204020204" pitchFamily="34" charset="-122"/>
                      <a:ea typeface="微软雅黑" panose="020B0503020204020204" pitchFamily="34" charset="-122"/>
                    </a:rPr>
                    <a:t>+</a:t>
                  </a:r>
                  <a:r>
                    <a:rPr lang="el-GR" altLang="zh-CN" sz="1400" baseline="-25000" dirty="0">
                      <a:solidFill>
                        <a:schemeClr val="bg1"/>
                      </a:solidFill>
                      <a:latin typeface="微软雅黑" panose="020B0503020204020204" pitchFamily="34" charset="-122"/>
                      <a:ea typeface="微软雅黑" panose="020B0503020204020204" pitchFamily="34" charset="-122"/>
                    </a:rPr>
                    <a:t>Δ</a:t>
                  </a:r>
                  <a:r>
                    <a:rPr lang="en-US" altLang="zh-CN" sz="1400" baseline="-25000" dirty="0">
                      <a:solidFill>
                        <a:schemeClr val="bg1"/>
                      </a:solidFill>
                      <a:latin typeface="微软雅黑" panose="020B0503020204020204" pitchFamily="34" charset="-122"/>
                      <a:ea typeface="微软雅黑" panose="020B0503020204020204" pitchFamily="34" charset="-122"/>
                    </a:rPr>
                    <a:t>t</a:t>
                  </a:r>
                  <a:r>
                    <a:rPr lang="zh-CN" altLang="en-US" sz="1400" dirty="0">
                      <a:solidFill>
                        <a:schemeClr val="bg1"/>
                      </a:solidFill>
                      <a:latin typeface="微软雅黑" panose="020B0503020204020204" pitchFamily="34" charset="-122"/>
                      <a:ea typeface="微软雅黑" panose="020B0503020204020204" pitchFamily="34" charset="-122"/>
                    </a:rPr>
                    <a:t>和</a:t>
                  </a:r>
                  <a:r>
                    <a:rPr lang="en-US" altLang="zh-CN" sz="1400" dirty="0" err="1">
                      <a:solidFill>
                        <a:schemeClr val="bg1"/>
                      </a:solidFill>
                      <a:latin typeface="微软雅黑" panose="020B0503020204020204" pitchFamily="34" charset="-122"/>
                      <a:ea typeface="微软雅黑" panose="020B0503020204020204" pitchFamily="34" charset="-122"/>
                    </a:rPr>
                    <a:t>p</a:t>
                  </a:r>
                  <a:r>
                    <a:rPr lang="en-US" altLang="zh-CN" sz="1400" baseline="-25000" dirty="0" err="1">
                      <a:solidFill>
                        <a:schemeClr val="bg1"/>
                      </a:solidFill>
                      <a:latin typeface="微软雅黑" panose="020B0503020204020204" pitchFamily="34" charset="-122"/>
                      <a:ea typeface="微软雅黑" panose="020B0503020204020204" pitchFamily="34" charset="-122"/>
                    </a:rPr>
                    <a:t>t</a:t>
                  </a:r>
                  <a:r>
                    <a:rPr lang="en-US" altLang="zh-CN" sz="1400" dirty="0">
                      <a:solidFill>
                        <a:schemeClr val="bg1"/>
                      </a:solidFill>
                      <a:latin typeface="微软雅黑" panose="020B0503020204020204" pitchFamily="34" charset="-122"/>
                      <a:ea typeface="微软雅黑" panose="020B0503020204020204" pitchFamily="34" charset="-122"/>
                    </a:rPr>
                    <a:t> </a:t>
                  </a:r>
                  <a:r>
                    <a:rPr lang="zh-CN" altLang="en-US" sz="1400" dirty="0">
                      <a:solidFill>
                        <a:schemeClr val="bg1"/>
                      </a:solidFill>
                      <a:latin typeface="微软雅黑" panose="020B0503020204020204" pitchFamily="34" charset="-122"/>
                      <a:ea typeface="微软雅黑" panose="020B0503020204020204" pitchFamily="34" charset="-122"/>
                    </a:rPr>
                    <a:t>分别表示在 </a:t>
                  </a:r>
                  <a:r>
                    <a:rPr lang="en-US" altLang="zh-CN" sz="1400" dirty="0">
                      <a:solidFill>
                        <a:schemeClr val="bg1"/>
                      </a:solidFill>
                      <a:latin typeface="微软雅黑" panose="020B0503020204020204" pitchFamily="34" charset="-122"/>
                      <a:ea typeface="微软雅黑" panose="020B0503020204020204" pitchFamily="34" charset="-122"/>
                    </a:rPr>
                    <a:t>t+</a:t>
                  </a:r>
                  <a:r>
                    <a:rPr lang="el-GR" altLang="zh-CN" sz="1400" dirty="0">
                      <a:solidFill>
                        <a:schemeClr val="bg1"/>
                      </a:solidFill>
                      <a:latin typeface="微软雅黑" panose="020B0503020204020204" pitchFamily="34" charset="-122"/>
                      <a:ea typeface="微软雅黑" panose="020B0503020204020204" pitchFamily="34" charset="-122"/>
                    </a:rPr>
                    <a:t>Δ</a:t>
                  </a:r>
                  <a:r>
                    <a:rPr lang="en-US" altLang="zh-CN" sz="1400" dirty="0">
                      <a:solidFill>
                        <a:schemeClr val="bg1"/>
                      </a:solidFill>
                      <a:latin typeface="微软雅黑" panose="020B0503020204020204" pitchFamily="34" charset="-122"/>
                      <a:ea typeface="微软雅黑" panose="020B0503020204020204" pitchFamily="34" charset="-122"/>
                    </a:rPr>
                    <a:t>t</a:t>
                  </a:r>
                  <a:r>
                    <a:rPr lang="el-GR" altLang="zh-CN" sz="1400" dirty="0">
                      <a:solidFill>
                        <a:schemeClr val="bg1"/>
                      </a:solidFill>
                      <a:latin typeface="微软雅黑" panose="020B0503020204020204" pitchFamily="34" charset="-122"/>
                      <a:ea typeface="微软雅黑" panose="020B0503020204020204" pitchFamily="34" charset="-122"/>
                    </a:rPr>
                    <a:t> </a:t>
                  </a:r>
                  <a:r>
                    <a:rPr lang="zh-CN" altLang="en-US" sz="1400" dirty="0">
                      <a:solidFill>
                        <a:schemeClr val="bg1"/>
                      </a:solidFill>
                      <a:latin typeface="微软雅黑" panose="020B0503020204020204" pitchFamily="34" charset="-122"/>
                      <a:ea typeface="微软雅黑" panose="020B0503020204020204" pitchFamily="34" charset="-122"/>
                    </a:rPr>
                    <a:t>时刻和 </a:t>
                  </a:r>
                  <a:r>
                    <a:rPr lang="en-US" altLang="zh-CN" sz="1400" dirty="0">
                      <a:solidFill>
                        <a:schemeClr val="bg1"/>
                      </a:solidFill>
                      <a:latin typeface="微软雅黑" panose="020B0503020204020204" pitchFamily="34" charset="-122"/>
                      <a:ea typeface="微软雅黑" panose="020B0503020204020204" pitchFamily="34" charset="-122"/>
                    </a:rPr>
                    <a:t>t </a:t>
                  </a:r>
                  <a:r>
                    <a:rPr lang="zh-CN" altLang="en-US" sz="1400" dirty="0">
                      <a:solidFill>
                        <a:schemeClr val="bg1"/>
                      </a:solidFill>
                      <a:latin typeface="微软雅黑" panose="020B0503020204020204" pitchFamily="34" charset="-122"/>
                      <a:ea typeface="微软雅黑" panose="020B0503020204020204" pitchFamily="34" charset="-122"/>
                    </a:rPr>
                    <a:t>时刻的股票价格，（式 </a:t>
                  </a:r>
                  <a:r>
                    <a:rPr lang="en-US" altLang="zh-CN" sz="1400" dirty="0">
                      <a:solidFill>
                        <a:schemeClr val="bg1"/>
                      </a:solidFill>
                      <a:latin typeface="微软雅黑" panose="020B0503020204020204" pitchFamily="34" charset="-122"/>
                      <a:ea typeface="微软雅黑" panose="020B0503020204020204" pitchFamily="34" charset="-122"/>
                    </a:rPr>
                    <a:t>13-6 </a:t>
                  </a:r>
                  <a:r>
                    <a:rPr lang="zh-CN" altLang="en-US" sz="1400" dirty="0">
                      <a:solidFill>
                        <a:schemeClr val="bg1"/>
                      </a:solidFill>
                      <a:latin typeface="微软雅黑" panose="020B0503020204020204" pitchFamily="34" charset="-122"/>
                      <a:ea typeface="微软雅黑" panose="020B0503020204020204" pitchFamily="34" charset="-122"/>
                    </a:rPr>
                    <a:t>）与 </a:t>
                  </a:r>
                  <a:r>
                    <a:rPr lang="en-US" altLang="zh-CN" sz="1400" dirty="0">
                      <a:solidFill>
                        <a:schemeClr val="bg1"/>
                      </a:solidFill>
                      <a:latin typeface="微软雅黑" panose="020B0503020204020204" pitchFamily="34" charset="-122"/>
                      <a:ea typeface="微软雅黑" panose="020B0503020204020204" pitchFamily="34" charset="-122"/>
                    </a:rPr>
                    <a:t>8.6.3 </a:t>
                  </a:r>
                  <a:r>
                    <a:rPr lang="zh-CN" altLang="en-US" sz="1400" dirty="0">
                      <a:solidFill>
                        <a:schemeClr val="bg1"/>
                      </a:solidFill>
                      <a:latin typeface="微软雅黑" panose="020B0503020204020204" pitchFamily="34" charset="-122"/>
                      <a:ea typeface="微软雅黑" panose="020B0503020204020204" pitchFamily="34" charset="-122"/>
                    </a:rPr>
                    <a:t>小节的（式 </a:t>
                  </a:r>
                  <a:r>
                    <a:rPr lang="en-US" altLang="zh-CN" sz="1400" dirty="0">
                      <a:solidFill>
                        <a:schemeClr val="bg1"/>
                      </a:solidFill>
                      <a:latin typeface="微软雅黑" panose="020B0503020204020204" pitchFamily="34" charset="-122"/>
                      <a:ea typeface="微软雅黑" panose="020B0503020204020204" pitchFamily="34" charset="-122"/>
                    </a:rPr>
                    <a:t>8-7 </a:t>
                  </a:r>
                  <a:r>
                    <a:rPr lang="zh-CN" altLang="en-US" sz="1400" dirty="0">
                      <a:solidFill>
                        <a:schemeClr val="bg1"/>
                      </a:solidFill>
                      <a:latin typeface="微软雅黑" panose="020B0503020204020204" pitchFamily="34" charset="-122"/>
                      <a:ea typeface="微软雅黑" panose="020B0503020204020204" pitchFamily="34" charset="-122"/>
                    </a:rPr>
                    <a:t>）是相似的。</a:t>
                  </a:r>
                </a:p>
              </p:txBody>
            </p:sp>
          </mc:Choice>
          <mc:Fallback xmlns="">
            <p:sp>
              <p:nvSpPr>
                <p:cNvPr id="48" name="文本框 47">
                  <a:extLst>
                    <a:ext uri="{FF2B5EF4-FFF2-40B4-BE49-F238E27FC236}">
                      <a16:creationId xmlns:a16="http://schemas.microsoft.com/office/drawing/2014/main" id="{E72DA4E7-2E37-103A-57A3-299EC36D914C}"/>
                    </a:ext>
                  </a:extLst>
                </p:cNvPr>
                <p:cNvSpPr txBox="1">
                  <a:spLocks noRot="1" noChangeAspect="1" noMove="1" noResize="1" noEditPoints="1" noAdjustHandles="1" noChangeArrowheads="1" noChangeShapeType="1" noTextEdit="1"/>
                </p:cNvSpPr>
                <p:nvPr/>
              </p:nvSpPr>
              <p:spPr>
                <a:xfrm>
                  <a:off x="10715" y="3165"/>
                  <a:ext cx="8446" cy="2680"/>
                </a:xfrm>
                <a:prstGeom prst="rect">
                  <a:avLst/>
                </a:prstGeom>
                <a:blipFill>
                  <a:blip r:embed="rId3"/>
                  <a:stretch>
                    <a:fillRect l="-227" t="-356" b="-1779"/>
                  </a:stretch>
                </a:blipFill>
                <a:ln>
                  <a:solidFill>
                    <a:srgbClr val="2FBA8B"/>
                  </a:solidFill>
                </a:ln>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AE1FA0E5-51B4-2B1E-B103-6C3C56C3A811}"/>
                  </a:ext>
                </a:extLst>
              </p:cNvPr>
              <p:cNvSpPr txBox="1"/>
              <p:nvPr/>
            </p:nvSpPr>
            <p:spPr>
              <a:xfrm>
                <a:off x="842250" y="1460502"/>
                <a:ext cx="4691283" cy="1129030"/>
              </a:xfrm>
              <a:prstGeom prst="rect">
                <a:avLst/>
              </a:prstGeom>
              <a:noFill/>
            </p:spPr>
            <p:txBody>
              <a:bodyPr wrap="square" rtlCol="0">
                <a:spAutoFit/>
              </a:bodyPr>
              <a:lstStyle/>
              <a:p>
                <a:pPr algn="l"/>
                <a:r>
                  <a:rPr lang="zh-CN" altLang="en-US" sz="1400" dirty="0">
                    <a:solidFill>
                      <a:schemeClr val="bg1"/>
                    </a:solidFill>
                    <a:latin typeface="微软雅黑" panose="020B0503020204020204" pitchFamily="34" charset="-122"/>
                    <a:ea typeface="微软雅黑" panose="020B0503020204020204" pitchFamily="34" charset="-122"/>
                  </a:rPr>
                  <a:t>利用第 </a:t>
                </a:r>
                <a:r>
                  <a:rPr lang="en-US" altLang="zh-CN" sz="1400" dirty="0" err="1">
                    <a:solidFill>
                      <a:schemeClr val="bg1"/>
                    </a:solidFill>
                    <a:latin typeface="微软雅黑" panose="020B0503020204020204" pitchFamily="34" charset="-122"/>
                    <a:ea typeface="微软雅黑" panose="020B0503020204020204" pitchFamily="34" charset="-122"/>
                  </a:rPr>
                  <a:t>i</a:t>
                </a:r>
                <a:r>
                  <a:rPr lang="en-US" altLang="zh-CN" sz="1400" dirty="0">
                    <a:solidFill>
                      <a:schemeClr val="bg1"/>
                    </a:solidFill>
                    <a:latin typeface="微软雅黑" panose="020B0503020204020204" pitchFamily="34" charset="-122"/>
                    <a:ea typeface="微软雅黑" panose="020B0503020204020204" pitchFamily="34" charset="-122"/>
                  </a:rPr>
                  <a:t> </a:t>
                </a:r>
                <a:r>
                  <a:rPr lang="zh-CN" altLang="en-US" sz="1400" dirty="0">
                    <a:solidFill>
                      <a:schemeClr val="bg1"/>
                    </a:solidFill>
                    <a:latin typeface="微软雅黑" panose="020B0503020204020204" pitchFamily="34" charset="-122"/>
                    <a:ea typeface="微软雅黑" panose="020B0503020204020204" pitchFamily="34" charset="-122"/>
                  </a:rPr>
                  <a:t>个资产的当前价值</a:t>
                </a:r>
                <a:r>
                  <a:rPr lang="en-US" altLang="zh-CN" sz="1400" dirty="0">
                    <a:solidFill>
                      <a:schemeClr val="bg1"/>
                    </a:solidFill>
                    <a:latin typeface="微软雅黑" panose="020B0503020204020204" pitchFamily="34" charset="-122"/>
                    <a:ea typeface="微软雅黑" panose="020B0503020204020204" pitchFamily="34" charset="-122"/>
                  </a:rPr>
                  <a:t>Si </a:t>
                </a:r>
                <a:r>
                  <a:rPr lang="zh-CN" altLang="en-US" sz="1400" dirty="0">
                    <a:solidFill>
                      <a:schemeClr val="bg1"/>
                    </a:solidFill>
                    <a:latin typeface="微软雅黑" panose="020B0503020204020204" pitchFamily="34" charset="-122"/>
                    <a:ea typeface="微软雅黑" panose="020B0503020204020204" pitchFamily="34" charset="-122"/>
                  </a:rPr>
                  <a:t>加总计算出投资组合的当前价值</a:t>
                </a:r>
                <a:endParaRPr lang="en-US" altLang="zh-CN" sz="1400" dirty="0">
                  <a:solidFill>
                    <a:schemeClr val="bg1"/>
                  </a:solidFill>
                  <a:latin typeface="微软雅黑" panose="020B0503020204020204" pitchFamily="34" charset="-122"/>
                  <a:ea typeface="微软雅黑" panose="020B0503020204020204" pitchFamily="34" charset="-122"/>
                </a:endParaRPr>
              </a:p>
              <a:p>
                <a:pPr algn="l"/>
                <a14:m>
                  <m:oMathPara xmlns:m="http://schemas.openxmlformats.org/officeDocument/2006/math">
                    <m:oMathParaPr>
                      <m:jc m:val="centerGroup"/>
                    </m:oMathParaPr>
                    <m:oMath xmlns:m="http://schemas.openxmlformats.org/officeDocument/2006/math">
                      <m:sSub>
                        <m:sSubPr>
                          <m:ctrlPr>
                            <a:rPr lang="en-US" altLang="zh-CN" sz="1400" i="1" smtClean="0">
                              <a:solidFill>
                                <a:schemeClr val="bg1"/>
                              </a:solidFill>
                              <a:latin typeface="Cambria Math" panose="02040503050406030204" pitchFamily="18" charset="0"/>
                              <a:ea typeface="微软雅黑" panose="020B0503020204020204" pitchFamily="34" charset="-122"/>
                            </a:rPr>
                          </m:ctrlPr>
                        </m:sSubPr>
                        <m:e>
                          <m:r>
                            <a:rPr lang="en-US" altLang="zh-CN" sz="1400" b="0" i="1" smtClean="0">
                              <a:solidFill>
                                <a:schemeClr val="bg1"/>
                              </a:solidFill>
                              <a:latin typeface="Cambria Math" panose="02040503050406030204" pitchFamily="18" charset="0"/>
                              <a:ea typeface="微软雅黑" panose="020B0503020204020204" pitchFamily="34" charset="-122"/>
                            </a:rPr>
                            <m:t>𝑆</m:t>
                          </m:r>
                        </m:e>
                        <m:sub>
                          <m:r>
                            <a:rPr lang="en-US" altLang="zh-CN" sz="1400" b="0" i="1" smtClean="0">
                              <a:solidFill>
                                <a:schemeClr val="bg1"/>
                              </a:solidFill>
                              <a:latin typeface="Cambria Math" panose="02040503050406030204" pitchFamily="18" charset="0"/>
                              <a:ea typeface="微软雅黑" panose="020B0503020204020204" pitchFamily="34" charset="-122"/>
                            </a:rPr>
                            <m:t>𝑃</m:t>
                          </m:r>
                        </m:sub>
                      </m:sSub>
                      <m:r>
                        <a:rPr lang="en-US" altLang="zh-CN" sz="1400" b="0" i="1" smtClean="0">
                          <a:solidFill>
                            <a:schemeClr val="bg1"/>
                          </a:solidFill>
                          <a:latin typeface="Cambria Math" panose="02040503050406030204" pitchFamily="18" charset="0"/>
                          <a:ea typeface="微软雅黑" panose="020B0503020204020204" pitchFamily="34" charset="-122"/>
                        </a:rPr>
                        <m:t>=</m:t>
                      </m:r>
                      <m:nary>
                        <m:naryPr>
                          <m:chr m:val="∑"/>
                          <m:ctrlPr>
                            <a:rPr lang="en-US" altLang="zh-CN" sz="1400" b="0" i="1" smtClean="0">
                              <a:solidFill>
                                <a:schemeClr val="bg1"/>
                              </a:solidFill>
                              <a:latin typeface="Cambria Math" panose="02040503050406030204" pitchFamily="18" charset="0"/>
                              <a:ea typeface="微软雅黑" panose="020B0503020204020204" pitchFamily="34" charset="-122"/>
                            </a:rPr>
                          </m:ctrlPr>
                        </m:naryPr>
                        <m:sub>
                          <m:r>
                            <m:rPr>
                              <m:brk m:alnAt="23"/>
                            </m:rPr>
                            <a:rPr lang="en-US" altLang="zh-CN" sz="1400" b="0" i="1" smtClean="0">
                              <a:solidFill>
                                <a:schemeClr val="bg1"/>
                              </a:solidFill>
                              <a:latin typeface="Cambria Math" panose="02040503050406030204" pitchFamily="18" charset="0"/>
                              <a:ea typeface="微软雅黑" panose="020B0503020204020204" pitchFamily="34" charset="-122"/>
                            </a:rPr>
                            <m:t>𝑖</m:t>
                          </m:r>
                          <m:r>
                            <a:rPr lang="en-US" altLang="zh-CN" sz="1400" b="0" i="1" smtClean="0">
                              <a:solidFill>
                                <a:schemeClr val="bg1"/>
                              </a:solidFill>
                              <a:latin typeface="Cambria Math" panose="02040503050406030204" pitchFamily="18" charset="0"/>
                              <a:ea typeface="微软雅黑" panose="020B0503020204020204" pitchFamily="34" charset="-122"/>
                            </a:rPr>
                            <m:t>=1</m:t>
                          </m:r>
                        </m:sub>
                        <m:sup>
                          <m:r>
                            <a:rPr lang="en-US" altLang="zh-CN" sz="1400" b="0" i="1" smtClean="0">
                              <a:solidFill>
                                <a:schemeClr val="bg1"/>
                              </a:solidFill>
                              <a:latin typeface="Cambria Math" panose="02040503050406030204" pitchFamily="18" charset="0"/>
                              <a:ea typeface="微软雅黑" panose="020B0503020204020204" pitchFamily="34" charset="-122"/>
                            </a:rPr>
                            <m:t>𝑀</m:t>
                          </m:r>
                        </m:sup>
                        <m:e>
                          <m:sSub>
                            <m:sSubPr>
                              <m:ctrlPr>
                                <a:rPr lang="en-US" altLang="zh-CN" sz="1400" b="0" i="1" smtClean="0">
                                  <a:solidFill>
                                    <a:schemeClr val="bg1"/>
                                  </a:solidFill>
                                  <a:latin typeface="Cambria Math" panose="02040503050406030204" pitchFamily="18" charset="0"/>
                                  <a:ea typeface="微软雅黑" panose="020B0503020204020204" pitchFamily="34" charset="-122"/>
                                </a:rPr>
                              </m:ctrlPr>
                            </m:sSubPr>
                            <m:e>
                              <m:r>
                                <a:rPr lang="en-US" altLang="zh-CN" sz="1400" b="0" i="1" smtClean="0">
                                  <a:solidFill>
                                    <a:schemeClr val="bg1"/>
                                  </a:solidFill>
                                  <a:latin typeface="Cambria Math" panose="02040503050406030204" pitchFamily="18" charset="0"/>
                                  <a:ea typeface="微软雅黑" panose="020B0503020204020204" pitchFamily="34" charset="-122"/>
                                </a:rPr>
                                <m:t>𝑆</m:t>
                              </m:r>
                            </m:e>
                            <m:sub>
                              <m:r>
                                <a:rPr lang="en-US" altLang="zh-CN" sz="1400" b="0" i="1" smtClean="0">
                                  <a:solidFill>
                                    <a:schemeClr val="bg1"/>
                                  </a:solidFill>
                                  <a:latin typeface="Cambria Math" panose="02040503050406030204" pitchFamily="18" charset="0"/>
                                  <a:ea typeface="微软雅黑" panose="020B0503020204020204" pitchFamily="34" charset="-122"/>
                                </a:rPr>
                                <m:t>𝑖</m:t>
                              </m:r>
                            </m:sub>
                          </m:sSub>
                        </m:e>
                      </m:nary>
                    </m:oMath>
                  </m:oMathPara>
                </a14:m>
                <a:endParaRPr lang="zh-CN" altLang="en-US" sz="1400" dirty="0">
                  <a:solidFill>
                    <a:schemeClr val="bg1"/>
                  </a:solidFill>
                  <a:latin typeface="微软雅黑" panose="020B0503020204020204" pitchFamily="34" charset="-122"/>
                  <a:ea typeface="微软雅黑" panose="020B0503020204020204" pitchFamily="34" charset="-122"/>
                </a:endParaRPr>
              </a:p>
            </p:txBody>
          </p:sp>
        </mc:Choice>
        <mc:Fallback xmlns="">
          <p:sp>
            <p:nvSpPr>
              <p:cNvPr id="49" name="文本框 48">
                <a:extLst>
                  <a:ext uri="{FF2B5EF4-FFF2-40B4-BE49-F238E27FC236}">
                    <a16:creationId xmlns:a16="http://schemas.microsoft.com/office/drawing/2014/main" id="{AE1FA0E5-51B4-2B1E-B103-6C3C56C3A811}"/>
                  </a:ext>
                </a:extLst>
              </p:cNvPr>
              <p:cNvSpPr txBox="1">
                <a:spLocks noRot="1" noChangeAspect="1" noMove="1" noResize="1" noEditPoints="1" noAdjustHandles="1" noChangeArrowheads="1" noChangeShapeType="1" noTextEdit="1"/>
              </p:cNvSpPr>
              <p:nvPr/>
            </p:nvSpPr>
            <p:spPr>
              <a:xfrm>
                <a:off x="842250" y="1460502"/>
                <a:ext cx="4691283" cy="1129030"/>
              </a:xfrm>
              <a:prstGeom prst="rect">
                <a:avLst/>
              </a:prstGeom>
              <a:blipFill>
                <a:blip r:embed="rId4"/>
                <a:stretch>
                  <a:fillRect l="-390" t="-10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08958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13.3</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15007"/>
            <a:ext cx="807646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蒙特卡罗模拟法测度风险价值的编程</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以社保重仓股为案例</a:t>
            </a:r>
          </a:p>
        </p:txBody>
      </p:sp>
      <p:sp>
        <p:nvSpPr>
          <p:cNvPr id="14" name="文本框 13">
            <a:extLst>
              <a:ext uri="{FF2B5EF4-FFF2-40B4-BE49-F238E27FC236}">
                <a16:creationId xmlns:a16="http://schemas.microsoft.com/office/drawing/2014/main" id="{C5A4F0F9-5F09-C2A1-4AD7-068D72A44521}"/>
              </a:ext>
            </a:extLst>
          </p:cNvPr>
          <p:cNvSpPr txBox="1"/>
          <p:nvPr/>
        </p:nvSpPr>
        <p:spPr>
          <a:xfrm>
            <a:off x="286385" y="1207390"/>
            <a:ext cx="2568575" cy="368300"/>
          </a:xfrm>
          <a:prstGeom prst="rect">
            <a:avLst/>
          </a:prstGeom>
          <a:noFill/>
        </p:spPr>
        <p:txBody>
          <a:bodyPr wrap="square" rtlCol="0" anchor="t">
            <a:spAutoFit/>
          </a:bodyPr>
          <a:lstStyle/>
          <a:p>
            <a:r>
              <a:rPr lang="en-US" altLang="zh-CN" b="1" dirty="0">
                <a:latin typeface="微软雅黑" panose="020B0503020204020204" pitchFamily="34" charset="-122"/>
                <a:ea typeface="微软雅黑" panose="020B0503020204020204" pitchFamily="34" charset="-122"/>
              </a:rPr>
              <a:t>13.3.4 </a:t>
            </a:r>
            <a:r>
              <a:rPr lang="zh-CN" altLang="en-US" b="1" dirty="0">
                <a:latin typeface="微软雅黑" panose="020B0503020204020204" pitchFamily="34" charset="-122"/>
                <a:ea typeface="微软雅黑" panose="020B0503020204020204" pitchFamily="34" charset="-122"/>
              </a:rPr>
              <a:t>参考代码与说明</a:t>
            </a:r>
          </a:p>
        </p:txBody>
      </p:sp>
      <p:sp>
        <p:nvSpPr>
          <p:cNvPr id="18" name="文本框 17">
            <a:extLst>
              <a:ext uri="{FF2B5EF4-FFF2-40B4-BE49-F238E27FC236}">
                <a16:creationId xmlns:a16="http://schemas.microsoft.com/office/drawing/2014/main" id="{20CD7ECC-5ED2-DD10-A66B-D348BA1D51C3}"/>
              </a:ext>
            </a:extLst>
          </p:cNvPr>
          <p:cNvSpPr txBox="1"/>
          <p:nvPr/>
        </p:nvSpPr>
        <p:spPr>
          <a:xfrm>
            <a:off x="7416193" y="2301351"/>
            <a:ext cx="4489426" cy="2767207"/>
          </a:xfrm>
          <a:prstGeom prst="roundRect">
            <a:avLst>
              <a:gd name="adj" fmla="val 9119"/>
            </a:avLst>
          </a:prstGeom>
          <a:solidFill>
            <a:srgbClr val="1BA486"/>
          </a:solidFill>
        </p:spPr>
        <p:txBody>
          <a:bodyPr wrap="square" rtlCol="0" anchor="t">
            <a:spAutoFit/>
          </a:bodyPr>
          <a:lstStyle/>
          <a:p>
            <a:pPr indent="360000">
              <a:lnSpc>
                <a:spcPct val="150000"/>
              </a:lnSpc>
            </a:pP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右侧自定义的函数 </a:t>
            </a:r>
            <a:r>
              <a:rPr lang="en-US" altLang="zh-CN" sz="14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VaR_MCSM</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中，只需要输入投资组合的最新市值、投资组合中每个资产的最新价格、每个资产的最新权重、每个资产的日收益率序列、持有期、置信水平以及模拟次数等参数，就可以快速获取运用蒙特卡罗模拟法计算得到的风险价值。</a:t>
            </a:r>
          </a:p>
          <a:p>
            <a:pPr indent="360000">
              <a:lnSpc>
                <a:spcPct val="150000"/>
              </a:lnSpc>
            </a:pP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此外，需要引起大家注意的是，由于每一次的随机数是随机生成的，因此重复运用蒙特卡罗模拟法得到的每一次风险价值数据是存在差异的。</a:t>
            </a:r>
            <a:endPar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文本框 18">
            <a:extLst>
              <a:ext uri="{FF2B5EF4-FFF2-40B4-BE49-F238E27FC236}">
                <a16:creationId xmlns:a16="http://schemas.microsoft.com/office/drawing/2014/main" id="{E673EEE3-819E-A1E2-74BD-FE7B44FB6F1D}"/>
              </a:ext>
            </a:extLst>
          </p:cNvPr>
          <p:cNvSpPr txBox="1"/>
          <p:nvPr/>
        </p:nvSpPr>
        <p:spPr>
          <a:xfrm>
            <a:off x="286381" y="1573009"/>
            <a:ext cx="2204085" cy="337184"/>
          </a:xfrm>
          <a:prstGeom prst="homePlate">
            <a:avLst/>
          </a:prstGeom>
          <a:solidFill>
            <a:srgbClr val="1BA486"/>
          </a:solidFill>
        </p:spPr>
        <p:txBody>
          <a:bodyPr wrap="square" rtlCol="0" anchor="t">
            <a:spAutoFit/>
          </a:bodyPr>
          <a:lstStyle/>
          <a:p>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．针对任务 </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a:extLst>
              <a:ext uri="{FF2B5EF4-FFF2-40B4-BE49-F238E27FC236}">
                <a16:creationId xmlns:a16="http://schemas.microsoft.com/office/drawing/2014/main" id="{73503107-FE66-F2EF-8923-9CFF253D6009}"/>
              </a:ext>
            </a:extLst>
          </p:cNvPr>
          <p:cNvPicPr>
            <a:picLocks noChangeAspect="1"/>
          </p:cNvPicPr>
          <p:nvPr/>
        </p:nvPicPr>
        <p:blipFill>
          <a:blip r:embed="rId2"/>
          <a:stretch>
            <a:fillRect/>
          </a:stretch>
        </p:blipFill>
        <p:spPr>
          <a:xfrm>
            <a:off x="286381" y="2139800"/>
            <a:ext cx="6867525" cy="4114800"/>
          </a:xfrm>
          <a:prstGeom prst="rect">
            <a:avLst/>
          </a:prstGeom>
        </p:spPr>
      </p:pic>
    </p:spTree>
    <p:extLst>
      <p:ext uri="{BB962C8B-B14F-4D97-AF65-F5344CB8AC3E}">
        <p14:creationId xmlns:p14="http://schemas.microsoft.com/office/powerpoint/2010/main" val="3630069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13.3</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15007"/>
            <a:ext cx="807646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蒙特卡罗模拟法测度风险价值的编程</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以社保重仓股为案例</a:t>
            </a:r>
          </a:p>
        </p:txBody>
      </p:sp>
      <p:sp>
        <p:nvSpPr>
          <p:cNvPr id="18" name="文本框 17">
            <a:extLst>
              <a:ext uri="{FF2B5EF4-FFF2-40B4-BE49-F238E27FC236}">
                <a16:creationId xmlns:a16="http://schemas.microsoft.com/office/drawing/2014/main" id="{20CD7ECC-5ED2-DD10-A66B-D348BA1D51C3}"/>
              </a:ext>
            </a:extLst>
          </p:cNvPr>
          <p:cNvSpPr txBox="1"/>
          <p:nvPr/>
        </p:nvSpPr>
        <p:spPr>
          <a:xfrm>
            <a:off x="7382954" y="1749570"/>
            <a:ext cx="4489426" cy="3381235"/>
          </a:xfrm>
          <a:prstGeom prst="roundRect">
            <a:avLst>
              <a:gd name="adj" fmla="val 5746"/>
            </a:avLst>
          </a:prstGeom>
          <a:solidFill>
            <a:srgbClr val="1BA486"/>
          </a:solidFill>
        </p:spPr>
        <p:txBody>
          <a:bodyPr wrap="square" rtlCol="0" anchor="t">
            <a:spAutoFit/>
          </a:bodyPr>
          <a:lstStyle/>
          <a:p>
            <a:pPr indent="360000">
              <a:lnSpc>
                <a:spcPct val="150000"/>
              </a:lnSpc>
            </a:pP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根据左侧在运用蒙特卡罗模拟法并模拟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万次的情况下输出的结果，可以得出以下的结论：</a:t>
            </a:r>
            <a:endPar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indent="360000">
              <a:lnSpc>
                <a:spcPct val="150000"/>
              </a:lnSpc>
            </a:pP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在投资组合市值为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7.6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亿元的情况下，在未来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个交易日内，有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95%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的可能性亏损不超过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4009.29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万元，有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99%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的可能性亏损不超过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5617.94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万元；在未来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个交易日内，有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95%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的可能性亏损不超过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1.27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亿元，有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99%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的可能性亏损不超过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1.75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亿元。需要注意的是，由于生成的数是随机的，因此每次运用蒙特卡罗模拟法计算得到的风险价值会有差异，但是差异通常较小。</a:t>
            </a:r>
          </a:p>
        </p:txBody>
      </p:sp>
      <p:sp>
        <p:nvSpPr>
          <p:cNvPr id="7" name="文本框 6">
            <a:extLst>
              <a:ext uri="{FF2B5EF4-FFF2-40B4-BE49-F238E27FC236}">
                <a16:creationId xmlns:a16="http://schemas.microsoft.com/office/drawing/2014/main" id="{E69F21B4-62C7-D11F-193D-9603C30C0E17}"/>
              </a:ext>
            </a:extLst>
          </p:cNvPr>
          <p:cNvSpPr txBox="1"/>
          <p:nvPr/>
        </p:nvSpPr>
        <p:spPr>
          <a:xfrm>
            <a:off x="286381" y="1238612"/>
            <a:ext cx="2204085" cy="337184"/>
          </a:xfrm>
          <a:prstGeom prst="homePlate">
            <a:avLst/>
          </a:prstGeom>
          <a:solidFill>
            <a:srgbClr val="1BA486"/>
          </a:solidFill>
        </p:spPr>
        <p:txBody>
          <a:bodyPr wrap="square" rtlCol="0" anchor="t">
            <a:spAutoFit/>
          </a:bodyPr>
          <a:lstStyle/>
          <a:p>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．针对任务 </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a:extLst>
              <a:ext uri="{FF2B5EF4-FFF2-40B4-BE49-F238E27FC236}">
                <a16:creationId xmlns:a16="http://schemas.microsoft.com/office/drawing/2014/main" id="{232B0782-263D-1EFE-6DAB-CC41F706D3C8}"/>
              </a:ext>
            </a:extLst>
          </p:cNvPr>
          <p:cNvPicPr>
            <a:picLocks noChangeAspect="1"/>
          </p:cNvPicPr>
          <p:nvPr/>
        </p:nvPicPr>
        <p:blipFill>
          <a:blip r:embed="rId2"/>
          <a:stretch>
            <a:fillRect/>
          </a:stretch>
        </p:blipFill>
        <p:spPr>
          <a:xfrm>
            <a:off x="286381" y="1737036"/>
            <a:ext cx="6896100" cy="1800225"/>
          </a:xfrm>
          <a:prstGeom prst="rect">
            <a:avLst/>
          </a:prstGeom>
        </p:spPr>
      </p:pic>
      <p:pic>
        <p:nvPicPr>
          <p:cNvPr id="8" name="图片 7">
            <a:extLst>
              <a:ext uri="{FF2B5EF4-FFF2-40B4-BE49-F238E27FC236}">
                <a16:creationId xmlns:a16="http://schemas.microsoft.com/office/drawing/2014/main" id="{50DE8D4F-1DB9-99D1-874D-4474DA52E44D}"/>
              </a:ext>
            </a:extLst>
          </p:cNvPr>
          <p:cNvPicPr>
            <a:picLocks noChangeAspect="1"/>
          </p:cNvPicPr>
          <p:nvPr/>
        </p:nvPicPr>
        <p:blipFill>
          <a:blip r:embed="rId3"/>
          <a:stretch>
            <a:fillRect/>
          </a:stretch>
        </p:blipFill>
        <p:spPr>
          <a:xfrm>
            <a:off x="319620" y="3537261"/>
            <a:ext cx="6848475" cy="2905125"/>
          </a:xfrm>
          <a:prstGeom prst="rect">
            <a:avLst/>
          </a:prstGeom>
        </p:spPr>
      </p:pic>
    </p:spTree>
    <p:extLst>
      <p:ext uri="{BB962C8B-B14F-4D97-AF65-F5344CB8AC3E}">
        <p14:creationId xmlns:p14="http://schemas.microsoft.com/office/powerpoint/2010/main" val="3853489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2738" y="0"/>
            <a:ext cx="5678971" cy="6858000"/>
          </a:xfrm>
          <a:prstGeom prst="rect">
            <a:avLst/>
          </a:prstGeom>
          <a:solidFill>
            <a:srgbClr val="3CB19B">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1029336" y="1493203"/>
            <a:ext cx="3492500" cy="3492500"/>
          </a:xfrm>
          <a:prstGeom prst="ellipse">
            <a:avLst/>
          </a:prstGeom>
          <a:solidFill>
            <a:srgbClr val="009989">
              <a:alpha val="85000"/>
            </a:srgbClr>
          </a:solidFill>
          <a:ln w="9525" cmpd="sng">
            <a:noFill/>
            <a:prstDash val="sysDash"/>
          </a:ln>
          <a:effectLst>
            <a:outerShdw blurRad="63500" sx="103000" sy="103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0" name="椭圆 69"/>
          <p:cNvSpPr/>
          <p:nvPr/>
        </p:nvSpPr>
        <p:spPr>
          <a:xfrm>
            <a:off x="1191259" y="1637665"/>
            <a:ext cx="3168651" cy="3168650"/>
          </a:xfrm>
          <a:prstGeom prst="ellipse">
            <a:avLst/>
          </a:prstGeom>
          <a:noFill/>
          <a:ln w="9525" cmpd="sng">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71" name="组合 17"/>
          <p:cNvGrpSpPr/>
          <p:nvPr/>
        </p:nvGrpSpPr>
        <p:grpSpPr bwMode="auto">
          <a:xfrm>
            <a:off x="1461135" y="2491740"/>
            <a:ext cx="2606675" cy="1497013"/>
            <a:chOff x="1397722" y="2530485"/>
            <a:chExt cx="2606040" cy="1496800"/>
          </a:xfrm>
        </p:grpSpPr>
        <p:sp>
          <p:nvSpPr>
            <p:cNvPr id="72" name="文本框 71"/>
            <p:cNvSpPr txBox="1"/>
            <p:nvPr/>
          </p:nvSpPr>
          <p:spPr>
            <a:xfrm>
              <a:off x="1397722" y="2530485"/>
              <a:ext cx="2606040" cy="1015518"/>
            </a:xfrm>
            <a:prstGeom prst="rect">
              <a:avLst/>
            </a:prstGeom>
            <a:noFill/>
          </p:spPr>
          <p:txBody>
            <a:bodyPr>
              <a:spAutoFit/>
            </a:bodyPr>
            <a:lstStyle/>
            <a:p>
              <a:pPr algn="ctr" eaLnBrk="1" fontAlgn="auto" hangingPunct="1">
                <a:spcBef>
                  <a:spcPts val="0"/>
                </a:spcBef>
                <a:spcAft>
                  <a:spcPts val="0"/>
                </a:spcAft>
                <a:defRPr/>
              </a:pPr>
              <a:r>
                <a:rPr lang="zh-CN" altLang="en-US" sz="6000" b="1" spc="300" dirty="0">
                  <a:solidFill>
                    <a:schemeClr val="bg1"/>
                  </a:solidFill>
                  <a:latin typeface="微软雅黑" panose="020B0503020204020204" pitchFamily="34" charset="-122"/>
                  <a:ea typeface="微软雅黑" panose="020B0503020204020204" pitchFamily="34" charset="-122"/>
                </a:rPr>
                <a:t>目 录</a:t>
              </a:r>
            </a:p>
          </p:txBody>
        </p:sp>
        <p:sp>
          <p:nvSpPr>
            <p:cNvPr id="73" name="文本框 5"/>
            <p:cNvSpPr txBox="1"/>
            <p:nvPr/>
          </p:nvSpPr>
          <p:spPr>
            <a:xfrm>
              <a:off x="1397722" y="3627292"/>
              <a:ext cx="2606040" cy="399993"/>
            </a:xfrm>
            <a:prstGeom prst="rect">
              <a:avLst/>
            </a:prstGeom>
            <a:noFill/>
          </p:spPr>
          <p:txBody>
            <a:bodyPr>
              <a:spAutoFit/>
            </a:bodyPr>
            <a:lstStyle/>
            <a:p>
              <a:pPr algn="ctr" eaLnBrk="1" fontAlgn="auto" hangingPunct="1">
                <a:spcBef>
                  <a:spcPts val="0"/>
                </a:spcBef>
                <a:spcAft>
                  <a:spcPts val="0"/>
                </a:spcAft>
                <a:defRPr/>
              </a:pPr>
              <a:r>
                <a:rPr lang="en-US" altLang="zh-CN" sz="2000" b="1" spc="300" dirty="0">
                  <a:solidFill>
                    <a:schemeClr val="bg1"/>
                  </a:solidFill>
                  <a:latin typeface="微软雅黑" panose="020B0503020204020204" pitchFamily="34" charset="-122"/>
                  <a:ea typeface="微软雅黑" panose="020B0503020204020204" pitchFamily="34" charset="-122"/>
                </a:rPr>
                <a:t>CONTENTS</a:t>
              </a:r>
              <a:endParaRPr lang="zh-CN" altLang="en-US" sz="2000" b="1" spc="300" dirty="0">
                <a:solidFill>
                  <a:schemeClr val="bg1"/>
                </a:solidFill>
                <a:latin typeface="微软雅黑" panose="020B0503020204020204" pitchFamily="34" charset="-122"/>
                <a:ea typeface="微软雅黑" panose="020B0503020204020204" pitchFamily="34" charset="-122"/>
              </a:endParaRPr>
            </a:p>
          </p:txBody>
        </p:sp>
        <p:cxnSp>
          <p:nvCxnSpPr>
            <p:cNvPr id="74" name="直接连接符 73"/>
            <p:cNvCxnSpPr/>
            <p:nvPr/>
          </p:nvCxnSpPr>
          <p:spPr>
            <a:xfrm>
              <a:off x="1656422" y="3586023"/>
              <a:ext cx="2088641" cy="0"/>
            </a:xfrm>
            <a:prstGeom prst="line">
              <a:avLst/>
            </a:prstGeom>
            <a:ln w="57150" cmpd="thinThick">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 name="组合 5">
            <a:extLst>
              <a:ext uri="{FF2B5EF4-FFF2-40B4-BE49-F238E27FC236}">
                <a16:creationId xmlns:a16="http://schemas.microsoft.com/office/drawing/2014/main" id="{01225741-C523-03FD-85D5-1DBDCC1B6185}"/>
              </a:ext>
            </a:extLst>
          </p:cNvPr>
          <p:cNvGrpSpPr/>
          <p:nvPr/>
        </p:nvGrpSpPr>
        <p:grpSpPr>
          <a:xfrm>
            <a:off x="6234415" y="1131493"/>
            <a:ext cx="5335116" cy="5081769"/>
            <a:chOff x="6903719" y="1470856"/>
            <a:chExt cx="5335116" cy="5081769"/>
          </a:xfrm>
        </p:grpSpPr>
        <p:sp>
          <p:nvSpPr>
            <p:cNvPr id="29" name="TextBox 8"/>
            <p:cNvSpPr txBox="1"/>
            <p:nvPr/>
          </p:nvSpPr>
          <p:spPr>
            <a:xfrm>
              <a:off x="6903720" y="1470856"/>
              <a:ext cx="4576894" cy="707886"/>
            </a:xfrm>
            <a:prstGeom prst="rect">
              <a:avLst/>
            </a:prstGeom>
            <a:noFill/>
          </p:spPr>
          <p:txBody>
            <a:bodyPr wrap="none" rtlCol="0">
              <a:spAutoFit/>
            </a:bodyPr>
            <a:lstStyle/>
            <a:p>
              <a:pPr algn="l"/>
              <a:r>
                <a:rPr lang="en-US" altLang="zh-CN" sz="2000" dirty="0">
                  <a:solidFill>
                    <a:srgbClr val="3CB19B"/>
                  </a:solidFill>
                  <a:latin typeface="Impact" panose="020B0806030902050204" pitchFamily="34" charset="0"/>
                  <a:ea typeface="思源黑体 CN Heavy" panose="020B0A00000000000000" pitchFamily="34" charset="-122"/>
                </a:rPr>
                <a:t>13.1  </a:t>
              </a:r>
              <a:r>
                <a:rPr lang="zh-CN" altLang="en-US" sz="2000" dirty="0">
                  <a:solidFill>
                    <a:srgbClr val="3CB19B"/>
                  </a:solidFill>
                  <a:latin typeface="Impact" panose="020B0806030902050204" pitchFamily="34" charset="0"/>
                  <a:ea typeface="思源黑体 CN Heavy" panose="020B0A00000000000000" pitchFamily="34" charset="-122"/>
                </a:rPr>
                <a:t>方差</a:t>
              </a:r>
              <a:r>
                <a:rPr lang="en-US" altLang="zh-CN" sz="2000" dirty="0">
                  <a:solidFill>
                    <a:srgbClr val="3CB19B"/>
                  </a:solidFill>
                  <a:latin typeface="Impact" panose="020B0806030902050204" pitchFamily="34" charset="0"/>
                  <a:ea typeface="思源黑体 CN Heavy" panose="020B0A00000000000000" pitchFamily="34" charset="-122"/>
                </a:rPr>
                <a:t>-</a:t>
              </a:r>
              <a:r>
                <a:rPr lang="zh-CN" altLang="en-US" sz="2000" dirty="0">
                  <a:solidFill>
                    <a:srgbClr val="3CB19B"/>
                  </a:solidFill>
                  <a:latin typeface="Impact" panose="020B0806030902050204" pitchFamily="34" charset="0"/>
                  <a:ea typeface="思源黑体 CN Heavy" panose="020B0A00000000000000" pitchFamily="34" charset="-122"/>
                </a:rPr>
                <a:t>协方差法测度风险价值的编程</a:t>
              </a:r>
              <a:endParaRPr lang="en-US" altLang="zh-CN" sz="2000" dirty="0">
                <a:solidFill>
                  <a:srgbClr val="3CB19B"/>
                </a:solidFill>
                <a:latin typeface="Impact" panose="020B0806030902050204" pitchFamily="34" charset="0"/>
                <a:ea typeface="思源黑体 CN Heavy" panose="020B0A00000000000000" pitchFamily="34" charset="-122"/>
              </a:endParaRPr>
            </a:p>
            <a:p>
              <a:pPr algn="l"/>
              <a:r>
                <a:rPr lang="en-US" altLang="zh-CN" sz="2000" dirty="0">
                  <a:solidFill>
                    <a:srgbClr val="3CB19B"/>
                  </a:solidFill>
                  <a:latin typeface="Impact" panose="020B0806030902050204" pitchFamily="34" charset="0"/>
                  <a:ea typeface="思源黑体 CN Heavy" panose="020B0A00000000000000" pitchFamily="34" charset="-122"/>
                </a:rPr>
                <a:t>          ——</a:t>
              </a:r>
              <a:r>
                <a:rPr lang="zh-CN" altLang="en-US" sz="2000" dirty="0">
                  <a:solidFill>
                    <a:srgbClr val="3CB19B"/>
                  </a:solidFill>
                  <a:latin typeface="Impact" panose="020B0806030902050204" pitchFamily="34" charset="0"/>
                  <a:ea typeface="思源黑体 CN Heavy" panose="020B0A00000000000000" pitchFamily="34" charset="-122"/>
                </a:rPr>
                <a:t>以 </a:t>
              </a:r>
              <a:r>
                <a:rPr lang="en-US" altLang="zh-CN" sz="2000" dirty="0">
                  <a:solidFill>
                    <a:srgbClr val="3CB19B"/>
                  </a:solidFill>
                  <a:latin typeface="Impact" panose="020B0806030902050204" pitchFamily="34" charset="0"/>
                  <a:ea typeface="思源黑体 CN Heavy" panose="020B0A00000000000000" pitchFamily="34" charset="-122"/>
                </a:rPr>
                <a:t>QFII</a:t>
              </a:r>
              <a:r>
                <a:rPr lang="zh-CN" altLang="en-US" sz="2000" dirty="0">
                  <a:solidFill>
                    <a:srgbClr val="3CB19B"/>
                  </a:solidFill>
                  <a:latin typeface="Impact" panose="020B0806030902050204" pitchFamily="34" charset="0"/>
                  <a:ea typeface="思源黑体 CN Heavy" panose="020B0A00000000000000" pitchFamily="34" charset="-122"/>
                </a:rPr>
                <a:t>重仓股为案例</a:t>
              </a:r>
              <a:endParaRPr lang="zh-CN" altLang="en-US" sz="2000" dirty="0">
                <a:solidFill>
                  <a:srgbClr val="3CB19B"/>
                </a:solidFill>
                <a:latin typeface="微软雅黑" panose="020B0503020204020204" pitchFamily="34" charset="-122"/>
                <a:ea typeface="微软雅黑" panose="020B0503020204020204" pitchFamily="34" charset="-122"/>
              </a:endParaRPr>
            </a:p>
          </p:txBody>
        </p:sp>
        <p:sp>
          <p:nvSpPr>
            <p:cNvPr id="30" name="TextBox 9"/>
            <p:cNvSpPr txBox="1"/>
            <p:nvPr/>
          </p:nvSpPr>
          <p:spPr>
            <a:xfrm>
              <a:off x="6903720" y="2155825"/>
              <a:ext cx="4275529" cy="707886"/>
            </a:xfrm>
            <a:prstGeom prst="rect">
              <a:avLst/>
            </a:prstGeom>
            <a:noFill/>
          </p:spPr>
          <p:txBody>
            <a:bodyPr wrap="none" rtlCol="0">
              <a:spAutoFit/>
            </a:bodyPr>
            <a:lstStyle/>
            <a:p>
              <a:pPr algn="l"/>
              <a:r>
                <a:rPr lang="en-US" altLang="zh-CN" sz="2000" dirty="0">
                  <a:solidFill>
                    <a:srgbClr val="3CB19B"/>
                  </a:solidFill>
                  <a:latin typeface="Impact" panose="020B0806030902050204" pitchFamily="34" charset="0"/>
                  <a:ea typeface="思源黑体 CN Heavy" panose="020B0A00000000000000" pitchFamily="34" charset="-122"/>
                </a:rPr>
                <a:t>13.2  </a:t>
              </a:r>
              <a:r>
                <a:rPr lang="zh-CN" altLang="en-US" sz="2000" dirty="0">
                  <a:solidFill>
                    <a:srgbClr val="3CB19B"/>
                  </a:solidFill>
                  <a:latin typeface="思源黑体 CN Heavy" panose="020B0A00000000000000" pitchFamily="34" charset="-122"/>
                  <a:ea typeface="思源黑体 CN Heavy" panose="020B0A00000000000000" pitchFamily="34" charset="-122"/>
                </a:rPr>
                <a:t>历史模拟法测度风险价值的编程</a:t>
              </a:r>
            </a:p>
            <a:p>
              <a:pPr algn="l"/>
              <a:r>
                <a:rPr lang="en-US" altLang="zh-CN" sz="2000" dirty="0">
                  <a:solidFill>
                    <a:srgbClr val="3CB19B"/>
                  </a:solidFill>
                  <a:latin typeface="思源黑体 CN Heavy" panose="020B0A00000000000000" pitchFamily="34" charset="-122"/>
                  <a:ea typeface="思源黑体 CN Heavy" panose="020B0A00000000000000" pitchFamily="34" charset="-122"/>
                </a:rPr>
                <a:t>      ——</a:t>
              </a:r>
              <a:r>
                <a:rPr lang="zh-CN" altLang="en-US" sz="2000" dirty="0">
                  <a:solidFill>
                    <a:srgbClr val="3CB19B"/>
                  </a:solidFill>
                  <a:latin typeface="思源黑体 CN Heavy" panose="020B0A00000000000000" pitchFamily="34" charset="-122"/>
                  <a:ea typeface="思源黑体 CN Heavy" panose="020B0A00000000000000" pitchFamily="34" charset="-122"/>
                </a:rPr>
                <a:t>以基金重仓股为案例</a:t>
              </a:r>
              <a:endParaRPr lang="zh-CN" altLang="en-US" sz="2000" dirty="0">
                <a:solidFill>
                  <a:srgbClr val="3CB19B"/>
                </a:solidFill>
                <a:latin typeface="微软雅黑" panose="020B0503020204020204" pitchFamily="34" charset="-122"/>
                <a:ea typeface="微软雅黑" panose="020B0503020204020204" pitchFamily="34" charset="-122"/>
              </a:endParaRPr>
            </a:p>
          </p:txBody>
        </p:sp>
        <p:sp>
          <p:nvSpPr>
            <p:cNvPr id="31" name="TextBox 10"/>
            <p:cNvSpPr txBox="1"/>
            <p:nvPr/>
          </p:nvSpPr>
          <p:spPr>
            <a:xfrm>
              <a:off x="6903719" y="2821940"/>
              <a:ext cx="4653543" cy="707886"/>
            </a:xfrm>
            <a:prstGeom prst="rect">
              <a:avLst/>
            </a:prstGeom>
            <a:noFill/>
          </p:spPr>
          <p:txBody>
            <a:bodyPr wrap="square" rtlCol="0">
              <a:spAutoFit/>
            </a:bodyPr>
            <a:lstStyle/>
            <a:p>
              <a:pPr algn="l"/>
              <a:r>
                <a:rPr lang="en-US" altLang="zh-CN" sz="2000" dirty="0">
                  <a:solidFill>
                    <a:srgbClr val="3CB19B"/>
                  </a:solidFill>
                  <a:latin typeface="Impact" panose="020B0806030902050204" pitchFamily="34" charset="0"/>
                  <a:ea typeface="思源黑体 CN Heavy" panose="020B0A00000000000000" pitchFamily="34" charset="-122"/>
                </a:rPr>
                <a:t>13.3  </a:t>
              </a:r>
              <a:r>
                <a:rPr lang="zh-CN" altLang="en-US" sz="2000" dirty="0">
                  <a:solidFill>
                    <a:srgbClr val="3CB19B"/>
                  </a:solidFill>
                  <a:latin typeface="思源黑体 CN Heavy" panose="020B0A00000000000000" pitchFamily="34" charset="-122"/>
                  <a:ea typeface="思源黑体 CN Heavy" panose="020B0A00000000000000" pitchFamily="34" charset="-122"/>
                </a:rPr>
                <a:t>蒙特卡罗模拟法测度风险价值的程</a:t>
              </a:r>
              <a:endParaRPr lang="en-US" altLang="zh-CN" sz="2000" dirty="0">
                <a:solidFill>
                  <a:srgbClr val="3CB19B"/>
                </a:solidFill>
                <a:latin typeface="思源黑体 CN Heavy" panose="020B0A00000000000000" pitchFamily="34" charset="-122"/>
                <a:ea typeface="思源黑体 CN Heavy" panose="020B0A00000000000000" pitchFamily="34" charset="-122"/>
              </a:endParaRPr>
            </a:p>
            <a:p>
              <a:pPr algn="l"/>
              <a:r>
                <a:rPr lang="en-US" altLang="zh-CN" sz="2000" dirty="0">
                  <a:solidFill>
                    <a:srgbClr val="3CB19B"/>
                  </a:solidFill>
                  <a:latin typeface="思源黑体 CN Heavy" panose="020B0A00000000000000" pitchFamily="34" charset="-122"/>
                  <a:ea typeface="思源黑体 CN Heavy" panose="020B0A00000000000000" pitchFamily="34" charset="-122"/>
                </a:rPr>
                <a:t>      ——</a:t>
              </a:r>
              <a:r>
                <a:rPr lang="zh-CN" altLang="en-US" sz="2000" dirty="0">
                  <a:solidFill>
                    <a:srgbClr val="3CB19B"/>
                  </a:solidFill>
                  <a:latin typeface="思源黑体 CN Heavy" panose="020B0A00000000000000" pitchFamily="34" charset="-122"/>
                  <a:ea typeface="思源黑体 CN Heavy" panose="020B0A00000000000000" pitchFamily="34" charset="-122"/>
                </a:rPr>
                <a:t>以社保重仓股为案例</a:t>
              </a:r>
              <a:endParaRPr lang="zh-CN" altLang="en-US" sz="2000" dirty="0">
                <a:solidFill>
                  <a:srgbClr val="3CB19B"/>
                </a:solidFill>
                <a:latin typeface="微软雅黑" panose="020B0503020204020204" pitchFamily="34" charset="-122"/>
                <a:ea typeface="微软雅黑" panose="020B0503020204020204" pitchFamily="34" charset="-122"/>
              </a:endParaRPr>
            </a:p>
          </p:txBody>
        </p:sp>
        <p:sp>
          <p:nvSpPr>
            <p:cNvPr id="32" name="TextBox 11"/>
            <p:cNvSpPr txBox="1"/>
            <p:nvPr/>
          </p:nvSpPr>
          <p:spPr>
            <a:xfrm>
              <a:off x="6903720" y="3488055"/>
              <a:ext cx="4525598" cy="707886"/>
            </a:xfrm>
            <a:prstGeom prst="rect">
              <a:avLst/>
            </a:prstGeom>
            <a:noFill/>
          </p:spPr>
          <p:txBody>
            <a:bodyPr wrap="none" rtlCol="0">
              <a:spAutoFit/>
            </a:bodyPr>
            <a:lstStyle/>
            <a:p>
              <a:pPr algn="l"/>
              <a:r>
                <a:rPr lang="en-US" altLang="zh-CN" sz="2000" dirty="0">
                  <a:solidFill>
                    <a:srgbClr val="3CB19B"/>
                  </a:solidFill>
                  <a:latin typeface="Impact" panose="020B0806030902050204" pitchFamily="34" charset="0"/>
                  <a:ea typeface="思源黑体 CN Heavy" panose="020B0A00000000000000" pitchFamily="34" charset="-122"/>
                </a:rPr>
                <a:t>13.4  </a:t>
              </a:r>
              <a:r>
                <a:rPr lang="zh-CN" altLang="en-US" sz="2000" dirty="0">
                  <a:solidFill>
                    <a:srgbClr val="3CB19B"/>
                  </a:solidFill>
                  <a:latin typeface="思源黑体 CN Heavy" panose="020B0A00000000000000" pitchFamily="34" charset="-122"/>
                  <a:ea typeface="思源黑体 CN Heavy" panose="020B0A00000000000000" pitchFamily="34" charset="-122"/>
                </a:rPr>
                <a:t>风险价值模型检验的编程</a:t>
              </a:r>
              <a:endParaRPr lang="en-US" altLang="zh-CN" sz="2000" dirty="0">
                <a:solidFill>
                  <a:srgbClr val="3CB19B"/>
                </a:solidFill>
                <a:latin typeface="思源黑体 CN Heavy" panose="020B0A00000000000000" pitchFamily="34" charset="-122"/>
                <a:ea typeface="思源黑体 CN Heavy" panose="020B0A00000000000000" pitchFamily="34" charset="-122"/>
              </a:endParaRPr>
            </a:p>
            <a:p>
              <a:pPr algn="l"/>
              <a:r>
                <a:rPr lang="en-US" altLang="zh-CN" sz="2000" dirty="0">
                  <a:solidFill>
                    <a:srgbClr val="3CB19B"/>
                  </a:solidFill>
                  <a:latin typeface="思源黑体 CN Heavy" panose="020B0A00000000000000" pitchFamily="34" charset="-122"/>
                  <a:ea typeface="思源黑体 CN Heavy" panose="020B0A00000000000000" pitchFamily="34" charset="-122"/>
                </a:rPr>
                <a:t>      ——</a:t>
              </a:r>
              <a:r>
                <a:rPr lang="zh-CN" altLang="en-US" sz="2000" dirty="0">
                  <a:solidFill>
                    <a:srgbClr val="3CB19B"/>
                  </a:solidFill>
                  <a:latin typeface="思源黑体 CN Heavy" panose="020B0A00000000000000" pitchFamily="34" charset="-122"/>
                  <a:ea typeface="思源黑体 CN Heavy" panose="020B0A00000000000000" pitchFamily="34" charset="-122"/>
                </a:rPr>
                <a:t>以阳光私募基金重仓股为案例</a:t>
              </a:r>
              <a:endParaRPr lang="zh-CN" altLang="en-US" sz="2000" dirty="0">
                <a:solidFill>
                  <a:srgbClr val="3CB19B"/>
                </a:solidFill>
                <a:latin typeface="微软雅黑" panose="020B0503020204020204" pitchFamily="34" charset="-122"/>
                <a:ea typeface="微软雅黑" panose="020B0503020204020204" pitchFamily="34" charset="-122"/>
              </a:endParaRPr>
            </a:p>
          </p:txBody>
        </p:sp>
        <p:sp>
          <p:nvSpPr>
            <p:cNvPr id="2" name="TextBox 11"/>
            <p:cNvSpPr txBox="1"/>
            <p:nvPr/>
          </p:nvSpPr>
          <p:spPr>
            <a:xfrm>
              <a:off x="6903720" y="4154170"/>
              <a:ext cx="4012637" cy="707886"/>
            </a:xfrm>
            <a:prstGeom prst="rect">
              <a:avLst/>
            </a:prstGeom>
            <a:noFill/>
          </p:spPr>
          <p:txBody>
            <a:bodyPr wrap="none" rtlCol="0">
              <a:spAutoFit/>
            </a:bodyPr>
            <a:lstStyle/>
            <a:p>
              <a:pPr algn="l"/>
              <a:r>
                <a:rPr lang="en-US" altLang="zh-CN" sz="2000" dirty="0">
                  <a:solidFill>
                    <a:srgbClr val="3CB19B"/>
                  </a:solidFill>
                  <a:latin typeface="Impact" panose="020B0806030902050204" pitchFamily="34" charset="0"/>
                  <a:ea typeface="思源黑体 CN Heavy" panose="020B0A00000000000000" pitchFamily="34" charset="-122"/>
                </a:rPr>
                <a:t>13.5  </a:t>
              </a:r>
              <a:r>
                <a:rPr lang="zh-CN" altLang="en-US" sz="2000" dirty="0">
                  <a:solidFill>
                    <a:srgbClr val="3CB19B"/>
                  </a:solidFill>
                  <a:latin typeface="思源黑体 CN Heavy" panose="020B0A00000000000000" pitchFamily="34" charset="-122"/>
                  <a:ea typeface="思源黑体 CN Heavy" panose="020B0A00000000000000" pitchFamily="34" charset="-122"/>
                </a:rPr>
                <a:t>投资组合压力测试的编程</a:t>
              </a:r>
              <a:endParaRPr lang="en-US" altLang="zh-CN" sz="2000" dirty="0">
                <a:solidFill>
                  <a:srgbClr val="3CB19B"/>
                </a:solidFill>
                <a:latin typeface="思源黑体 CN Heavy" panose="020B0A00000000000000" pitchFamily="34" charset="-122"/>
                <a:ea typeface="思源黑体 CN Heavy" panose="020B0A00000000000000" pitchFamily="34" charset="-122"/>
              </a:endParaRPr>
            </a:p>
            <a:p>
              <a:pPr algn="l"/>
              <a:r>
                <a:rPr lang="en-US" altLang="zh-CN" sz="2000" dirty="0">
                  <a:solidFill>
                    <a:srgbClr val="3CB19B"/>
                  </a:solidFill>
                  <a:latin typeface="思源黑体 CN Heavy" panose="020B0A00000000000000" pitchFamily="34" charset="-122"/>
                  <a:ea typeface="思源黑体 CN Heavy" panose="020B0A00000000000000" pitchFamily="34" charset="-122"/>
                </a:rPr>
                <a:t>      ——</a:t>
              </a:r>
              <a:r>
                <a:rPr lang="zh-CN" altLang="en-US" sz="2000" dirty="0">
                  <a:solidFill>
                    <a:srgbClr val="3CB19B"/>
                  </a:solidFill>
                  <a:latin typeface="思源黑体 CN Heavy" panose="020B0A00000000000000" pitchFamily="34" charset="-122"/>
                  <a:ea typeface="思源黑体 CN Heavy" panose="020B0A00000000000000" pitchFamily="34" charset="-122"/>
                </a:rPr>
                <a:t>以蓝筹股与利率债为案例</a:t>
              </a:r>
              <a:endParaRPr lang="zh-CN" altLang="en-US" sz="2000" dirty="0">
                <a:solidFill>
                  <a:srgbClr val="3CB19B"/>
                </a:solidFill>
                <a:latin typeface="微软雅黑" panose="020B0503020204020204" pitchFamily="34" charset="-122"/>
                <a:ea typeface="微软雅黑" panose="020B0503020204020204" pitchFamily="34" charset="-122"/>
              </a:endParaRPr>
            </a:p>
          </p:txBody>
        </p:sp>
        <p:sp>
          <p:nvSpPr>
            <p:cNvPr id="3" name="TextBox 11"/>
            <p:cNvSpPr txBox="1"/>
            <p:nvPr/>
          </p:nvSpPr>
          <p:spPr>
            <a:xfrm>
              <a:off x="6903720" y="5486400"/>
              <a:ext cx="5335115" cy="707886"/>
            </a:xfrm>
            <a:prstGeom prst="rect">
              <a:avLst/>
            </a:prstGeom>
            <a:noFill/>
          </p:spPr>
          <p:txBody>
            <a:bodyPr wrap="none" rtlCol="0">
              <a:spAutoFit/>
            </a:bodyPr>
            <a:lstStyle/>
            <a:p>
              <a:pPr algn="l"/>
              <a:r>
                <a:rPr lang="en-US" altLang="zh-CN" sz="2000" dirty="0">
                  <a:solidFill>
                    <a:srgbClr val="3CB19B"/>
                  </a:solidFill>
                  <a:latin typeface="Impact" panose="020B0806030902050204" pitchFamily="34" charset="0"/>
                  <a:ea typeface="思源黑体 CN Heavy" panose="020B0A00000000000000" pitchFamily="34" charset="-122"/>
                </a:rPr>
                <a:t>13.7  </a:t>
              </a:r>
              <a:r>
                <a:rPr lang="zh-CN" altLang="en-US" sz="2000" dirty="0">
                  <a:solidFill>
                    <a:srgbClr val="3CB19B"/>
                  </a:solidFill>
                  <a:latin typeface="Impact" panose="020B0806030902050204" pitchFamily="34" charset="0"/>
                  <a:ea typeface="思源黑体 CN Heavy" panose="020B0A00000000000000" pitchFamily="34" charset="-122"/>
                </a:rPr>
                <a:t>压力风险价值的编程</a:t>
              </a:r>
              <a:endParaRPr lang="en-US" altLang="zh-CN" sz="2000" dirty="0">
                <a:solidFill>
                  <a:srgbClr val="3CB19B"/>
                </a:solidFill>
                <a:latin typeface="Impact" panose="020B0806030902050204" pitchFamily="34" charset="0"/>
                <a:ea typeface="思源黑体 CN Heavy" panose="020B0A00000000000000" pitchFamily="34" charset="-122"/>
              </a:endParaRPr>
            </a:p>
            <a:p>
              <a:pPr algn="l"/>
              <a:r>
                <a:rPr lang="en-US" altLang="zh-CN" sz="2000" dirty="0">
                  <a:solidFill>
                    <a:srgbClr val="3CB19B"/>
                  </a:solidFill>
                  <a:latin typeface="Impact" panose="020B0806030902050204" pitchFamily="34" charset="0"/>
                  <a:ea typeface="思源黑体 CN Heavy" panose="020B0A00000000000000" pitchFamily="34" charset="-122"/>
                </a:rPr>
                <a:t>         ——</a:t>
              </a:r>
              <a:r>
                <a:rPr lang="zh-CN" altLang="en-US" sz="2000" dirty="0">
                  <a:solidFill>
                    <a:srgbClr val="3CB19B"/>
                  </a:solidFill>
                  <a:latin typeface="Impact" panose="020B0806030902050204" pitchFamily="34" charset="0"/>
                  <a:ea typeface="思源黑体 CN Heavy" panose="020B0A00000000000000" pitchFamily="34" charset="-122"/>
                </a:rPr>
                <a:t>以伯克希尔</a:t>
              </a:r>
              <a:r>
                <a:rPr lang="en-US" altLang="zh-CN" sz="2000" dirty="0">
                  <a:solidFill>
                    <a:srgbClr val="3CB19B"/>
                  </a:solidFill>
                  <a:latin typeface="Impact" panose="020B0806030902050204" pitchFamily="34" charset="0"/>
                  <a:ea typeface="思源黑体 CN Heavy" panose="020B0A00000000000000" pitchFamily="34" charset="-122"/>
                </a:rPr>
                <a:t>·</a:t>
              </a:r>
              <a:r>
                <a:rPr lang="zh-CN" altLang="en-US" sz="2000" dirty="0">
                  <a:solidFill>
                    <a:srgbClr val="3CB19B"/>
                  </a:solidFill>
                  <a:latin typeface="Impact" panose="020B0806030902050204" pitchFamily="34" charset="0"/>
                  <a:ea typeface="思源黑体 CN Heavy" panose="020B0A00000000000000" pitchFamily="34" charset="-122"/>
                </a:rPr>
                <a:t>哈撒韦公司重仓股为案例</a:t>
              </a:r>
              <a:endParaRPr lang="zh-CN" altLang="en-US" sz="2000" dirty="0">
                <a:solidFill>
                  <a:srgbClr val="3CB19B"/>
                </a:solidFill>
                <a:latin typeface="微软雅黑" panose="020B0503020204020204" pitchFamily="34" charset="-122"/>
                <a:ea typeface="微软雅黑" panose="020B0503020204020204" pitchFamily="34" charset="-122"/>
              </a:endParaRPr>
            </a:p>
          </p:txBody>
        </p:sp>
        <p:sp>
          <p:nvSpPr>
            <p:cNvPr id="4" name="TextBox 11"/>
            <p:cNvSpPr txBox="1"/>
            <p:nvPr/>
          </p:nvSpPr>
          <p:spPr>
            <a:xfrm>
              <a:off x="6903720" y="4820285"/>
              <a:ext cx="4812536" cy="707886"/>
            </a:xfrm>
            <a:prstGeom prst="rect">
              <a:avLst/>
            </a:prstGeom>
            <a:noFill/>
          </p:spPr>
          <p:txBody>
            <a:bodyPr wrap="none" rtlCol="0">
              <a:spAutoFit/>
            </a:bodyPr>
            <a:lstStyle/>
            <a:p>
              <a:pPr algn="l"/>
              <a:r>
                <a:rPr lang="en-US" altLang="zh-CN" sz="2000" dirty="0">
                  <a:solidFill>
                    <a:srgbClr val="3CB19B"/>
                  </a:solidFill>
                  <a:latin typeface="Impact" panose="020B0806030902050204" pitchFamily="34" charset="0"/>
                  <a:ea typeface="思源黑体 CN Heavy" panose="020B0A00000000000000" pitchFamily="34" charset="-122"/>
                </a:rPr>
                <a:t>13.6  </a:t>
              </a:r>
              <a:r>
                <a:rPr lang="zh-CN" altLang="en-US" sz="2000" dirty="0">
                  <a:solidFill>
                    <a:srgbClr val="3CB19B"/>
                  </a:solidFill>
                  <a:latin typeface="思源黑体 CN Heavy" panose="020B0A00000000000000" pitchFamily="34" charset="-122"/>
                  <a:ea typeface="思源黑体 CN Heavy" panose="020B0A00000000000000" pitchFamily="34" charset="-122"/>
                </a:rPr>
                <a:t>信用风险价值的编程</a:t>
              </a:r>
              <a:endParaRPr lang="en-US" altLang="zh-CN" sz="2000" dirty="0">
                <a:solidFill>
                  <a:srgbClr val="3CB19B"/>
                </a:solidFill>
                <a:latin typeface="思源黑体 CN Heavy" panose="020B0A00000000000000" pitchFamily="34" charset="-122"/>
                <a:ea typeface="思源黑体 CN Heavy" panose="020B0A00000000000000" pitchFamily="34" charset="-122"/>
              </a:endParaRPr>
            </a:p>
            <a:p>
              <a:pPr algn="l"/>
              <a:r>
                <a:rPr lang="en-US" altLang="zh-CN" sz="2000" dirty="0">
                  <a:solidFill>
                    <a:srgbClr val="3CB19B"/>
                  </a:solidFill>
                  <a:latin typeface="思源黑体 CN Heavy" panose="020B0A00000000000000" pitchFamily="34" charset="-122"/>
                  <a:ea typeface="思源黑体 CN Heavy" panose="020B0A00000000000000" pitchFamily="34" charset="-122"/>
                </a:rPr>
                <a:t>      ——</a:t>
              </a:r>
              <a:r>
                <a:rPr lang="zh-CN" altLang="en-US" sz="2000" dirty="0">
                  <a:solidFill>
                    <a:srgbClr val="3CB19B"/>
                  </a:solidFill>
                  <a:latin typeface="思源黑体 CN Heavy" panose="020B0A00000000000000" pitchFamily="34" charset="-122"/>
                  <a:ea typeface="思源黑体 CN Heavy" panose="020B0A00000000000000" pitchFamily="34" charset="-122"/>
                </a:rPr>
                <a:t>以</a:t>
              </a:r>
              <a:r>
                <a:rPr lang="en-US" altLang="zh-CN" sz="2000" dirty="0">
                  <a:solidFill>
                    <a:srgbClr val="3CB19B"/>
                  </a:solidFill>
                  <a:latin typeface="思源黑体 CN Heavy" panose="020B0A00000000000000" pitchFamily="34" charset="-122"/>
                  <a:ea typeface="思源黑体 CN Heavy" panose="020B0A00000000000000" pitchFamily="34" charset="-122"/>
                </a:rPr>
                <a:t>AAA</a:t>
              </a:r>
              <a:r>
                <a:rPr lang="zh-CN" altLang="en-US" sz="2000" dirty="0">
                  <a:solidFill>
                    <a:srgbClr val="3CB19B"/>
                  </a:solidFill>
                  <a:latin typeface="思源黑体 CN Heavy" panose="020B0A00000000000000" pitchFamily="34" charset="-122"/>
                  <a:ea typeface="思源黑体 CN Heavy" panose="020B0A00000000000000" pitchFamily="34" charset="-122"/>
                </a:rPr>
                <a:t>评级债券投资组合为案例</a:t>
              </a:r>
              <a:endParaRPr lang="zh-CN" altLang="en-US" sz="2000" dirty="0">
                <a:solidFill>
                  <a:srgbClr val="3CB19B"/>
                </a:solidFill>
                <a:latin typeface="微软雅黑" panose="020B0503020204020204" pitchFamily="34" charset="-122"/>
                <a:ea typeface="微软雅黑" panose="020B0503020204020204" pitchFamily="34" charset="-122"/>
              </a:endParaRPr>
            </a:p>
          </p:txBody>
        </p:sp>
        <p:sp>
          <p:nvSpPr>
            <p:cNvPr id="5" name="TextBox 11">
              <a:extLst>
                <a:ext uri="{FF2B5EF4-FFF2-40B4-BE49-F238E27FC236}">
                  <a16:creationId xmlns:a16="http://schemas.microsoft.com/office/drawing/2014/main" id="{B109913F-3A6F-39FE-3615-C4D955BAA3CF}"/>
                </a:ext>
              </a:extLst>
            </p:cNvPr>
            <p:cNvSpPr txBox="1"/>
            <p:nvPr/>
          </p:nvSpPr>
          <p:spPr>
            <a:xfrm>
              <a:off x="6903719" y="6152515"/>
              <a:ext cx="1720343" cy="400110"/>
            </a:xfrm>
            <a:prstGeom prst="rect">
              <a:avLst/>
            </a:prstGeom>
            <a:noFill/>
          </p:spPr>
          <p:txBody>
            <a:bodyPr wrap="none" rtlCol="0">
              <a:spAutoFit/>
            </a:bodyPr>
            <a:lstStyle/>
            <a:p>
              <a:pPr algn="l"/>
              <a:r>
                <a:rPr lang="en-US" altLang="zh-CN" sz="2000" dirty="0">
                  <a:solidFill>
                    <a:srgbClr val="3CB19B"/>
                  </a:solidFill>
                  <a:latin typeface="Impact" panose="020B0806030902050204" pitchFamily="34" charset="0"/>
                  <a:ea typeface="思源黑体 CN Heavy" panose="020B0A00000000000000" pitchFamily="34" charset="-122"/>
                </a:rPr>
                <a:t>13.8  </a:t>
              </a:r>
              <a:r>
                <a:rPr lang="zh-CN" altLang="en-US" sz="2000" dirty="0">
                  <a:solidFill>
                    <a:srgbClr val="3CB19B"/>
                  </a:solidFill>
                  <a:latin typeface="微软雅黑" panose="020B0503020204020204" pitchFamily="34" charset="-122"/>
                  <a:ea typeface="微软雅黑" panose="020B0503020204020204" pitchFamily="34" charset="-122"/>
                </a:rPr>
                <a:t>本章小结</a:t>
              </a:r>
            </a:p>
          </p:txBody>
        </p:sp>
      </p:grpSp>
    </p:spTree>
  </p:cSld>
  <p:clrMapOvr>
    <a:masterClrMapping/>
  </p:clrMapOvr>
  <p:transition spd="med" advClick="0" advTm="3000">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13.3</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15007"/>
            <a:ext cx="807646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蒙特卡罗模拟法测度风险价值的编程</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以社保重仓股为案例</a:t>
            </a:r>
          </a:p>
        </p:txBody>
      </p:sp>
      <p:sp>
        <p:nvSpPr>
          <p:cNvPr id="7" name="文本框 6">
            <a:extLst>
              <a:ext uri="{FF2B5EF4-FFF2-40B4-BE49-F238E27FC236}">
                <a16:creationId xmlns:a16="http://schemas.microsoft.com/office/drawing/2014/main" id="{E69F21B4-62C7-D11F-193D-9603C30C0E17}"/>
              </a:ext>
            </a:extLst>
          </p:cNvPr>
          <p:cNvSpPr txBox="1"/>
          <p:nvPr/>
        </p:nvSpPr>
        <p:spPr>
          <a:xfrm>
            <a:off x="286381" y="1238612"/>
            <a:ext cx="2204085" cy="337184"/>
          </a:xfrm>
          <a:prstGeom prst="homePlate">
            <a:avLst/>
          </a:prstGeom>
          <a:solidFill>
            <a:srgbClr val="1BA486"/>
          </a:solidFill>
        </p:spPr>
        <p:txBody>
          <a:bodyPr wrap="square" rtlCol="0" anchor="t">
            <a:spAutoFit/>
          </a:bodyPr>
          <a:lstStyle/>
          <a:p>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．针对任务 </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 name="图片 9">
            <a:extLst>
              <a:ext uri="{FF2B5EF4-FFF2-40B4-BE49-F238E27FC236}">
                <a16:creationId xmlns:a16="http://schemas.microsoft.com/office/drawing/2014/main" id="{37C2EAD3-343C-D8E8-A3BF-84D245C768C7}"/>
              </a:ext>
            </a:extLst>
          </p:cNvPr>
          <p:cNvPicPr>
            <a:picLocks noChangeAspect="1"/>
          </p:cNvPicPr>
          <p:nvPr/>
        </p:nvPicPr>
        <p:blipFill>
          <a:blip r:embed="rId2"/>
          <a:stretch>
            <a:fillRect/>
          </a:stretch>
        </p:blipFill>
        <p:spPr>
          <a:xfrm>
            <a:off x="286381" y="1622183"/>
            <a:ext cx="6065166" cy="5201134"/>
          </a:xfrm>
          <a:prstGeom prst="rect">
            <a:avLst/>
          </a:prstGeom>
        </p:spPr>
      </p:pic>
    </p:spTree>
    <p:extLst>
      <p:ext uri="{BB962C8B-B14F-4D97-AF65-F5344CB8AC3E}">
        <p14:creationId xmlns:p14="http://schemas.microsoft.com/office/powerpoint/2010/main" val="3934382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13.3</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15007"/>
            <a:ext cx="807646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蒙特卡罗模拟法测度风险价值的编程</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以社保重仓股为案例</a:t>
            </a:r>
          </a:p>
        </p:txBody>
      </p:sp>
      <p:pic>
        <p:nvPicPr>
          <p:cNvPr id="10" name="图片 9">
            <a:extLst>
              <a:ext uri="{FF2B5EF4-FFF2-40B4-BE49-F238E27FC236}">
                <a16:creationId xmlns:a16="http://schemas.microsoft.com/office/drawing/2014/main" id="{635BE3C7-A403-5822-FD9C-D3F21A0B9EE9}"/>
              </a:ext>
            </a:extLst>
          </p:cNvPr>
          <p:cNvPicPr>
            <a:picLocks noChangeAspect="1"/>
          </p:cNvPicPr>
          <p:nvPr/>
        </p:nvPicPr>
        <p:blipFill>
          <a:blip r:embed="rId2"/>
          <a:stretch>
            <a:fillRect/>
          </a:stretch>
        </p:blipFill>
        <p:spPr>
          <a:xfrm>
            <a:off x="286381" y="1356459"/>
            <a:ext cx="6065166" cy="2291285"/>
          </a:xfrm>
          <a:prstGeom prst="rect">
            <a:avLst/>
          </a:prstGeom>
        </p:spPr>
      </p:pic>
      <p:sp>
        <p:nvSpPr>
          <p:cNvPr id="11" name="文本框 10">
            <a:extLst>
              <a:ext uri="{FF2B5EF4-FFF2-40B4-BE49-F238E27FC236}">
                <a16:creationId xmlns:a16="http://schemas.microsoft.com/office/drawing/2014/main" id="{07235E3A-7677-D67B-C155-A4A549E8DDE9}"/>
              </a:ext>
            </a:extLst>
          </p:cNvPr>
          <p:cNvSpPr txBox="1"/>
          <p:nvPr/>
        </p:nvSpPr>
        <p:spPr>
          <a:xfrm>
            <a:off x="6863370" y="1356459"/>
            <a:ext cx="3515542" cy="1620457"/>
          </a:xfrm>
          <a:prstGeom prst="roundRect">
            <a:avLst>
              <a:gd name="adj" fmla="val 30103"/>
            </a:avLst>
          </a:prstGeom>
          <a:solidFill>
            <a:srgbClr val="1BA486"/>
          </a:solidFill>
        </p:spPr>
        <p:txBody>
          <a:bodyPr wrap="square" rtlCol="0" anchor="t">
            <a:spAutoFit/>
          </a:bodyPr>
          <a:lstStyle/>
          <a:p>
            <a:pPr indent="360000">
              <a:lnSpc>
                <a:spcPct val="150000"/>
              </a:lnSpc>
            </a:pP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根据蒙特卡罗模拟法输出的结果，表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13-6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梳理出了在不同模拟次数以及不同持有期和置信水平条件下，计算得到的投资组合风险价值。</a:t>
            </a:r>
          </a:p>
        </p:txBody>
      </p:sp>
      <p:graphicFrame>
        <p:nvGraphicFramePr>
          <p:cNvPr id="5" name="表格 7">
            <a:extLst>
              <a:ext uri="{FF2B5EF4-FFF2-40B4-BE49-F238E27FC236}">
                <a16:creationId xmlns:a16="http://schemas.microsoft.com/office/drawing/2014/main" id="{46F7557E-A805-28B9-4966-FD429DBE2615}"/>
              </a:ext>
            </a:extLst>
          </p:cNvPr>
          <p:cNvGraphicFramePr>
            <a:graphicFrameLocks noGrp="1"/>
          </p:cNvGraphicFramePr>
          <p:nvPr>
            <p:extLst>
              <p:ext uri="{D42A27DB-BD31-4B8C-83A1-F6EECF244321}">
                <p14:modId xmlns:p14="http://schemas.microsoft.com/office/powerpoint/2010/main" val="4233951978"/>
              </p:ext>
            </p:extLst>
          </p:nvPr>
        </p:nvGraphicFramePr>
        <p:xfrm>
          <a:off x="286381" y="3697706"/>
          <a:ext cx="7085380" cy="3005153"/>
        </p:xfrm>
        <a:graphic>
          <a:graphicData uri="http://schemas.openxmlformats.org/drawingml/2006/table">
            <a:tbl>
              <a:tblPr firstRow="1" bandRow="1">
                <a:tableStyleId>{5C22544A-7EE6-4342-B048-85BDC9FD1C3A}</a:tableStyleId>
              </a:tblPr>
              <a:tblGrid>
                <a:gridCol w="1771346">
                  <a:extLst>
                    <a:ext uri="{9D8B030D-6E8A-4147-A177-3AD203B41FA5}">
                      <a16:colId xmlns:a16="http://schemas.microsoft.com/office/drawing/2014/main" val="1181104583"/>
                    </a:ext>
                  </a:extLst>
                </a:gridCol>
                <a:gridCol w="1268011">
                  <a:extLst>
                    <a:ext uri="{9D8B030D-6E8A-4147-A177-3AD203B41FA5}">
                      <a16:colId xmlns:a16="http://schemas.microsoft.com/office/drawing/2014/main" val="3888662187"/>
                    </a:ext>
                  </a:extLst>
                </a:gridCol>
                <a:gridCol w="1297052">
                  <a:extLst>
                    <a:ext uri="{9D8B030D-6E8A-4147-A177-3AD203B41FA5}">
                      <a16:colId xmlns:a16="http://schemas.microsoft.com/office/drawing/2014/main" val="3514179322"/>
                    </a:ext>
                  </a:extLst>
                </a:gridCol>
                <a:gridCol w="1306729">
                  <a:extLst>
                    <a:ext uri="{9D8B030D-6E8A-4147-A177-3AD203B41FA5}">
                      <a16:colId xmlns:a16="http://schemas.microsoft.com/office/drawing/2014/main" val="291861575"/>
                    </a:ext>
                  </a:extLst>
                </a:gridCol>
                <a:gridCol w="1442242">
                  <a:extLst>
                    <a:ext uri="{9D8B030D-6E8A-4147-A177-3AD203B41FA5}">
                      <a16:colId xmlns:a16="http://schemas.microsoft.com/office/drawing/2014/main" val="663579313"/>
                    </a:ext>
                  </a:extLst>
                </a:gridCol>
              </a:tblGrid>
              <a:tr h="361455">
                <a:tc gridSpan="5">
                  <a:txBody>
                    <a:bodyPr/>
                    <a:lstStyle/>
                    <a:p>
                      <a:pPr algn="ctr"/>
                      <a:r>
                        <a:rPr lang="zh-CN" altLang="en-US" sz="900" dirty="0">
                          <a:solidFill>
                            <a:schemeClr val="tx1"/>
                          </a:solidFill>
                          <a:latin typeface="微软雅黑" panose="020B0503020204020204" pitchFamily="34" charset="-122"/>
                          <a:ea typeface="微软雅黑" panose="020B0503020204020204" pitchFamily="34" charset="-122"/>
                        </a:rPr>
                        <a:t>表 </a:t>
                      </a:r>
                      <a:r>
                        <a:rPr lang="en-US" altLang="zh-CN" sz="900" dirty="0">
                          <a:solidFill>
                            <a:schemeClr val="tx1"/>
                          </a:solidFill>
                          <a:latin typeface="微软雅黑" panose="020B0503020204020204" pitchFamily="34" charset="-122"/>
                          <a:ea typeface="微软雅黑" panose="020B0503020204020204" pitchFamily="34" charset="-122"/>
                        </a:rPr>
                        <a:t>13-6 </a:t>
                      </a:r>
                      <a:r>
                        <a:rPr lang="zh-CN" altLang="en-US" sz="900" dirty="0">
                          <a:solidFill>
                            <a:schemeClr val="tx1"/>
                          </a:solidFill>
                          <a:latin typeface="微软雅黑" panose="020B0503020204020204" pitchFamily="34" charset="-122"/>
                          <a:ea typeface="微软雅黑" panose="020B0503020204020204" pitchFamily="34" charset="-122"/>
                        </a:rPr>
                        <a:t>运用蒙特卡罗模拟法（不同模拟次数）计算得到的投资组合风险价值</a:t>
                      </a:r>
                    </a:p>
                  </a:txBody>
                  <a:tcPr marL="77995" marR="77995" marT="38998" marB="38998" anchor="ctr">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900" dirty="0">
                        <a:solidFill>
                          <a:schemeClr val="tx1"/>
                        </a:solidFill>
                        <a:latin typeface="微软雅黑" panose="020B0503020204020204" pitchFamily="34" charset="-122"/>
                        <a:ea typeface="微软雅黑" panose="020B0503020204020204" pitchFamily="34" charset="-122"/>
                      </a:endParaRPr>
                    </a:p>
                  </a:txBody>
                  <a:tcPr marL="77995" marR="77995" marT="38998" marB="38998" anchor="ctr">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900" dirty="0">
                        <a:solidFill>
                          <a:schemeClr val="tx1"/>
                        </a:solidFill>
                        <a:latin typeface="微软雅黑" panose="020B0503020204020204" pitchFamily="34" charset="-122"/>
                        <a:ea typeface="微软雅黑" panose="020B0503020204020204" pitchFamily="34" charset="-122"/>
                      </a:endParaRPr>
                    </a:p>
                  </a:txBody>
                  <a:tcPr marL="77995" marR="77995" marT="38998" marB="38998"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97238494"/>
                  </a:ext>
                </a:extLst>
              </a:tr>
              <a:tr h="361455">
                <a:tc rowSpan="2">
                  <a:txBody>
                    <a:bodyPr/>
                    <a:lstStyle/>
                    <a:p>
                      <a:pPr algn="ctr"/>
                      <a:r>
                        <a:rPr lang="zh-CN" altLang="en-US" sz="900" dirty="0">
                          <a:solidFill>
                            <a:schemeClr val="bg1"/>
                          </a:solidFill>
                          <a:latin typeface="微软雅黑" panose="020B0503020204020204" pitchFamily="34" charset="-122"/>
                          <a:ea typeface="微软雅黑" panose="020B0503020204020204" pitchFamily="34" charset="-122"/>
                        </a:rPr>
                        <a:t>在不同持有期和置信水平下的</a:t>
                      </a:r>
                    </a:p>
                    <a:p>
                      <a:pPr algn="ctr"/>
                      <a:r>
                        <a:rPr lang="zh-CN" altLang="en-US" sz="900" dirty="0">
                          <a:solidFill>
                            <a:schemeClr val="bg1"/>
                          </a:solidFill>
                          <a:latin typeface="微软雅黑" panose="020B0503020204020204" pitchFamily="34" charset="-122"/>
                          <a:ea typeface="微软雅黑" panose="020B0503020204020204" pitchFamily="34" charset="-122"/>
                        </a:rPr>
                        <a:t>风险价值</a:t>
                      </a: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gridSpan="4">
                  <a:txBody>
                    <a:bodyPr/>
                    <a:lstStyle/>
                    <a:p>
                      <a:pPr algn="ctr"/>
                      <a:r>
                        <a:rPr lang="zh-CN" altLang="en-US" sz="900" dirty="0">
                          <a:solidFill>
                            <a:schemeClr val="bg1"/>
                          </a:solidFill>
                          <a:latin typeface="微软雅黑" panose="020B0503020204020204" pitchFamily="34" charset="-122"/>
                          <a:ea typeface="微软雅黑" panose="020B0503020204020204" pitchFamily="34" charset="-122"/>
                        </a:rPr>
                        <a:t>不同模拟次数得到的风险价值 </a:t>
                      </a: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hMerge="1">
                  <a:txBody>
                    <a:bodyPr/>
                    <a:lstStyle/>
                    <a:p>
                      <a:endParaRPr lang="zh-CN" altLang="en-US" dirty="0"/>
                    </a:p>
                  </a:txBody>
                  <a:tcPr/>
                </a:tc>
                <a:tc hMerge="1">
                  <a:txBody>
                    <a:bodyPr/>
                    <a:lstStyle/>
                    <a:p>
                      <a:pPr algn="ctr"/>
                      <a:endParaRPr lang="zh-CN" altLang="en-US" sz="900" dirty="0">
                        <a:solidFill>
                          <a:schemeClr val="bg1"/>
                        </a:solidFill>
                        <a:latin typeface="微软雅黑" panose="020B0503020204020204" pitchFamily="34" charset="-122"/>
                        <a:ea typeface="微软雅黑" panose="020B0503020204020204" pitchFamily="34" charset="-122"/>
                      </a:endParaRP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hMerge="1">
                  <a:txBody>
                    <a:bodyPr/>
                    <a:lstStyle/>
                    <a:p>
                      <a:pPr algn="ctr"/>
                      <a:endParaRPr lang="zh-CN" altLang="en-US" sz="900" dirty="0">
                        <a:solidFill>
                          <a:schemeClr val="bg1"/>
                        </a:solidFill>
                        <a:latin typeface="微软雅黑" panose="020B0503020204020204" pitchFamily="34" charset="-122"/>
                        <a:ea typeface="微软雅黑" panose="020B0503020204020204" pitchFamily="34" charset="-122"/>
                      </a:endParaRP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extLst>
                  <a:ext uri="{0D108BD9-81ED-4DB2-BD59-A6C34878D82A}">
                    <a16:rowId xmlns:a16="http://schemas.microsoft.com/office/drawing/2014/main" val="1515064142"/>
                  </a:ext>
                </a:extLst>
              </a:tr>
              <a:tr h="382025">
                <a:tc vMerge="1">
                  <a:txBody>
                    <a:bodyPr/>
                    <a:lstStyle/>
                    <a:p>
                      <a:endParaRPr lang="zh-CN" altLang="en-US" dirty="0"/>
                    </a:p>
                  </a:txBody>
                  <a:tcPr/>
                </a:tc>
                <a:tc>
                  <a:txBody>
                    <a:bodyPr/>
                    <a:lstStyle/>
                    <a:p>
                      <a:pPr algn="ctr"/>
                      <a:r>
                        <a:rPr lang="en-US" altLang="zh-CN" sz="900" dirty="0">
                          <a:solidFill>
                            <a:schemeClr val="bg1"/>
                          </a:solidFill>
                          <a:latin typeface="微软雅黑" panose="020B0503020204020204" pitchFamily="34" charset="-122"/>
                          <a:ea typeface="微软雅黑" panose="020B0503020204020204" pitchFamily="34" charset="-122"/>
                        </a:rPr>
                        <a:t>1 </a:t>
                      </a:r>
                      <a:r>
                        <a:rPr lang="zh-CN" altLang="en-US" sz="900" dirty="0">
                          <a:solidFill>
                            <a:schemeClr val="bg1"/>
                          </a:solidFill>
                          <a:latin typeface="微软雅黑" panose="020B0503020204020204" pitchFamily="34" charset="-122"/>
                          <a:ea typeface="微软雅黑" panose="020B0503020204020204" pitchFamily="34" charset="-122"/>
                        </a:rPr>
                        <a:t>万次 </a:t>
                      </a: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en-US" altLang="zh-CN" sz="900" dirty="0">
                          <a:solidFill>
                            <a:schemeClr val="bg1"/>
                          </a:solidFill>
                          <a:latin typeface="微软雅黑" panose="020B0503020204020204" pitchFamily="34" charset="-122"/>
                          <a:ea typeface="微软雅黑" panose="020B0503020204020204" pitchFamily="34" charset="-122"/>
                        </a:rPr>
                        <a:t>10 </a:t>
                      </a:r>
                      <a:r>
                        <a:rPr lang="zh-CN" altLang="en-US" sz="900" dirty="0">
                          <a:solidFill>
                            <a:schemeClr val="bg1"/>
                          </a:solidFill>
                          <a:latin typeface="微软雅黑" panose="020B0503020204020204" pitchFamily="34" charset="-122"/>
                          <a:ea typeface="微软雅黑" panose="020B0503020204020204" pitchFamily="34" charset="-122"/>
                        </a:rPr>
                        <a:t>万次 </a:t>
                      </a: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en-US" altLang="zh-CN" sz="900" dirty="0">
                          <a:solidFill>
                            <a:schemeClr val="bg1"/>
                          </a:solidFill>
                          <a:latin typeface="微软雅黑" panose="020B0503020204020204" pitchFamily="34" charset="-122"/>
                          <a:ea typeface="微软雅黑" panose="020B0503020204020204" pitchFamily="34" charset="-122"/>
                        </a:rPr>
                        <a:t>50 </a:t>
                      </a:r>
                      <a:r>
                        <a:rPr lang="zh-CN" altLang="en-US" sz="900" dirty="0">
                          <a:solidFill>
                            <a:schemeClr val="bg1"/>
                          </a:solidFill>
                          <a:latin typeface="微软雅黑" panose="020B0503020204020204" pitchFamily="34" charset="-122"/>
                          <a:ea typeface="微软雅黑" panose="020B0503020204020204" pitchFamily="34" charset="-122"/>
                        </a:rPr>
                        <a:t>万次 </a:t>
                      </a: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en-US" altLang="zh-CN" sz="900" dirty="0">
                          <a:solidFill>
                            <a:schemeClr val="bg1"/>
                          </a:solidFill>
                          <a:latin typeface="微软雅黑" panose="020B0503020204020204" pitchFamily="34" charset="-122"/>
                          <a:ea typeface="微软雅黑" panose="020B0503020204020204" pitchFamily="34" charset="-122"/>
                        </a:rPr>
                        <a:t>100 </a:t>
                      </a:r>
                      <a:r>
                        <a:rPr lang="zh-CN" altLang="en-US" sz="900" dirty="0">
                          <a:solidFill>
                            <a:schemeClr val="bg1"/>
                          </a:solidFill>
                          <a:latin typeface="微软雅黑" panose="020B0503020204020204" pitchFamily="34" charset="-122"/>
                          <a:ea typeface="微软雅黑" panose="020B0503020204020204" pitchFamily="34" charset="-122"/>
                        </a:rPr>
                        <a:t>万次 </a:t>
                      </a: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extLst>
                  <a:ext uri="{0D108BD9-81ED-4DB2-BD59-A6C34878D82A}">
                    <a16:rowId xmlns:a16="http://schemas.microsoft.com/office/drawing/2014/main" val="3520782529"/>
                  </a:ext>
                </a:extLst>
              </a:tr>
              <a:tr h="402596">
                <a:tc>
                  <a:txBody>
                    <a:bodyPr/>
                    <a:lstStyle/>
                    <a:p>
                      <a:pPr algn="ctr"/>
                      <a:r>
                        <a:rPr lang="zh-CN" altLang="en-US" sz="900" dirty="0">
                          <a:latin typeface="微软雅黑" panose="020B0503020204020204" pitchFamily="34" charset="-122"/>
                          <a:ea typeface="微软雅黑" panose="020B0503020204020204" pitchFamily="34" charset="-122"/>
                        </a:rPr>
                        <a:t>持有期为</a:t>
                      </a:r>
                      <a:r>
                        <a:rPr lang="en-US" altLang="zh-CN" sz="900" dirty="0">
                          <a:latin typeface="微软雅黑" panose="020B0503020204020204" pitchFamily="34" charset="-122"/>
                          <a:ea typeface="微软雅黑" panose="020B0503020204020204" pitchFamily="34" charset="-122"/>
                        </a:rPr>
                        <a:t>1</a:t>
                      </a:r>
                      <a:r>
                        <a:rPr lang="zh-CN" altLang="en-US" sz="900" dirty="0">
                          <a:latin typeface="微软雅黑" panose="020B0503020204020204" pitchFamily="34" charset="-122"/>
                          <a:ea typeface="微软雅黑" panose="020B0503020204020204" pitchFamily="34" charset="-122"/>
                        </a:rPr>
                        <a:t>天、置信水平为</a:t>
                      </a:r>
                      <a:r>
                        <a:rPr lang="en-US" altLang="zh-CN" sz="900" dirty="0">
                          <a:latin typeface="微软雅黑" panose="020B0503020204020204" pitchFamily="34" charset="-122"/>
                          <a:ea typeface="微软雅黑" panose="020B0503020204020204" pitchFamily="34" charset="-122"/>
                        </a:rPr>
                        <a:t>95%</a:t>
                      </a:r>
                    </a:p>
                    <a:p>
                      <a:pPr algn="ctr"/>
                      <a:r>
                        <a:rPr lang="zh-CN" altLang="en-US" sz="900" dirty="0">
                          <a:latin typeface="微软雅黑" panose="020B0503020204020204" pitchFamily="34" charset="-122"/>
                          <a:ea typeface="微软雅黑" panose="020B0503020204020204" pitchFamily="34" charset="-122"/>
                        </a:rPr>
                        <a:t>的风险价值</a:t>
                      </a: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latin typeface="微软雅黑" panose="020B0503020204020204" pitchFamily="34" charset="-122"/>
                          <a:ea typeface="微软雅黑" panose="020B0503020204020204" pitchFamily="34" charset="-122"/>
                        </a:rPr>
                        <a:t>4009.29 </a:t>
                      </a:r>
                      <a:r>
                        <a:rPr lang="zh-CN" altLang="en-US" sz="900" dirty="0">
                          <a:latin typeface="微软雅黑" panose="020B0503020204020204" pitchFamily="34" charset="-122"/>
                          <a:ea typeface="微软雅黑" panose="020B0503020204020204" pitchFamily="34" charset="-122"/>
                        </a:rPr>
                        <a:t>万元</a:t>
                      </a: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latin typeface="微软雅黑" panose="020B0503020204020204" pitchFamily="34" charset="-122"/>
                          <a:ea typeface="微软雅黑" panose="020B0503020204020204" pitchFamily="34" charset="-122"/>
                        </a:rPr>
                        <a:t>3954.83 </a:t>
                      </a:r>
                      <a:r>
                        <a:rPr lang="zh-CN" altLang="en-US" sz="900" dirty="0">
                          <a:latin typeface="微软雅黑" panose="020B0503020204020204" pitchFamily="34" charset="-122"/>
                          <a:ea typeface="微软雅黑" panose="020B0503020204020204" pitchFamily="34" charset="-122"/>
                        </a:rPr>
                        <a:t>万元 </a:t>
                      </a: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latin typeface="微软雅黑" panose="020B0503020204020204" pitchFamily="34" charset="-122"/>
                          <a:ea typeface="微软雅黑" panose="020B0503020204020204" pitchFamily="34" charset="-122"/>
                        </a:rPr>
                        <a:t>3953.42 </a:t>
                      </a:r>
                      <a:r>
                        <a:rPr lang="zh-CN" altLang="en-US" sz="900" dirty="0">
                          <a:latin typeface="微软雅黑" panose="020B0503020204020204" pitchFamily="34" charset="-122"/>
                          <a:ea typeface="微软雅黑" panose="020B0503020204020204" pitchFamily="34" charset="-122"/>
                        </a:rPr>
                        <a:t>万元 </a:t>
                      </a: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latin typeface="微软雅黑" panose="020B0503020204020204" pitchFamily="34" charset="-122"/>
                          <a:ea typeface="微软雅黑" panose="020B0503020204020204" pitchFamily="34" charset="-122"/>
                        </a:rPr>
                        <a:t>3955.39 </a:t>
                      </a:r>
                      <a:r>
                        <a:rPr lang="zh-CN" altLang="en-US" sz="900" dirty="0">
                          <a:latin typeface="微软雅黑" panose="020B0503020204020204" pitchFamily="34" charset="-122"/>
                          <a:ea typeface="微软雅黑" panose="020B0503020204020204" pitchFamily="34" charset="-122"/>
                        </a:rPr>
                        <a:t>万元</a:t>
                      </a: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4792324"/>
                  </a:ext>
                </a:extLst>
              </a:tr>
              <a:tr h="402596">
                <a:tc>
                  <a:txBody>
                    <a:bodyPr/>
                    <a:lstStyle/>
                    <a:p>
                      <a:pPr algn="ctr"/>
                      <a:r>
                        <a:rPr lang="zh-CN" altLang="en-US" sz="900" dirty="0">
                          <a:latin typeface="微软雅黑" panose="020B0503020204020204" pitchFamily="34" charset="-122"/>
                          <a:ea typeface="微软雅黑" panose="020B0503020204020204" pitchFamily="34" charset="-122"/>
                        </a:rPr>
                        <a:t>持有期为</a:t>
                      </a:r>
                      <a:r>
                        <a:rPr lang="en-US" altLang="zh-CN" sz="900" dirty="0">
                          <a:latin typeface="微软雅黑" panose="020B0503020204020204" pitchFamily="34" charset="-122"/>
                          <a:ea typeface="微软雅黑" panose="020B0503020204020204" pitchFamily="34" charset="-122"/>
                        </a:rPr>
                        <a:t>1</a:t>
                      </a:r>
                      <a:r>
                        <a:rPr lang="zh-CN" altLang="en-US" sz="900" dirty="0">
                          <a:latin typeface="微软雅黑" panose="020B0503020204020204" pitchFamily="34" charset="-122"/>
                          <a:ea typeface="微软雅黑" panose="020B0503020204020204" pitchFamily="34" charset="-122"/>
                        </a:rPr>
                        <a:t>天、置信水平为</a:t>
                      </a:r>
                      <a:r>
                        <a:rPr lang="en-US" altLang="zh-CN" sz="900" dirty="0">
                          <a:latin typeface="微软雅黑" panose="020B0503020204020204" pitchFamily="34" charset="-122"/>
                          <a:ea typeface="微软雅黑" panose="020B0503020204020204" pitchFamily="34" charset="-122"/>
                        </a:rPr>
                        <a:t>99%</a:t>
                      </a:r>
                    </a:p>
                    <a:p>
                      <a:pPr algn="ctr"/>
                      <a:r>
                        <a:rPr lang="zh-CN" altLang="en-US" sz="900" dirty="0">
                          <a:latin typeface="微软雅黑" panose="020B0503020204020204" pitchFamily="34" charset="-122"/>
                          <a:ea typeface="微软雅黑" panose="020B0503020204020204" pitchFamily="34" charset="-122"/>
                        </a:rPr>
                        <a:t>的风险价值</a:t>
                      </a: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latin typeface="微软雅黑" panose="020B0503020204020204" pitchFamily="34" charset="-122"/>
                          <a:ea typeface="微软雅黑" panose="020B0503020204020204" pitchFamily="34" charset="-122"/>
                        </a:rPr>
                        <a:t>5617.94 </a:t>
                      </a:r>
                      <a:r>
                        <a:rPr lang="zh-CN" altLang="en-US" sz="900" dirty="0">
                          <a:latin typeface="微软雅黑" panose="020B0503020204020204" pitchFamily="34" charset="-122"/>
                          <a:ea typeface="微软雅黑" panose="020B0503020204020204" pitchFamily="34" charset="-122"/>
                        </a:rPr>
                        <a:t>万元</a:t>
                      </a: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latin typeface="微软雅黑" panose="020B0503020204020204" pitchFamily="34" charset="-122"/>
                          <a:ea typeface="微软雅黑" panose="020B0503020204020204" pitchFamily="34" charset="-122"/>
                        </a:rPr>
                        <a:t>5497.82 </a:t>
                      </a:r>
                      <a:r>
                        <a:rPr lang="zh-CN" altLang="en-US" sz="900" dirty="0">
                          <a:latin typeface="微软雅黑" panose="020B0503020204020204" pitchFamily="34" charset="-122"/>
                          <a:ea typeface="微软雅黑" panose="020B0503020204020204" pitchFamily="34" charset="-122"/>
                        </a:rPr>
                        <a:t>万元 </a:t>
                      </a: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latin typeface="微软雅黑" panose="020B0503020204020204" pitchFamily="34" charset="-122"/>
                          <a:ea typeface="微软雅黑" panose="020B0503020204020204" pitchFamily="34" charset="-122"/>
                        </a:rPr>
                        <a:t>5503.03 </a:t>
                      </a:r>
                      <a:r>
                        <a:rPr lang="zh-CN" altLang="en-US" sz="900" dirty="0">
                          <a:latin typeface="微软雅黑" panose="020B0503020204020204" pitchFamily="34" charset="-122"/>
                          <a:ea typeface="微软雅黑" panose="020B0503020204020204" pitchFamily="34" charset="-122"/>
                        </a:rPr>
                        <a:t>万元</a:t>
                      </a: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latin typeface="微软雅黑" panose="020B0503020204020204" pitchFamily="34" charset="-122"/>
                          <a:ea typeface="微软雅黑" panose="020B0503020204020204" pitchFamily="34" charset="-122"/>
                        </a:rPr>
                        <a:t>5524.55 </a:t>
                      </a:r>
                      <a:r>
                        <a:rPr lang="zh-CN" altLang="en-US" sz="900" dirty="0">
                          <a:latin typeface="微软雅黑" panose="020B0503020204020204" pitchFamily="34" charset="-122"/>
                          <a:ea typeface="微软雅黑" panose="020B0503020204020204" pitchFamily="34" charset="-122"/>
                        </a:rPr>
                        <a:t>万元</a:t>
                      </a: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3070341"/>
                  </a:ext>
                </a:extLst>
              </a:tr>
              <a:tr h="402596">
                <a:tc>
                  <a:txBody>
                    <a:bodyPr/>
                    <a:lstStyle/>
                    <a:p>
                      <a:pPr algn="ctr"/>
                      <a:r>
                        <a:rPr lang="zh-CN" altLang="en-US" sz="900" dirty="0">
                          <a:latin typeface="微软雅黑" panose="020B0503020204020204" pitchFamily="34" charset="-122"/>
                          <a:ea typeface="微软雅黑" panose="020B0503020204020204" pitchFamily="34" charset="-122"/>
                        </a:rPr>
                        <a:t>持有期为 </a:t>
                      </a:r>
                      <a:r>
                        <a:rPr lang="en-US" altLang="zh-CN" sz="900" dirty="0">
                          <a:latin typeface="微软雅黑" panose="020B0503020204020204" pitchFamily="34" charset="-122"/>
                          <a:ea typeface="微软雅黑" panose="020B0503020204020204" pitchFamily="34" charset="-122"/>
                        </a:rPr>
                        <a:t>10 </a:t>
                      </a:r>
                      <a:r>
                        <a:rPr lang="zh-CN" altLang="en-US" sz="900" dirty="0">
                          <a:latin typeface="微软雅黑" panose="020B0503020204020204" pitchFamily="34" charset="-122"/>
                          <a:ea typeface="微软雅黑" panose="020B0503020204020204" pitchFamily="34" charset="-122"/>
                        </a:rPr>
                        <a:t>天、置信水平为</a:t>
                      </a:r>
                    </a:p>
                    <a:p>
                      <a:pPr algn="ctr"/>
                      <a:r>
                        <a:rPr lang="en-US" altLang="zh-CN" sz="900" dirty="0">
                          <a:latin typeface="微软雅黑" panose="020B0503020204020204" pitchFamily="34" charset="-122"/>
                          <a:ea typeface="微软雅黑" panose="020B0503020204020204" pitchFamily="34" charset="-122"/>
                        </a:rPr>
                        <a:t>95%</a:t>
                      </a:r>
                      <a:r>
                        <a:rPr lang="zh-CN" altLang="en-US" sz="900" dirty="0">
                          <a:latin typeface="微软雅黑" panose="020B0503020204020204" pitchFamily="34" charset="-122"/>
                          <a:ea typeface="微软雅黑" panose="020B0503020204020204" pitchFamily="34" charset="-122"/>
                        </a:rPr>
                        <a:t>的风险价值</a:t>
                      </a: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latin typeface="微软雅黑" panose="020B0503020204020204" pitchFamily="34" charset="-122"/>
                          <a:ea typeface="微软雅黑" panose="020B0503020204020204" pitchFamily="34" charset="-122"/>
                        </a:rPr>
                        <a:t>1.27 </a:t>
                      </a:r>
                      <a:r>
                        <a:rPr lang="zh-CN" altLang="en-US" sz="900" dirty="0">
                          <a:latin typeface="微软雅黑" panose="020B0503020204020204" pitchFamily="34" charset="-122"/>
                          <a:ea typeface="微软雅黑" panose="020B0503020204020204" pitchFamily="34" charset="-122"/>
                        </a:rPr>
                        <a:t>亿元</a:t>
                      </a: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latin typeface="微软雅黑" panose="020B0503020204020204" pitchFamily="34" charset="-122"/>
                          <a:ea typeface="微软雅黑" panose="020B0503020204020204" pitchFamily="34" charset="-122"/>
                        </a:rPr>
                        <a:t>1.25 </a:t>
                      </a:r>
                      <a:r>
                        <a:rPr lang="zh-CN" altLang="en-US" sz="900" dirty="0">
                          <a:latin typeface="微软雅黑" panose="020B0503020204020204" pitchFamily="34" charset="-122"/>
                          <a:ea typeface="微软雅黑" panose="020B0503020204020204" pitchFamily="34" charset="-122"/>
                        </a:rPr>
                        <a:t>亿元 </a:t>
                      </a: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latin typeface="微软雅黑" panose="020B0503020204020204" pitchFamily="34" charset="-122"/>
                          <a:ea typeface="微软雅黑" panose="020B0503020204020204" pitchFamily="34" charset="-122"/>
                        </a:rPr>
                        <a:t>1.25 </a:t>
                      </a:r>
                      <a:r>
                        <a:rPr lang="zh-CN" altLang="en-US" sz="900" dirty="0">
                          <a:latin typeface="微软雅黑" panose="020B0503020204020204" pitchFamily="34" charset="-122"/>
                          <a:ea typeface="微软雅黑" panose="020B0503020204020204" pitchFamily="34" charset="-122"/>
                        </a:rPr>
                        <a:t>亿元 </a:t>
                      </a: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latin typeface="微软雅黑" panose="020B0503020204020204" pitchFamily="34" charset="-122"/>
                          <a:ea typeface="微软雅黑" panose="020B0503020204020204" pitchFamily="34" charset="-122"/>
                        </a:rPr>
                        <a:t>1.25 </a:t>
                      </a:r>
                      <a:r>
                        <a:rPr lang="zh-CN" altLang="en-US" sz="900" dirty="0">
                          <a:latin typeface="微软雅黑" panose="020B0503020204020204" pitchFamily="34" charset="-122"/>
                          <a:ea typeface="微软雅黑" panose="020B0503020204020204" pitchFamily="34" charset="-122"/>
                        </a:rPr>
                        <a:t>亿元 </a:t>
                      </a: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3215774"/>
                  </a:ext>
                </a:extLst>
              </a:tr>
              <a:tr h="402596">
                <a:tc>
                  <a:txBody>
                    <a:bodyPr/>
                    <a:lstStyle/>
                    <a:p>
                      <a:pPr algn="ctr"/>
                      <a:r>
                        <a:rPr lang="zh-CN" altLang="en-US" sz="900" dirty="0">
                          <a:latin typeface="微软雅黑" panose="020B0503020204020204" pitchFamily="34" charset="-122"/>
                          <a:ea typeface="微软雅黑" panose="020B0503020204020204" pitchFamily="34" charset="-122"/>
                        </a:rPr>
                        <a:t>持有期为 </a:t>
                      </a:r>
                      <a:r>
                        <a:rPr lang="en-US" altLang="zh-CN" sz="900" dirty="0">
                          <a:latin typeface="微软雅黑" panose="020B0503020204020204" pitchFamily="34" charset="-122"/>
                          <a:ea typeface="微软雅黑" panose="020B0503020204020204" pitchFamily="34" charset="-122"/>
                        </a:rPr>
                        <a:t>10 </a:t>
                      </a:r>
                      <a:r>
                        <a:rPr lang="zh-CN" altLang="en-US" sz="900" dirty="0">
                          <a:latin typeface="微软雅黑" panose="020B0503020204020204" pitchFamily="34" charset="-122"/>
                          <a:ea typeface="微软雅黑" panose="020B0503020204020204" pitchFamily="34" charset="-122"/>
                        </a:rPr>
                        <a:t>天、置信水平为</a:t>
                      </a:r>
                    </a:p>
                    <a:p>
                      <a:pPr algn="ctr"/>
                      <a:r>
                        <a:rPr lang="en-US" altLang="zh-CN" sz="900" dirty="0">
                          <a:latin typeface="微软雅黑" panose="020B0503020204020204" pitchFamily="34" charset="-122"/>
                          <a:ea typeface="微软雅黑" panose="020B0503020204020204" pitchFamily="34" charset="-122"/>
                        </a:rPr>
                        <a:t>99%</a:t>
                      </a:r>
                      <a:r>
                        <a:rPr lang="zh-CN" altLang="en-US" sz="900" dirty="0">
                          <a:latin typeface="微软雅黑" panose="020B0503020204020204" pitchFamily="34" charset="-122"/>
                          <a:ea typeface="微软雅黑" panose="020B0503020204020204" pitchFamily="34" charset="-122"/>
                        </a:rPr>
                        <a:t>的风险价值</a:t>
                      </a: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latin typeface="微软雅黑" panose="020B0503020204020204" pitchFamily="34" charset="-122"/>
                          <a:ea typeface="微软雅黑" panose="020B0503020204020204" pitchFamily="34" charset="-122"/>
                        </a:rPr>
                        <a:t>1.75 </a:t>
                      </a:r>
                      <a:r>
                        <a:rPr lang="zh-CN" altLang="en-US" sz="900" dirty="0">
                          <a:latin typeface="微软雅黑" panose="020B0503020204020204" pitchFamily="34" charset="-122"/>
                          <a:ea typeface="微软雅黑" panose="020B0503020204020204" pitchFamily="34" charset="-122"/>
                        </a:rPr>
                        <a:t>亿元</a:t>
                      </a: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latin typeface="微软雅黑" panose="020B0503020204020204" pitchFamily="34" charset="-122"/>
                          <a:ea typeface="微软雅黑" panose="020B0503020204020204" pitchFamily="34" charset="-122"/>
                        </a:rPr>
                        <a:t>1.75 </a:t>
                      </a:r>
                      <a:r>
                        <a:rPr lang="zh-CN" altLang="en-US" sz="900" dirty="0">
                          <a:latin typeface="微软雅黑" panose="020B0503020204020204" pitchFamily="34" charset="-122"/>
                          <a:ea typeface="微软雅黑" panose="020B0503020204020204" pitchFamily="34" charset="-122"/>
                        </a:rPr>
                        <a:t>亿元</a:t>
                      </a: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latin typeface="微软雅黑" panose="020B0503020204020204" pitchFamily="34" charset="-122"/>
                          <a:ea typeface="微软雅黑" panose="020B0503020204020204" pitchFamily="34" charset="-122"/>
                        </a:rPr>
                        <a:t>1.75 </a:t>
                      </a:r>
                      <a:r>
                        <a:rPr lang="zh-CN" altLang="en-US" sz="900" dirty="0">
                          <a:latin typeface="微软雅黑" panose="020B0503020204020204" pitchFamily="34" charset="-122"/>
                          <a:ea typeface="微软雅黑" panose="020B0503020204020204" pitchFamily="34" charset="-122"/>
                        </a:rPr>
                        <a:t>亿元</a:t>
                      </a: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latin typeface="微软雅黑" panose="020B0503020204020204" pitchFamily="34" charset="-122"/>
                          <a:ea typeface="微软雅黑" panose="020B0503020204020204" pitchFamily="34" charset="-122"/>
                        </a:rPr>
                        <a:t>1.74 </a:t>
                      </a:r>
                      <a:r>
                        <a:rPr lang="zh-CN" altLang="en-US" sz="900" dirty="0">
                          <a:latin typeface="微软雅黑" panose="020B0503020204020204" pitchFamily="34" charset="-122"/>
                          <a:ea typeface="微软雅黑" panose="020B0503020204020204" pitchFamily="34" charset="-122"/>
                        </a:rPr>
                        <a:t>亿元</a:t>
                      </a: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01565460"/>
                  </a:ext>
                </a:extLst>
              </a:tr>
              <a:tr h="289834">
                <a:tc gridSpan="5">
                  <a:txBody>
                    <a:bodyPr/>
                    <a:lstStyle/>
                    <a:p>
                      <a:pPr algn="l"/>
                      <a:r>
                        <a:rPr lang="zh-CN" altLang="en-US" sz="900" dirty="0">
                          <a:latin typeface="微软雅黑" panose="020B0503020204020204" pitchFamily="34" charset="-122"/>
                          <a:ea typeface="微软雅黑" panose="020B0503020204020204" pitchFamily="34" charset="-122"/>
                        </a:rPr>
                        <a:t>注：由于是随机抽样，因此每次运用蒙特卡罗模拟法得到的风险价值是存在变化的。</a:t>
                      </a: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900" dirty="0">
                        <a:latin typeface="微软雅黑" panose="020B0503020204020204" pitchFamily="34" charset="-122"/>
                        <a:ea typeface="微软雅黑" panose="020B0503020204020204" pitchFamily="34" charset="-122"/>
                      </a:endParaRP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900" dirty="0">
                        <a:latin typeface="微软雅黑" panose="020B0503020204020204" pitchFamily="34" charset="-122"/>
                        <a:ea typeface="微软雅黑" panose="020B0503020204020204" pitchFamily="34" charset="-122"/>
                      </a:endParaRP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900" dirty="0">
                        <a:latin typeface="微软雅黑" panose="020B0503020204020204" pitchFamily="34" charset="-122"/>
                        <a:ea typeface="微软雅黑" panose="020B0503020204020204" pitchFamily="34" charset="-122"/>
                      </a:endParaRP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900" dirty="0">
                        <a:latin typeface="微软雅黑" panose="020B0503020204020204" pitchFamily="34" charset="-122"/>
                        <a:ea typeface="微软雅黑" panose="020B0503020204020204" pitchFamily="34" charset="-122"/>
                      </a:endParaRPr>
                    </a:p>
                  </a:txBody>
                  <a:tcPr marL="77995" marR="77995" marT="38998" marB="38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06910768"/>
                  </a:ext>
                </a:extLst>
              </a:tr>
            </a:tbl>
          </a:graphicData>
        </a:graphic>
      </p:graphicFrame>
      <p:sp>
        <p:nvSpPr>
          <p:cNvPr id="12" name="文本框 11">
            <a:extLst>
              <a:ext uri="{FF2B5EF4-FFF2-40B4-BE49-F238E27FC236}">
                <a16:creationId xmlns:a16="http://schemas.microsoft.com/office/drawing/2014/main" id="{648A5A18-567B-4A2A-1190-CEB9D385B023}"/>
              </a:ext>
            </a:extLst>
          </p:cNvPr>
          <p:cNvSpPr txBox="1"/>
          <p:nvPr/>
        </p:nvSpPr>
        <p:spPr>
          <a:xfrm>
            <a:off x="7532017" y="4354016"/>
            <a:ext cx="4175418" cy="1670073"/>
          </a:xfrm>
          <a:prstGeom prst="roundRect">
            <a:avLst>
              <a:gd name="adj" fmla="val 0"/>
            </a:avLst>
          </a:prstGeom>
          <a:solidFill>
            <a:srgbClr val="1BA486"/>
          </a:solidFill>
        </p:spPr>
        <p:txBody>
          <a:bodyPr wrap="square" rtlCol="0" anchor="t">
            <a:spAutoFit/>
          </a:bodyPr>
          <a:lstStyle/>
          <a:p>
            <a:pPr indent="360000">
              <a:lnSpc>
                <a:spcPct val="150000"/>
              </a:lnSpc>
            </a:pP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从表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13-6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中的数据可以得出两个结论：一是对于较低模拟次数（比如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万次）与较高模拟次数（比如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100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万次），所得到的风险价值存在较大的差异；二是当模拟次数达到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50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万及以上时，得到的风险价值的差异就变得较小。</a:t>
            </a:r>
          </a:p>
        </p:txBody>
      </p:sp>
    </p:spTree>
    <p:extLst>
      <p:ext uri="{BB962C8B-B14F-4D97-AF65-F5344CB8AC3E}">
        <p14:creationId xmlns:p14="http://schemas.microsoft.com/office/powerpoint/2010/main" val="3491744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13.4</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15007"/>
            <a:ext cx="807646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风险价值模型检验的编程</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以阳光私募基金重仓股为案例</a:t>
            </a:r>
          </a:p>
        </p:txBody>
      </p:sp>
      <p:sp>
        <p:nvSpPr>
          <p:cNvPr id="2" name="文本框 1"/>
          <p:cNvSpPr txBox="1"/>
          <p:nvPr/>
        </p:nvSpPr>
        <p:spPr>
          <a:xfrm>
            <a:off x="286385" y="1072391"/>
            <a:ext cx="2568575" cy="368300"/>
          </a:xfrm>
          <a:prstGeom prst="rect">
            <a:avLst/>
          </a:prstGeom>
          <a:noFill/>
        </p:spPr>
        <p:txBody>
          <a:bodyPr wrap="square" rtlCol="0" anchor="t">
            <a:spAutoFit/>
          </a:bodyPr>
          <a:lstStyle/>
          <a:p>
            <a:r>
              <a:rPr lang="en-US" altLang="zh-CN" b="1" dirty="0">
                <a:latin typeface="微软雅黑" panose="020B0503020204020204" pitchFamily="34" charset="-122"/>
                <a:ea typeface="微软雅黑" panose="020B0503020204020204" pitchFamily="34" charset="-122"/>
              </a:rPr>
              <a:t>13.4.1 </a:t>
            </a:r>
            <a:r>
              <a:rPr lang="zh-CN" altLang="en-US" b="1" dirty="0">
                <a:latin typeface="微软雅黑" panose="020B0503020204020204" pitchFamily="34" charset="-122"/>
                <a:ea typeface="微软雅黑" panose="020B0503020204020204" pitchFamily="34" charset="-122"/>
              </a:rPr>
              <a:t>案例详情</a:t>
            </a:r>
          </a:p>
        </p:txBody>
      </p:sp>
      <p:sp>
        <p:nvSpPr>
          <p:cNvPr id="3" name="文本框 2"/>
          <p:cNvSpPr txBox="1"/>
          <p:nvPr/>
        </p:nvSpPr>
        <p:spPr>
          <a:xfrm>
            <a:off x="286385" y="1427554"/>
            <a:ext cx="2204085" cy="337184"/>
          </a:xfrm>
          <a:prstGeom prst="homePlate">
            <a:avLst/>
          </a:prstGeom>
          <a:solidFill>
            <a:srgbClr val="1BA486"/>
          </a:solidFill>
        </p:spPr>
        <p:txBody>
          <a:bodyPr wrap="square" rtlCol="0" anchor="t">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背景介绍</a:t>
            </a:r>
          </a:p>
        </p:txBody>
      </p:sp>
      <p:sp>
        <p:nvSpPr>
          <p:cNvPr id="4" name="文本框 3"/>
          <p:cNvSpPr txBox="1"/>
          <p:nvPr/>
        </p:nvSpPr>
        <p:spPr>
          <a:xfrm>
            <a:off x="286385" y="1768646"/>
            <a:ext cx="11600815" cy="1384995"/>
          </a:xfrm>
          <a:prstGeom prst="rect">
            <a:avLst/>
          </a:prstGeom>
          <a:noFill/>
          <a:ln>
            <a:solidFill>
              <a:schemeClr val="bg1">
                <a:lumMod val="85000"/>
              </a:schemeClr>
            </a:solidFill>
          </a:ln>
        </p:spPr>
        <p:txBody>
          <a:bodyPr wrap="square" rtlCol="0" anchor="t">
            <a:spAutoFit/>
          </a:bodyPr>
          <a:lstStyle/>
          <a:p>
            <a:pPr indent="360000"/>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D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公司是总部位于杭州的一家金融控股公司，践行“金融为实体经济服务”的理念，实施“大布局、大整合、大协同”三大工程。该公司偏好于运用自有资金配置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股股票以提升潜在的收益回报，在构建投资股票池过程中将充分参考国内阳光私募基金持有的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股重仓股。</a:t>
            </a:r>
          </a:p>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根据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股上市公司对外披露的年报以及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Wind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统计，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2020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6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月末国内阳光私募基金配置的股票资产中，持股比例超过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（占公司股票发行规模）的重仓股一共有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只。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D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公司的权益投资部门根据投资风格、风险偏好并结合上市公司的基本面情况从这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只股票中精选出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7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只进行配置并长期持有，这些股票依次是道森股份、博雅生物、启迪药业、新华百货、华控赛格、禾盛新材以及金字火腿，同时为了增厚投资的安全垫，也配置了工银纯债基金（开放式债券型基金）。</a:t>
            </a:r>
          </a:p>
        </p:txBody>
      </p:sp>
      <p:sp>
        <p:nvSpPr>
          <p:cNvPr id="12" name="文本框 11">
            <a:extLst>
              <a:ext uri="{FF2B5EF4-FFF2-40B4-BE49-F238E27FC236}">
                <a16:creationId xmlns:a16="http://schemas.microsoft.com/office/drawing/2014/main" id="{32C710A0-2C3A-723B-7BCD-8F84A8618B45}"/>
              </a:ext>
            </a:extLst>
          </p:cNvPr>
          <p:cNvSpPr txBox="1"/>
          <p:nvPr/>
        </p:nvSpPr>
        <p:spPr>
          <a:xfrm>
            <a:off x="286385" y="3429000"/>
            <a:ext cx="3946250" cy="3108543"/>
          </a:xfrm>
          <a:prstGeom prst="rect">
            <a:avLst/>
          </a:prstGeom>
          <a:noFill/>
          <a:ln>
            <a:solidFill>
              <a:schemeClr val="bg1">
                <a:lumMod val="85000"/>
              </a:schemeClr>
            </a:solidFill>
          </a:ln>
        </p:spPr>
        <p:txBody>
          <a:bodyPr wrap="square">
            <a:spAutoFit/>
          </a:bodyPr>
          <a:lstStyle/>
          <a:p>
            <a:pPr indent="360000"/>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D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公司投资的初始日期是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2020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9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30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日并且按照收盘价买入。表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13-7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列出了在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D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公司的投资组合中每只股票的持有数量以及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2018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月至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2021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10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月的部分日收盘价数据，全部数据存放于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Excel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文件中。此外，由于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D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公司始终奉行价值投资的理念，因此从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2020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9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月末至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2021</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10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月末期间一直未调整投资组合中的股票以及持有数量。</a:t>
            </a:r>
          </a:p>
          <a:p>
            <a:pPr indent="360000"/>
            <a:r>
              <a:rPr lang="zh-CN" altLang="en-US" sz="1400" dirty="0">
                <a:latin typeface="微软雅黑" panose="020B0503020204020204" pitchFamily="34" charset="-122"/>
                <a:ea typeface="微软雅黑" panose="020B0503020204020204" pitchFamily="34" charset="-122"/>
              </a:rPr>
              <a:t>假定你担任 </a:t>
            </a:r>
            <a:r>
              <a:rPr lang="en-US" altLang="zh-CN" sz="1400" dirty="0">
                <a:latin typeface="微软雅黑" panose="020B0503020204020204" pitchFamily="34" charset="-122"/>
                <a:ea typeface="微软雅黑" panose="020B0503020204020204" pitchFamily="34" charset="-122"/>
              </a:rPr>
              <a:t>D </a:t>
            </a:r>
            <a:r>
              <a:rPr lang="zh-CN" altLang="en-US" sz="1400" dirty="0">
                <a:latin typeface="微软雅黑" panose="020B0503020204020204" pitchFamily="34" charset="-122"/>
                <a:ea typeface="微软雅黑" panose="020B0503020204020204" pitchFamily="34" charset="-122"/>
              </a:rPr>
              <a:t>公司的权益风险总监，日常的工作就是负责监测并计量公司权益投资业务的风险。根据公司风险管理制度的要求，在 </a:t>
            </a:r>
            <a:r>
              <a:rPr lang="en-US" altLang="zh-CN" sz="1400" dirty="0">
                <a:latin typeface="微软雅黑" panose="020B0503020204020204" pitchFamily="34" charset="-122"/>
                <a:ea typeface="微软雅黑" panose="020B0503020204020204" pitchFamily="34" charset="-122"/>
              </a:rPr>
              <a:t>2021 </a:t>
            </a:r>
            <a:r>
              <a:rPr lang="zh-CN" altLang="en-US" sz="1400" dirty="0">
                <a:latin typeface="微软雅黑" panose="020B0503020204020204" pitchFamily="34" charset="-122"/>
                <a:ea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rPr>
              <a:t>10 </a:t>
            </a:r>
            <a:r>
              <a:rPr lang="zh-CN" altLang="en-US" sz="1400" dirty="0">
                <a:latin typeface="微软雅黑" panose="020B0503020204020204" pitchFamily="34" charset="-122"/>
                <a:ea typeface="微软雅黑" panose="020B0503020204020204" pitchFamily="34" charset="-122"/>
              </a:rPr>
              <a:t>月末需要开展针对风险价值模型合理性的检验，进而定期评估风险价值模型的有效性。因此，你需要运用 </a:t>
            </a:r>
            <a:r>
              <a:rPr lang="en-US" altLang="zh-CN" sz="1400" dirty="0">
                <a:latin typeface="微软雅黑" panose="020B0503020204020204" pitchFamily="34" charset="-122"/>
                <a:ea typeface="微软雅黑" panose="020B0503020204020204" pitchFamily="34" charset="-122"/>
              </a:rPr>
              <a:t>Python </a:t>
            </a:r>
            <a:r>
              <a:rPr lang="zh-CN" altLang="en-US" sz="1400" dirty="0">
                <a:latin typeface="微软雅黑" panose="020B0503020204020204" pitchFamily="34" charset="-122"/>
                <a:ea typeface="微软雅黑" panose="020B0503020204020204" pitchFamily="34" charset="-122"/>
              </a:rPr>
              <a:t>完成 </a:t>
            </a:r>
            <a:r>
              <a:rPr lang="en-US" altLang="zh-CN" sz="1400" dirty="0">
                <a:latin typeface="微软雅黑" panose="020B0503020204020204" pitchFamily="34" charset="-122"/>
                <a:ea typeface="微软雅黑" panose="020B0503020204020204" pitchFamily="34" charset="-122"/>
              </a:rPr>
              <a:t>3 </a:t>
            </a:r>
            <a:r>
              <a:rPr lang="zh-CN" altLang="en-US" sz="1400" dirty="0">
                <a:latin typeface="微软雅黑" panose="020B0503020204020204" pitchFamily="34" charset="-122"/>
                <a:ea typeface="微软雅黑" panose="020B0503020204020204" pitchFamily="34" charset="-122"/>
              </a:rPr>
              <a:t>个编程任务。</a:t>
            </a:r>
          </a:p>
        </p:txBody>
      </p:sp>
      <p:graphicFrame>
        <p:nvGraphicFramePr>
          <p:cNvPr id="8" name="表格 9">
            <a:extLst>
              <a:ext uri="{FF2B5EF4-FFF2-40B4-BE49-F238E27FC236}">
                <a16:creationId xmlns:a16="http://schemas.microsoft.com/office/drawing/2014/main" id="{40FAC646-3191-B2B7-7774-6AE06AA9206B}"/>
              </a:ext>
            </a:extLst>
          </p:cNvPr>
          <p:cNvGraphicFramePr>
            <a:graphicFrameLocks noGrp="1"/>
          </p:cNvGraphicFramePr>
          <p:nvPr>
            <p:extLst>
              <p:ext uri="{D42A27DB-BD31-4B8C-83A1-F6EECF244321}">
                <p14:modId xmlns:p14="http://schemas.microsoft.com/office/powerpoint/2010/main" val="1881805572"/>
              </p:ext>
            </p:extLst>
          </p:nvPr>
        </p:nvGraphicFramePr>
        <p:xfrm>
          <a:off x="4479500" y="3025631"/>
          <a:ext cx="7407700" cy="3780384"/>
        </p:xfrm>
        <a:graphic>
          <a:graphicData uri="http://schemas.openxmlformats.org/drawingml/2006/table">
            <a:tbl>
              <a:tblPr firstRow="1" bandRow="1">
                <a:tableStyleId>{5C22544A-7EE6-4342-B048-85BDC9FD1C3A}</a:tableStyleId>
              </a:tblPr>
              <a:tblGrid>
                <a:gridCol w="784543">
                  <a:extLst>
                    <a:ext uri="{9D8B030D-6E8A-4147-A177-3AD203B41FA5}">
                      <a16:colId xmlns:a16="http://schemas.microsoft.com/office/drawing/2014/main" val="3838751804"/>
                    </a:ext>
                  </a:extLst>
                </a:gridCol>
                <a:gridCol w="969289">
                  <a:extLst>
                    <a:ext uri="{9D8B030D-6E8A-4147-A177-3AD203B41FA5}">
                      <a16:colId xmlns:a16="http://schemas.microsoft.com/office/drawing/2014/main" val="4275921030"/>
                    </a:ext>
                  </a:extLst>
                </a:gridCol>
                <a:gridCol w="895287">
                  <a:extLst>
                    <a:ext uri="{9D8B030D-6E8A-4147-A177-3AD203B41FA5}">
                      <a16:colId xmlns:a16="http://schemas.microsoft.com/office/drawing/2014/main" val="1182989509"/>
                    </a:ext>
                  </a:extLst>
                </a:gridCol>
                <a:gridCol w="922416">
                  <a:extLst>
                    <a:ext uri="{9D8B030D-6E8A-4147-A177-3AD203B41FA5}">
                      <a16:colId xmlns:a16="http://schemas.microsoft.com/office/drawing/2014/main" val="2028100442"/>
                    </a:ext>
                  </a:extLst>
                </a:gridCol>
                <a:gridCol w="1020083">
                  <a:extLst>
                    <a:ext uri="{9D8B030D-6E8A-4147-A177-3AD203B41FA5}">
                      <a16:colId xmlns:a16="http://schemas.microsoft.com/office/drawing/2014/main" val="639480361"/>
                    </a:ext>
                  </a:extLst>
                </a:gridCol>
                <a:gridCol w="938694">
                  <a:extLst>
                    <a:ext uri="{9D8B030D-6E8A-4147-A177-3AD203B41FA5}">
                      <a16:colId xmlns:a16="http://schemas.microsoft.com/office/drawing/2014/main" val="3062171817"/>
                    </a:ext>
                  </a:extLst>
                </a:gridCol>
                <a:gridCol w="938694">
                  <a:extLst>
                    <a:ext uri="{9D8B030D-6E8A-4147-A177-3AD203B41FA5}">
                      <a16:colId xmlns:a16="http://schemas.microsoft.com/office/drawing/2014/main" val="2936228183"/>
                    </a:ext>
                  </a:extLst>
                </a:gridCol>
                <a:gridCol w="938694">
                  <a:extLst>
                    <a:ext uri="{9D8B030D-6E8A-4147-A177-3AD203B41FA5}">
                      <a16:colId xmlns:a16="http://schemas.microsoft.com/office/drawing/2014/main" val="3844549601"/>
                    </a:ext>
                  </a:extLst>
                </a:gridCol>
              </a:tblGrid>
              <a:tr h="278148">
                <a:tc gridSpan="8">
                  <a:txBody>
                    <a:bodyPr/>
                    <a:lstStyle/>
                    <a:p>
                      <a:pPr algn="ctr"/>
                      <a:r>
                        <a:rPr lang="zh-CN" altLang="en-US" sz="800" dirty="0">
                          <a:solidFill>
                            <a:schemeClr val="tx1"/>
                          </a:solidFill>
                          <a:latin typeface="微软雅黑" panose="020B0503020204020204" pitchFamily="34" charset="-122"/>
                          <a:ea typeface="微软雅黑" panose="020B0503020204020204" pitchFamily="34" charset="-122"/>
                        </a:rPr>
                        <a:t>表 </a:t>
                      </a:r>
                      <a:r>
                        <a:rPr lang="en-US" altLang="zh-CN" sz="800" dirty="0">
                          <a:solidFill>
                            <a:schemeClr val="tx1"/>
                          </a:solidFill>
                          <a:latin typeface="微软雅黑" panose="020B0503020204020204" pitchFamily="34" charset="-122"/>
                          <a:ea typeface="微软雅黑" panose="020B0503020204020204" pitchFamily="34" charset="-122"/>
                        </a:rPr>
                        <a:t>13-7 </a:t>
                      </a:r>
                      <a:r>
                        <a:rPr lang="zh-CN" altLang="en-US" sz="800" dirty="0">
                          <a:solidFill>
                            <a:schemeClr val="tx1"/>
                          </a:solidFill>
                          <a:latin typeface="微软雅黑" panose="020B0503020204020204" pitchFamily="34" charset="-122"/>
                          <a:ea typeface="微软雅黑" panose="020B0503020204020204" pitchFamily="34" charset="-122"/>
                        </a:rPr>
                        <a:t>股票名称、持股数量以及 </a:t>
                      </a:r>
                      <a:r>
                        <a:rPr lang="en-US" altLang="zh-CN" sz="800" dirty="0">
                          <a:solidFill>
                            <a:schemeClr val="tx1"/>
                          </a:solidFill>
                          <a:latin typeface="微软雅黑" panose="020B0503020204020204" pitchFamily="34" charset="-122"/>
                          <a:ea typeface="微软雅黑" panose="020B0503020204020204" pitchFamily="34" charset="-122"/>
                        </a:rPr>
                        <a:t>2018 </a:t>
                      </a:r>
                      <a:r>
                        <a:rPr lang="zh-CN" altLang="en-US" sz="800" dirty="0">
                          <a:solidFill>
                            <a:schemeClr val="tx1"/>
                          </a:solidFill>
                          <a:latin typeface="微软雅黑" panose="020B0503020204020204" pitchFamily="34" charset="-122"/>
                          <a:ea typeface="微软雅黑" panose="020B0503020204020204" pitchFamily="34" charset="-122"/>
                        </a:rPr>
                        <a:t>年 </a:t>
                      </a:r>
                      <a:r>
                        <a:rPr lang="en-US" altLang="zh-CN" sz="800" dirty="0">
                          <a:solidFill>
                            <a:schemeClr val="tx1"/>
                          </a:solidFill>
                          <a:latin typeface="微软雅黑" panose="020B0503020204020204" pitchFamily="34" charset="-122"/>
                          <a:ea typeface="微软雅黑" panose="020B0503020204020204" pitchFamily="34" charset="-122"/>
                        </a:rPr>
                        <a:t>1 </a:t>
                      </a:r>
                      <a:r>
                        <a:rPr lang="zh-CN" altLang="en-US" sz="800" dirty="0">
                          <a:solidFill>
                            <a:schemeClr val="tx1"/>
                          </a:solidFill>
                          <a:latin typeface="微软雅黑" panose="020B0503020204020204" pitchFamily="34" charset="-122"/>
                          <a:ea typeface="微软雅黑" panose="020B0503020204020204" pitchFamily="34" charset="-122"/>
                        </a:rPr>
                        <a:t>月至 </a:t>
                      </a:r>
                      <a:r>
                        <a:rPr lang="en-US" altLang="zh-CN" sz="800" dirty="0">
                          <a:solidFill>
                            <a:schemeClr val="tx1"/>
                          </a:solidFill>
                          <a:latin typeface="微软雅黑" panose="020B0503020204020204" pitchFamily="34" charset="-122"/>
                          <a:ea typeface="微软雅黑" panose="020B0503020204020204" pitchFamily="34" charset="-122"/>
                        </a:rPr>
                        <a:t>2021 </a:t>
                      </a:r>
                      <a:r>
                        <a:rPr lang="zh-CN" altLang="en-US" sz="800" dirty="0">
                          <a:solidFill>
                            <a:schemeClr val="tx1"/>
                          </a:solidFill>
                          <a:latin typeface="微软雅黑" panose="020B0503020204020204" pitchFamily="34" charset="-122"/>
                          <a:ea typeface="微软雅黑" panose="020B0503020204020204" pitchFamily="34" charset="-122"/>
                        </a:rPr>
                        <a:t>年 </a:t>
                      </a:r>
                      <a:r>
                        <a:rPr lang="en-US" altLang="zh-CN" sz="800" dirty="0">
                          <a:solidFill>
                            <a:schemeClr val="tx1"/>
                          </a:solidFill>
                          <a:latin typeface="微软雅黑" panose="020B0503020204020204" pitchFamily="34" charset="-122"/>
                          <a:ea typeface="微软雅黑" panose="020B0503020204020204" pitchFamily="34" charset="-122"/>
                        </a:rPr>
                        <a:t>10 </a:t>
                      </a:r>
                      <a:r>
                        <a:rPr lang="zh-CN" altLang="en-US" sz="800" dirty="0">
                          <a:solidFill>
                            <a:schemeClr val="tx1"/>
                          </a:solidFill>
                          <a:latin typeface="微软雅黑" panose="020B0503020204020204" pitchFamily="34" charset="-122"/>
                          <a:ea typeface="微软雅黑" panose="020B0503020204020204" pitchFamily="34" charset="-122"/>
                        </a:rPr>
                        <a:t>月部分日收盘价数据 单位：元</a:t>
                      </a:r>
                      <a:r>
                        <a:rPr lang="en-US" altLang="zh-CN" sz="800" dirty="0">
                          <a:solidFill>
                            <a:schemeClr val="tx1"/>
                          </a:solidFill>
                          <a:latin typeface="微软雅黑" panose="020B0503020204020204" pitchFamily="34" charset="-122"/>
                          <a:ea typeface="微软雅黑" panose="020B0503020204020204" pitchFamily="34" charset="-122"/>
                        </a:rPr>
                        <a:t>/</a:t>
                      </a:r>
                      <a:r>
                        <a:rPr lang="zh-CN" altLang="en-US" sz="800" dirty="0">
                          <a:solidFill>
                            <a:schemeClr val="tx1"/>
                          </a:solidFill>
                          <a:latin typeface="微软雅黑" panose="020B0503020204020204" pitchFamily="34" charset="-122"/>
                          <a:ea typeface="微软雅黑" panose="020B0503020204020204" pitchFamily="34" charset="-122"/>
                        </a:rPr>
                        <a:t>股</a:t>
                      </a:r>
                    </a:p>
                  </a:txBody>
                  <a:tcPr marL="55578" marR="55578" marT="27789" marB="27789" anchor="ctr">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20351200"/>
                  </a:ext>
                </a:extLst>
              </a:tr>
              <a:tr h="374396">
                <a:tc rowSpan="2">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日期</a:t>
                      </a: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道森股份</a:t>
                      </a:r>
                    </a:p>
                    <a:p>
                      <a:pPr algn="ctr"/>
                      <a:r>
                        <a:rPr lang="zh-CN" altLang="en-US" sz="800" dirty="0">
                          <a:solidFill>
                            <a:schemeClr val="bg1"/>
                          </a:solidFill>
                          <a:latin typeface="微软雅黑" panose="020B0503020204020204" pitchFamily="34" charset="-122"/>
                          <a:ea typeface="微软雅黑" panose="020B0503020204020204" pitchFamily="34" charset="-122"/>
                        </a:rPr>
                        <a:t>（代码： </a:t>
                      </a:r>
                      <a:r>
                        <a:rPr lang="en-US" altLang="zh-CN" sz="800" dirty="0">
                          <a:solidFill>
                            <a:schemeClr val="bg1"/>
                          </a:solidFill>
                          <a:latin typeface="微软雅黑" panose="020B0503020204020204" pitchFamily="34" charset="-122"/>
                          <a:ea typeface="微软雅黑" panose="020B0503020204020204" pitchFamily="34" charset="-122"/>
                        </a:rPr>
                        <a:t>603800 </a:t>
                      </a:r>
                      <a:r>
                        <a:rPr lang="zh-CN" altLang="en-US" sz="800" dirty="0">
                          <a:solidFill>
                            <a:schemeClr val="bg1"/>
                          </a:solidFill>
                          <a:latin typeface="微软雅黑" panose="020B0503020204020204" pitchFamily="34" charset="-122"/>
                          <a:ea typeface="微软雅黑" panose="020B0503020204020204" pitchFamily="34" charset="-122"/>
                        </a:rPr>
                        <a:t>）</a:t>
                      </a: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博雅生物</a:t>
                      </a:r>
                    </a:p>
                    <a:p>
                      <a:pPr algn="ctr"/>
                      <a:r>
                        <a:rPr lang="zh-CN" altLang="en-US" sz="800" dirty="0">
                          <a:solidFill>
                            <a:schemeClr val="bg1"/>
                          </a:solidFill>
                          <a:latin typeface="微软雅黑" panose="020B0503020204020204" pitchFamily="34" charset="-122"/>
                          <a:ea typeface="微软雅黑" panose="020B0503020204020204" pitchFamily="34" charset="-122"/>
                        </a:rPr>
                        <a:t>（代码： </a:t>
                      </a:r>
                      <a:r>
                        <a:rPr lang="en-US" altLang="zh-CN" sz="800" dirty="0">
                          <a:solidFill>
                            <a:schemeClr val="bg1"/>
                          </a:solidFill>
                          <a:latin typeface="微软雅黑" panose="020B0503020204020204" pitchFamily="34" charset="-122"/>
                          <a:ea typeface="微软雅黑" panose="020B0503020204020204" pitchFamily="34" charset="-122"/>
                        </a:rPr>
                        <a:t>300294 </a:t>
                      </a:r>
                      <a:r>
                        <a:rPr lang="zh-CN" altLang="en-US" sz="800" dirty="0">
                          <a:solidFill>
                            <a:schemeClr val="bg1"/>
                          </a:solidFill>
                          <a:latin typeface="微软雅黑" panose="020B0503020204020204" pitchFamily="34" charset="-122"/>
                          <a:ea typeface="微软雅黑" panose="020B0503020204020204" pitchFamily="34" charset="-122"/>
                        </a:rPr>
                        <a:t>）</a:t>
                      </a: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启迪药业</a:t>
                      </a:r>
                    </a:p>
                    <a:p>
                      <a:pPr algn="ctr"/>
                      <a:r>
                        <a:rPr lang="zh-CN" altLang="en-US" sz="800" dirty="0">
                          <a:solidFill>
                            <a:schemeClr val="bg1"/>
                          </a:solidFill>
                          <a:latin typeface="微软雅黑" panose="020B0503020204020204" pitchFamily="34" charset="-122"/>
                          <a:ea typeface="微软雅黑" panose="020B0503020204020204" pitchFamily="34" charset="-122"/>
                        </a:rPr>
                        <a:t>（代码： </a:t>
                      </a:r>
                      <a:r>
                        <a:rPr lang="en-US" altLang="zh-CN" sz="800" dirty="0">
                          <a:solidFill>
                            <a:schemeClr val="bg1"/>
                          </a:solidFill>
                          <a:latin typeface="微软雅黑" panose="020B0503020204020204" pitchFamily="34" charset="-122"/>
                          <a:ea typeface="微软雅黑" panose="020B0503020204020204" pitchFamily="34" charset="-122"/>
                        </a:rPr>
                        <a:t>000590 </a:t>
                      </a:r>
                      <a:r>
                        <a:rPr lang="zh-CN" altLang="en-US" sz="800" dirty="0">
                          <a:solidFill>
                            <a:schemeClr val="bg1"/>
                          </a:solidFill>
                          <a:latin typeface="微软雅黑" panose="020B0503020204020204" pitchFamily="34" charset="-122"/>
                          <a:ea typeface="微软雅黑" panose="020B0503020204020204" pitchFamily="34" charset="-122"/>
                        </a:rPr>
                        <a:t>）</a:t>
                      </a: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新华百货</a:t>
                      </a:r>
                    </a:p>
                    <a:p>
                      <a:pPr algn="ctr"/>
                      <a:r>
                        <a:rPr lang="zh-CN" altLang="en-US" sz="800" dirty="0">
                          <a:solidFill>
                            <a:schemeClr val="bg1"/>
                          </a:solidFill>
                          <a:latin typeface="微软雅黑" panose="020B0503020204020204" pitchFamily="34" charset="-122"/>
                          <a:ea typeface="微软雅黑" panose="020B0503020204020204" pitchFamily="34" charset="-122"/>
                        </a:rPr>
                        <a:t>（代码： </a:t>
                      </a:r>
                      <a:r>
                        <a:rPr lang="en-US" altLang="zh-CN" sz="800" dirty="0">
                          <a:solidFill>
                            <a:schemeClr val="bg1"/>
                          </a:solidFill>
                          <a:latin typeface="微软雅黑" panose="020B0503020204020204" pitchFamily="34" charset="-122"/>
                          <a:ea typeface="微软雅黑" panose="020B0503020204020204" pitchFamily="34" charset="-122"/>
                        </a:rPr>
                        <a:t>600785 </a:t>
                      </a:r>
                      <a:r>
                        <a:rPr lang="zh-CN" altLang="en-US" sz="800" dirty="0">
                          <a:solidFill>
                            <a:schemeClr val="bg1"/>
                          </a:solidFill>
                          <a:latin typeface="微软雅黑" panose="020B0503020204020204" pitchFamily="34" charset="-122"/>
                          <a:ea typeface="微软雅黑" panose="020B0503020204020204" pitchFamily="34" charset="-122"/>
                        </a:rPr>
                        <a:t>）</a:t>
                      </a: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华控赛格</a:t>
                      </a:r>
                    </a:p>
                    <a:p>
                      <a:pPr algn="ctr"/>
                      <a:r>
                        <a:rPr lang="zh-CN" altLang="en-US" sz="800" dirty="0">
                          <a:solidFill>
                            <a:schemeClr val="bg1"/>
                          </a:solidFill>
                          <a:latin typeface="微软雅黑" panose="020B0503020204020204" pitchFamily="34" charset="-122"/>
                          <a:ea typeface="微软雅黑" panose="020B0503020204020204" pitchFamily="34" charset="-122"/>
                        </a:rPr>
                        <a:t>（代码： </a:t>
                      </a:r>
                      <a:r>
                        <a:rPr lang="en-US" altLang="zh-CN" sz="800" dirty="0">
                          <a:solidFill>
                            <a:schemeClr val="bg1"/>
                          </a:solidFill>
                          <a:latin typeface="微软雅黑" panose="020B0503020204020204" pitchFamily="34" charset="-122"/>
                          <a:ea typeface="微软雅黑" panose="020B0503020204020204" pitchFamily="34" charset="-122"/>
                        </a:rPr>
                        <a:t>000068 </a:t>
                      </a:r>
                      <a:r>
                        <a:rPr lang="zh-CN" altLang="en-US" sz="800" dirty="0">
                          <a:solidFill>
                            <a:schemeClr val="bg1"/>
                          </a:solidFill>
                          <a:latin typeface="微软雅黑" panose="020B0503020204020204" pitchFamily="34" charset="-122"/>
                          <a:ea typeface="微软雅黑" panose="020B0503020204020204" pitchFamily="34" charset="-122"/>
                        </a:rPr>
                        <a:t>）</a:t>
                      </a: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禾盛新材</a:t>
                      </a:r>
                    </a:p>
                    <a:p>
                      <a:pPr algn="ctr"/>
                      <a:r>
                        <a:rPr lang="zh-CN" altLang="en-US" sz="800" dirty="0">
                          <a:solidFill>
                            <a:schemeClr val="bg1"/>
                          </a:solidFill>
                          <a:latin typeface="微软雅黑" panose="020B0503020204020204" pitchFamily="34" charset="-122"/>
                          <a:ea typeface="微软雅黑" panose="020B0503020204020204" pitchFamily="34" charset="-122"/>
                        </a:rPr>
                        <a:t>（代码： </a:t>
                      </a:r>
                      <a:r>
                        <a:rPr lang="en-US" altLang="zh-CN" sz="800" dirty="0">
                          <a:solidFill>
                            <a:schemeClr val="bg1"/>
                          </a:solidFill>
                          <a:latin typeface="微软雅黑" panose="020B0503020204020204" pitchFamily="34" charset="-122"/>
                          <a:ea typeface="微软雅黑" panose="020B0503020204020204" pitchFamily="34" charset="-122"/>
                        </a:rPr>
                        <a:t>002290 </a:t>
                      </a:r>
                      <a:r>
                        <a:rPr lang="zh-CN" altLang="en-US" sz="800" dirty="0">
                          <a:solidFill>
                            <a:schemeClr val="bg1"/>
                          </a:solidFill>
                          <a:latin typeface="微软雅黑" panose="020B0503020204020204" pitchFamily="34" charset="-122"/>
                          <a:ea typeface="微软雅黑" panose="020B0503020204020204" pitchFamily="34" charset="-122"/>
                        </a:rPr>
                        <a:t>）</a:t>
                      </a: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金字火腿</a:t>
                      </a:r>
                    </a:p>
                    <a:p>
                      <a:pPr algn="ctr"/>
                      <a:r>
                        <a:rPr lang="zh-CN" altLang="en-US" sz="800" dirty="0">
                          <a:solidFill>
                            <a:schemeClr val="bg1"/>
                          </a:solidFill>
                          <a:latin typeface="微软雅黑" panose="020B0503020204020204" pitchFamily="34" charset="-122"/>
                          <a:ea typeface="微软雅黑" panose="020B0503020204020204" pitchFamily="34" charset="-122"/>
                        </a:rPr>
                        <a:t>（代码： </a:t>
                      </a:r>
                      <a:r>
                        <a:rPr lang="en-US" altLang="zh-CN" sz="800" dirty="0">
                          <a:solidFill>
                            <a:schemeClr val="bg1"/>
                          </a:solidFill>
                          <a:latin typeface="微软雅黑" panose="020B0503020204020204" pitchFamily="34" charset="-122"/>
                          <a:ea typeface="微软雅黑" panose="020B0503020204020204" pitchFamily="34" charset="-122"/>
                        </a:rPr>
                        <a:t>002515 </a:t>
                      </a:r>
                      <a:r>
                        <a:rPr lang="zh-CN" altLang="en-US" sz="800" dirty="0">
                          <a:solidFill>
                            <a:schemeClr val="bg1"/>
                          </a:solidFill>
                          <a:latin typeface="微软雅黑" panose="020B0503020204020204" pitchFamily="34" charset="-122"/>
                          <a:ea typeface="微软雅黑" panose="020B0503020204020204" pitchFamily="34" charset="-122"/>
                        </a:rPr>
                        <a:t>）</a:t>
                      </a: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extLst>
                  <a:ext uri="{0D108BD9-81ED-4DB2-BD59-A6C34878D82A}">
                    <a16:rowId xmlns:a16="http://schemas.microsoft.com/office/drawing/2014/main" val="1666034841"/>
                  </a:ext>
                </a:extLst>
              </a:tr>
              <a:tr h="278148">
                <a:tc vMerge="1">
                  <a:txBody>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持有 </a:t>
                      </a:r>
                      <a:r>
                        <a:rPr lang="en-US" altLang="zh-CN" sz="800" dirty="0">
                          <a:solidFill>
                            <a:schemeClr val="bg1"/>
                          </a:solidFill>
                          <a:latin typeface="微软雅黑" panose="020B0503020204020204" pitchFamily="34" charset="-122"/>
                          <a:ea typeface="微软雅黑" panose="020B0503020204020204" pitchFamily="34" charset="-122"/>
                        </a:rPr>
                        <a:t>220 </a:t>
                      </a:r>
                      <a:r>
                        <a:rPr lang="zh-CN" altLang="en-US" sz="800" dirty="0">
                          <a:solidFill>
                            <a:schemeClr val="bg1"/>
                          </a:solidFill>
                          <a:latin typeface="微软雅黑" panose="020B0503020204020204" pitchFamily="34" charset="-122"/>
                          <a:ea typeface="微软雅黑" panose="020B0503020204020204" pitchFamily="34" charset="-122"/>
                        </a:rPr>
                        <a:t>万股</a:t>
                      </a: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持有 </a:t>
                      </a:r>
                      <a:r>
                        <a:rPr lang="en-US" altLang="zh-CN" sz="800" dirty="0">
                          <a:solidFill>
                            <a:schemeClr val="bg1"/>
                          </a:solidFill>
                          <a:latin typeface="微软雅黑" panose="020B0503020204020204" pitchFamily="34" charset="-122"/>
                          <a:ea typeface="微软雅黑" panose="020B0503020204020204" pitchFamily="34" charset="-122"/>
                        </a:rPr>
                        <a:t>100 </a:t>
                      </a:r>
                      <a:r>
                        <a:rPr lang="zh-CN" altLang="en-US" sz="800" dirty="0">
                          <a:solidFill>
                            <a:schemeClr val="bg1"/>
                          </a:solidFill>
                          <a:latin typeface="微软雅黑" panose="020B0503020204020204" pitchFamily="34" charset="-122"/>
                          <a:ea typeface="微软雅黑" panose="020B0503020204020204" pitchFamily="34" charset="-122"/>
                        </a:rPr>
                        <a:t>万股</a:t>
                      </a: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持有 </a:t>
                      </a:r>
                      <a:r>
                        <a:rPr lang="en-US" altLang="zh-CN" sz="800" dirty="0">
                          <a:solidFill>
                            <a:schemeClr val="bg1"/>
                          </a:solidFill>
                          <a:latin typeface="微软雅黑" panose="020B0503020204020204" pitchFamily="34" charset="-122"/>
                          <a:ea typeface="微软雅黑" panose="020B0503020204020204" pitchFamily="34" charset="-122"/>
                        </a:rPr>
                        <a:t>290 </a:t>
                      </a:r>
                      <a:r>
                        <a:rPr lang="zh-CN" altLang="en-US" sz="800" dirty="0">
                          <a:solidFill>
                            <a:schemeClr val="bg1"/>
                          </a:solidFill>
                          <a:latin typeface="微软雅黑" panose="020B0503020204020204" pitchFamily="34" charset="-122"/>
                          <a:ea typeface="微软雅黑" panose="020B0503020204020204" pitchFamily="34" charset="-122"/>
                        </a:rPr>
                        <a:t>万股</a:t>
                      </a: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持有 </a:t>
                      </a:r>
                      <a:r>
                        <a:rPr lang="en-US" altLang="zh-CN" sz="800" dirty="0">
                          <a:solidFill>
                            <a:schemeClr val="bg1"/>
                          </a:solidFill>
                          <a:latin typeface="微软雅黑" panose="020B0503020204020204" pitchFamily="34" charset="-122"/>
                          <a:ea typeface="微软雅黑" panose="020B0503020204020204" pitchFamily="34" charset="-122"/>
                        </a:rPr>
                        <a:t>170 </a:t>
                      </a:r>
                      <a:r>
                        <a:rPr lang="zh-CN" altLang="en-US" sz="800" dirty="0">
                          <a:solidFill>
                            <a:schemeClr val="bg1"/>
                          </a:solidFill>
                          <a:latin typeface="微软雅黑" panose="020B0503020204020204" pitchFamily="34" charset="-122"/>
                          <a:ea typeface="微软雅黑" panose="020B0503020204020204" pitchFamily="34" charset="-122"/>
                        </a:rPr>
                        <a:t>万股</a:t>
                      </a: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持有 </a:t>
                      </a:r>
                      <a:r>
                        <a:rPr lang="en-US" altLang="zh-CN" sz="800" dirty="0">
                          <a:solidFill>
                            <a:schemeClr val="bg1"/>
                          </a:solidFill>
                          <a:latin typeface="微软雅黑" panose="020B0503020204020204" pitchFamily="34" charset="-122"/>
                          <a:ea typeface="微软雅黑" panose="020B0503020204020204" pitchFamily="34" charset="-122"/>
                        </a:rPr>
                        <a:t>380 </a:t>
                      </a:r>
                      <a:r>
                        <a:rPr lang="zh-CN" altLang="en-US" sz="800" dirty="0">
                          <a:solidFill>
                            <a:schemeClr val="bg1"/>
                          </a:solidFill>
                          <a:latin typeface="微软雅黑" panose="020B0503020204020204" pitchFamily="34" charset="-122"/>
                          <a:ea typeface="微软雅黑" panose="020B0503020204020204" pitchFamily="34" charset="-122"/>
                        </a:rPr>
                        <a:t>万股</a:t>
                      </a: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800" dirty="0">
                          <a:solidFill>
                            <a:schemeClr val="bg1"/>
                          </a:solidFill>
                          <a:latin typeface="微软雅黑" panose="020B0503020204020204" pitchFamily="34" charset="-122"/>
                          <a:ea typeface="微软雅黑" panose="020B0503020204020204" pitchFamily="34" charset="-122"/>
                        </a:rPr>
                        <a:t>持有 </a:t>
                      </a:r>
                      <a:r>
                        <a:rPr lang="en-US" altLang="zh-CN" sz="800" dirty="0">
                          <a:solidFill>
                            <a:schemeClr val="bg1"/>
                          </a:solidFill>
                          <a:latin typeface="微软雅黑" panose="020B0503020204020204" pitchFamily="34" charset="-122"/>
                          <a:ea typeface="微软雅黑" panose="020B0503020204020204" pitchFamily="34" charset="-122"/>
                        </a:rPr>
                        <a:t>310 </a:t>
                      </a:r>
                      <a:r>
                        <a:rPr lang="zh-CN" altLang="en-US" sz="800" dirty="0">
                          <a:solidFill>
                            <a:schemeClr val="bg1"/>
                          </a:solidFill>
                          <a:latin typeface="微软雅黑" panose="020B0503020204020204" pitchFamily="34" charset="-122"/>
                          <a:ea typeface="微软雅黑" panose="020B0503020204020204" pitchFamily="34" charset="-122"/>
                        </a:rPr>
                        <a:t>万股</a:t>
                      </a: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持有 </a:t>
                      </a:r>
                      <a:r>
                        <a:rPr lang="en-US" altLang="zh-CN" sz="800" dirty="0">
                          <a:solidFill>
                            <a:schemeClr val="bg1"/>
                          </a:solidFill>
                          <a:latin typeface="微软雅黑" panose="020B0503020204020204" pitchFamily="34" charset="-122"/>
                          <a:ea typeface="微软雅黑" panose="020B0503020204020204" pitchFamily="34" charset="-122"/>
                        </a:rPr>
                        <a:t>250 </a:t>
                      </a:r>
                      <a:r>
                        <a:rPr lang="zh-CN" altLang="en-US" sz="800" dirty="0">
                          <a:solidFill>
                            <a:schemeClr val="bg1"/>
                          </a:solidFill>
                          <a:latin typeface="微软雅黑" panose="020B0503020204020204" pitchFamily="34" charset="-122"/>
                          <a:ea typeface="微软雅黑" panose="020B0503020204020204" pitchFamily="34" charset="-122"/>
                        </a:rPr>
                        <a:t>万股</a:t>
                      </a: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extLst>
                  <a:ext uri="{0D108BD9-81ED-4DB2-BD59-A6C34878D82A}">
                    <a16:rowId xmlns:a16="http://schemas.microsoft.com/office/drawing/2014/main" val="1304954237"/>
                  </a:ext>
                </a:extLst>
              </a:tr>
              <a:tr h="278148">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2018-01-02</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16.5500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31.4500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15.2500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21.0800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5.4000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13.1000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8.3000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62894424"/>
                  </a:ext>
                </a:extLst>
              </a:tr>
              <a:tr h="278148">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2018-01-03</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16.5500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31.1100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15.1700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21.3700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5.3900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13.1400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8.5200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8809862"/>
                  </a:ext>
                </a:extLst>
              </a:tr>
              <a:tr h="278148">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2018-01-04</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16.7800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31.2500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14.9800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21.1500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5.3700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13.4500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8.4500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70143875"/>
                  </a:ext>
                </a:extLst>
              </a:tr>
              <a:tr h="278148">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1332827"/>
                  </a:ext>
                </a:extLst>
              </a:tr>
              <a:tr h="278148">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2020-09-30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10.6500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40.2500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9.6000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15.2200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3.1400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4.8800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6.2000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3917079"/>
                  </a:ext>
                </a:extLst>
              </a:tr>
              <a:tr h="278148">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98451708"/>
                  </a:ext>
                </a:extLst>
              </a:tr>
              <a:tr h="278148">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2021-10-27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19.3600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39.3500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7.7300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12.6000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2.8000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7.5200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4.8800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60690409"/>
                  </a:ext>
                </a:extLst>
              </a:tr>
              <a:tr h="278148">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2021-10-28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19.9900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38.1700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7.6200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12.6000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2.8300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7.2700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4.8300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7564020"/>
                  </a:ext>
                </a:extLst>
              </a:tr>
              <a:tr h="278148">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2021-10-29</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18.5100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39.2000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7.7400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12.3400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2.8900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7.3400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4.9900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83038307"/>
                  </a:ext>
                </a:extLst>
              </a:tr>
              <a:tr h="260576">
                <a:tc gridSpan="8">
                  <a:txBody>
                    <a:bodyPr/>
                    <a:lstStyle/>
                    <a:p>
                      <a:pPr algn="l"/>
                      <a:r>
                        <a:rPr lang="zh-CN" altLang="en-US" sz="800" dirty="0">
                          <a:solidFill>
                            <a:schemeClr val="tx1"/>
                          </a:solidFill>
                          <a:latin typeface="微软雅黑" panose="020B0503020204020204" pitchFamily="34" charset="-122"/>
                          <a:ea typeface="微软雅黑" panose="020B0503020204020204" pitchFamily="34" charset="-122"/>
                        </a:rPr>
                        <a:t>注：表中的持有数量是 </a:t>
                      </a:r>
                      <a:r>
                        <a:rPr lang="en-US" altLang="zh-CN" sz="800" dirty="0">
                          <a:solidFill>
                            <a:schemeClr val="tx1"/>
                          </a:solidFill>
                          <a:latin typeface="微软雅黑" panose="020B0503020204020204" pitchFamily="34" charset="-122"/>
                          <a:ea typeface="微软雅黑" panose="020B0503020204020204" pitchFamily="34" charset="-122"/>
                        </a:rPr>
                        <a:t>2020 </a:t>
                      </a:r>
                      <a:r>
                        <a:rPr lang="zh-CN" altLang="en-US" sz="800" dirty="0">
                          <a:solidFill>
                            <a:schemeClr val="tx1"/>
                          </a:solidFill>
                          <a:latin typeface="微软雅黑" panose="020B0503020204020204" pitchFamily="34" charset="-122"/>
                          <a:ea typeface="微软雅黑" panose="020B0503020204020204" pitchFamily="34" charset="-122"/>
                        </a:rPr>
                        <a:t>年 </a:t>
                      </a:r>
                      <a:r>
                        <a:rPr lang="en-US" altLang="zh-CN" sz="800" dirty="0">
                          <a:solidFill>
                            <a:schemeClr val="tx1"/>
                          </a:solidFill>
                          <a:latin typeface="微软雅黑" panose="020B0503020204020204" pitchFamily="34" charset="-122"/>
                          <a:ea typeface="微软雅黑" panose="020B0503020204020204" pitchFamily="34" charset="-122"/>
                        </a:rPr>
                        <a:t>9 </a:t>
                      </a:r>
                      <a:r>
                        <a:rPr lang="zh-CN" altLang="en-US" sz="800" dirty="0">
                          <a:solidFill>
                            <a:schemeClr val="tx1"/>
                          </a:solidFill>
                          <a:latin typeface="微软雅黑" panose="020B0503020204020204" pitchFamily="34" charset="-122"/>
                          <a:ea typeface="微软雅黑" panose="020B0503020204020204" pitchFamily="34" charset="-122"/>
                        </a:rPr>
                        <a:t>月 </a:t>
                      </a:r>
                      <a:r>
                        <a:rPr lang="en-US" altLang="zh-CN" sz="800" dirty="0">
                          <a:solidFill>
                            <a:schemeClr val="tx1"/>
                          </a:solidFill>
                          <a:latin typeface="微软雅黑" panose="020B0503020204020204" pitchFamily="34" charset="-122"/>
                          <a:ea typeface="微软雅黑" panose="020B0503020204020204" pitchFamily="34" charset="-122"/>
                        </a:rPr>
                        <a:t>30 </a:t>
                      </a:r>
                      <a:r>
                        <a:rPr lang="zh-CN" altLang="en-US" sz="800" dirty="0">
                          <a:solidFill>
                            <a:schemeClr val="tx1"/>
                          </a:solidFill>
                          <a:latin typeface="微软雅黑" panose="020B0503020204020204" pitchFamily="34" charset="-122"/>
                          <a:ea typeface="微软雅黑" panose="020B0503020204020204" pitchFamily="34" charset="-122"/>
                        </a:rPr>
                        <a:t>日的数据并且此后一直保持不变。</a:t>
                      </a:r>
                    </a:p>
                    <a:p>
                      <a:pPr algn="l"/>
                      <a:r>
                        <a:rPr lang="zh-CN" altLang="en-US" sz="800" dirty="0">
                          <a:solidFill>
                            <a:schemeClr val="tx1"/>
                          </a:solidFill>
                          <a:latin typeface="微软雅黑" panose="020B0503020204020204" pitchFamily="34" charset="-122"/>
                          <a:ea typeface="微软雅黑" panose="020B0503020204020204" pitchFamily="34" charset="-122"/>
                        </a:rPr>
                        <a:t>数据来源（不包括持有数量）：上海证券交易所、深圳证券交易所。</a:t>
                      </a: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合计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22 </a:t>
                      </a:r>
                      <a:r>
                        <a:rPr lang="zh-CN" altLang="en-US" sz="1400" dirty="0">
                          <a:solidFill>
                            <a:schemeClr val="tx1"/>
                          </a:solidFill>
                          <a:latin typeface="微软雅黑" panose="020B0503020204020204" pitchFamily="34" charset="-122"/>
                          <a:ea typeface="微软雅黑" panose="020B0503020204020204" pitchFamily="34" charset="-122"/>
                        </a:rPr>
                        <a:t>个</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9402818"/>
                  </a:ext>
                </a:extLst>
              </a:tr>
            </a:tbl>
          </a:graphicData>
        </a:graphic>
      </p:graphicFrame>
    </p:spTree>
    <p:extLst>
      <p:ext uri="{BB962C8B-B14F-4D97-AF65-F5344CB8AC3E}">
        <p14:creationId xmlns:p14="http://schemas.microsoft.com/office/powerpoint/2010/main" val="2952881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13.4</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15007"/>
            <a:ext cx="807646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风险价值模型检验的编程</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以阳光私募基金重仓股为案例</a:t>
            </a:r>
          </a:p>
        </p:txBody>
      </p:sp>
      <p:sp>
        <p:nvSpPr>
          <p:cNvPr id="2" name="文本框 1"/>
          <p:cNvSpPr txBox="1"/>
          <p:nvPr/>
        </p:nvSpPr>
        <p:spPr>
          <a:xfrm>
            <a:off x="286385" y="1072391"/>
            <a:ext cx="2568575" cy="368300"/>
          </a:xfrm>
          <a:prstGeom prst="rect">
            <a:avLst/>
          </a:prstGeom>
          <a:noFill/>
        </p:spPr>
        <p:txBody>
          <a:bodyPr wrap="square" rtlCol="0" anchor="t">
            <a:spAutoFit/>
          </a:bodyPr>
          <a:lstStyle/>
          <a:p>
            <a:r>
              <a:rPr lang="en-US" altLang="zh-CN" b="1" dirty="0">
                <a:latin typeface="微软雅黑" panose="020B0503020204020204" pitchFamily="34" charset="-122"/>
                <a:ea typeface="微软雅黑" panose="020B0503020204020204" pitchFamily="34" charset="-122"/>
              </a:rPr>
              <a:t>13.4.2 </a:t>
            </a:r>
            <a:r>
              <a:rPr lang="zh-CN" altLang="en-US" b="1" dirty="0">
                <a:latin typeface="微软雅黑" panose="020B0503020204020204" pitchFamily="34" charset="-122"/>
                <a:ea typeface="微软雅黑" panose="020B0503020204020204" pitchFamily="34" charset="-122"/>
              </a:rPr>
              <a:t>编程任务</a:t>
            </a:r>
          </a:p>
        </p:txBody>
      </p:sp>
      <p:sp>
        <p:nvSpPr>
          <p:cNvPr id="5" name="文本框 4">
            <a:extLst>
              <a:ext uri="{FF2B5EF4-FFF2-40B4-BE49-F238E27FC236}">
                <a16:creationId xmlns:a16="http://schemas.microsoft.com/office/drawing/2014/main" id="{E029CC98-67F9-1770-4B87-C26F7F57E6DE}"/>
              </a:ext>
            </a:extLst>
          </p:cNvPr>
          <p:cNvSpPr txBox="1"/>
          <p:nvPr/>
        </p:nvSpPr>
        <p:spPr>
          <a:xfrm>
            <a:off x="286385" y="1427554"/>
            <a:ext cx="2204085" cy="337184"/>
          </a:xfrm>
          <a:prstGeom prst="homePlate">
            <a:avLst/>
          </a:prstGeom>
          <a:solidFill>
            <a:srgbClr val="1BA486"/>
          </a:solidFill>
        </p:spPr>
        <p:txBody>
          <a:bodyPr wrap="square" rtlCol="0" anchor="t">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a:extLst>
              <a:ext uri="{FF2B5EF4-FFF2-40B4-BE49-F238E27FC236}">
                <a16:creationId xmlns:a16="http://schemas.microsoft.com/office/drawing/2014/main" id="{664F9D29-3191-7DFA-7826-D31080AA3634}"/>
              </a:ext>
            </a:extLst>
          </p:cNvPr>
          <p:cNvSpPr txBox="1"/>
          <p:nvPr/>
        </p:nvSpPr>
        <p:spPr>
          <a:xfrm>
            <a:off x="286382" y="1776315"/>
            <a:ext cx="11600815" cy="954107"/>
          </a:xfrm>
          <a:prstGeom prst="rect">
            <a:avLst/>
          </a:prstGeom>
          <a:noFill/>
          <a:ln>
            <a:solidFill>
              <a:schemeClr val="tx1"/>
            </a:solidFill>
          </a:ln>
        </p:spPr>
        <p:txBody>
          <a:bodyPr wrap="square" rtlCol="0" anchor="t">
            <a:spAutoFit/>
          </a:bodyPr>
          <a:lstStyle/>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导入包含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2018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月至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2021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10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月期间表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13-7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中各只股票日收盘价数据的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Excel</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文件，计算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D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公司在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2020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9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30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日初始的投资金额；同时，基于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2018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月至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2020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9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30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日的数据并且运用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13.1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节至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13.3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节自定义的计算风险价值的函数，依次采用方差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协方差法、历史模拟法以及蒙特卡罗模拟法（模拟次数为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10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万次），计算持有期为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天、置信水平分别为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95%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99%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的投资组合风险价值（即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2020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9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30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日的投资组合风险价值）。</a:t>
            </a:r>
          </a:p>
        </p:txBody>
      </p:sp>
      <p:sp>
        <p:nvSpPr>
          <p:cNvPr id="9" name="文本框 8">
            <a:extLst>
              <a:ext uri="{FF2B5EF4-FFF2-40B4-BE49-F238E27FC236}">
                <a16:creationId xmlns:a16="http://schemas.microsoft.com/office/drawing/2014/main" id="{801AB3A8-6277-8BE8-FD60-3F473E1D5FDC}"/>
              </a:ext>
            </a:extLst>
          </p:cNvPr>
          <p:cNvSpPr txBox="1"/>
          <p:nvPr/>
        </p:nvSpPr>
        <p:spPr>
          <a:xfrm>
            <a:off x="286384" y="2779777"/>
            <a:ext cx="2204085" cy="337184"/>
          </a:xfrm>
          <a:prstGeom prst="homePlate">
            <a:avLst/>
          </a:prstGeom>
          <a:solidFill>
            <a:srgbClr val="1BA486"/>
          </a:solidFill>
        </p:spPr>
        <p:txBody>
          <a:bodyPr wrap="square" rtlCol="0" anchor="t">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文本框 9">
            <a:extLst>
              <a:ext uri="{FF2B5EF4-FFF2-40B4-BE49-F238E27FC236}">
                <a16:creationId xmlns:a16="http://schemas.microsoft.com/office/drawing/2014/main" id="{3CE9BCFD-9034-17B1-C8CB-688B8CCED72F}"/>
              </a:ext>
            </a:extLst>
          </p:cNvPr>
          <p:cNvSpPr txBox="1"/>
          <p:nvPr/>
        </p:nvSpPr>
        <p:spPr>
          <a:xfrm>
            <a:off x="286384" y="3140503"/>
            <a:ext cx="11600815" cy="523220"/>
          </a:xfrm>
          <a:prstGeom prst="rect">
            <a:avLst/>
          </a:prstGeom>
          <a:noFill/>
          <a:ln>
            <a:solidFill>
              <a:schemeClr val="tx1"/>
            </a:solidFill>
          </a:ln>
        </p:spPr>
        <p:txBody>
          <a:bodyPr wrap="square" rtlCol="0" anchor="t">
            <a:spAutoFit/>
          </a:bodyPr>
          <a:lstStyle/>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通过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Python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自定义一个检验风险价值模型合理性的函数，要求该函数输出两个结果：一是在新样本数据中超出风险价值的天数；二是该天数占整个交易日天数（新样本数据）的比重。</a:t>
            </a:r>
          </a:p>
        </p:txBody>
      </p:sp>
      <p:sp>
        <p:nvSpPr>
          <p:cNvPr id="11" name="文本框 10">
            <a:extLst>
              <a:ext uri="{FF2B5EF4-FFF2-40B4-BE49-F238E27FC236}">
                <a16:creationId xmlns:a16="http://schemas.microsoft.com/office/drawing/2014/main" id="{7B751AEF-BD76-3813-B33C-C8F2710B4A6C}"/>
              </a:ext>
            </a:extLst>
          </p:cNvPr>
          <p:cNvSpPr txBox="1"/>
          <p:nvPr/>
        </p:nvSpPr>
        <p:spPr>
          <a:xfrm>
            <a:off x="286383" y="3712233"/>
            <a:ext cx="2204085" cy="337184"/>
          </a:xfrm>
          <a:prstGeom prst="homePlate">
            <a:avLst/>
          </a:prstGeom>
          <a:solidFill>
            <a:srgbClr val="1BA486"/>
          </a:solidFill>
        </p:spPr>
        <p:txBody>
          <a:bodyPr wrap="square" rtlCol="0" anchor="t">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文本框 12">
            <a:extLst>
              <a:ext uri="{FF2B5EF4-FFF2-40B4-BE49-F238E27FC236}">
                <a16:creationId xmlns:a16="http://schemas.microsoft.com/office/drawing/2014/main" id="{C970206C-C1CB-DB70-73E5-8AC59B1D8809}"/>
              </a:ext>
            </a:extLst>
          </p:cNvPr>
          <p:cNvSpPr txBox="1"/>
          <p:nvPr/>
        </p:nvSpPr>
        <p:spPr>
          <a:xfrm>
            <a:off x="286384" y="4084607"/>
            <a:ext cx="11600815" cy="523220"/>
          </a:xfrm>
          <a:prstGeom prst="rect">
            <a:avLst/>
          </a:prstGeom>
          <a:noFill/>
          <a:ln>
            <a:solidFill>
              <a:schemeClr val="tx1"/>
            </a:solidFill>
          </a:ln>
        </p:spPr>
        <p:txBody>
          <a:bodyPr wrap="square" rtlCol="0" anchor="t">
            <a:spAutoFit/>
          </a:bodyPr>
          <a:lstStyle/>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以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2020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10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月至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2021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10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月期间的数据作为测试的新样本数据，并且投资组合中每只股票的持有数量保持不变，运用任务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自定义的检验函数，判断任务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中运用不同模型得到投资组合风险价值的合理性。</a:t>
            </a:r>
          </a:p>
        </p:txBody>
      </p:sp>
      <p:sp>
        <p:nvSpPr>
          <p:cNvPr id="14" name="文本框 13">
            <a:extLst>
              <a:ext uri="{FF2B5EF4-FFF2-40B4-BE49-F238E27FC236}">
                <a16:creationId xmlns:a16="http://schemas.microsoft.com/office/drawing/2014/main" id="{C5A4F0F9-5F09-C2A1-4AD7-068D72A44521}"/>
              </a:ext>
            </a:extLst>
          </p:cNvPr>
          <p:cNvSpPr txBox="1"/>
          <p:nvPr/>
        </p:nvSpPr>
        <p:spPr>
          <a:xfrm>
            <a:off x="286383" y="5001270"/>
            <a:ext cx="2568575" cy="368300"/>
          </a:xfrm>
          <a:prstGeom prst="rect">
            <a:avLst/>
          </a:prstGeom>
          <a:noFill/>
        </p:spPr>
        <p:txBody>
          <a:bodyPr wrap="square" rtlCol="0" anchor="t">
            <a:spAutoFit/>
          </a:bodyPr>
          <a:lstStyle/>
          <a:p>
            <a:r>
              <a:rPr lang="en-US" altLang="zh-CN" b="1" dirty="0">
                <a:latin typeface="微软雅黑" panose="020B0503020204020204" pitchFamily="34" charset="-122"/>
                <a:ea typeface="微软雅黑" panose="020B0503020204020204" pitchFamily="34" charset="-122"/>
              </a:rPr>
              <a:t>13.4.3 </a:t>
            </a:r>
            <a:r>
              <a:rPr lang="zh-CN" altLang="en-US" b="1" dirty="0">
                <a:latin typeface="微软雅黑" panose="020B0503020204020204" pitchFamily="34" charset="-122"/>
                <a:ea typeface="微软雅黑" panose="020B0503020204020204" pitchFamily="34" charset="-122"/>
              </a:rPr>
              <a:t>编程提示</a:t>
            </a:r>
          </a:p>
        </p:txBody>
      </p:sp>
      <p:sp>
        <p:nvSpPr>
          <p:cNvPr id="15" name="文本框 14">
            <a:extLst>
              <a:ext uri="{FF2B5EF4-FFF2-40B4-BE49-F238E27FC236}">
                <a16:creationId xmlns:a16="http://schemas.microsoft.com/office/drawing/2014/main" id="{7002DCED-D85F-CCA7-5C39-DBD810B79C79}"/>
              </a:ext>
            </a:extLst>
          </p:cNvPr>
          <p:cNvSpPr txBox="1"/>
          <p:nvPr/>
        </p:nvSpPr>
        <p:spPr>
          <a:xfrm>
            <a:off x="286383" y="5367367"/>
            <a:ext cx="11600815" cy="738664"/>
          </a:xfrm>
          <a:prstGeom prst="rect">
            <a:avLst/>
          </a:prstGeom>
          <a:noFill/>
          <a:ln>
            <a:solidFill>
              <a:schemeClr val="bg1">
                <a:lumMod val="85000"/>
              </a:schemeClr>
            </a:solidFill>
          </a:ln>
        </p:spPr>
        <p:txBody>
          <a:bodyPr wrap="square" rtlCol="0" anchor="t">
            <a:spAutoFit/>
          </a:bodyPr>
          <a:lstStyle/>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风险价值模型合理性的检验逻辑如下：假定计算得到投资组合持有期为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天、置信水平为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X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的风险价值用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V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表示；选取一个新的观测期间，新期间可以与原有观测期间重叠或者不重叠；假定新期间的交易日总天数是</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D1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，在新期间内测算出每日的投资组合损失超出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V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的天数是</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D2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，分以下两种情形进行判断。</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8143CC38-2902-270B-BBE9-98917EF0B703}"/>
                  </a:ext>
                </a:extLst>
              </p:cNvPr>
              <p:cNvSpPr/>
              <p:nvPr/>
            </p:nvSpPr>
            <p:spPr>
              <a:xfrm>
                <a:off x="286382" y="6193410"/>
                <a:ext cx="5809618" cy="67216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情形 </a:t>
                </a:r>
                <a:r>
                  <a:rPr lang="en-US" altLang="zh-CN" sz="1400" dirty="0">
                    <a:solidFill>
                      <a:schemeClr val="tx1"/>
                    </a:solidFill>
                    <a:latin typeface="微软雅黑" panose="020B0503020204020204" pitchFamily="34" charset="-122"/>
                    <a:ea typeface="微软雅黑" panose="020B0503020204020204" pitchFamily="34" charset="-122"/>
                  </a:rPr>
                  <a:t>1 </a:t>
                </a:r>
                <a:r>
                  <a:rPr lang="zh-CN" altLang="en-US" sz="1400" dirty="0">
                    <a:solidFill>
                      <a:schemeClr val="tx1"/>
                    </a:solidFill>
                    <a:latin typeface="微软雅黑" panose="020B0503020204020204" pitchFamily="34" charset="-122"/>
                    <a:ea typeface="微软雅黑" panose="020B0503020204020204" pitchFamily="34" charset="-122"/>
                  </a:rPr>
                  <a:t>：如果</a:t>
                </a:r>
                <a14:m>
                  <m:oMath xmlns:m="http://schemas.openxmlformats.org/officeDocument/2006/math">
                    <m:f>
                      <m:fPr>
                        <m:ctrlPr>
                          <a:rPr lang="en-US" altLang="zh-CN" sz="1400" i="1" smtClean="0">
                            <a:solidFill>
                              <a:schemeClr val="tx1"/>
                            </a:solidFill>
                            <a:latin typeface="Cambria Math" panose="02040503050406030204" pitchFamily="18" charset="0"/>
                          </a:rPr>
                        </m:ctrlPr>
                      </m:fPr>
                      <m:num>
                        <m:sSub>
                          <m:sSubPr>
                            <m:ctrlPr>
                              <a:rPr lang="en-US" altLang="zh-CN" sz="1400" i="1" smtClean="0">
                                <a:solidFill>
                                  <a:schemeClr val="tx1"/>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𝐷</m:t>
                            </m:r>
                          </m:e>
                          <m:sub>
                            <m:r>
                              <a:rPr lang="en-US" altLang="zh-CN" sz="1400" b="0" i="1" smtClean="0">
                                <a:solidFill>
                                  <a:schemeClr val="tx1"/>
                                </a:solidFill>
                                <a:latin typeface="Cambria Math" panose="02040503050406030204" pitchFamily="18" charset="0"/>
                              </a:rPr>
                              <m:t>2</m:t>
                            </m:r>
                          </m:sub>
                        </m:sSub>
                      </m:num>
                      <m:den>
                        <m:sSub>
                          <m:sSubPr>
                            <m:ctrlPr>
                              <a:rPr lang="en-US" altLang="zh-CN" sz="1400" i="1" smtClean="0">
                                <a:solidFill>
                                  <a:schemeClr val="tx1"/>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𝐷</m:t>
                            </m:r>
                          </m:e>
                          <m:sub>
                            <m:r>
                              <a:rPr lang="en-US" altLang="zh-CN" sz="1400" b="0" i="1" smtClean="0">
                                <a:solidFill>
                                  <a:schemeClr val="tx1"/>
                                </a:solidFill>
                                <a:latin typeface="Cambria Math" panose="02040503050406030204" pitchFamily="18" charset="0"/>
                              </a:rPr>
                              <m:t>1</m:t>
                            </m:r>
                          </m:sub>
                        </m:sSub>
                      </m:den>
                    </m:f>
                    <m:r>
                      <a:rPr lang="en-US" altLang="zh-CN" sz="1400" i="1" smtClean="0">
                        <a:solidFill>
                          <a:schemeClr val="tx1"/>
                        </a:solidFill>
                        <a:latin typeface="Cambria Math" panose="02040503050406030204" pitchFamily="18" charset="0"/>
                        <a:ea typeface="Cambria Math" panose="02040503050406030204" pitchFamily="18" charset="0"/>
                      </a:rPr>
                      <m:t>&lt;</m:t>
                    </m:r>
                    <m:r>
                      <a:rPr lang="en-US" altLang="zh-CN" sz="1400" b="0" i="1" smtClean="0">
                        <a:solidFill>
                          <a:schemeClr val="tx1"/>
                        </a:solidFill>
                        <a:latin typeface="Cambria Math" panose="02040503050406030204" pitchFamily="18" charset="0"/>
                        <a:ea typeface="Cambria Math" panose="02040503050406030204" pitchFamily="18" charset="0"/>
                      </a:rPr>
                      <m:t>1−</m:t>
                    </m:r>
                    <m:r>
                      <a:rPr lang="en-US" altLang="zh-CN" sz="1400" b="0" i="1" smtClean="0">
                        <a:solidFill>
                          <a:schemeClr val="tx1"/>
                        </a:solidFill>
                        <a:latin typeface="Cambria Math" panose="02040503050406030204" pitchFamily="18" charset="0"/>
                        <a:ea typeface="Cambria Math" panose="02040503050406030204" pitchFamily="18" charset="0"/>
                      </a:rPr>
                      <m:t>𝑋</m:t>
                    </m:r>
                  </m:oMath>
                </a14:m>
                <a:r>
                  <a:rPr lang="zh-CN" altLang="en-US" sz="1400" dirty="0">
                    <a:solidFill>
                      <a:schemeClr val="tx1"/>
                    </a:solidFill>
                    <a:latin typeface="微软雅黑" panose="020B0503020204020204" pitchFamily="34" charset="-122"/>
                    <a:ea typeface="微软雅黑" panose="020B0503020204020204" pitchFamily="34" charset="-122"/>
                  </a:rPr>
                  <a:t>，可以认为计算风险价值的模型或方法是合理的。</a:t>
                </a:r>
              </a:p>
            </p:txBody>
          </p:sp>
        </mc:Choice>
        <mc:Fallback xmlns="">
          <p:sp>
            <p:nvSpPr>
              <p:cNvPr id="3" name="矩形 2">
                <a:extLst>
                  <a:ext uri="{FF2B5EF4-FFF2-40B4-BE49-F238E27FC236}">
                    <a16:creationId xmlns:a16="http://schemas.microsoft.com/office/drawing/2014/main" id="{8143CC38-2902-270B-BBE9-98917EF0B703}"/>
                  </a:ext>
                </a:extLst>
              </p:cNvPr>
              <p:cNvSpPr>
                <a:spLocks noRot="1" noChangeAspect="1" noMove="1" noResize="1" noEditPoints="1" noAdjustHandles="1" noChangeArrowheads="1" noChangeShapeType="1" noTextEdit="1"/>
              </p:cNvSpPr>
              <p:nvPr/>
            </p:nvSpPr>
            <p:spPr>
              <a:xfrm>
                <a:off x="286382" y="6193410"/>
                <a:ext cx="5809618" cy="672161"/>
              </a:xfrm>
              <a:prstGeom prst="rect">
                <a:avLst/>
              </a:prstGeom>
              <a:blipFill>
                <a:blip r:embed="rId2"/>
                <a:stretch>
                  <a:fillRect l="-209" b="-62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591B3E4C-BD9E-CF56-788A-6AD6434CDA1F}"/>
                  </a:ext>
                </a:extLst>
              </p:cNvPr>
              <p:cNvSpPr/>
              <p:nvPr/>
            </p:nvSpPr>
            <p:spPr>
              <a:xfrm>
                <a:off x="6077579" y="6195266"/>
                <a:ext cx="5809618" cy="672161"/>
              </a:xfrm>
              <a:prstGeom prst="rect">
                <a:avLst/>
              </a:prstGeom>
              <a:solidFill>
                <a:srgbClr val="1BA48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情形 </a:t>
                </a:r>
                <a:r>
                  <a:rPr lang="en-US" altLang="zh-CN" sz="1400" dirty="0">
                    <a:solidFill>
                      <a:schemeClr val="tx1"/>
                    </a:solidFill>
                    <a:latin typeface="微软雅黑" panose="020B0503020204020204" pitchFamily="34" charset="-122"/>
                    <a:ea typeface="微软雅黑" panose="020B0503020204020204" pitchFamily="34" charset="-122"/>
                  </a:rPr>
                  <a:t>2 </a:t>
                </a:r>
                <a:r>
                  <a:rPr lang="zh-CN" altLang="en-US" sz="1400" dirty="0">
                    <a:solidFill>
                      <a:schemeClr val="tx1"/>
                    </a:solidFill>
                    <a:latin typeface="微软雅黑" panose="020B0503020204020204" pitchFamily="34" charset="-122"/>
                    <a:ea typeface="微软雅黑" panose="020B0503020204020204" pitchFamily="34" charset="-122"/>
                  </a:rPr>
                  <a:t>：如果</a:t>
                </a:r>
                <a14:m>
                  <m:oMath xmlns:m="http://schemas.openxmlformats.org/officeDocument/2006/math">
                    <m:f>
                      <m:fPr>
                        <m:ctrlPr>
                          <a:rPr lang="en-US" altLang="zh-CN" sz="1400" i="1" smtClean="0">
                            <a:solidFill>
                              <a:schemeClr val="tx1"/>
                            </a:solidFill>
                            <a:latin typeface="Cambria Math" panose="02040503050406030204" pitchFamily="18" charset="0"/>
                          </a:rPr>
                        </m:ctrlPr>
                      </m:fPr>
                      <m:num>
                        <m:sSub>
                          <m:sSubPr>
                            <m:ctrlPr>
                              <a:rPr lang="en-US" altLang="zh-CN" sz="1400" i="1" smtClean="0">
                                <a:solidFill>
                                  <a:schemeClr val="tx1"/>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𝐷</m:t>
                            </m:r>
                          </m:e>
                          <m:sub>
                            <m:r>
                              <a:rPr lang="en-US" altLang="zh-CN" sz="1400" b="0" i="1" smtClean="0">
                                <a:solidFill>
                                  <a:schemeClr val="tx1"/>
                                </a:solidFill>
                                <a:latin typeface="Cambria Math" panose="02040503050406030204" pitchFamily="18" charset="0"/>
                              </a:rPr>
                              <m:t>2</m:t>
                            </m:r>
                          </m:sub>
                        </m:sSub>
                      </m:num>
                      <m:den>
                        <m:sSub>
                          <m:sSubPr>
                            <m:ctrlPr>
                              <a:rPr lang="en-US" altLang="zh-CN" sz="1400" i="1" smtClean="0">
                                <a:solidFill>
                                  <a:schemeClr val="tx1"/>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𝐷</m:t>
                            </m:r>
                          </m:e>
                          <m:sub>
                            <m:r>
                              <a:rPr lang="en-US" altLang="zh-CN" sz="1400" b="0" i="1" smtClean="0">
                                <a:solidFill>
                                  <a:schemeClr val="tx1"/>
                                </a:solidFill>
                                <a:latin typeface="Cambria Math" panose="02040503050406030204" pitchFamily="18" charset="0"/>
                              </a:rPr>
                              <m:t>1</m:t>
                            </m:r>
                          </m:sub>
                        </m:sSub>
                      </m:den>
                    </m:f>
                  </m:oMath>
                </a14:m>
                <a:r>
                  <a:rPr lang="zh-CN" altLang="en-US" sz="1400" dirty="0">
                    <a:solidFill>
                      <a:schemeClr val="tx1"/>
                    </a:solidFill>
                    <a:latin typeface="微软雅黑" panose="020B0503020204020204" pitchFamily="34" charset="-122"/>
                    <a:ea typeface="微软雅黑" panose="020B0503020204020204" pitchFamily="34" charset="-122"/>
                  </a:rPr>
                  <a:t>&gt;</a:t>
                </a:r>
                <a14:m>
                  <m:oMath xmlns:m="http://schemas.openxmlformats.org/officeDocument/2006/math">
                    <m:r>
                      <a:rPr lang="en-US" altLang="zh-CN" sz="1400" b="0" i="1" smtClean="0">
                        <a:solidFill>
                          <a:schemeClr val="tx1"/>
                        </a:solidFill>
                        <a:latin typeface="Cambria Math" panose="02040503050406030204" pitchFamily="18" charset="0"/>
                        <a:ea typeface="Cambria Math" panose="02040503050406030204" pitchFamily="18" charset="0"/>
                      </a:rPr>
                      <m:t>1−</m:t>
                    </m:r>
                    <m:r>
                      <a:rPr lang="en-US" altLang="zh-CN" sz="1400" b="0" i="1" smtClean="0">
                        <a:solidFill>
                          <a:schemeClr val="tx1"/>
                        </a:solidFill>
                        <a:latin typeface="Cambria Math" panose="02040503050406030204" pitchFamily="18" charset="0"/>
                        <a:ea typeface="Cambria Math" panose="02040503050406030204" pitchFamily="18" charset="0"/>
                      </a:rPr>
                      <m:t>𝑋</m:t>
                    </m:r>
                  </m:oMath>
                </a14:m>
                <a:r>
                  <a:rPr lang="zh-CN" altLang="en-US" sz="1400" dirty="0">
                    <a:solidFill>
                      <a:schemeClr val="tx1"/>
                    </a:solidFill>
                    <a:latin typeface="微软雅黑" panose="020B0503020204020204" pitchFamily="34" charset="-122"/>
                    <a:ea typeface="微软雅黑" panose="020B0503020204020204" pitchFamily="34" charset="-122"/>
                  </a:rPr>
                  <a:t>，有必要对计算风险价值的模型产生怀疑，只有对模型进行一定的校正后方可使用。</a:t>
                </a:r>
              </a:p>
            </p:txBody>
          </p:sp>
        </mc:Choice>
        <mc:Fallback xmlns="">
          <p:sp>
            <p:nvSpPr>
              <p:cNvPr id="4" name="矩形 3">
                <a:extLst>
                  <a:ext uri="{FF2B5EF4-FFF2-40B4-BE49-F238E27FC236}">
                    <a16:creationId xmlns:a16="http://schemas.microsoft.com/office/drawing/2014/main" id="{591B3E4C-BD9E-CF56-788A-6AD6434CDA1F}"/>
                  </a:ext>
                </a:extLst>
              </p:cNvPr>
              <p:cNvSpPr>
                <a:spLocks noRot="1" noChangeAspect="1" noMove="1" noResize="1" noEditPoints="1" noAdjustHandles="1" noChangeArrowheads="1" noChangeShapeType="1" noTextEdit="1"/>
              </p:cNvSpPr>
              <p:nvPr/>
            </p:nvSpPr>
            <p:spPr>
              <a:xfrm>
                <a:off x="6077579" y="6195266"/>
                <a:ext cx="5809618" cy="672161"/>
              </a:xfrm>
              <a:prstGeom prst="rect">
                <a:avLst/>
              </a:prstGeom>
              <a:blipFill>
                <a:blip r:embed="rId3"/>
                <a:stretch>
                  <a:fillRect l="-209" b="-53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38983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13.4</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15007"/>
            <a:ext cx="807646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风险价值模型检验的编程</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以阳光私募基金重仓股为案例</a:t>
            </a:r>
          </a:p>
        </p:txBody>
      </p:sp>
      <p:sp>
        <p:nvSpPr>
          <p:cNvPr id="14" name="文本框 13">
            <a:extLst>
              <a:ext uri="{FF2B5EF4-FFF2-40B4-BE49-F238E27FC236}">
                <a16:creationId xmlns:a16="http://schemas.microsoft.com/office/drawing/2014/main" id="{C5A4F0F9-5F09-C2A1-4AD7-068D72A44521}"/>
              </a:ext>
            </a:extLst>
          </p:cNvPr>
          <p:cNvSpPr txBox="1"/>
          <p:nvPr/>
        </p:nvSpPr>
        <p:spPr>
          <a:xfrm>
            <a:off x="286385" y="1207390"/>
            <a:ext cx="2568575" cy="368300"/>
          </a:xfrm>
          <a:prstGeom prst="rect">
            <a:avLst/>
          </a:prstGeom>
          <a:noFill/>
        </p:spPr>
        <p:txBody>
          <a:bodyPr wrap="square" rtlCol="0" anchor="t">
            <a:spAutoFit/>
          </a:bodyPr>
          <a:lstStyle/>
          <a:p>
            <a:r>
              <a:rPr lang="en-US" altLang="zh-CN" b="1" dirty="0">
                <a:latin typeface="微软雅黑" panose="020B0503020204020204" pitchFamily="34" charset="-122"/>
                <a:ea typeface="微软雅黑" panose="020B0503020204020204" pitchFamily="34" charset="-122"/>
              </a:rPr>
              <a:t>13.4.4 </a:t>
            </a:r>
            <a:r>
              <a:rPr lang="zh-CN" altLang="en-US" b="1" dirty="0">
                <a:latin typeface="微软雅黑" panose="020B0503020204020204" pitchFamily="34" charset="-122"/>
                <a:ea typeface="微软雅黑" panose="020B0503020204020204" pitchFamily="34" charset="-122"/>
              </a:rPr>
              <a:t>参考代码与说明</a:t>
            </a:r>
          </a:p>
        </p:txBody>
      </p:sp>
      <p:sp>
        <p:nvSpPr>
          <p:cNvPr id="19" name="文本框 18">
            <a:extLst>
              <a:ext uri="{FF2B5EF4-FFF2-40B4-BE49-F238E27FC236}">
                <a16:creationId xmlns:a16="http://schemas.microsoft.com/office/drawing/2014/main" id="{E673EEE3-819E-A1E2-74BD-FE7B44FB6F1D}"/>
              </a:ext>
            </a:extLst>
          </p:cNvPr>
          <p:cNvSpPr txBox="1"/>
          <p:nvPr/>
        </p:nvSpPr>
        <p:spPr>
          <a:xfrm>
            <a:off x="286381" y="1573009"/>
            <a:ext cx="2204085" cy="337184"/>
          </a:xfrm>
          <a:prstGeom prst="homePlate">
            <a:avLst/>
          </a:prstGeom>
          <a:solidFill>
            <a:srgbClr val="1BA486"/>
          </a:solidFill>
        </p:spPr>
        <p:txBody>
          <a:bodyPr wrap="square" rtlCol="0" anchor="t">
            <a:spAutoFit/>
          </a:bodyPr>
          <a:lstStyle/>
          <a:p>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．针对任务 </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a:extLst>
              <a:ext uri="{FF2B5EF4-FFF2-40B4-BE49-F238E27FC236}">
                <a16:creationId xmlns:a16="http://schemas.microsoft.com/office/drawing/2014/main" id="{07ABEF6B-F2D7-1AFF-A37E-46F7F91C53AE}"/>
              </a:ext>
            </a:extLst>
          </p:cNvPr>
          <p:cNvPicPr>
            <a:picLocks noChangeAspect="1"/>
          </p:cNvPicPr>
          <p:nvPr/>
        </p:nvPicPr>
        <p:blipFill>
          <a:blip r:embed="rId2"/>
          <a:stretch>
            <a:fillRect/>
          </a:stretch>
        </p:blipFill>
        <p:spPr>
          <a:xfrm>
            <a:off x="286381" y="1910193"/>
            <a:ext cx="6867525" cy="1219200"/>
          </a:xfrm>
          <a:prstGeom prst="rect">
            <a:avLst/>
          </a:prstGeom>
        </p:spPr>
      </p:pic>
      <p:sp>
        <p:nvSpPr>
          <p:cNvPr id="5" name="对话气泡: 圆角矩形 4">
            <a:extLst>
              <a:ext uri="{FF2B5EF4-FFF2-40B4-BE49-F238E27FC236}">
                <a16:creationId xmlns:a16="http://schemas.microsoft.com/office/drawing/2014/main" id="{2E3DEA9A-398C-7619-F35E-B0D0F3245F05}"/>
              </a:ext>
            </a:extLst>
          </p:cNvPr>
          <p:cNvSpPr/>
          <p:nvPr/>
        </p:nvSpPr>
        <p:spPr>
          <a:xfrm>
            <a:off x="7937369" y="2312096"/>
            <a:ext cx="3544044" cy="817297"/>
          </a:xfrm>
          <a:prstGeom prst="wedgeRoundRectCallout">
            <a:avLst>
              <a:gd name="adj1" fmla="val -65228"/>
              <a:gd name="adj2" fmla="val -35005"/>
              <a:gd name="adj3" fmla="val 16667"/>
            </a:avLst>
          </a:prstGeom>
          <a:solidFill>
            <a:srgbClr val="1BA486"/>
          </a:solidFill>
          <a:ln>
            <a:solidFill>
              <a:srgbClr val="BEEF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bg1"/>
                </a:solidFill>
                <a:latin typeface="微软雅黑" panose="020B0503020204020204" pitchFamily="34" charset="-122"/>
                <a:ea typeface="微软雅黑" panose="020B0503020204020204" pitchFamily="34" charset="-122"/>
              </a:rPr>
              <a:t>通过计算可以看到， </a:t>
            </a:r>
            <a:r>
              <a:rPr lang="en-US" altLang="zh-CN" sz="1400" dirty="0">
                <a:solidFill>
                  <a:schemeClr val="bg1"/>
                </a:solidFill>
                <a:latin typeface="微软雅黑" panose="020B0503020204020204" pitchFamily="34" charset="-122"/>
                <a:ea typeface="微软雅黑" panose="020B0503020204020204" pitchFamily="34" charset="-122"/>
              </a:rPr>
              <a:t>D </a:t>
            </a:r>
            <a:r>
              <a:rPr lang="zh-CN" altLang="en-US" sz="1400" dirty="0">
                <a:solidFill>
                  <a:schemeClr val="bg1"/>
                </a:solidFill>
                <a:latin typeface="微软雅黑" panose="020B0503020204020204" pitchFamily="34" charset="-122"/>
                <a:ea typeface="微软雅黑" panose="020B0503020204020204" pitchFamily="34" charset="-122"/>
              </a:rPr>
              <a:t>公司投资组合的初始投资金额为 </a:t>
            </a:r>
            <a:r>
              <a:rPr lang="en-US" altLang="zh-CN" sz="1400" dirty="0">
                <a:solidFill>
                  <a:schemeClr val="bg1"/>
                </a:solidFill>
                <a:latin typeface="微软雅黑" panose="020B0503020204020204" pitchFamily="34" charset="-122"/>
                <a:ea typeface="微软雅黑" panose="020B0503020204020204" pitchFamily="34" charset="-122"/>
              </a:rPr>
              <a:t>1.60 </a:t>
            </a:r>
            <a:r>
              <a:rPr lang="zh-CN" altLang="en-US" sz="1400" dirty="0">
                <a:solidFill>
                  <a:schemeClr val="bg1"/>
                </a:solidFill>
                <a:latin typeface="微软雅黑" panose="020B0503020204020204" pitchFamily="34" charset="-122"/>
                <a:ea typeface="微软雅黑" panose="020B0503020204020204" pitchFamily="34" charset="-122"/>
              </a:rPr>
              <a:t>亿元左右。</a:t>
            </a:r>
          </a:p>
        </p:txBody>
      </p:sp>
      <p:pic>
        <p:nvPicPr>
          <p:cNvPr id="7" name="图片 6">
            <a:extLst>
              <a:ext uri="{FF2B5EF4-FFF2-40B4-BE49-F238E27FC236}">
                <a16:creationId xmlns:a16="http://schemas.microsoft.com/office/drawing/2014/main" id="{ADF436B1-DD9F-1F91-B58A-EADAF1F920D0}"/>
              </a:ext>
            </a:extLst>
          </p:cNvPr>
          <p:cNvPicPr>
            <a:picLocks noChangeAspect="1"/>
          </p:cNvPicPr>
          <p:nvPr/>
        </p:nvPicPr>
        <p:blipFill>
          <a:blip r:embed="rId3"/>
          <a:stretch>
            <a:fillRect/>
          </a:stretch>
        </p:blipFill>
        <p:spPr>
          <a:xfrm>
            <a:off x="286381" y="3476259"/>
            <a:ext cx="6877050" cy="2428875"/>
          </a:xfrm>
          <a:prstGeom prst="rect">
            <a:avLst/>
          </a:prstGeom>
        </p:spPr>
      </p:pic>
      <p:cxnSp>
        <p:nvCxnSpPr>
          <p:cNvPr id="9" name="直接连接符 8">
            <a:extLst>
              <a:ext uri="{FF2B5EF4-FFF2-40B4-BE49-F238E27FC236}">
                <a16:creationId xmlns:a16="http://schemas.microsoft.com/office/drawing/2014/main" id="{2AE68197-D182-7204-160E-96DE505C84BB}"/>
              </a:ext>
            </a:extLst>
          </p:cNvPr>
          <p:cNvCxnSpPr/>
          <p:nvPr/>
        </p:nvCxnSpPr>
        <p:spPr>
          <a:xfrm>
            <a:off x="286381" y="3185955"/>
            <a:ext cx="11449990" cy="0"/>
          </a:xfrm>
          <a:prstGeom prst="line">
            <a:avLst/>
          </a:prstGeom>
          <a:ln>
            <a:solidFill>
              <a:srgbClr val="BEEFDE"/>
            </a:solidFill>
          </a:ln>
        </p:spPr>
        <p:style>
          <a:lnRef idx="1">
            <a:schemeClr val="accent1"/>
          </a:lnRef>
          <a:fillRef idx="0">
            <a:schemeClr val="accent1"/>
          </a:fillRef>
          <a:effectRef idx="0">
            <a:schemeClr val="accent1"/>
          </a:effectRef>
          <a:fontRef idx="minor">
            <a:schemeClr val="tx1"/>
          </a:fontRef>
        </p:style>
      </p:cxnSp>
      <p:sp>
        <p:nvSpPr>
          <p:cNvPr id="10" name="对话气泡: 圆角矩形 9">
            <a:extLst>
              <a:ext uri="{FF2B5EF4-FFF2-40B4-BE49-F238E27FC236}">
                <a16:creationId xmlns:a16="http://schemas.microsoft.com/office/drawing/2014/main" id="{58C1BA50-87BF-F6BD-504C-3322ACF60A22}"/>
              </a:ext>
            </a:extLst>
          </p:cNvPr>
          <p:cNvSpPr/>
          <p:nvPr/>
        </p:nvSpPr>
        <p:spPr>
          <a:xfrm>
            <a:off x="7937369" y="4011411"/>
            <a:ext cx="3544044" cy="1578685"/>
          </a:xfrm>
          <a:prstGeom prst="wedgeRoundRectCallout">
            <a:avLst>
              <a:gd name="adj1" fmla="val -65228"/>
              <a:gd name="adj2" fmla="val -35005"/>
              <a:gd name="adj3" fmla="val 16667"/>
            </a:avLst>
          </a:prstGeom>
          <a:solidFill>
            <a:srgbClr val="1BA486"/>
          </a:solidFill>
          <a:ln>
            <a:solidFill>
              <a:srgbClr val="BEEF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bg1"/>
                </a:solidFill>
                <a:latin typeface="微软雅黑" panose="020B0503020204020204" pitchFamily="34" charset="-122"/>
                <a:ea typeface="微软雅黑" panose="020B0503020204020204" pitchFamily="34" charset="-122"/>
              </a:rPr>
              <a:t>从左侧的权重输出结果来看，在整个投资组合中，博雅生物的占比最高，其占比为 </a:t>
            </a:r>
            <a:r>
              <a:rPr lang="en-US" altLang="zh-CN" sz="1400" dirty="0">
                <a:solidFill>
                  <a:schemeClr val="bg1"/>
                </a:solidFill>
                <a:latin typeface="微软雅黑" panose="020B0503020204020204" pitchFamily="34" charset="-122"/>
                <a:ea typeface="微软雅黑" panose="020B0503020204020204" pitchFamily="34" charset="-122"/>
              </a:rPr>
              <a:t>25.16% </a:t>
            </a:r>
            <a:r>
              <a:rPr lang="zh-CN" altLang="en-US" sz="1400" dirty="0">
                <a:solidFill>
                  <a:schemeClr val="bg1"/>
                </a:solidFill>
                <a:latin typeface="微软雅黑" panose="020B0503020204020204" pitchFamily="34" charset="-122"/>
                <a:ea typeface="微软雅黑" panose="020B0503020204020204" pitchFamily="34" charset="-122"/>
              </a:rPr>
              <a:t>左右，相比之下，华控赛格的占比最低，不到 </a:t>
            </a:r>
            <a:r>
              <a:rPr lang="en-US" altLang="zh-CN" sz="1400" dirty="0">
                <a:solidFill>
                  <a:schemeClr val="bg1"/>
                </a:solidFill>
                <a:latin typeface="微软雅黑" panose="020B0503020204020204" pitchFamily="34" charset="-122"/>
                <a:ea typeface="微软雅黑" panose="020B0503020204020204" pitchFamily="34" charset="-122"/>
              </a:rPr>
              <a:t>7.50% </a:t>
            </a:r>
            <a:r>
              <a:rPr lang="zh-CN" altLang="en-US" sz="1400" dirty="0">
                <a:solidFill>
                  <a:schemeClr val="bg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255405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13.4</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15007"/>
            <a:ext cx="807646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风险价值模型检验的编程</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以阳光私募基金重仓股为案例</a:t>
            </a:r>
          </a:p>
        </p:txBody>
      </p:sp>
      <p:sp>
        <p:nvSpPr>
          <p:cNvPr id="5" name="对话气泡: 圆角矩形 4">
            <a:extLst>
              <a:ext uri="{FF2B5EF4-FFF2-40B4-BE49-F238E27FC236}">
                <a16:creationId xmlns:a16="http://schemas.microsoft.com/office/drawing/2014/main" id="{2E3DEA9A-398C-7619-F35E-B0D0F3245F05}"/>
              </a:ext>
            </a:extLst>
          </p:cNvPr>
          <p:cNvSpPr/>
          <p:nvPr/>
        </p:nvSpPr>
        <p:spPr>
          <a:xfrm>
            <a:off x="7201028" y="1634298"/>
            <a:ext cx="4934407" cy="1293536"/>
          </a:xfrm>
          <a:prstGeom prst="wedgeRoundRectCallout">
            <a:avLst>
              <a:gd name="adj1" fmla="val -46343"/>
              <a:gd name="adj2" fmla="val 4211"/>
              <a:gd name="adj3" fmla="val 16667"/>
            </a:avLst>
          </a:prstGeom>
          <a:solidFill>
            <a:srgbClr val="1BA486"/>
          </a:solidFill>
          <a:ln>
            <a:solidFill>
              <a:srgbClr val="BEEF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bg1"/>
                </a:solidFill>
                <a:latin typeface="微软雅黑" panose="020B0503020204020204" pitchFamily="34" charset="-122"/>
                <a:ea typeface="微软雅黑" panose="020B0503020204020204" pitchFamily="34" charset="-122"/>
              </a:rPr>
              <a:t>表 </a:t>
            </a:r>
            <a:r>
              <a:rPr lang="en-US" altLang="zh-CN" sz="1400" dirty="0">
                <a:solidFill>
                  <a:schemeClr val="bg1"/>
                </a:solidFill>
                <a:latin typeface="微软雅黑" panose="020B0503020204020204" pitchFamily="34" charset="-122"/>
                <a:ea typeface="微软雅黑" panose="020B0503020204020204" pitchFamily="34" charset="-122"/>
              </a:rPr>
              <a:t>13-8 </a:t>
            </a:r>
            <a:r>
              <a:rPr lang="zh-CN" altLang="en-US" sz="1400" dirty="0">
                <a:solidFill>
                  <a:schemeClr val="bg1"/>
                </a:solidFill>
                <a:latin typeface="微软雅黑" panose="020B0503020204020204" pitchFamily="34" charset="-122"/>
                <a:ea typeface="微软雅黑" panose="020B0503020204020204" pitchFamily="34" charset="-122"/>
              </a:rPr>
              <a:t>依据以上的输出结果，汇总并梳理了运用不同的方法测算得到的投资组合风险价值。</a:t>
            </a:r>
          </a:p>
          <a:p>
            <a:r>
              <a:rPr lang="zh-CN" altLang="en-US" sz="1400" dirty="0">
                <a:solidFill>
                  <a:schemeClr val="bg1"/>
                </a:solidFill>
                <a:latin typeface="微软雅黑" panose="020B0503020204020204" pitchFamily="34" charset="-122"/>
                <a:ea typeface="微软雅黑" panose="020B0503020204020204" pitchFamily="34" charset="-122"/>
              </a:rPr>
              <a:t>从表中不难发现，无论是置信水平为 </a:t>
            </a:r>
            <a:r>
              <a:rPr lang="en-US" altLang="zh-CN" sz="1400" dirty="0">
                <a:solidFill>
                  <a:schemeClr val="bg1"/>
                </a:solidFill>
                <a:latin typeface="微软雅黑" panose="020B0503020204020204" pitchFamily="34" charset="-122"/>
                <a:ea typeface="微软雅黑" panose="020B0503020204020204" pitchFamily="34" charset="-122"/>
              </a:rPr>
              <a:t>95% </a:t>
            </a:r>
            <a:r>
              <a:rPr lang="zh-CN" altLang="en-US" sz="1400" dirty="0">
                <a:solidFill>
                  <a:schemeClr val="bg1"/>
                </a:solidFill>
                <a:latin typeface="微软雅黑" panose="020B0503020204020204" pitchFamily="34" charset="-122"/>
                <a:ea typeface="微软雅黑" panose="020B0503020204020204" pitchFamily="34" charset="-122"/>
              </a:rPr>
              <a:t>还是 </a:t>
            </a:r>
            <a:r>
              <a:rPr lang="en-US" altLang="zh-CN" sz="1400" dirty="0">
                <a:solidFill>
                  <a:schemeClr val="bg1"/>
                </a:solidFill>
                <a:latin typeface="微软雅黑" panose="020B0503020204020204" pitchFamily="34" charset="-122"/>
                <a:ea typeface="微软雅黑" panose="020B0503020204020204" pitchFamily="34" charset="-122"/>
              </a:rPr>
              <a:t>99% </a:t>
            </a:r>
            <a:r>
              <a:rPr lang="zh-CN" altLang="en-US" sz="1400" dirty="0">
                <a:solidFill>
                  <a:schemeClr val="bg1"/>
                </a:solidFill>
                <a:latin typeface="微软雅黑" panose="020B0503020204020204" pitchFamily="34" charset="-122"/>
                <a:ea typeface="微软雅黑" panose="020B0503020204020204" pitchFamily="34" charset="-122"/>
              </a:rPr>
              <a:t>的风险价值，运用蒙特卡罗模拟法计算得到的结</a:t>
            </a:r>
          </a:p>
          <a:p>
            <a:r>
              <a:rPr lang="zh-CN" altLang="en-US" sz="1400" dirty="0">
                <a:solidFill>
                  <a:schemeClr val="bg1"/>
                </a:solidFill>
                <a:latin typeface="微软雅黑" panose="020B0503020204020204" pitchFamily="34" charset="-122"/>
                <a:ea typeface="微软雅黑" panose="020B0503020204020204" pitchFamily="34" charset="-122"/>
              </a:rPr>
              <a:t>果都是最大的，运用方差 </a:t>
            </a:r>
            <a:r>
              <a:rPr lang="en-US" altLang="zh-CN" sz="1400" dirty="0">
                <a:solidFill>
                  <a:schemeClr val="bg1"/>
                </a:solidFill>
                <a:latin typeface="微软雅黑" panose="020B0503020204020204" pitchFamily="34" charset="-122"/>
                <a:ea typeface="微软雅黑" panose="020B0503020204020204" pitchFamily="34" charset="-122"/>
              </a:rPr>
              <a:t>- </a:t>
            </a:r>
            <a:r>
              <a:rPr lang="zh-CN" altLang="en-US" sz="1400" dirty="0">
                <a:solidFill>
                  <a:schemeClr val="bg1"/>
                </a:solidFill>
                <a:latin typeface="微软雅黑" panose="020B0503020204020204" pitchFamily="34" charset="-122"/>
                <a:ea typeface="微软雅黑" panose="020B0503020204020204" pitchFamily="34" charset="-122"/>
              </a:rPr>
              <a:t>协方差法得到的结果则最小。</a:t>
            </a:r>
          </a:p>
        </p:txBody>
      </p:sp>
      <p:pic>
        <p:nvPicPr>
          <p:cNvPr id="3" name="图片 2">
            <a:extLst>
              <a:ext uri="{FF2B5EF4-FFF2-40B4-BE49-F238E27FC236}">
                <a16:creationId xmlns:a16="http://schemas.microsoft.com/office/drawing/2014/main" id="{FDF74776-93D1-68C4-2694-28A2B18B4C43}"/>
              </a:ext>
            </a:extLst>
          </p:cNvPr>
          <p:cNvPicPr>
            <a:picLocks noChangeAspect="1"/>
          </p:cNvPicPr>
          <p:nvPr/>
        </p:nvPicPr>
        <p:blipFill>
          <a:blip r:embed="rId2"/>
          <a:stretch>
            <a:fillRect/>
          </a:stretch>
        </p:blipFill>
        <p:spPr>
          <a:xfrm>
            <a:off x="286381" y="1634298"/>
            <a:ext cx="6858000" cy="4924425"/>
          </a:xfrm>
          <a:prstGeom prst="rect">
            <a:avLst/>
          </a:prstGeom>
        </p:spPr>
      </p:pic>
      <p:cxnSp>
        <p:nvCxnSpPr>
          <p:cNvPr id="8" name="直接连接符 7">
            <a:extLst>
              <a:ext uri="{FF2B5EF4-FFF2-40B4-BE49-F238E27FC236}">
                <a16:creationId xmlns:a16="http://schemas.microsoft.com/office/drawing/2014/main" id="{17C9AEE0-30CD-7FCA-F533-CEE6EB718FAB}"/>
              </a:ext>
            </a:extLst>
          </p:cNvPr>
          <p:cNvCxnSpPr/>
          <p:nvPr/>
        </p:nvCxnSpPr>
        <p:spPr>
          <a:xfrm>
            <a:off x="7144381" y="1570828"/>
            <a:ext cx="0" cy="5216471"/>
          </a:xfrm>
          <a:prstGeom prst="line">
            <a:avLst/>
          </a:prstGeom>
          <a:ln>
            <a:solidFill>
              <a:srgbClr val="BEEFDE"/>
            </a:solidFill>
          </a:ln>
        </p:spPr>
        <p:style>
          <a:lnRef idx="1">
            <a:schemeClr val="accent1"/>
          </a:lnRef>
          <a:fillRef idx="0">
            <a:schemeClr val="accent1"/>
          </a:fillRef>
          <a:effectRef idx="0">
            <a:schemeClr val="accent1"/>
          </a:effectRef>
          <a:fontRef idx="minor">
            <a:schemeClr val="tx1"/>
          </a:fontRef>
        </p:style>
      </p:cxnSp>
      <p:graphicFrame>
        <p:nvGraphicFramePr>
          <p:cNvPr id="11" name="表格 11">
            <a:extLst>
              <a:ext uri="{FF2B5EF4-FFF2-40B4-BE49-F238E27FC236}">
                <a16:creationId xmlns:a16="http://schemas.microsoft.com/office/drawing/2014/main" id="{0A800EDD-DAAC-B93C-3454-43A09B2ECE83}"/>
              </a:ext>
            </a:extLst>
          </p:cNvPr>
          <p:cNvGraphicFramePr>
            <a:graphicFrameLocks noGrp="1"/>
          </p:cNvGraphicFramePr>
          <p:nvPr>
            <p:extLst>
              <p:ext uri="{D42A27DB-BD31-4B8C-83A1-F6EECF244321}">
                <p14:modId xmlns:p14="http://schemas.microsoft.com/office/powerpoint/2010/main" val="144777368"/>
              </p:ext>
            </p:extLst>
          </p:nvPr>
        </p:nvGraphicFramePr>
        <p:xfrm>
          <a:off x="7201030" y="3019353"/>
          <a:ext cx="4934408" cy="3723640"/>
        </p:xfrm>
        <a:graphic>
          <a:graphicData uri="http://schemas.openxmlformats.org/drawingml/2006/table">
            <a:tbl>
              <a:tblPr firstRow="1" bandRow="1">
                <a:tableStyleId>{5C22544A-7EE6-4342-B048-85BDC9FD1C3A}</a:tableStyleId>
              </a:tblPr>
              <a:tblGrid>
                <a:gridCol w="1233602">
                  <a:extLst>
                    <a:ext uri="{9D8B030D-6E8A-4147-A177-3AD203B41FA5}">
                      <a16:colId xmlns:a16="http://schemas.microsoft.com/office/drawing/2014/main" val="4046570187"/>
                    </a:ext>
                  </a:extLst>
                </a:gridCol>
                <a:gridCol w="1233602">
                  <a:extLst>
                    <a:ext uri="{9D8B030D-6E8A-4147-A177-3AD203B41FA5}">
                      <a16:colId xmlns:a16="http://schemas.microsoft.com/office/drawing/2014/main" val="1212344061"/>
                    </a:ext>
                  </a:extLst>
                </a:gridCol>
                <a:gridCol w="1233602">
                  <a:extLst>
                    <a:ext uri="{9D8B030D-6E8A-4147-A177-3AD203B41FA5}">
                      <a16:colId xmlns:a16="http://schemas.microsoft.com/office/drawing/2014/main" val="3861132263"/>
                    </a:ext>
                  </a:extLst>
                </a:gridCol>
                <a:gridCol w="1233602">
                  <a:extLst>
                    <a:ext uri="{9D8B030D-6E8A-4147-A177-3AD203B41FA5}">
                      <a16:colId xmlns:a16="http://schemas.microsoft.com/office/drawing/2014/main" val="350400244"/>
                    </a:ext>
                  </a:extLst>
                </a:gridCol>
              </a:tblGrid>
              <a:tr h="370840">
                <a:tc gridSpan="4">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表 </a:t>
                      </a:r>
                      <a:r>
                        <a:rPr lang="en-US" altLang="zh-CN" sz="1400" dirty="0">
                          <a:solidFill>
                            <a:schemeClr val="tx1"/>
                          </a:solidFill>
                          <a:latin typeface="微软雅黑" panose="020B0503020204020204" pitchFamily="34" charset="-122"/>
                          <a:ea typeface="微软雅黑" panose="020B0503020204020204" pitchFamily="34" charset="-122"/>
                        </a:rPr>
                        <a:t>13-8 </a:t>
                      </a:r>
                      <a:r>
                        <a:rPr lang="zh-CN" altLang="en-US" sz="1400" dirty="0">
                          <a:solidFill>
                            <a:schemeClr val="tx1"/>
                          </a:solidFill>
                          <a:latin typeface="微软雅黑" panose="020B0503020204020204" pitchFamily="34" charset="-122"/>
                          <a:ea typeface="微软雅黑" panose="020B0503020204020204" pitchFamily="34" charset="-122"/>
                        </a:rPr>
                        <a:t>不同方法计算得到的投资组合风险价值（投资组合初始成本 </a:t>
                      </a:r>
                      <a:r>
                        <a:rPr lang="en-US" altLang="zh-CN" sz="1400" dirty="0">
                          <a:solidFill>
                            <a:schemeClr val="tx1"/>
                          </a:solidFill>
                          <a:latin typeface="微软雅黑" panose="020B0503020204020204" pitchFamily="34" charset="-122"/>
                          <a:ea typeface="微软雅黑" panose="020B0503020204020204" pitchFamily="34" charset="-122"/>
                        </a:rPr>
                        <a:t>1.60 </a:t>
                      </a:r>
                      <a:r>
                        <a:rPr lang="zh-CN" altLang="en-US" sz="1400" dirty="0">
                          <a:solidFill>
                            <a:schemeClr val="tx1"/>
                          </a:solidFill>
                          <a:latin typeface="微软雅黑" panose="020B0503020204020204" pitchFamily="34" charset="-122"/>
                          <a:ea typeface="微软雅黑" panose="020B0503020204020204" pitchFamily="34" charset="-122"/>
                        </a:rPr>
                        <a:t>亿元）</a:t>
                      </a:r>
                    </a:p>
                  </a:txBody>
                  <a:tcPr anchor="ctr">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021090999"/>
                  </a:ext>
                </a:extLst>
              </a:tr>
              <a:tr h="370840">
                <a:tc>
                  <a:txBody>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不同持有期与置信水平下的风险价值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方差</a:t>
                      </a:r>
                      <a:r>
                        <a:rPr lang="en-US" altLang="zh-CN" sz="1400" dirty="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协方差法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历史模拟法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蒙特卡罗模拟法（模拟 </a:t>
                      </a:r>
                      <a:r>
                        <a:rPr lang="en-US" altLang="zh-CN" sz="1400" dirty="0">
                          <a:solidFill>
                            <a:schemeClr val="bg1"/>
                          </a:solidFill>
                          <a:latin typeface="微软雅黑" panose="020B0503020204020204" pitchFamily="34" charset="-122"/>
                          <a:ea typeface="微软雅黑" panose="020B0503020204020204" pitchFamily="34" charset="-122"/>
                        </a:rPr>
                        <a:t>100 </a:t>
                      </a:r>
                      <a:r>
                        <a:rPr lang="zh-CN" altLang="en-US" sz="1400" dirty="0">
                          <a:solidFill>
                            <a:schemeClr val="bg1"/>
                          </a:solidFill>
                          <a:latin typeface="微软雅黑" panose="020B0503020204020204" pitchFamily="34" charset="-122"/>
                          <a:ea typeface="微软雅黑" panose="020B0503020204020204" pitchFamily="34" charset="-122"/>
                        </a:rPr>
                        <a:t>万次）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extLst>
                  <a:ext uri="{0D108BD9-81ED-4DB2-BD59-A6C34878D82A}">
                    <a16:rowId xmlns:a16="http://schemas.microsoft.com/office/drawing/2014/main" val="3636531044"/>
                  </a:ext>
                </a:extLst>
              </a:tr>
              <a:tr h="370840">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持有期为 </a:t>
                      </a:r>
                      <a:r>
                        <a:rPr lang="en-US" altLang="zh-CN" sz="1400" dirty="0">
                          <a:solidFill>
                            <a:schemeClr val="tx1"/>
                          </a:solidFill>
                          <a:latin typeface="微软雅黑" panose="020B0503020204020204" pitchFamily="34" charset="-122"/>
                          <a:ea typeface="微软雅黑" panose="020B0503020204020204" pitchFamily="34" charset="-122"/>
                        </a:rPr>
                        <a:t>1 </a:t>
                      </a:r>
                      <a:r>
                        <a:rPr lang="zh-CN" altLang="en-US" sz="1400" dirty="0">
                          <a:solidFill>
                            <a:schemeClr val="tx1"/>
                          </a:solidFill>
                          <a:latin typeface="微软雅黑" panose="020B0503020204020204" pitchFamily="34" charset="-122"/>
                          <a:ea typeface="微软雅黑" panose="020B0503020204020204" pitchFamily="34" charset="-122"/>
                        </a:rPr>
                        <a:t>天、置信水平为 </a:t>
                      </a:r>
                      <a:r>
                        <a:rPr lang="en-US" altLang="zh-CN" sz="1400" dirty="0">
                          <a:solidFill>
                            <a:schemeClr val="tx1"/>
                          </a:solidFill>
                          <a:latin typeface="微软雅黑" panose="020B0503020204020204" pitchFamily="34" charset="-122"/>
                          <a:ea typeface="微软雅黑" panose="020B0503020204020204" pitchFamily="34" charset="-122"/>
                        </a:rPr>
                        <a:t>95%</a:t>
                      </a:r>
                      <a:r>
                        <a:rPr lang="zh-CN" altLang="en-US" sz="1400" dirty="0">
                          <a:solidFill>
                            <a:schemeClr val="tx1"/>
                          </a:solidFill>
                          <a:latin typeface="微软雅黑" panose="020B0503020204020204" pitchFamily="34" charset="-122"/>
                          <a:ea typeface="微软雅黑" panose="020B0503020204020204" pitchFamily="34" charset="-122"/>
                        </a:rPr>
                        <a:t>的风险价值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464.10 </a:t>
                      </a:r>
                      <a:r>
                        <a:rPr lang="zh-CN" altLang="en-US" sz="1400" dirty="0">
                          <a:solidFill>
                            <a:schemeClr val="tx1"/>
                          </a:solidFill>
                          <a:latin typeface="微软雅黑" panose="020B0503020204020204" pitchFamily="34" charset="-122"/>
                          <a:ea typeface="微软雅黑" panose="020B0503020204020204" pitchFamily="34" charset="-122"/>
                        </a:rPr>
                        <a:t>万元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481.06 </a:t>
                      </a:r>
                      <a:r>
                        <a:rPr lang="zh-CN" altLang="en-US" sz="1400" dirty="0">
                          <a:solidFill>
                            <a:schemeClr val="tx1"/>
                          </a:solidFill>
                          <a:latin typeface="微软雅黑" panose="020B0503020204020204" pitchFamily="34" charset="-122"/>
                          <a:ea typeface="微软雅黑" panose="020B0503020204020204" pitchFamily="34" charset="-122"/>
                        </a:rPr>
                        <a:t>万元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722.52 </a:t>
                      </a:r>
                      <a:r>
                        <a:rPr lang="zh-CN" altLang="en-US" sz="1400" dirty="0">
                          <a:solidFill>
                            <a:schemeClr val="tx1"/>
                          </a:solidFill>
                          <a:latin typeface="微软雅黑" panose="020B0503020204020204" pitchFamily="34" charset="-122"/>
                          <a:ea typeface="微软雅黑" panose="020B0503020204020204" pitchFamily="34" charset="-122"/>
                        </a:rPr>
                        <a:t>万元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13825430"/>
                  </a:ext>
                </a:extLst>
              </a:tr>
              <a:tr h="370840">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持有期为 </a:t>
                      </a:r>
                      <a:r>
                        <a:rPr lang="en-US" altLang="zh-CN" sz="1400" dirty="0">
                          <a:solidFill>
                            <a:schemeClr val="tx1"/>
                          </a:solidFill>
                          <a:latin typeface="微软雅黑" panose="020B0503020204020204" pitchFamily="34" charset="-122"/>
                          <a:ea typeface="微软雅黑" panose="020B0503020204020204" pitchFamily="34" charset="-122"/>
                        </a:rPr>
                        <a:t>1 </a:t>
                      </a:r>
                      <a:r>
                        <a:rPr lang="zh-CN" altLang="en-US" sz="1400" dirty="0">
                          <a:solidFill>
                            <a:schemeClr val="tx1"/>
                          </a:solidFill>
                          <a:latin typeface="微软雅黑" panose="020B0503020204020204" pitchFamily="34" charset="-122"/>
                          <a:ea typeface="微软雅黑" panose="020B0503020204020204" pitchFamily="34" charset="-122"/>
                        </a:rPr>
                        <a:t>天、置信水平为 </a:t>
                      </a:r>
                      <a:r>
                        <a:rPr lang="en-US" altLang="zh-CN" sz="1400" dirty="0">
                          <a:solidFill>
                            <a:schemeClr val="tx1"/>
                          </a:solidFill>
                          <a:latin typeface="微软雅黑" panose="020B0503020204020204" pitchFamily="34" charset="-122"/>
                          <a:ea typeface="微软雅黑" panose="020B0503020204020204" pitchFamily="34" charset="-122"/>
                        </a:rPr>
                        <a:t>99%</a:t>
                      </a:r>
                      <a:r>
                        <a:rPr lang="zh-CN" altLang="en-US" sz="1400" dirty="0">
                          <a:solidFill>
                            <a:schemeClr val="tx1"/>
                          </a:solidFill>
                          <a:latin typeface="微软雅黑" panose="020B0503020204020204" pitchFamily="34" charset="-122"/>
                          <a:ea typeface="微软雅黑" panose="020B0503020204020204" pitchFamily="34" charset="-122"/>
                        </a:rPr>
                        <a:t>的风险价值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653.43 </a:t>
                      </a:r>
                      <a:r>
                        <a:rPr lang="zh-CN" altLang="en-US" sz="1400" dirty="0">
                          <a:solidFill>
                            <a:schemeClr val="tx1"/>
                          </a:solidFill>
                          <a:latin typeface="微软雅黑" panose="020B0503020204020204" pitchFamily="34" charset="-122"/>
                          <a:ea typeface="微软雅黑" panose="020B0503020204020204" pitchFamily="34" charset="-122"/>
                        </a:rPr>
                        <a:t>万元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811.37 </a:t>
                      </a:r>
                      <a:r>
                        <a:rPr lang="zh-CN" altLang="en-US" sz="1400" dirty="0">
                          <a:solidFill>
                            <a:schemeClr val="tx1"/>
                          </a:solidFill>
                          <a:latin typeface="微软雅黑" panose="020B0503020204020204" pitchFamily="34" charset="-122"/>
                          <a:ea typeface="微软雅黑" panose="020B0503020204020204" pitchFamily="34" charset="-122"/>
                        </a:rPr>
                        <a:t>万元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1009.09 </a:t>
                      </a:r>
                      <a:r>
                        <a:rPr lang="zh-CN" altLang="en-US" sz="1400" dirty="0">
                          <a:solidFill>
                            <a:schemeClr val="tx1"/>
                          </a:solidFill>
                          <a:latin typeface="微软雅黑" panose="020B0503020204020204" pitchFamily="34" charset="-122"/>
                          <a:ea typeface="微软雅黑" panose="020B0503020204020204" pitchFamily="34" charset="-122"/>
                        </a:rPr>
                        <a:t>万元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5747577"/>
                  </a:ext>
                </a:extLst>
              </a:tr>
              <a:tr h="370840">
                <a:tc gridSpan="4">
                  <a:txBody>
                    <a:bodyPr/>
                    <a:lstStyle/>
                    <a:p>
                      <a:pPr algn="l"/>
                      <a:r>
                        <a:rPr lang="zh-CN" altLang="en-US" sz="1000" dirty="0">
                          <a:solidFill>
                            <a:schemeClr val="tx1"/>
                          </a:solidFill>
                          <a:latin typeface="微软雅黑" panose="020B0503020204020204" pitchFamily="34" charset="-122"/>
                          <a:ea typeface="微软雅黑" panose="020B0503020204020204" pitchFamily="34" charset="-122"/>
                        </a:rPr>
                        <a:t>注：由于是随机抽样，因此每次运用蒙特卡罗模拟得到的风险价值是存在变化的。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04394802"/>
                  </a:ext>
                </a:extLst>
              </a:tr>
            </a:tbl>
          </a:graphicData>
        </a:graphic>
      </p:graphicFrame>
    </p:spTree>
    <p:extLst>
      <p:ext uri="{BB962C8B-B14F-4D97-AF65-F5344CB8AC3E}">
        <p14:creationId xmlns:p14="http://schemas.microsoft.com/office/powerpoint/2010/main" val="1282372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13.4</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15007"/>
            <a:ext cx="807646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风险价值模型检验的编程</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以阳光私募基金重仓股为案例</a:t>
            </a:r>
          </a:p>
        </p:txBody>
      </p:sp>
      <p:sp>
        <p:nvSpPr>
          <p:cNvPr id="18" name="文本框 17">
            <a:extLst>
              <a:ext uri="{FF2B5EF4-FFF2-40B4-BE49-F238E27FC236}">
                <a16:creationId xmlns:a16="http://schemas.microsoft.com/office/drawing/2014/main" id="{20CD7ECC-5ED2-DD10-A66B-D348BA1D51C3}"/>
              </a:ext>
            </a:extLst>
          </p:cNvPr>
          <p:cNvSpPr txBox="1"/>
          <p:nvPr/>
        </p:nvSpPr>
        <p:spPr>
          <a:xfrm>
            <a:off x="3989304" y="4733737"/>
            <a:ext cx="4489426" cy="1620457"/>
          </a:xfrm>
          <a:prstGeom prst="roundRect">
            <a:avLst>
              <a:gd name="adj" fmla="val 30103"/>
            </a:avLst>
          </a:prstGeom>
          <a:solidFill>
            <a:srgbClr val="1BA486"/>
          </a:solidFill>
        </p:spPr>
        <p:txBody>
          <a:bodyPr wrap="square" rtlCol="0" anchor="t">
            <a:spAutoFit/>
          </a:bodyPr>
          <a:lstStyle/>
          <a:p>
            <a:pPr indent="360000">
              <a:lnSpc>
                <a:spcPct val="150000"/>
              </a:lnSpc>
            </a:pP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在以上自定义的 </a:t>
            </a:r>
            <a:r>
              <a:rPr lang="en-US" altLang="zh-CN" sz="14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VaR_test</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函数中，只需要输入风险价值、投资组合收益额时间序列以及置信水平这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个参数，就可以高效地检验出在新的观测期间采用不同方法计算得到的风险价值是否合理。</a:t>
            </a:r>
          </a:p>
        </p:txBody>
      </p:sp>
      <p:sp>
        <p:nvSpPr>
          <p:cNvPr id="7" name="文本框 6">
            <a:extLst>
              <a:ext uri="{FF2B5EF4-FFF2-40B4-BE49-F238E27FC236}">
                <a16:creationId xmlns:a16="http://schemas.microsoft.com/office/drawing/2014/main" id="{E69F21B4-62C7-D11F-193D-9603C30C0E17}"/>
              </a:ext>
            </a:extLst>
          </p:cNvPr>
          <p:cNvSpPr txBox="1"/>
          <p:nvPr/>
        </p:nvSpPr>
        <p:spPr>
          <a:xfrm>
            <a:off x="286381" y="1238612"/>
            <a:ext cx="2204085" cy="337184"/>
          </a:xfrm>
          <a:prstGeom prst="homePlate">
            <a:avLst/>
          </a:prstGeom>
          <a:solidFill>
            <a:srgbClr val="1BA486"/>
          </a:solidFill>
        </p:spPr>
        <p:txBody>
          <a:bodyPr wrap="square" rtlCol="0" anchor="t">
            <a:spAutoFit/>
          </a:bodyPr>
          <a:lstStyle/>
          <a:p>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．针对任务 </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a:extLst>
              <a:ext uri="{FF2B5EF4-FFF2-40B4-BE49-F238E27FC236}">
                <a16:creationId xmlns:a16="http://schemas.microsoft.com/office/drawing/2014/main" id="{9AFE4D42-B9FF-B211-E3DA-6394D69D52C1}"/>
              </a:ext>
            </a:extLst>
          </p:cNvPr>
          <p:cNvPicPr>
            <a:picLocks noChangeAspect="1"/>
          </p:cNvPicPr>
          <p:nvPr/>
        </p:nvPicPr>
        <p:blipFill>
          <a:blip r:embed="rId2"/>
          <a:stretch>
            <a:fillRect/>
          </a:stretch>
        </p:blipFill>
        <p:spPr>
          <a:xfrm>
            <a:off x="286381" y="1639266"/>
            <a:ext cx="6867525" cy="2724150"/>
          </a:xfrm>
          <a:prstGeom prst="rect">
            <a:avLst/>
          </a:prstGeom>
        </p:spPr>
      </p:pic>
    </p:spTree>
    <p:extLst>
      <p:ext uri="{BB962C8B-B14F-4D97-AF65-F5344CB8AC3E}">
        <p14:creationId xmlns:p14="http://schemas.microsoft.com/office/powerpoint/2010/main" val="972442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13.4</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15007"/>
            <a:ext cx="807646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风险价值模型检验的编程</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以阳光私募基金重仓股为案例</a:t>
            </a:r>
          </a:p>
        </p:txBody>
      </p:sp>
      <p:sp>
        <p:nvSpPr>
          <p:cNvPr id="7" name="文本框 6">
            <a:extLst>
              <a:ext uri="{FF2B5EF4-FFF2-40B4-BE49-F238E27FC236}">
                <a16:creationId xmlns:a16="http://schemas.microsoft.com/office/drawing/2014/main" id="{E69F21B4-62C7-D11F-193D-9603C30C0E17}"/>
              </a:ext>
            </a:extLst>
          </p:cNvPr>
          <p:cNvSpPr txBox="1"/>
          <p:nvPr/>
        </p:nvSpPr>
        <p:spPr>
          <a:xfrm>
            <a:off x="286381" y="1191477"/>
            <a:ext cx="2204085" cy="337184"/>
          </a:xfrm>
          <a:prstGeom prst="homePlate">
            <a:avLst/>
          </a:prstGeom>
          <a:solidFill>
            <a:srgbClr val="1BA486"/>
          </a:solidFill>
        </p:spPr>
        <p:txBody>
          <a:bodyPr wrap="square" rtlCol="0" anchor="t">
            <a:spAutoFit/>
          </a:bodyPr>
          <a:lstStyle/>
          <a:p>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．针对任务 </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a:extLst>
              <a:ext uri="{FF2B5EF4-FFF2-40B4-BE49-F238E27FC236}">
                <a16:creationId xmlns:a16="http://schemas.microsoft.com/office/drawing/2014/main" id="{5CA43065-2853-5349-3A6B-EA734B4D6EA6}"/>
              </a:ext>
            </a:extLst>
          </p:cNvPr>
          <p:cNvPicPr>
            <a:picLocks noChangeAspect="1"/>
          </p:cNvPicPr>
          <p:nvPr/>
        </p:nvPicPr>
        <p:blipFill>
          <a:blip r:embed="rId2"/>
          <a:stretch>
            <a:fillRect/>
          </a:stretch>
        </p:blipFill>
        <p:spPr>
          <a:xfrm>
            <a:off x="286381" y="1563030"/>
            <a:ext cx="5954163" cy="3862382"/>
          </a:xfrm>
          <a:prstGeom prst="rect">
            <a:avLst/>
          </a:prstGeom>
        </p:spPr>
      </p:pic>
      <p:pic>
        <p:nvPicPr>
          <p:cNvPr id="5" name="图片 4">
            <a:extLst>
              <a:ext uri="{FF2B5EF4-FFF2-40B4-BE49-F238E27FC236}">
                <a16:creationId xmlns:a16="http://schemas.microsoft.com/office/drawing/2014/main" id="{F785DF78-074E-AA38-B6F9-56BF6025A851}"/>
              </a:ext>
            </a:extLst>
          </p:cNvPr>
          <p:cNvPicPr>
            <a:picLocks noChangeAspect="1"/>
          </p:cNvPicPr>
          <p:nvPr/>
        </p:nvPicPr>
        <p:blipFill>
          <a:blip r:embed="rId3"/>
          <a:stretch>
            <a:fillRect/>
          </a:stretch>
        </p:blipFill>
        <p:spPr>
          <a:xfrm>
            <a:off x="286381" y="5389237"/>
            <a:ext cx="5954163" cy="1445185"/>
          </a:xfrm>
          <a:prstGeom prst="rect">
            <a:avLst/>
          </a:prstGeom>
        </p:spPr>
      </p:pic>
      <p:sp>
        <p:nvSpPr>
          <p:cNvPr id="6" name="文本框 5">
            <a:extLst>
              <a:ext uri="{FF2B5EF4-FFF2-40B4-BE49-F238E27FC236}">
                <a16:creationId xmlns:a16="http://schemas.microsoft.com/office/drawing/2014/main" id="{EF60C400-DF10-2205-E430-30FEB203D13E}"/>
              </a:ext>
            </a:extLst>
          </p:cNvPr>
          <p:cNvSpPr txBox="1"/>
          <p:nvPr/>
        </p:nvSpPr>
        <p:spPr>
          <a:xfrm>
            <a:off x="6732504" y="2207353"/>
            <a:ext cx="4489426" cy="2741680"/>
          </a:xfrm>
          <a:prstGeom prst="roundRect">
            <a:avLst>
              <a:gd name="adj" fmla="val 7359"/>
            </a:avLst>
          </a:prstGeom>
          <a:solidFill>
            <a:srgbClr val="1BA486"/>
          </a:solidFill>
        </p:spPr>
        <p:txBody>
          <a:bodyPr wrap="square" rtlCol="0" anchor="t">
            <a:spAutoFit/>
          </a:bodyPr>
          <a:lstStyle/>
          <a:p>
            <a:pPr indent="360000">
              <a:lnSpc>
                <a:spcPct val="150000"/>
              </a:lnSpc>
            </a:pP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根据左侧的输出，运用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种不同方法所得到的结果均通过了合理性检验。在这种情况下，通常依据“最小化原则”，选择风险价值最小的模型测算风险价值，从而尽量减少风险价值对资本的占用，最大化地发挥资本的作用。</a:t>
            </a:r>
          </a:p>
          <a:p>
            <a:pPr indent="360000">
              <a:lnSpc>
                <a:spcPct val="150000"/>
              </a:lnSpc>
            </a:pP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综上所述，针对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公司的证券投资组合，选择运用方差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协方差法计算的风险价值作为日常的风险管理工具更合适，以此配置的风险资本将比较合理。</a:t>
            </a:r>
          </a:p>
        </p:txBody>
      </p:sp>
    </p:spTree>
    <p:extLst>
      <p:ext uri="{BB962C8B-B14F-4D97-AF65-F5344CB8AC3E}">
        <p14:creationId xmlns:p14="http://schemas.microsoft.com/office/powerpoint/2010/main" val="439232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13.5</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15007"/>
            <a:ext cx="807646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投资组合压力测试的编程</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以蓝筹股与利率债为案例</a:t>
            </a:r>
          </a:p>
        </p:txBody>
      </p:sp>
      <p:sp>
        <p:nvSpPr>
          <p:cNvPr id="2" name="文本框 1"/>
          <p:cNvSpPr txBox="1"/>
          <p:nvPr/>
        </p:nvSpPr>
        <p:spPr>
          <a:xfrm>
            <a:off x="286385" y="1072391"/>
            <a:ext cx="2568575" cy="368300"/>
          </a:xfrm>
          <a:prstGeom prst="rect">
            <a:avLst/>
          </a:prstGeom>
          <a:noFill/>
        </p:spPr>
        <p:txBody>
          <a:bodyPr wrap="square" rtlCol="0" anchor="t">
            <a:spAutoFit/>
          </a:bodyPr>
          <a:lstStyle/>
          <a:p>
            <a:r>
              <a:rPr lang="en-US" altLang="zh-CN" b="1" dirty="0">
                <a:latin typeface="微软雅黑" panose="020B0503020204020204" pitchFamily="34" charset="-122"/>
                <a:ea typeface="微软雅黑" panose="020B0503020204020204" pitchFamily="34" charset="-122"/>
              </a:rPr>
              <a:t>13.5.1 </a:t>
            </a:r>
            <a:r>
              <a:rPr lang="zh-CN" altLang="en-US" b="1" dirty="0">
                <a:latin typeface="微软雅黑" panose="020B0503020204020204" pitchFamily="34" charset="-122"/>
                <a:ea typeface="微软雅黑" panose="020B0503020204020204" pitchFamily="34" charset="-122"/>
              </a:rPr>
              <a:t>案例详情</a:t>
            </a:r>
          </a:p>
        </p:txBody>
      </p:sp>
      <p:sp>
        <p:nvSpPr>
          <p:cNvPr id="3" name="文本框 2"/>
          <p:cNvSpPr txBox="1"/>
          <p:nvPr/>
        </p:nvSpPr>
        <p:spPr>
          <a:xfrm>
            <a:off x="286385" y="1427554"/>
            <a:ext cx="2204085" cy="337184"/>
          </a:xfrm>
          <a:prstGeom prst="homePlate">
            <a:avLst/>
          </a:prstGeom>
          <a:solidFill>
            <a:srgbClr val="1BA486"/>
          </a:solidFill>
        </p:spPr>
        <p:txBody>
          <a:bodyPr wrap="square" rtlCol="0" anchor="t">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背景介绍</a:t>
            </a:r>
          </a:p>
        </p:txBody>
      </p:sp>
      <p:sp>
        <p:nvSpPr>
          <p:cNvPr id="4" name="文本框 3"/>
          <p:cNvSpPr txBox="1"/>
          <p:nvPr/>
        </p:nvSpPr>
        <p:spPr>
          <a:xfrm>
            <a:off x="286385" y="1768646"/>
            <a:ext cx="11600815" cy="1169551"/>
          </a:xfrm>
          <a:prstGeom prst="rect">
            <a:avLst/>
          </a:prstGeom>
          <a:noFill/>
          <a:ln>
            <a:solidFill>
              <a:schemeClr val="bg1">
                <a:lumMod val="85000"/>
              </a:schemeClr>
            </a:solidFill>
          </a:ln>
        </p:spPr>
        <p:txBody>
          <a:bodyPr wrap="square" rtlCol="0" anchor="t">
            <a:spAutoFit/>
          </a:bodyPr>
          <a:lstStyle/>
          <a:p>
            <a:pPr indent="360000"/>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E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公司是注册在上海自贸区的一家合资证券公司，致力于成为一家“机制灵活、管理规范、服务卓越、经营稳健”的现代投资公司。该公司自营业务的投资组合在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2021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月末配置了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4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只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股蓝筹股和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4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只利率债，其中，蓝筹股分别是中国石化、中国中免、长江电力以及恒瑞医药，利率债分别是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14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附息国债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12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16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附息国债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23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天津债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56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以及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17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福建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a:t>
            </a:r>
          </a:p>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表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13-9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列出了这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4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只股票与沪深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300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指数在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2019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月至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2021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月期间的部分日收盘价以及投资组合中股票的持股数量，全部收盘价数据存放于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Excel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文件中。此外，表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13-10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列出了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2021</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月末投资组合中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4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只债券的要素信息以及持有面值。</a:t>
            </a:r>
          </a:p>
        </p:txBody>
      </p:sp>
      <p:graphicFrame>
        <p:nvGraphicFramePr>
          <p:cNvPr id="8" name="表格 9">
            <a:extLst>
              <a:ext uri="{FF2B5EF4-FFF2-40B4-BE49-F238E27FC236}">
                <a16:creationId xmlns:a16="http://schemas.microsoft.com/office/drawing/2014/main" id="{40FAC646-3191-B2B7-7774-6AE06AA9206B}"/>
              </a:ext>
            </a:extLst>
          </p:cNvPr>
          <p:cNvGraphicFramePr>
            <a:graphicFrameLocks noGrp="1"/>
          </p:cNvGraphicFramePr>
          <p:nvPr>
            <p:extLst>
              <p:ext uri="{D42A27DB-BD31-4B8C-83A1-F6EECF244321}">
                <p14:modId xmlns:p14="http://schemas.microsoft.com/office/powerpoint/2010/main" val="3403062110"/>
              </p:ext>
            </p:extLst>
          </p:nvPr>
        </p:nvGraphicFramePr>
        <p:xfrm>
          <a:off x="286385" y="3025631"/>
          <a:ext cx="10133336" cy="3748341"/>
        </p:xfrm>
        <a:graphic>
          <a:graphicData uri="http://schemas.openxmlformats.org/drawingml/2006/table">
            <a:tbl>
              <a:tblPr firstRow="1" bandRow="1">
                <a:tableStyleId>{5C22544A-7EE6-4342-B048-85BDC9FD1C3A}</a:tableStyleId>
              </a:tblPr>
              <a:tblGrid>
                <a:gridCol w="1437539">
                  <a:extLst>
                    <a:ext uri="{9D8B030D-6E8A-4147-A177-3AD203B41FA5}">
                      <a16:colId xmlns:a16="http://schemas.microsoft.com/office/drawing/2014/main" val="3838751804"/>
                    </a:ext>
                  </a:extLst>
                </a:gridCol>
                <a:gridCol w="1776053">
                  <a:extLst>
                    <a:ext uri="{9D8B030D-6E8A-4147-A177-3AD203B41FA5}">
                      <a16:colId xmlns:a16="http://schemas.microsoft.com/office/drawing/2014/main" val="4275921030"/>
                    </a:ext>
                  </a:extLst>
                </a:gridCol>
                <a:gridCol w="1640458">
                  <a:extLst>
                    <a:ext uri="{9D8B030D-6E8A-4147-A177-3AD203B41FA5}">
                      <a16:colId xmlns:a16="http://schemas.microsoft.com/office/drawing/2014/main" val="1182989509"/>
                    </a:ext>
                  </a:extLst>
                </a:gridCol>
                <a:gridCol w="1690167">
                  <a:extLst>
                    <a:ext uri="{9D8B030D-6E8A-4147-A177-3AD203B41FA5}">
                      <a16:colId xmlns:a16="http://schemas.microsoft.com/office/drawing/2014/main" val="2028100442"/>
                    </a:ext>
                  </a:extLst>
                </a:gridCol>
                <a:gridCol w="1869125">
                  <a:extLst>
                    <a:ext uri="{9D8B030D-6E8A-4147-A177-3AD203B41FA5}">
                      <a16:colId xmlns:a16="http://schemas.microsoft.com/office/drawing/2014/main" val="639480361"/>
                    </a:ext>
                  </a:extLst>
                </a:gridCol>
                <a:gridCol w="1719994">
                  <a:extLst>
                    <a:ext uri="{9D8B030D-6E8A-4147-A177-3AD203B41FA5}">
                      <a16:colId xmlns:a16="http://schemas.microsoft.com/office/drawing/2014/main" val="3062171817"/>
                    </a:ext>
                  </a:extLst>
                </a:gridCol>
              </a:tblGrid>
              <a:tr h="325442">
                <a:tc gridSpan="6">
                  <a:txBody>
                    <a:bodyPr/>
                    <a:lstStyle/>
                    <a:p>
                      <a:pPr algn="ctr"/>
                      <a:r>
                        <a:rPr lang="zh-CN" altLang="en-US" sz="900" dirty="0">
                          <a:solidFill>
                            <a:schemeClr val="tx1"/>
                          </a:solidFill>
                          <a:latin typeface="微软雅黑" panose="020B0503020204020204" pitchFamily="34" charset="-122"/>
                          <a:ea typeface="微软雅黑" panose="020B0503020204020204" pitchFamily="34" charset="-122"/>
                        </a:rPr>
                        <a:t>表 </a:t>
                      </a:r>
                      <a:r>
                        <a:rPr lang="en-US" altLang="zh-CN" sz="900" dirty="0">
                          <a:solidFill>
                            <a:schemeClr val="tx1"/>
                          </a:solidFill>
                          <a:latin typeface="微软雅黑" panose="020B0503020204020204" pitchFamily="34" charset="-122"/>
                          <a:ea typeface="微软雅黑" panose="020B0503020204020204" pitchFamily="34" charset="-122"/>
                        </a:rPr>
                        <a:t>13-9 4 </a:t>
                      </a:r>
                      <a:r>
                        <a:rPr lang="zh-CN" altLang="en-US" sz="900" dirty="0">
                          <a:solidFill>
                            <a:schemeClr val="tx1"/>
                          </a:solidFill>
                          <a:latin typeface="微软雅黑" panose="020B0503020204020204" pitchFamily="34" charset="-122"/>
                          <a:ea typeface="微软雅黑" panose="020B0503020204020204" pitchFamily="34" charset="-122"/>
                        </a:rPr>
                        <a:t>只蓝筹股和沪深 </a:t>
                      </a:r>
                      <a:r>
                        <a:rPr lang="en-US" altLang="zh-CN" sz="900" dirty="0">
                          <a:solidFill>
                            <a:schemeClr val="tx1"/>
                          </a:solidFill>
                          <a:latin typeface="微软雅黑" panose="020B0503020204020204" pitchFamily="34" charset="-122"/>
                          <a:ea typeface="微软雅黑" panose="020B0503020204020204" pitchFamily="34" charset="-122"/>
                        </a:rPr>
                        <a:t>300 </a:t>
                      </a:r>
                      <a:r>
                        <a:rPr lang="zh-CN" altLang="en-US" sz="900" dirty="0">
                          <a:solidFill>
                            <a:schemeClr val="tx1"/>
                          </a:solidFill>
                          <a:latin typeface="微软雅黑" panose="020B0503020204020204" pitchFamily="34" charset="-122"/>
                          <a:ea typeface="微软雅黑" panose="020B0503020204020204" pitchFamily="34" charset="-122"/>
                        </a:rPr>
                        <a:t>指数在 </a:t>
                      </a:r>
                      <a:r>
                        <a:rPr lang="en-US" altLang="zh-CN" sz="900" dirty="0">
                          <a:solidFill>
                            <a:schemeClr val="tx1"/>
                          </a:solidFill>
                          <a:latin typeface="微软雅黑" panose="020B0503020204020204" pitchFamily="34" charset="-122"/>
                          <a:ea typeface="微软雅黑" panose="020B0503020204020204" pitchFamily="34" charset="-122"/>
                        </a:rPr>
                        <a:t>2019 </a:t>
                      </a:r>
                      <a:r>
                        <a:rPr lang="zh-CN" altLang="en-US" sz="900" dirty="0">
                          <a:solidFill>
                            <a:schemeClr val="tx1"/>
                          </a:solidFill>
                          <a:latin typeface="微软雅黑" panose="020B0503020204020204" pitchFamily="34" charset="-122"/>
                          <a:ea typeface="微软雅黑" panose="020B0503020204020204" pitchFamily="34" charset="-122"/>
                        </a:rPr>
                        <a:t>年 </a:t>
                      </a:r>
                      <a:r>
                        <a:rPr lang="en-US" altLang="zh-CN" sz="900" dirty="0">
                          <a:solidFill>
                            <a:schemeClr val="tx1"/>
                          </a:solidFill>
                          <a:latin typeface="微软雅黑" panose="020B0503020204020204" pitchFamily="34" charset="-122"/>
                          <a:ea typeface="微软雅黑" panose="020B0503020204020204" pitchFamily="34" charset="-122"/>
                        </a:rPr>
                        <a:t>1 </a:t>
                      </a:r>
                      <a:r>
                        <a:rPr lang="zh-CN" altLang="en-US" sz="900" dirty="0">
                          <a:solidFill>
                            <a:schemeClr val="tx1"/>
                          </a:solidFill>
                          <a:latin typeface="微软雅黑" panose="020B0503020204020204" pitchFamily="34" charset="-122"/>
                          <a:ea typeface="微软雅黑" panose="020B0503020204020204" pitchFamily="34" charset="-122"/>
                        </a:rPr>
                        <a:t>月至 </a:t>
                      </a:r>
                      <a:r>
                        <a:rPr lang="en-US" altLang="zh-CN" sz="900" dirty="0">
                          <a:solidFill>
                            <a:schemeClr val="tx1"/>
                          </a:solidFill>
                          <a:latin typeface="微软雅黑" panose="020B0503020204020204" pitchFamily="34" charset="-122"/>
                          <a:ea typeface="微软雅黑" panose="020B0503020204020204" pitchFamily="34" charset="-122"/>
                        </a:rPr>
                        <a:t>2021 </a:t>
                      </a:r>
                      <a:r>
                        <a:rPr lang="zh-CN" altLang="en-US" sz="900" dirty="0">
                          <a:solidFill>
                            <a:schemeClr val="tx1"/>
                          </a:solidFill>
                          <a:latin typeface="微软雅黑" panose="020B0503020204020204" pitchFamily="34" charset="-122"/>
                          <a:ea typeface="微软雅黑" panose="020B0503020204020204" pitchFamily="34" charset="-122"/>
                        </a:rPr>
                        <a:t>年 </a:t>
                      </a:r>
                      <a:r>
                        <a:rPr lang="en-US" altLang="zh-CN" sz="900" dirty="0">
                          <a:solidFill>
                            <a:schemeClr val="tx1"/>
                          </a:solidFill>
                          <a:latin typeface="微软雅黑" panose="020B0503020204020204" pitchFamily="34" charset="-122"/>
                          <a:ea typeface="微软雅黑" panose="020B0503020204020204" pitchFamily="34" charset="-122"/>
                        </a:rPr>
                        <a:t>11 </a:t>
                      </a:r>
                      <a:r>
                        <a:rPr lang="zh-CN" altLang="en-US" sz="900" dirty="0">
                          <a:solidFill>
                            <a:schemeClr val="tx1"/>
                          </a:solidFill>
                          <a:latin typeface="微软雅黑" panose="020B0503020204020204" pitchFamily="34" charset="-122"/>
                          <a:ea typeface="微软雅黑" panose="020B0503020204020204" pitchFamily="34" charset="-122"/>
                        </a:rPr>
                        <a:t>月期间部分日收盘价以及最新持股数量</a:t>
                      </a:r>
                    </a:p>
                  </a:txBody>
                  <a:tcPr marL="106988" marR="106988" marT="53494" marB="53494" anchor="ctr">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20351200"/>
                  </a:ext>
                </a:extLst>
              </a:tr>
              <a:tr h="438055">
                <a:tc rowSpan="2">
                  <a:txBody>
                    <a:bodyPr/>
                    <a:lstStyle/>
                    <a:p>
                      <a:pPr algn="ctr"/>
                      <a:r>
                        <a:rPr lang="zh-CN" altLang="en-US" sz="900" dirty="0">
                          <a:solidFill>
                            <a:schemeClr val="bg1"/>
                          </a:solidFill>
                          <a:latin typeface="微软雅黑" panose="020B0503020204020204" pitchFamily="34" charset="-122"/>
                          <a:ea typeface="微软雅黑" panose="020B0503020204020204" pitchFamily="34" charset="-122"/>
                        </a:rPr>
                        <a:t>日期</a:t>
                      </a:r>
                    </a:p>
                  </a:txBody>
                  <a:tcPr marL="106988" marR="106988" marT="53494" marB="53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900" dirty="0">
                          <a:solidFill>
                            <a:schemeClr val="bg1"/>
                          </a:solidFill>
                          <a:latin typeface="微软雅黑" panose="020B0503020204020204" pitchFamily="34" charset="-122"/>
                          <a:ea typeface="微软雅黑" panose="020B0503020204020204" pitchFamily="34" charset="-122"/>
                        </a:rPr>
                        <a:t>中国石化</a:t>
                      </a:r>
                    </a:p>
                    <a:p>
                      <a:pPr algn="ctr"/>
                      <a:r>
                        <a:rPr lang="zh-CN" altLang="en-US" sz="900" dirty="0">
                          <a:solidFill>
                            <a:schemeClr val="bg1"/>
                          </a:solidFill>
                          <a:latin typeface="微软雅黑" panose="020B0503020204020204" pitchFamily="34" charset="-122"/>
                          <a:ea typeface="微软雅黑" panose="020B0503020204020204" pitchFamily="34" charset="-122"/>
                        </a:rPr>
                        <a:t>（代码：</a:t>
                      </a:r>
                      <a:r>
                        <a:rPr lang="en-US" altLang="zh-CN" sz="900" dirty="0">
                          <a:solidFill>
                            <a:schemeClr val="bg1"/>
                          </a:solidFill>
                          <a:latin typeface="微软雅黑" panose="020B0503020204020204" pitchFamily="34" charset="-122"/>
                          <a:ea typeface="微软雅黑" panose="020B0503020204020204" pitchFamily="34" charset="-122"/>
                        </a:rPr>
                        <a:t>600028</a:t>
                      </a:r>
                      <a:r>
                        <a:rPr lang="zh-CN" altLang="en-US" sz="900" dirty="0">
                          <a:solidFill>
                            <a:schemeClr val="bg1"/>
                          </a:solidFill>
                          <a:latin typeface="微软雅黑" panose="020B0503020204020204" pitchFamily="34" charset="-122"/>
                          <a:ea typeface="微软雅黑" panose="020B0503020204020204" pitchFamily="34" charset="-122"/>
                        </a:rPr>
                        <a:t>）</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900" dirty="0">
                          <a:solidFill>
                            <a:schemeClr val="bg1"/>
                          </a:solidFill>
                          <a:latin typeface="微软雅黑" panose="020B0503020204020204" pitchFamily="34" charset="-122"/>
                          <a:ea typeface="微软雅黑" panose="020B0503020204020204" pitchFamily="34" charset="-122"/>
                        </a:rPr>
                        <a:t>中国中免</a:t>
                      </a:r>
                    </a:p>
                    <a:p>
                      <a:pPr algn="ctr"/>
                      <a:r>
                        <a:rPr lang="zh-CN" altLang="en-US" sz="900" dirty="0">
                          <a:solidFill>
                            <a:schemeClr val="bg1"/>
                          </a:solidFill>
                          <a:latin typeface="微软雅黑" panose="020B0503020204020204" pitchFamily="34" charset="-122"/>
                          <a:ea typeface="微软雅黑" panose="020B0503020204020204" pitchFamily="34" charset="-122"/>
                        </a:rPr>
                        <a:t>（代码：</a:t>
                      </a:r>
                      <a:r>
                        <a:rPr lang="en-US" altLang="zh-CN" sz="900" dirty="0">
                          <a:solidFill>
                            <a:schemeClr val="bg1"/>
                          </a:solidFill>
                          <a:latin typeface="微软雅黑" panose="020B0503020204020204" pitchFamily="34" charset="-122"/>
                          <a:ea typeface="微软雅黑" panose="020B0503020204020204" pitchFamily="34" charset="-122"/>
                        </a:rPr>
                        <a:t>601888</a:t>
                      </a:r>
                      <a:r>
                        <a:rPr lang="zh-CN" altLang="en-US" sz="900" dirty="0">
                          <a:solidFill>
                            <a:schemeClr val="bg1"/>
                          </a:solidFill>
                          <a:latin typeface="微软雅黑" panose="020B0503020204020204" pitchFamily="34" charset="-122"/>
                          <a:ea typeface="微软雅黑" panose="020B0503020204020204" pitchFamily="34" charset="-122"/>
                        </a:rPr>
                        <a:t>）</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900" dirty="0">
                          <a:solidFill>
                            <a:schemeClr val="bg1"/>
                          </a:solidFill>
                          <a:latin typeface="微软雅黑" panose="020B0503020204020204" pitchFamily="34" charset="-122"/>
                          <a:ea typeface="微软雅黑" panose="020B0503020204020204" pitchFamily="34" charset="-122"/>
                        </a:rPr>
                        <a:t>长江电力</a:t>
                      </a:r>
                    </a:p>
                    <a:p>
                      <a:pPr algn="ctr"/>
                      <a:r>
                        <a:rPr lang="zh-CN" altLang="en-US" sz="900" dirty="0">
                          <a:solidFill>
                            <a:schemeClr val="bg1"/>
                          </a:solidFill>
                          <a:latin typeface="微软雅黑" panose="020B0503020204020204" pitchFamily="34" charset="-122"/>
                          <a:ea typeface="微软雅黑" panose="020B0503020204020204" pitchFamily="34" charset="-122"/>
                        </a:rPr>
                        <a:t>（代码：</a:t>
                      </a:r>
                      <a:r>
                        <a:rPr lang="en-US" altLang="zh-CN" sz="900" dirty="0">
                          <a:solidFill>
                            <a:schemeClr val="bg1"/>
                          </a:solidFill>
                          <a:latin typeface="微软雅黑" panose="020B0503020204020204" pitchFamily="34" charset="-122"/>
                          <a:ea typeface="微软雅黑" panose="020B0503020204020204" pitchFamily="34" charset="-122"/>
                        </a:rPr>
                        <a:t>600900</a:t>
                      </a:r>
                      <a:r>
                        <a:rPr lang="zh-CN" altLang="en-US" sz="900" dirty="0">
                          <a:solidFill>
                            <a:schemeClr val="bg1"/>
                          </a:solidFill>
                          <a:latin typeface="微软雅黑" panose="020B0503020204020204" pitchFamily="34" charset="-122"/>
                          <a:ea typeface="微软雅黑" panose="020B0503020204020204" pitchFamily="34" charset="-122"/>
                        </a:rPr>
                        <a:t>）</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900" dirty="0">
                          <a:solidFill>
                            <a:schemeClr val="bg1"/>
                          </a:solidFill>
                          <a:latin typeface="微软雅黑" panose="020B0503020204020204" pitchFamily="34" charset="-122"/>
                          <a:ea typeface="微软雅黑" panose="020B0503020204020204" pitchFamily="34" charset="-122"/>
                        </a:rPr>
                        <a:t>恒瑞医药</a:t>
                      </a:r>
                    </a:p>
                    <a:p>
                      <a:pPr algn="ctr"/>
                      <a:r>
                        <a:rPr lang="zh-CN" altLang="en-US" sz="900" dirty="0">
                          <a:solidFill>
                            <a:schemeClr val="bg1"/>
                          </a:solidFill>
                          <a:latin typeface="微软雅黑" panose="020B0503020204020204" pitchFamily="34" charset="-122"/>
                          <a:ea typeface="微软雅黑" panose="020B0503020204020204" pitchFamily="34" charset="-122"/>
                        </a:rPr>
                        <a:t>（代码：</a:t>
                      </a:r>
                      <a:r>
                        <a:rPr lang="en-US" altLang="zh-CN" sz="900" dirty="0">
                          <a:solidFill>
                            <a:schemeClr val="bg1"/>
                          </a:solidFill>
                          <a:latin typeface="微软雅黑" panose="020B0503020204020204" pitchFamily="34" charset="-122"/>
                          <a:ea typeface="微软雅黑" panose="020B0503020204020204" pitchFamily="34" charset="-122"/>
                        </a:rPr>
                        <a:t>600276</a:t>
                      </a:r>
                      <a:r>
                        <a:rPr lang="zh-CN" altLang="en-US" sz="900" dirty="0">
                          <a:solidFill>
                            <a:schemeClr val="bg1"/>
                          </a:solidFill>
                          <a:latin typeface="微软雅黑" panose="020B0503020204020204" pitchFamily="34" charset="-122"/>
                          <a:ea typeface="微软雅黑" panose="020B0503020204020204" pitchFamily="34" charset="-122"/>
                        </a:rPr>
                        <a:t>）</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900" dirty="0">
                          <a:solidFill>
                            <a:schemeClr val="bg1"/>
                          </a:solidFill>
                          <a:latin typeface="微软雅黑" panose="020B0503020204020204" pitchFamily="34" charset="-122"/>
                          <a:ea typeface="微软雅黑" panose="020B0503020204020204" pitchFamily="34" charset="-122"/>
                        </a:rPr>
                        <a:t>沪深 </a:t>
                      </a:r>
                      <a:r>
                        <a:rPr lang="en-US" altLang="zh-CN" sz="900" dirty="0">
                          <a:solidFill>
                            <a:schemeClr val="bg1"/>
                          </a:solidFill>
                          <a:latin typeface="微软雅黑" panose="020B0503020204020204" pitchFamily="34" charset="-122"/>
                          <a:ea typeface="微软雅黑" panose="020B0503020204020204" pitchFamily="34" charset="-122"/>
                        </a:rPr>
                        <a:t>300 </a:t>
                      </a:r>
                      <a:r>
                        <a:rPr lang="zh-CN" altLang="en-US" sz="900" dirty="0">
                          <a:solidFill>
                            <a:schemeClr val="bg1"/>
                          </a:solidFill>
                          <a:latin typeface="微软雅黑" panose="020B0503020204020204" pitchFamily="34" charset="-122"/>
                          <a:ea typeface="微软雅黑" panose="020B0503020204020204" pitchFamily="34" charset="-122"/>
                        </a:rPr>
                        <a:t>指数</a:t>
                      </a:r>
                    </a:p>
                    <a:p>
                      <a:pPr algn="ctr"/>
                      <a:r>
                        <a:rPr lang="zh-CN" altLang="en-US" sz="900" dirty="0">
                          <a:solidFill>
                            <a:schemeClr val="bg1"/>
                          </a:solidFill>
                          <a:latin typeface="微软雅黑" panose="020B0503020204020204" pitchFamily="34" charset="-122"/>
                          <a:ea typeface="微软雅黑" panose="020B0503020204020204" pitchFamily="34" charset="-122"/>
                        </a:rPr>
                        <a:t>（代码：</a:t>
                      </a:r>
                      <a:r>
                        <a:rPr lang="en-US" altLang="zh-CN" sz="900" dirty="0">
                          <a:solidFill>
                            <a:schemeClr val="bg1"/>
                          </a:solidFill>
                          <a:latin typeface="微软雅黑" panose="020B0503020204020204" pitchFamily="34" charset="-122"/>
                          <a:ea typeface="微软雅黑" panose="020B0503020204020204" pitchFamily="34" charset="-122"/>
                        </a:rPr>
                        <a:t>000300</a:t>
                      </a:r>
                      <a:r>
                        <a:rPr lang="zh-CN" altLang="en-US" sz="900" dirty="0">
                          <a:solidFill>
                            <a:schemeClr val="bg1"/>
                          </a:solidFill>
                          <a:latin typeface="微软雅黑" panose="020B0503020204020204" pitchFamily="34" charset="-122"/>
                          <a:ea typeface="微软雅黑" panose="020B0503020204020204" pitchFamily="34" charset="-122"/>
                        </a:rPr>
                        <a:t>） ）</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extLst>
                  <a:ext uri="{0D108BD9-81ED-4DB2-BD59-A6C34878D82A}">
                    <a16:rowId xmlns:a16="http://schemas.microsoft.com/office/drawing/2014/main" val="1666034841"/>
                  </a:ext>
                </a:extLst>
              </a:tr>
              <a:tr h="325442">
                <a:tc vMerge="1">
                  <a:txBody>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900" dirty="0">
                          <a:solidFill>
                            <a:schemeClr val="bg1"/>
                          </a:solidFill>
                          <a:latin typeface="微软雅黑" panose="020B0503020204020204" pitchFamily="34" charset="-122"/>
                          <a:ea typeface="微软雅黑" panose="020B0503020204020204" pitchFamily="34" charset="-122"/>
                        </a:rPr>
                        <a:t>持有 </a:t>
                      </a:r>
                      <a:r>
                        <a:rPr lang="en-US" altLang="zh-CN" sz="900" dirty="0">
                          <a:solidFill>
                            <a:schemeClr val="bg1"/>
                          </a:solidFill>
                          <a:latin typeface="微软雅黑" panose="020B0503020204020204" pitchFamily="34" charset="-122"/>
                          <a:ea typeface="微软雅黑" panose="020B0503020204020204" pitchFamily="34" charset="-122"/>
                        </a:rPr>
                        <a:t>720 </a:t>
                      </a:r>
                      <a:r>
                        <a:rPr lang="zh-CN" altLang="en-US" sz="900" dirty="0">
                          <a:solidFill>
                            <a:schemeClr val="bg1"/>
                          </a:solidFill>
                          <a:latin typeface="微软雅黑" panose="020B0503020204020204" pitchFamily="34" charset="-122"/>
                          <a:ea typeface="微软雅黑" panose="020B0503020204020204" pitchFamily="34" charset="-122"/>
                        </a:rPr>
                        <a:t>万股</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900" dirty="0">
                          <a:solidFill>
                            <a:schemeClr val="bg1"/>
                          </a:solidFill>
                          <a:latin typeface="微软雅黑" panose="020B0503020204020204" pitchFamily="34" charset="-122"/>
                          <a:ea typeface="微软雅黑" panose="020B0503020204020204" pitchFamily="34" charset="-122"/>
                        </a:rPr>
                        <a:t>持有 </a:t>
                      </a:r>
                      <a:r>
                        <a:rPr lang="en-US" altLang="zh-CN" sz="900" dirty="0">
                          <a:solidFill>
                            <a:schemeClr val="bg1"/>
                          </a:solidFill>
                          <a:latin typeface="微软雅黑" panose="020B0503020204020204" pitchFamily="34" charset="-122"/>
                          <a:ea typeface="微软雅黑" panose="020B0503020204020204" pitchFamily="34" charset="-122"/>
                        </a:rPr>
                        <a:t>110 </a:t>
                      </a:r>
                      <a:r>
                        <a:rPr lang="zh-CN" altLang="en-US" sz="900" dirty="0">
                          <a:solidFill>
                            <a:schemeClr val="bg1"/>
                          </a:solidFill>
                          <a:latin typeface="微软雅黑" panose="020B0503020204020204" pitchFamily="34" charset="-122"/>
                          <a:ea typeface="微软雅黑" panose="020B0503020204020204" pitchFamily="34" charset="-122"/>
                        </a:rPr>
                        <a:t>万股</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900" dirty="0">
                          <a:solidFill>
                            <a:schemeClr val="bg1"/>
                          </a:solidFill>
                          <a:latin typeface="微软雅黑" panose="020B0503020204020204" pitchFamily="34" charset="-122"/>
                          <a:ea typeface="微软雅黑" panose="020B0503020204020204" pitchFamily="34" charset="-122"/>
                        </a:rPr>
                        <a:t>持有 </a:t>
                      </a:r>
                      <a:r>
                        <a:rPr lang="en-US" altLang="zh-CN" sz="900" dirty="0">
                          <a:solidFill>
                            <a:schemeClr val="bg1"/>
                          </a:solidFill>
                          <a:latin typeface="微软雅黑" panose="020B0503020204020204" pitchFamily="34" charset="-122"/>
                          <a:ea typeface="微软雅黑" panose="020B0503020204020204" pitchFamily="34" charset="-122"/>
                        </a:rPr>
                        <a:t>470 </a:t>
                      </a:r>
                      <a:r>
                        <a:rPr lang="zh-CN" altLang="en-US" sz="900" dirty="0">
                          <a:solidFill>
                            <a:schemeClr val="bg1"/>
                          </a:solidFill>
                          <a:latin typeface="微软雅黑" panose="020B0503020204020204" pitchFamily="34" charset="-122"/>
                          <a:ea typeface="微软雅黑" panose="020B0503020204020204" pitchFamily="34" charset="-122"/>
                        </a:rPr>
                        <a:t>万股</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900" dirty="0">
                          <a:solidFill>
                            <a:schemeClr val="bg1"/>
                          </a:solidFill>
                          <a:latin typeface="微软雅黑" panose="020B0503020204020204" pitchFamily="34" charset="-122"/>
                          <a:ea typeface="微软雅黑" panose="020B0503020204020204" pitchFamily="34" charset="-122"/>
                        </a:rPr>
                        <a:t>持有 </a:t>
                      </a:r>
                      <a:r>
                        <a:rPr lang="en-US" altLang="zh-CN" sz="900" dirty="0">
                          <a:solidFill>
                            <a:schemeClr val="bg1"/>
                          </a:solidFill>
                          <a:latin typeface="微软雅黑" panose="020B0503020204020204" pitchFamily="34" charset="-122"/>
                          <a:ea typeface="微软雅黑" panose="020B0503020204020204" pitchFamily="34" charset="-122"/>
                        </a:rPr>
                        <a:t>160 </a:t>
                      </a:r>
                      <a:r>
                        <a:rPr lang="zh-CN" altLang="en-US" sz="900" dirty="0">
                          <a:solidFill>
                            <a:schemeClr val="bg1"/>
                          </a:solidFill>
                          <a:latin typeface="微软雅黑" panose="020B0503020204020204" pitchFamily="34" charset="-122"/>
                          <a:ea typeface="微软雅黑" panose="020B0503020204020204" pitchFamily="34" charset="-122"/>
                        </a:rPr>
                        <a:t>万股</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900" dirty="0">
                          <a:solidFill>
                            <a:schemeClr val="bg1"/>
                          </a:solidFill>
                          <a:latin typeface="微软雅黑" panose="020B0503020204020204" pitchFamily="34" charset="-122"/>
                          <a:ea typeface="微软雅黑" panose="020B0503020204020204" pitchFamily="34" charset="-122"/>
                        </a:rPr>
                        <a:t>无</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extLst>
                  <a:ext uri="{0D108BD9-81ED-4DB2-BD59-A6C34878D82A}">
                    <a16:rowId xmlns:a16="http://schemas.microsoft.com/office/drawing/2014/main" val="1304954237"/>
                  </a:ext>
                </a:extLst>
              </a:tr>
              <a:tr h="325442">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2019-01-02</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5.0100 </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59.8000 </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15.4200 </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52.9700 </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2969.5353 </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62894424"/>
                  </a:ext>
                </a:extLst>
              </a:tr>
              <a:tr h="325442">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2019-01-03</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5.0400 </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56.9800</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15.5700 </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51.0700 </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2964.8421 </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8809862"/>
                  </a:ext>
                </a:extLst>
              </a:tr>
              <a:tr h="325442">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2019-01-04</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5.1000</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57.1000 </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15.3200 </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54.3500 </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3035.8741</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70143875"/>
                  </a:ext>
                </a:extLst>
              </a:tr>
              <a:tr h="325442">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98451708"/>
                  </a:ext>
                </a:extLst>
              </a:tr>
              <a:tr h="325442">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2021-11-26</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4.0900 </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211.3200 </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19.5300 </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52.3500 </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4860.1265</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60690409"/>
                  </a:ext>
                </a:extLst>
              </a:tr>
              <a:tr h="325442">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2021-11-29 </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4.0600</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203.3000 </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19.5300 </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51.0900 </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4851.4230</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7564020"/>
                  </a:ext>
                </a:extLst>
              </a:tr>
              <a:tr h="325442">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2021-11-30</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4.0400</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205.4500</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900" dirty="0">
                          <a:solidFill>
                            <a:schemeClr val="tx1"/>
                          </a:solidFill>
                          <a:latin typeface="微软雅黑" panose="020B0503020204020204" pitchFamily="34" charset="-122"/>
                          <a:ea typeface="微软雅黑" panose="020B0503020204020204" pitchFamily="34" charset="-122"/>
                        </a:rPr>
                        <a:t>19.5300  </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50.1700 </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4832.0260</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83038307"/>
                  </a:ext>
                </a:extLst>
              </a:tr>
              <a:tr h="350329">
                <a:tc gridSpan="6">
                  <a:txBody>
                    <a:bodyPr/>
                    <a:lstStyle/>
                    <a:p>
                      <a:pPr algn="l"/>
                      <a:r>
                        <a:rPr lang="zh-CN" altLang="en-US" sz="900" dirty="0">
                          <a:solidFill>
                            <a:schemeClr val="tx1"/>
                          </a:solidFill>
                          <a:latin typeface="微软雅黑" panose="020B0503020204020204" pitchFamily="34" charset="-122"/>
                          <a:ea typeface="微软雅黑" panose="020B0503020204020204" pitchFamily="34" charset="-122"/>
                        </a:rPr>
                        <a:t>注：股票收盘价的单位是“元</a:t>
                      </a:r>
                      <a:r>
                        <a:rPr lang="en-US" altLang="zh-CN" sz="900" dirty="0">
                          <a:solidFill>
                            <a:schemeClr val="tx1"/>
                          </a:solidFill>
                          <a:latin typeface="微软雅黑" panose="020B0503020204020204" pitchFamily="34" charset="-122"/>
                          <a:ea typeface="微软雅黑" panose="020B0503020204020204" pitchFamily="34" charset="-122"/>
                        </a:rPr>
                        <a:t>/</a:t>
                      </a:r>
                      <a:r>
                        <a:rPr lang="zh-CN" altLang="en-US" sz="900" dirty="0">
                          <a:solidFill>
                            <a:schemeClr val="tx1"/>
                          </a:solidFill>
                          <a:latin typeface="微软雅黑" panose="020B0503020204020204" pitchFamily="34" charset="-122"/>
                          <a:ea typeface="微软雅黑" panose="020B0503020204020204" pitchFamily="34" charset="-122"/>
                        </a:rPr>
                        <a:t>股”。</a:t>
                      </a:r>
                    </a:p>
                    <a:p>
                      <a:pPr algn="l"/>
                      <a:r>
                        <a:rPr lang="zh-CN" altLang="en-US" sz="900" dirty="0">
                          <a:solidFill>
                            <a:schemeClr val="tx1"/>
                          </a:solidFill>
                          <a:latin typeface="微软雅黑" panose="020B0503020204020204" pitchFamily="34" charset="-122"/>
                          <a:ea typeface="微软雅黑" panose="020B0503020204020204" pitchFamily="34" charset="-122"/>
                        </a:rPr>
                        <a:t>数据来源：上海证券交易所。</a:t>
                      </a:r>
                    </a:p>
                  </a:txBody>
                  <a:tcPr marL="106988" marR="106988" marT="53494" marB="53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合计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22 </a:t>
                      </a:r>
                      <a:r>
                        <a:rPr lang="zh-CN" altLang="en-US" sz="1400" dirty="0">
                          <a:solidFill>
                            <a:schemeClr val="tx1"/>
                          </a:solidFill>
                          <a:latin typeface="微软雅黑" panose="020B0503020204020204" pitchFamily="34" charset="-122"/>
                          <a:ea typeface="微软雅黑" panose="020B0503020204020204" pitchFamily="34" charset="-122"/>
                        </a:rPr>
                        <a:t>个</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9402818"/>
                  </a:ext>
                </a:extLst>
              </a:tr>
            </a:tbl>
          </a:graphicData>
        </a:graphic>
      </p:graphicFrame>
    </p:spTree>
    <p:extLst>
      <p:ext uri="{BB962C8B-B14F-4D97-AF65-F5344CB8AC3E}">
        <p14:creationId xmlns:p14="http://schemas.microsoft.com/office/powerpoint/2010/main" val="2183144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9">
            <a:extLst>
              <a:ext uri="{FF2B5EF4-FFF2-40B4-BE49-F238E27FC236}">
                <a16:creationId xmlns:a16="http://schemas.microsoft.com/office/drawing/2014/main" id="{D4CCD28D-A731-D36C-2E27-49EC67920C9F}"/>
              </a:ext>
            </a:extLst>
          </p:cNvPr>
          <p:cNvGraphicFramePr>
            <a:graphicFrameLocks noGrp="1"/>
          </p:cNvGraphicFramePr>
          <p:nvPr>
            <p:extLst>
              <p:ext uri="{D42A27DB-BD31-4B8C-83A1-F6EECF244321}">
                <p14:modId xmlns:p14="http://schemas.microsoft.com/office/powerpoint/2010/main" val="1129270759"/>
              </p:ext>
            </p:extLst>
          </p:nvPr>
        </p:nvGraphicFramePr>
        <p:xfrm>
          <a:off x="4603861" y="4989334"/>
          <a:ext cx="7283338" cy="1627210"/>
        </p:xfrm>
        <a:graphic>
          <a:graphicData uri="http://schemas.openxmlformats.org/drawingml/2006/table">
            <a:tbl>
              <a:tblPr firstRow="1" bandRow="1">
                <a:tableStyleId>{5C22544A-7EE6-4342-B048-85BDC9FD1C3A}</a:tableStyleId>
              </a:tblPr>
              <a:tblGrid>
                <a:gridCol w="2156979">
                  <a:extLst>
                    <a:ext uri="{9D8B030D-6E8A-4147-A177-3AD203B41FA5}">
                      <a16:colId xmlns:a16="http://schemas.microsoft.com/office/drawing/2014/main" val="3838751804"/>
                    </a:ext>
                  </a:extLst>
                </a:gridCol>
                <a:gridCol w="2664907">
                  <a:extLst>
                    <a:ext uri="{9D8B030D-6E8A-4147-A177-3AD203B41FA5}">
                      <a16:colId xmlns:a16="http://schemas.microsoft.com/office/drawing/2014/main" val="4275921030"/>
                    </a:ext>
                  </a:extLst>
                </a:gridCol>
                <a:gridCol w="2461452">
                  <a:extLst>
                    <a:ext uri="{9D8B030D-6E8A-4147-A177-3AD203B41FA5}">
                      <a16:colId xmlns:a16="http://schemas.microsoft.com/office/drawing/2014/main" val="1182989509"/>
                    </a:ext>
                  </a:extLst>
                </a:gridCol>
              </a:tblGrid>
              <a:tr h="325442">
                <a:tc gridSpan="3">
                  <a:txBody>
                    <a:bodyPr/>
                    <a:lstStyle/>
                    <a:p>
                      <a:pPr algn="ctr"/>
                      <a:r>
                        <a:rPr lang="zh-CN" altLang="en-US" sz="900" dirty="0">
                          <a:solidFill>
                            <a:schemeClr val="tx1"/>
                          </a:solidFill>
                          <a:latin typeface="微软雅黑" panose="020B0503020204020204" pitchFamily="34" charset="-122"/>
                          <a:ea typeface="微软雅黑" panose="020B0503020204020204" pitchFamily="34" charset="-122"/>
                        </a:rPr>
                        <a:t>表 </a:t>
                      </a:r>
                      <a:r>
                        <a:rPr lang="en-US" altLang="zh-CN" sz="900" dirty="0">
                          <a:solidFill>
                            <a:schemeClr val="tx1"/>
                          </a:solidFill>
                          <a:latin typeface="微软雅黑" panose="020B0503020204020204" pitchFamily="34" charset="-122"/>
                          <a:ea typeface="微软雅黑" panose="020B0503020204020204" pitchFamily="34" charset="-122"/>
                        </a:rPr>
                        <a:t>13-11 </a:t>
                      </a:r>
                      <a:r>
                        <a:rPr lang="zh-CN" altLang="en-US" sz="900" dirty="0">
                          <a:solidFill>
                            <a:schemeClr val="tx1"/>
                          </a:solidFill>
                          <a:latin typeface="微软雅黑" panose="020B0503020204020204" pitchFamily="34" charset="-122"/>
                          <a:ea typeface="微软雅黑" panose="020B0503020204020204" pitchFamily="34" charset="-122"/>
                        </a:rPr>
                        <a:t>针对投资组合设置的压力情景以及相关参数</a:t>
                      </a:r>
                    </a:p>
                  </a:txBody>
                  <a:tcPr marL="106988" marR="106988" marT="53494" marB="53494" anchor="ctr">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520351200"/>
                  </a:ext>
                </a:extLst>
              </a:tr>
              <a:tr h="325442">
                <a:tc>
                  <a:txBody>
                    <a:bodyPr/>
                    <a:lstStyle/>
                    <a:p>
                      <a:pPr algn="ctr"/>
                      <a:r>
                        <a:rPr lang="zh-CN" altLang="en-US" sz="900" kern="1200" dirty="0">
                          <a:solidFill>
                            <a:schemeClr val="bg1"/>
                          </a:solidFill>
                          <a:latin typeface="微软雅黑" panose="020B0503020204020204" pitchFamily="34" charset="-122"/>
                          <a:ea typeface="微软雅黑" panose="020B0503020204020204" pitchFamily="34" charset="-122"/>
                          <a:cs typeface="+mn-cs"/>
                        </a:rPr>
                        <a:t>压力情景类型 </a:t>
                      </a:r>
                    </a:p>
                  </a:txBody>
                  <a:tcPr marL="106988" marR="106988" marT="53494" marB="53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900" dirty="0">
                          <a:solidFill>
                            <a:schemeClr val="bg1"/>
                          </a:solidFill>
                          <a:latin typeface="微软雅黑" panose="020B0503020204020204" pitchFamily="34" charset="-122"/>
                          <a:ea typeface="微软雅黑" panose="020B0503020204020204" pitchFamily="34" charset="-122"/>
                        </a:rPr>
                        <a:t>未来一周沪深 </a:t>
                      </a:r>
                      <a:r>
                        <a:rPr lang="en-US" altLang="zh-CN" sz="900" dirty="0">
                          <a:solidFill>
                            <a:schemeClr val="bg1"/>
                          </a:solidFill>
                          <a:latin typeface="微软雅黑" panose="020B0503020204020204" pitchFamily="34" charset="-122"/>
                          <a:ea typeface="微软雅黑" panose="020B0503020204020204" pitchFamily="34" charset="-122"/>
                        </a:rPr>
                        <a:t>300 </a:t>
                      </a:r>
                      <a:r>
                        <a:rPr lang="zh-CN" altLang="en-US" sz="900" dirty="0">
                          <a:solidFill>
                            <a:schemeClr val="bg1"/>
                          </a:solidFill>
                          <a:latin typeface="微软雅黑" panose="020B0503020204020204" pitchFamily="34" charset="-122"/>
                          <a:ea typeface="微软雅黑" panose="020B0503020204020204" pitchFamily="34" charset="-122"/>
                        </a:rPr>
                        <a:t>指数下跌幅度 </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900" dirty="0">
                          <a:solidFill>
                            <a:schemeClr val="bg1"/>
                          </a:solidFill>
                          <a:latin typeface="微软雅黑" panose="020B0503020204020204" pitchFamily="34" charset="-122"/>
                          <a:ea typeface="微软雅黑" panose="020B0503020204020204" pitchFamily="34" charset="-122"/>
                        </a:rPr>
                        <a:t>未来一周国债收益率上涨情况</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extLst>
                  <a:ext uri="{0D108BD9-81ED-4DB2-BD59-A6C34878D82A}">
                    <a16:rowId xmlns:a16="http://schemas.microsoft.com/office/drawing/2014/main" val="1304954237"/>
                  </a:ext>
                </a:extLst>
              </a:tr>
              <a:tr h="325442">
                <a:tc>
                  <a:txBody>
                    <a:bodyPr/>
                    <a:lstStyle/>
                    <a:p>
                      <a:pPr algn="ctr"/>
                      <a:r>
                        <a:rPr lang="zh-CN" altLang="en-US" sz="900" dirty="0">
                          <a:solidFill>
                            <a:schemeClr val="tx1"/>
                          </a:solidFill>
                          <a:latin typeface="微软雅黑" panose="020B0503020204020204" pitchFamily="34" charset="-122"/>
                          <a:ea typeface="微软雅黑" panose="020B0503020204020204" pitchFamily="34" charset="-122"/>
                        </a:rPr>
                        <a:t>轻度压力情景</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900" dirty="0">
                          <a:solidFill>
                            <a:schemeClr val="tx1"/>
                          </a:solidFill>
                          <a:latin typeface="微软雅黑" panose="020B0503020204020204" pitchFamily="34" charset="-122"/>
                          <a:ea typeface="微软雅黑" panose="020B0503020204020204" pitchFamily="34" charset="-122"/>
                        </a:rPr>
                        <a:t>下跌 </a:t>
                      </a:r>
                      <a:r>
                        <a:rPr lang="en-US" altLang="zh-CN" sz="900" dirty="0">
                          <a:solidFill>
                            <a:schemeClr val="tx1"/>
                          </a:solidFill>
                          <a:latin typeface="微软雅黑" panose="020B0503020204020204" pitchFamily="34" charset="-122"/>
                          <a:ea typeface="微软雅黑" panose="020B0503020204020204" pitchFamily="34" charset="-122"/>
                        </a:rPr>
                        <a:t>10% </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900" dirty="0">
                          <a:solidFill>
                            <a:schemeClr val="tx1"/>
                          </a:solidFill>
                          <a:latin typeface="微软雅黑" panose="020B0503020204020204" pitchFamily="34" charset="-122"/>
                          <a:ea typeface="微软雅黑" panose="020B0503020204020204" pitchFamily="34" charset="-122"/>
                        </a:rPr>
                        <a:t>上涨 </a:t>
                      </a:r>
                      <a:r>
                        <a:rPr lang="en-US" altLang="zh-CN" sz="900" dirty="0">
                          <a:solidFill>
                            <a:schemeClr val="tx1"/>
                          </a:solidFill>
                          <a:latin typeface="微软雅黑" panose="020B0503020204020204" pitchFamily="34" charset="-122"/>
                          <a:ea typeface="微软雅黑" panose="020B0503020204020204" pitchFamily="34" charset="-122"/>
                        </a:rPr>
                        <a:t>25 </a:t>
                      </a:r>
                      <a:r>
                        <a:rPr lang="zh-CN" altLang="en-US" sz="900" dirty="0">
                          <a:solidFill>
                            <a:schemeClr val="tx1"/>
                          </a:solidFill>
                          <a:latin typeface="微软雅黑" panose="020B0503020204020204" pitchFamily="34" charset="-122"/>
                          <a:ea typeface="微软雅黑" panose="020B0503020204020204" pitchFamily="34" charset="-122"/>
                        </a:rPr>
                        <a:t>个基点（</a:t>
                      </a:r>
                      <a:r>
                        <a:rPr lang="en-US" altLang="zh-CN" sz="900" dirty="0" err="1">
                          <a:solidFill>
                            <a:schemeClr val="tx1"/>
                          </a:solidFill>
                          <a:latin typeface="微软雅黑" panose="020B0503020204020204" pitchFamily="34" charset="-122"/>
                          <a:ea typeface="微软雅黑" panose="020B0503020204020204" pitchFamily="34" charset="-122"/>
                        </a:rPr>
                        <a:t>b.p.</a:t>
                      </a:r>
                      <a:r>
                        <a:rPr lang="zh-CN" altLang="en-US" sz="900" dirty="0">
                          <a:solidFill>
                            <a:schemeClr val="tx1"/>
                          </a:solidFill>
                          <a:latin typeface="微软雅黑" panose="020B0503020204020204" pitchFamily="34" charset="-122"/>
                          <a:ea typeface="微软雅黑" panose="020B0503020204020204" pitchFamily="34" charset="-122"/>
                        </a:rPr>
                        <a:t>）</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62894424"/>
                  </a:ext>
                </a:extLst>
              </a:tr>
              <a:tr h="325442">
                <a:tc>
                  <a:txBody>
                    <a:bodyPr/>
                    <a:lstStyle/>
                    <a:p>
                      <a:pPr algn="ctr"/>
                      <a:r>
                        <a:rPr lang="zh-CN" altLang="en-US" sz="900" dirty="0">
                          <a:solidFill>
                            <a:schemeClr val="tx1"/>
                          </a:solidFill>
                          <a:latin typeface="微软雅黑" panose="020B0503020204020204" pitchFamily="34" charset="-122"/>
                          <a:ea typeface="微软雅黑" panose="020B0503020204020204" pitchFamily="34" charset="-122"/>
                        </a:rPr>
                        <a:t>中度压力情景</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900" dirty="0">
                          <a:solidFill>
                            <a:schemeClr val="tx1"/>
                          </a:solidFill>
                          <a:latin typeface="微软雅黑" panose="020B0503020204020204" pitchFamily="34" charset="-122"/>
                          <a:ea typeface="微软雅黑" panose="020B0503020204020204" pitchFamily="34" charset="-122"/>
                        </a:rPr>
                        <a:t>下跌 </a:t>
                      </a:r>
                      <a:r>
                        <a:rPr lang="en-US" altLang="zh-CN" sz="900" dirty="0">
                          <a:solidFill>
                            <a:schemeClr val="tx1"/>
                          </a:solidFill>
                          <a:latin typeface="微软雅黑" panose="020B0503020204020204" pitchFamily="34" charset="-122"/>
                          <a:ea typeface="微软雅黑" panose="020B0503020204020204" pitchFamily="34" charset="-122"/>
                        </a:rPr>
                        <a:t>15% </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900" dirty="0">
                          <a:solidFill>
                            <a:schemeClr val="tx1"/>
                          </a:solidFill>
                          <a:latin typeface="微软雅黑" panose="020B0503020204020204" pitchFamily="34" charset="-122"/>
                          <a:ea typeface="微软雅黑" panose="020B0503020204020204" pitchFamily="34" charset="-122"/>
                        </a:rPr>
                        <a:t>上涨 </a:t>
                      </a:r>
                      <a:r>
                        <a:rPr lang="en-US" altLang="zh-CN" sz="900" dirty="0">
                          <a:solidFill>
                            <a:schemeClr val="tx1"/>
                          </a:solidFill>
                          <a:latin typeface="微软雅黑" panose="020B0503020204020204" pitchFamily="34" charset="-122"/>
                          <a:ea typeface="微软雅黑" panose="020B0503020204020204" pitchFamily="34" charset="-122"/>
                        </a:rPr>
                        <a:t>35 </a:t>
                      </a:r>
                      <a:r>
                        <a:rPr lang="zh-CN" altLang="en-US" sz="900" dirty="0">
                          <a:solidFill>
                            <a:schemeClr val="tx1"/>
                          </a:solidFill>
                          <a:latin typeface="微软雅黑" panose="020B0503020204020204" pitchFamily="34" charset="-122"/>
                          <a:ea typeface="微软雅黑" panose="020B0503020204020204" pitchFamily="34" charset="-122"/>
                        </a:rPr>
                        <a:t>个基点（</a:t>
                      </a:r>
                      <a:r>
                        <a:rPr lang="en-US" altLang="zh-CN" sz="900" dirty="0" err="1">
                          <a:solidFill>
                            <a:schemeClr val="tx1"/>
                          </a:solidFill>
                          <a:latin typeface="微软雅黑" panose="020B0503020204020204" pitchFamily="34" charset="-122"/>
                          <a:ea typeface="微软雅黑" panose="020B0503020204020204" pitchFamily="34" charset="-122"/>
                        </a:rPr>
                        <a:t>b.p.</a:t>
                      </a:r>
                      <a:r>
                        <a:rPr lang="zh-CN" altLang="en-US" sz="900" dirty="0">
                          <a:solidFill>
                            <a:schemeClr val="tx1"/>
                          </a:solidFill>
                          <a:latin typeface="微软雅黑" panose="020B0503020204020204" pitchFamily="34" charset="-122"/>
                          <a:ea typeface="微软雅黑" panose="020B0503020204020204" pitchFamily="34" charset="-122"/>
                        </a:rPr>
                        <a:t>）</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8809862"/>
                  </a:ext>
                </a:extLst>
              </a:tr>
              <a:tr h="325442">
                <a:tc>
                  <a:txBody>
                    <a:bodyPr/>
                    <a:lstStyle/>
                    <a:p>
                      <a:pPr algn="ctr"/>
                      <a:r>
                        <a:rPr lang="zh-CN" altLang="en-US" sz="900" dirty="0">
                          <a:solidFill>
                            <a:schemeClr val="tx1"/>
                          </a:solidFill>
                          <a:latin typeface="微软雅黑" panose="020B0503020204020204" pitchFamily="34" charset="-122"/>
                          <a:ea typeface="微软雅黑" panose="020B0503020204020204" pitchFamily="34" charset="-122"/>
                        </a:rPr>
                        <a:t>重度压力情景</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900" dirty="0">
                          <a:solidFill>
                            <a:schemeClr val="tx1"/>
                          </a:solidFill>
                          <a:latin typeface="微软雅黑" panose="020B0503020204020204" pitchFamily="34" charset="-122"/>
                          <a:ea typeface="微软雅黑" panose="020B0503020204020204" pitchFamily="34" charset="-122"/>
                        </a:rPr>
                        <a:t>下跌 </a:t>
                      </a:r>
                      <a:r>
                        <a:rPr lang="en-US" altLang="zh-CN" sz="900" dirty="0">
                          <a:solidFill>
                            <a:schemeClr val="tx1"/>
                          </a:solidFill>
                          <a:latin typeface="微软雅黑" panose="020B0503020204020204" pitchFamily="34" charset="-122"/>
                          <a:ea typeface="微软雅黑" panose="020B0503020204020204" pitchFamily="34" charset="-122"/>
                        </a:rPr>
                        <a:t>20% </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900" dirty="0">
                          <a:solidFill>
                            <a:schemeClr val="tx1"/>
                          </a:solidFill>
                          <a:latin typeface="微软雅黑" panose="020B0503020204020204" pitchFamily="34" charset="-122"/>
                          <a:ea typeface="微软雅黑" panose="020B0503020204020204" pitchFamily="34" charset="-122"/>
                        </a:rPr>
                        <a:t>上涨 </a:t>
                      </a:r>
                      <a:r>
                        <a:rPr lang="en-US" altLang="zh-CN" sz="900" dirty="0">
                          <a:solidFill>
                            <a:schemeClr val="tx1"/>
                          </a:solidFill>
                          <a:latin typeface="微软雅黑" panose="020B0503020204020204" pitchFamily="34" charset="-122"/>
                          <a:ea typeface="微软雅黑" panose="020B0503020204020204" pitchFamily="34" charset="-122"/>
                        </a:rPr>
                        <a:t>45 </a:t>
                      </a:r>
                      <a:r>
                        <a:rPr lang="zh-CN" altLang="en-US" sz="900" dirty="0">
                          <a:solidFill>
                            <a:schemeClr val="tx1"/>
                          </a:solidFill>
                          <a:latin typeface="微软雅黑" panose="020B0503020204020204" pitchFamily="34" charset="-122"/>
                          <a:ea typeface="微软雅黑" panose="020B0503020204020204" pitchFamily="34" charset="-122"/>
                        </a:rPr>
                        <a:t>个基点（</a:t>
                      </a:r>
                      <a:r>
                        <a:rPr lang="en-US" altLang="zh-CN" sz="900" dirty="0" err="1">
                          <a:solidFill>
                            <a:schemeClr val="tx1"/>
                          </a:solidFill>
                          <a:latin typeface="微软雅黑" panose="020B0503020204020204" pitchFamily="34" charset="-122"/>
                          <a:ea typeface="微软雅黑" panose="020B0503020204020204" pitchFamily="34" charset="-122"/>
                        </a:rPr>
                        <a:t>b.p.</a:t>
                      </a:r>
                      <a:r>
                        <a:rPr lang="zh-CN" altLang="en-US" sz="900" dirty="0">
                          <a:solidFill>
                            <a:schemeClr val="tx1"/>
                          </a:solidFill>
                          <a:latin typeface="微软雅黑" panose="020B0503020204020204" pitchFamily="34" charset="-122"/>
                          <a:ea typeface="微软雅黑" panose="020B0503020204020204" pitchFamily="34" charset="-122"/>
                        </a:rPr>
                        <a:t>）</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70143875"/>
                  </a:ext>
                </a:extLst>
              </a:tr>
            </a:tbl>
          </a:graphicData>
        </a:graphic>
      </p:graphicFrame>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13.5</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15007"/>
            <a:ext cx="807646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投资组合压力测试的编程</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以蓝筹股与利率债为案例</a:t>
            </a:r>
          </a:p>
        </p:txBody>
      </p:sp>
      <p:sp>
        <p:nvSpPr>
          <p:cNvPr id="4" name="文本框 3"/>
          <p:cNvSpPr txBox="1"/>
          <p:nvPr/>
        </p:nvSpPr>
        <p:spPr>
          <a:xfrm>
            <a:off x="286384" y="4385823"/>
            <a:ext cx="11600815" cy="523220"/>
          </a:xfrm>
          <a:prstGeom prst="rect">
            <a:avLst/>
          </a:prstGeom>
          <a:noFill/>
          <a:ln>
            <a:solidFill>
              <a:schemeClr val="bg1">
                <a:lumMod val="85000"/>
              </a:schemeClr>
            </a:solidFill>
          </a:ln>
        </p:spPr>
        <p:txBody>
          <a:bodyPr wrap="square" rtlCol="0" anchor="t">
            <a:spAutoFit/>
          </a:bodyPr>
          <a:lstStyle/>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根据中国证监会的监管要求，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E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公司在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2021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月末需要对公司的自营业务投资组合开展压力测试并形成书面报告提交至监管机构，在压力测试中根据以往金融市场的波动情况设置了以下的压力情景，具体见表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13-11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a:t>
            </a:r>
          </a:p>
        </p:txBody>
      </p:sp>
      <p:graphicFrame>
        <p:nvGraphicFramePr>
          <p:cNvPr id="8" name="表格 9">
            <a:extLst>
              <a:ext uri="{FF2B5EF4-FFF2-40B4-BE49-F238E27FC236}">
                <a16:creationId xmlns:a16="http://schemas.microsoft.com/office/drawing/2014/main" id="{40FAC646-3191-B2B7-7774-6AE06AA9206B}"/>
              </a:ext>
            </a:extLst>
          </p:cNvPr>
          <p:cNvGraphicFramePr>
            <a:graphicFrameLocks noGrp="1"/>
          </p:cNvGraphicFramePr>
          <p:nvPr>
            <p:extLst>
              <p:ext uri="{D42A27DB-BD31-4B8C-83A1-F6EECF244321}">
                <p14:modId xmlns:p14="http://schemas.microsoft.com/office/powerpoint/2010/main" val="1446543495"/>
              </p:ext>
            </p:extLst>
          </p:nvPr>
        </p:nvGraphicFramePr>
        <p:xfrm>
          <a:off x="286383" y="1252723"/>
          <a:ext cx="11600816" cy="2895071"/>
        </p:xfrm>
        <a:graphic>
          <a:graphicData uri="http://schemas.openxmlformats.org/drawingml/2006/table">
            <a:tbl>
              <a:tblPr firstRow="1" bandRow="1">
                <a:tableStyleId>{5C22544A-7EE6-4342-B048-85BDC9FD1C3A}</a:tableStyleId>
              </a:tblPr>
              <a:tblGrid>
                <a:gridCol w="1406915">
                  <a:extLst>
                    <a:ext uri="{9D8B030D-6E8A-4147-A177-3AD203B41FA5}">
                      <a16:colId xmlns:a16="http://schemas.microsoft.com/office/drawing/2014/main" val="3838751804"/>
                    </a:ext>
                  </a:extLst>
                </a:gridCol>
                <a:gridCol w="1738217">
                  <a:extLst>
                    <a:ext uri="{9D8B030D-6E8A-4147-A177-3AD203B41FA5}">
                      <a16:colId xmlns:a16="http://schemas.microsoft.com/office/drawing/2014/main" val="4275921030"/>
                    </a:ext>
                  </a:extLst>
                </a:gridCol>
                <a:gridCol w="1605511">
                  <a:extLst>
                    <a:ext uri="{9D8B030D-6E8A-4147-A177-3AD203B41FA5}">
                      <a16:colId xmlns:a16="http://schemas.microsoft.com/office/drawing/2014/main" val="1182989509"/>
                    </a:ext>
                  </a:extLst>
                </a:gridCol>
                <a:gridCol w="1654161">
                  <a:extLst>
                    <a:ext uri="{9D8B030D-6E8A-4147-A177-3AD203B41FA5}">
                      <a16:colId xmlns:a16="http://schemas.microsoft.com/office/drawing/2014/main" val="2028100442"/>
                    </a:ext>
                  </a:extLst>
                </a:gridCol>
                <a:gridCol w="1829306">
                  <a:extLst>
                    <a:ext uri="{9D8B030D-6E8A-4147-A177-3AD203B41FA5}">
                      <a16:colId xmlns:a16="http://schemas.microsoft.com/office/drawing/2014/main" val="639480361"/>
                    </a:ext>
                  </a:extLst>
                </a:gridCol>
                <a:gridCol w="1683353">
                  <a:extLst>
                    <a:ext uri="{9D8B030D-6E8A-4147-A177-3AD203B41FA5}">
                      <a16:colId xmlns:a16="http://schemas.microsoft.com/office/drawing/2014/main" val="3062171817"/>
                    </a:ext>
                  </a:extLst>
                </a:gridCol>
                <a:gridCol w="1683353">
                  <a:extLst>
                    <a:ext uri="{9D8B030D-6E8A-4147-A177-3AD203B41FA5}">
                      <a16:colId xmlns:a16="http://schemas.microsoft.com/office/drawing/2014/main" val="2395762712"/>
                    </a:ext>
                  </a:extLst>
                </a:gridCol>
              </a:tblGrid>
              <a:tr h="377989">
                <a:tc gridSpan="7">
                  <a:txBody>
                    <a:bodyPr/>
                    <a:lstStyle/>
                    <a:p>
                      <a:pPr algn="ctr"/>
                      <a:r>
                        <a:rPr lang="zh-CN" altLang="en-US" sz="900" dirty="0">
                          <a:solidFill>
                            <a:schemeClr val="tx1"/>
                          </a:solidFill>
                          <a:latin typeface="微软雅黑" panose="020B0503020204020204" pitchFamily="34" charset="-122"/>
                          <a:ea typeface="微软雅黑" panose="020B0503020204020204" pitchFamily="34" charset="-122"/>
                        </a:rPr>
                        <a:t>表 </a:t>
                      </a:r>
                      <a:r>
                        <a:rPr lang="en-US" altLang="zh-CN" sz="900" dirty="0">
                          <a:solidFill>
                            <a:schemeClr val="tx1"/>
                          </a:solidFill>
                          <a:latin typeface="微软雅黑" panose="020B0503020204020204" pitchFamily="34" charset="-122"/>
                          <a:ea typeface="微软雅黑" panose="020B0503020204020204" pitchFamily="34" charset="-122"/>
                        </a:rPr>
                        <a:t>13-10 4 </a:t>
                      </a:r>
                      <a:r>
                        <a:rPr lang="zh-CN" altLang="en-US" sz="900" dirty="0">
                          <a:solidFill>
                            <a:schemeClr val="tx1"/>
                          </a:solidFill>
                          <a:latin typeface="微软雅黑" panose="020B0503020204020204" pitchFamily="34" charset="-122"/>
                          <a:ea typeface="微软雅黑" panose="020B0503020204020204" pitchFamily="34" charset="-122"/>
                        </a:rPr>
                        <a:t>只利率债的要素信息以及持有面值（</a:t>
                      </a:r>
                      <a:r>
                        <a:rPr lang="en-US" altLang="zh-CN" sz="900" dirty="0">
                          <a:solidFill>
                            <a:schemeClr val="tx1"/>
                          </a:solidFill>
                          <a:latin typeface="微软雅黑" panose="020B0503020204020204" pitchFamily="34" charset="-122"/>
                          <a:ea typeface="微软雅黑" panose="020B0503020204020204" pitchFamily="34" charset="-122"/>
                        </a:rPr>
                        <a:t>2021 </a:t>
                      </a:r>
                      <a:r>
                        <a:rPr lang="zh-CN" altLang="en-US" sz="900" dirty="0">
                          <a:solidFill>
                            <a:schemeClr val="tx1"/>
                          </a:solidFill>
                          <a:latin typeface="微软雅黑" panose="020B0503020204020204" pitchFamily="34" charset="-122"/>
                          <a:ea typeface="微软雅黑" panose="020B0503020204020204" pitchFamily="34" charset="-122"/>
                        </a:rPr>
                        <a:t>年 </a:t>
                      </a:r>
                      <a:r>
                        <a:rPr lang="en-US" altLang="zh-CN" sz="900" dirty="0">
                          <a:solidFill>
                            <a:schemeClr val="tx1"/>
                          </a:solidFill>
                          <a:latin typeface="微软雅黑" panose="020B0503020204020204" pitchFamily="34" charset="-122"/>
                          <a:ea typeface="微软雅黑" panose="020B0503020204020204" pitchFamily="34" charset="-122"/>
                        </a:rPr>
                        <a:t>11 </a:t>
                      </a:r>
                      <a:r>
                        <a:rPr lang="zh-CN" altLang="en-US" sz="900" dirty="0">
                          <a:solidFill>
                            <a:schemeClr val="tx1"/>
                          </a:solidFill>
                          <a:latin typeface="微软雅黑" panose="020B0503020204020204" pitchFamily="34" charset="-122"/>
                          <a:ea typeface="微软雅黑" panose="020B0503020204020204" pitchFamily="34" charset="-122"/>
                        </a:rPr>
                        <a:t>月 </a:t>
                      </a:r>
                      <a:r>
                        <a:rPr lang="en-US" altLang="zh-CN" sz="900" dirty="0">
                          <a:solidFill>
                            <a:schemeClr val="tx1"/>
                          </a:solidFill>
                          <a:latin typeface="微软雅黑" panose="020B0503020204020204" pitchFamily="34" charset="-122"/>
                          <a:ea typeface="微软雅黑" panose="020B0503020204020204" pitchFamily="34" charset="-122"/>
                        </a:rPr>
                        <a:t>30 </a:t>
                      </a:r>
                      <a:r>
                        <a:rPr lang="zh-CN" altLang="en-US" sz="900" dirty="0">
                          <a:solidFill>
                            <a:schemeClr val="tx1"/>
                          </a:solidFill>
                          <a:latin typeface="微软雅黑" panose="020B0503020204020204" pitchFamily="34" charset="-122"/>
                          <a:ea typeface="微软雅黑" panose="020B0503020204020204" pitchFamily="34" charset="-122"/>
                        </a:rPr>
                        <a:t>日）</a:t>
                      </a:r>
                    </a:p>
                  </a:txBody>
                  <a:tcPr marL="106988" marR="106988" marT="53494" marB="53494" anchor="ctr">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900" dirty="0">
                        <a:solidFill>
                          <a:schemeClr val="tx1"/>
                        </a:solidFill>
                        <a:latin typeface="微软雅黑" panose="020B0503020204020204" pitchFamily="34" charset="-122"/>
                        <a:ea typeface="微软雅黑" panose="020B0503020204020204" pitchFamily="34" charset="-122"/>
                      </a:endParaRPr>
                    </a:p>
                  </a:txBody>
                  <a:tcPr marL="106988" marR="106988" marT="53494" marB="53494"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20351200"/>
                  </a:ext>
                </a:extLst>
              </a:tr>
              <a:tr h="377989">
                <a:tc>
                  <a:txBody>
                    <a:bodyPr/>
                    <a:lstStyle/>
                    <a:p>
                      <a:pPr algn="ctr"/>
                      <a:r>
                        <a:rPr lang="zh-CN" altLang="en-US" sz="900" kern="1200" dirty="0">
                          <a:solidFill>
                            <a:schemeClr val="bg1"/>
                          </a:solidFill>
                          <a:latin typeface="微软雅黑" panose="020B0503020204020204" pitchFamily="34" charset="-122"/>
                          <a:ea typeface="微软雅黑" panose="020B0503020204020204" pitchFamily="34" charset="-122"/>
                          <a:cs typeface="+mn-cs"/>
                        </a:rPr>
                        <a:t>债券简称</a:t>
                      </a:r>
                    </a:p>
                  </a:txBody>
                  <a:tcPr marL="106988" marR="106988" marT="53494" marB="53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900" dirty="0">
                          <a:solidFill>
                            <a:schemeClr val="bg1"/>
                          </a:solidFill>
                          <a:latin typeface="微软雅黑" panose="020B0503020204020204" pitchFamily="34" charset="-122"/>
                          <a:ea typeface="微软雅黑" panose="020B0503020204020204" pitchFamily="34" charset="-122"/>
                        </a:rPr>
                        <a:t>到期日 </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900" dirty="0">
                          <a:solidFill>
                            <a:schemeClr val="bg1"/>
                          </a:solidFill>
                          <a:latin typeface="微软雅黑" panose="020B0503020204020204" pitchFamily="34" charset="-122"/>
                          <a:ea typeface="微软雅黑" panose="020B0503020204020204" pitchFamily="34" charset="-122"/>
                        </a:rPr>
                        <a:t>票面利率</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900" dirty="0">
                          <a:solidFill>
                            <a:schemeClr val="bg1"/>
                          </a:solidFill>
                          <a:latin typeface="微软雅黑" panose="020B0503020204020204" pitchFamily="34" charset="-122"/>
                          <a:ea typeface="微软雅黑" panose="020B0503020204020204" pitchFamily="34" charset="-122"/>
                        </a:rPr>
                        <a:t>付息次数（每年）</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900" dirty="0">
                          <a:solidFill>
                            <a:schemeClr val="bg1"/>
                          </a:solidFill>
                          <a:latin typeface="微软雅黑" panose="020B0503020204020204" pitchFamily="34" charset="-122"/>
                          <a:ea typeface="微软雅黑" panose="020B0503020204020204" pitchFamily="34" charset="-122"/>
                        </a:rPr>
                        <a:t> 到期收益率（连续复利）</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900" dirty="0">
                          <a:solidFill>
                            <a:schemeClr val="bg1"/>
                          </a:solidFill>
                          <a:latin typeface="微软雅黑" panose="020B0503020204020204" pitchFamily="34" charset="-122"/>
                          <a:ea typeface="微软雅黑" panose="020B0503020204020204" pitchFamily="34" charset="-122"/>
                        </a:rPr>
                        <a:t>债券价格（全价，元</a:t>
                      </a:r>
                      <a:r>
                        <a:rPr lang="en-US" altLang="zh-CN" sz="900" dirty="0">
                          <a:solidFill>
                            <a:schemeClr val="bg1"/>
                          </a:solidFill>
                          <a:latin typeface="微软雅黑" panose="020B0503020204020204" pitchFamily="34" charset="-122"/>
                          <a:ea typeface="微软雅黑" panose="020B0503020204020204" pitchFamily="34" charset="-122"/>
                        </a:rPr>
                        <a:t>/</a:t>
                      </a:r>
                      <a:r>
                        <a:rPr lang="zh-CN" altLang="en-US" sz="900" dirty="0">
                          <a:solidFill>
                            <a:schemeClr val="bg1"/>
                          </a:solidFill>
                          <a:latin typeface="微软雅黑" panose="020B0503020204020204" pitchFamily="34" charset="-122"/>
                          <a:ea typeface="微软雅黑" panose="020B0503020204020204" pitchFamily="34" charset="-122"/>
                        </a:rPr>
                        <a:t>张）</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900" dirty="0">
                          <a:solidFill>
                            <a:schemeClr val="bg1"/>
                          </a:solidFill>
                          <a:latin typeface="微软雅黑" panose="020B0503020204020204" pitchFamily="34" charset="-122"/>
                          <a:ea typeface="微软雅黑" panose="020B0503020204020204" pitchFamily="34" charset="-122"/>
                        </a:rPr>
                        <a:t>持有面值</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extLst>
                  <a:ext uri="{0D108BD9-81ED-4DB2-BD59-A6C34878D82A}">
                    <a16:rowId xmlns:a16="http://schemas.microsoft.com/office/drawing/2014/main" val="1304954237"/>
                  </a:ext>
                </a:extLst>
              </a:tr>
              <a:tr h="377989">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14 </a:t>
                      </a:r>
                      <a:r>
                        <a:rPr lang="zh-CN" altLang="en-US" sz="900" dirty="0">
                          <a:solidFill>
                            <a:schemeClr val="tx1"/>
                          </a:solidFill>
                          <a:latin typeface="微软雅黑" panose="020B0503020204020204" pitchFamily="34" charset="-122"/>
                          <a:ea typeface="微软雅黑" panose="020B0503020204020204" pitchFamily="34" charset="-122"/>
                        </a:rPr>
                        <a:t>附息国债</a:t>
                      </a:r>
                      <a:r>
                        <a:rPr lang="en-US" altLang="zh-CN" sz="900" dirty="0">
                          <a:solidFill>
                            <a:schemeClr val="tx1"/>
                          </a:solidFill>
                          <a:latin typeface="微软雅黑" panose="020B0503020204020204" pitchFamily="34" charset="-122"/>
                          <a:ea typeface="微软雅黑" panose="020B0503020204020204" pitchFamily="34" charset="-122"/>
                        </a:rPr>
                        <a:t>12</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2024-06-19</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4.00%</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2 </a:t>
                      </a:r>
                      <a:r>
                        <a:rPr lang="zh-CN" altLang="en-US" sz="900" dirty="0">
                          <a:solidFill>
                            <a:schemeClr val="tx1"/>
                          </a:solidFill>
                          <a:latin typeface="微软雅黑" panose="020B0503020204020204" pitchFamily="34" charset="-122"/>
                          <a:ea typeface="微软雅黑" panose="020B0503020204020204" pitchFamily="34" charset="-122"/>
                        </a:rPr>
                        <a:t>次</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2.4766% </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105.5322</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1.2 </a:t>
                      </a:r>
                      <a:r>
                        <a:rPr lang="zh-CN" altLang="en-US" sz="900" dirty="0">
                          <a:solidFill>
                            <a:schemeClr val="tx1"/>
                          </a:solidFill>
                          <a:latin typeface="微软雅黑" panose="020B0503020204020204" pitchFamily="34" charset="-122"/>
                          <a:ea typeface="微软雅黑" panose="020B0503020204020204" pitchFamily="34" charset="-122"/>
                        </a:rPr>
                        <a:t>亿元</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62894424"/>
                  </a:ext>
                </a:extLst>
              </a:tr>
              <a:tr h="377989">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16 </a:t>
                      </a:r>
                      <a:r>
                        <a:rPr lang="zh-CN" altLang="en-US" sz="900" dirty="0">
                          <a:solidFill>
                            <a:schemeClr val="tx1"/>
                          </a:solidFill>
                          <a:latin typeface="微软雅黑" panose="020B0503020204020204" pitchFamily="34" charset="-122"/>
                          <a:ea typeface="微软雅黑" panose="020B0503020204020204" pitchFamily="34" charset="-122"/>
                        </a:rPr>
                        <a:t>附息国债</a:t>
                      </a:r>
                      <a:r>
                        <a:rPr lang="en-US" altLang="zh-CN" sz="900" dirty="0">
                          <a:solidFill>
                            <a:schemeClr val="tx1"/>
                          </a:solidFill>
                          <a:latin typeface="微软雅黑" panose="020B0503020204020204" pitchFamily="34" charset="-122"/>
                          <a:ea typeface="微软雅黑" panose="020B0503020204020204" pitchFamily="34" charset="-122"/>
                        </a:rPr>
                        <a:t>2</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2026-11-03</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2.70%</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2 </a:t>
                      </a:r>
                      <a:r>
                        <a:rPr lang="zh-CN" altLang="en-US" sz="900" dirty="0">
                          <a:solidFill>
                            <a:schemeClr val="tx1"/>
                          </a:solidFill>
                          <a:latin typeface="微软雅黑" panose="020B0503020204020204" pitchFamily="34" charset="-122"/>
                          <a:ea typeface="微软雅黑" panose="020B0503020204020204" pitchFamily="34" charset="-122"/>
                        </a:rPr>
                        <a:t>次</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2.6875%</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100.2575 </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1.5 </a:t>
                      </a:r>
                      <a:r>
                        <a:rPr lang="zh-CN" altLang="en-US" sz="900" dirty="0">
                          <a:solidFill>
                            <a:schemeClr val="tx1"/>
                          </a:solidFill>
                          <a:latin typeface="微软雅黑" panose="020B0503020204020204" pitchFamily="34" charset="-122"/>
                          <a:ea typeface="微软雅黑" panose="020B0503020204020204" pitchFamily="34" charset="-122"/>
                        </a:rPr>
                        <a:t>亿元</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8809862"/>
                  </a:ext>
                </a:extLst>
              </a:tr>
              <a:tr h="377989">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20 </a:t>
                      </a:r>
                      <a:r>
                        <a:rPr lang="zh-CN" altLang="en-US" sz="900" dirty="0">
                          <a:solidFill>
                            <a:schemeClr val="tx1"/>
                          </a:solidFill>
                          <a:latin typeface="微软雅黑" panose="020B0503020204020204" pitchFamily="34" charset="-122"/>
                          <a:ea typeface="微软雅黑" panose="020B0503020204020204" pitchFamily="34" charset="-122"/>
                        </a:rPr>
                        <a:t>天津债 </a:t>
                      </a:r>
                      <a:r>
                        <a:rPr lang="en-US" altLang="zh-CN" sz="900" dirty="0">
                          <a:solidFill>
                            <a:schemeClr val="tx1"/>
                          </a:solidFill>
                          <a:latin typeface="微软雅黑" panose="020B0503020204020204" pitchFamily="34" charset="-122"/>
                          <a:ea typeface="微软雅黑" panose="020B0503020204020204" pitchFamily="34" charset="-122"/>
                        </a:rPr>
                        <a:t>56</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2025-07-07</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2.84%</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1 </a:t>
                      </a:r>
                      <a:r>
                        <a:rPr lang="zh-CN" altLang="en-US" sz="900" dirty="0">
                          <a:solidFill>
                            <a:schemeClr val="tx1"/>
                          </a:solidFill>
                          <a:latin typeface="微软雅黑" panose="020B0503020204020204" pitchFamily="34" charset="-122"/>
                          <a:ea typeface="微软雅黑" panose="020B0503020204020204" pitchFamily="34" charset="-122"/>
                        </a:rPr>
                        <a:t>次</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2.9064% </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100.9024</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0.8 </a:t>
                      </a:r>
                      <a:r>
                        <a:rPr lang="zh-CN" altLang="en-US" sz="900" dirty="0">
                          <a:solidFill>
                            <a:schemeClr val="tx1"/>
                          </a:solidFill>
                          <a:latin typeface="微软雅黑" panose="020B0503020204020204" pitchFamily="34" charset="-122"/>
                          <a:ea typeface="微软雅黑" panose="020B0503020204020204" pitchFamily="34" charset="-122"/>
                        </a:rPr>
                        <a:t>亿元</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70143875"/>
                  </a:ext>
                </a:extLst>
              </a:tr>
              <a:tr h="377989">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17 </a:t>
                      </a:r>
                      <a:r>
                        <a:rPr lang="zh-CN" altLang="en-US" sz="900" dirty="0">
                          <a:solidFill>
                            <a:schemeClr val="tx1"/>
                          </a:solidFill>
                          <a:latin typeface="微软雅黑" panose="020B0503020204020204" pitchFamily="34" charset="-122"/>
                          <a:ea typeface="微软雅黑" panose="020B0503020204020204" pitchFamily="34" charset="-122"/>
                        </a:rPr>
                        <a:t>福建 </a:t>
                      </a:r>
                      <a:r>
                        <a:rPr lang="en-US" altLang="zh-CN" sz="900" dirty="0">
                          <a:solidFill>
                            <a:schemeClr val="tx1"/>
                          </a:solidFill>
                          <a:latin typeface="微软雅黑" panose="020B0503020204020204" pitchFamily="34" charset="-122"/>
                          <a:ea typeface="微软雅黑" panose="020B0503020204020204" pitchFamily="34" charset="-122"/>
                        </a:rPr>
                        <a:t>11</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2027-07-24</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4.08%</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2 </a:t>
                      </a:r>
                      <a:r>
                        <a:rPr lang="zh-CN" altLang="en-US" sz="900" dirty="0">
                          <a:solidFill>
                            <a:schemeClr val="tx1"/>
                          </a:solidFill>
                          <a:latin typeface="微软雅黑" panose="020B0503020204020204" pitchFamily="34" charset="-122"/>
                          <a:ea typeface="微软雅黑" panose="020B0503020204020204" pitchFamily="34" charset="-122"/>
                        </a:rPr>
                        <a:t>次</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3.0043% </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106.9760</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0.6 </a:t>
                      </a:r>
                      <a:r>
                        <a:rPr lang="zh-CN" altLang="en-US" sz="900" dirty="0">
                          <a:solidFill>
                            <a:schemeClr val="tx1"/>
                          </a:solidFill>
                          <a:latin typeface="微软雅黑" panose="020B0503020204020204" pitchFamily="34" charset="-122"/>
                          <a:ea typeface="微软雅黑" panose="020B0503020204020204" pitchFamily="34" charset="-122"/>
                        </a:rPr>
                        <a:t>亿元</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98451708"/>
                  </a:ext>
                </a:extLst>
              </a:tr>
              <a:tr h="377989">
                <a:tc gridSpan="6">
                  <a:txBody>
                    <a:bodyPr/>
                    <a:lstStyle/>
                    <a:p>
                      <a:pPr algn="ctr"/>
                      <a:r>
                        <a:rPr lang="zh-CN" altLang="en-US" sz="900" dirty="0">
                          <a:solidFill>
                            <a:schemeClr val="tx1"/>
                          </a:solidFill>
                          <a:latin typeface="微软雅黑" panose="020B0503020204020204" pitchFamily="34" charset="-122"/>
                          <a:ea typeface="微软雅黑" panose="020B0503020204020204" pitchFamily="34" charset="-122"/>
                        </a:rPr>
                        <a:t>合计</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4.0900 </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211.3200 </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19.5300 </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52.3500 </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4860.1265</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4.1 </a:t>
                      </a:r>
                      <a:r>
                        <a:rPr lang="zh-CN" altLang="en-US" sz="900" dirty="0">
                          <a:solidFill>
                            <a:schemeClr val="tx1"/>
                          </a:solidFill>
                          <a:latin typeface="微软雅黑" panose="020B0503020204020204" pitchFamily="34" charset="-122"/>
                          <a:ea typeface="微软雅黑" panose="020B0503020204020204" pitchFamily="34" charset="-122"/>
                        </a:rPr>
                        <a:t>亿元</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60690409"/>
                  </a:ext>
                </a:extLst>
              </a:tr>
              <a:tr h="249148">
                <a:tc gridSpan="7">
                  <a:txBody>
                    <a:bodyPr/>
                    <a:lstStyle/>
                    <a:p>
                      <a:pPr algn="l"/>
                      <a:r>
                        <a:rPr lang="zh-CN" altLang="en-US" sz="900" dirty="0">
                          <a:solidFill>
                            <a:schemeClr val="tx1"/>
                          </a:solidFill>
                          <a:latin typeface="微软雅黑" panose="020B0503020204020204" pitchFamily="34" charset="-122"/>
                          <a:ea typeface="微软雅黑" panose="020B0503020204020204" pitchFamily="34" charset="-122"/>
                        </a:rPr>
                        <a:t>数据来源（不含持有面值）：上海清算所。</a:t>
                      </a:r>
                    </a:p>
                  </a:txBody>
                  <a:tcPr marL="106988" marR="106988" marT="53494" marB="53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合计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22 </a:t>
                      </a:r>
                      <a:r>
                        <a:rPr lang="zh-CN" altLang="en-US" sz="1400" dirty="0">
                          <a:solidFill>
                            <a:schemeClr val="tx1"/>
                          </a:solidFill>
                          <a:latin typeface="微软雅黑" panose="020B0503020204020204" pitchFamily="34" charset="-122"/>
                          <a:ea typeface="微软雅黑" panose="020B0503020204020204" pitchFamily="34" charset="-122"/>
                        </a:rPr>
                        <a:t>个</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a:endParaRPr lang="zh-CN" altLang="en-US" sz="900" dirty="0">
                        <a:solidFill>
                          <a:schemeClr val="tx1"/>
                        </a:solidFill>
                        <a:latin typeface="微软雅黑" panose="020B0503020204020204" pitchFamily="34" charset="-122"/>
                        <a:ea typeface="微软雅黑" panose="020B0503020204020204" pitchFamily="34" charset="-122"/>
                      </a:endParaRPr>
                    </a:p>
                  </a:txBody>
                  <a:tcPr marL="106988" marR="106988" marT="53494" marB="53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9402818"/>
                  </a:ext>
                </a:extLst>
              </a:tr>
            </a:tbl>
          </a:graphicData>
        </a:graphic>
      </p:graphicFrame>
      <p:sp>
        <p:nvSpPr>
          <p:cNvPr id="7" name="文本框 6">
            <a:extLst>
              <a:ext uri="{FF2B5EF4-FFF2-40B4-BE49-F238E27FC236}">
                <a16:creationId xmlns:a16="http://schemas.microsoft.com/office/drawing/2014/main" id="{903ACF7A-3A63-5A17-E222-CE64F5C8126E}"/>
              </a:ext>
            </a:extLst>
          </p:cNvPr>
          <p:cNvSpPr txBox="1"/>
          <p:nvPr/>
        </p:nvSpPr>
        <p:spPr>
          <a:xfrm>
            <a:off x="286384" y="5207785"/>
            <a:ext cx="3946250" cy="1169551"/>
          </a:xfrm>
          <a:prstGeom prst="rect">
            <a:avLst/>
          </a:prstGeom>
          <a:noFill/>
          <a:ln>
            <a:solidFill>
              <a:schemeClr val="bg1">
                <a:lumMod val="85000"/>
              </a:schemeClr>
            </a:solidFill>
          </a:ln>
        </p:spPr>
        <p:txBody>
          <a:bodyPr wrap="square">
            <a:spAutoFit/>
          </a:bodyPr>
          <a:lstStyle/>
          <a:p>
            <a:pPr indent="360000"/>
            <a:r>
              <a:rPr lang="zh-CN" altLang="en-US" sz="1400" dirty="0">
                <a:latin typeface="微软雅黑" panose="020B0503020204020204" pitchFamily="34" charset="-122"/>
                <a:ea typeface="微软雅黑" panose="020B0503020204020204" pitchFamily="34" charset="-122"/>
              </a:rPr>
              <a:t>假定你是 </a:t>
            </a:r>
            <a:r>
              <a:rPr lang="en-US" altLang="zh-CN" sz="1400" dirty="0">
                <a:latin typeface="微软雅黑" panose="020B0503020204020204" pitchFamily="34" charset="-122"/>
                <a:ea typeface="微软雅黑" panose="020B0503020204020204" pitchFamily="34" charset="-122"/>
              </a:rPr>
              <a:t>E </a:t>
            </a:r>
            <a:r>
              <a:rPr lang="zh-CN" altLang="en-US" sz="1400" dirty="0">
                <a:latin typeface="微软雅黑" panose="020B0503020204020204" pitchFamily="34" charset="-122"/>
                <a:ea typeface="微软雅黑" panose="020B0503020204020204" pitchFamily="34" charset="-122"/>
              </a:rPr>
              <a:t>公司的首席风险官，正在审核风险管理部提交的压力测试报告，为了确保报告中相关分析结果的准确性，你希望亲自运用 </a:t>
            </a:r>
            <a:r>
              <a:rPr lang="en-US" altLang="zh-CN" sz="1400" dirty="0">
                <a:latin typeface="微软雅黑" panose="020B0503020204020204" pitchFamily="34" charset="-122"/>
                <a:ea typeface="微软雅黑" panose="020B0503020204020204" pitchFamily="34" charset="-122"/>
              </a:rPr>
              <a:t>Python </a:t>
            </a:r>
            <a:r>
              <a:rPr lang="zh-CN" altLang="en-US" sz="1400" dirty="0">
                <a:latin typeface="微软雅黑" panose="020B0503020204020204" pitchFamily="34" charset="-122"/>
                <a:ea typeface="微软雅黑" panose="020B0503020204020204" pitchFamily="34" charset="-122"/>
              </a:rPr>
              <a:t>进行验证，因此需要完成以下 </a:t>
            </a:r>
            <a:r>
              <a:rPr lang="en-US" altLang="zh-CN" sz="1400" dirty="0">
                <a:latin typeface="微软雅黑" panose="020B0503020204020204" pitchFamily="34" charset="-122"/>
                <a:ea typeface="微软雅黑" panose="020B0503020204020204" pitchFamily="34" charset="-122"/>
              </a:rPr>
              <a:t>3 </a:t>
            </a:r>
            <a:r>
              <a:rPr lang="zh-CN" altLang="en-US" sz="1400" dirty="0">
                <a:latin typeface="微软雅黑" panose="020B0503020204020204" pitchFamily="34" charset="-122"/>
                <a:ea typeface="微软雅黑" panose="020B0503020204020204" pitchFamily="34" charset="-122"/>
              </a:rPr>
              <a:t>个编程任务。</a:t>
            </a:r>
          </a:p>
        </p:txBody>
      </p:sp>
    </p:spTree>
    <p:extLst>
      <p:ext uri="{BB962C8B-B14F-4D97-AF65-F5344CB8AC3E}">
        <p14:creationId xmlns:p14="http://schemas.microsoft.com/office/powerpoint/2010/main" val="3893579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1"/>
          <p:cNvSpPr txBox="1">
            <a:spLocks noChangeArrowheads="1"/>
          </p:cNvSpPr>
          <p:nvPr/>
        </p:nvSpPr>
        <p:spPr bwMode="auto">
          <a:xfrm>
            <a:off x="342835" y="942402"/>
            <a:ext cx="11506329" cy="2409810"/>
          </a:xfrm>
          <a:prstGeom prst="roundRect">
            <a:avLst>
              <a:gd name="adj" fmla="val 6734"/>
            </a:avLst>
          </a:prstGeom>
          <a:solidFill>
            <a:srgbClr val="1BA486"/>
          </a:solidFill>
          <a:ln w="0">
            <a:noFill/>
            <a:miter lim="800000"/>
          </a:ln>
          <a:effectLst>
            <a:innerShdw blurRad="63500" dist="50800" dir="10800000">
              <a:prstClr val="black">
                <a:alpha val="50000"/>
              </a:prstClr>
            </a:innerShdw>
          </a:effec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indent="0" algn="l" eaLnBrk="1" hangingPunct="1">
              <a:lnSpc>
                <a:spcPct val="150000"/>
              </a:lnSpc>
              <a:buFont typeface="Wingdings" panose="05000000000000000000" charset="0"/>
              <a:buNone/>
            </a:pPr>
            <a:r>
              <a:rPr lang="zh-CN" altLang="en-US" sz="1400" dirty="0">
                <a:solidFill>
                  <a:schemeClr val="bg1"/>
                </a:solidFill>
              </a:rPr>
              <a:t>金融业是经营风险的行业，有效、准确地测度风险不仅关乎一家金融机构的生存，而且维系着整个金融业的稳定。“如何才能精准地测度整个投资组合的风险”曾经是长期困扰金融业从业者的一大难题，</a:t>
            </a:r>
            <a:r>
              <a:rPr lang="en-US" altLang="zh-CN" sz="1400" dirty="0">
                <a:solidFill>
                  <a:schemeClr val="bg1"/>
                </a:solidFill>
              </a:rPr>
              <a:t>1990 </a:t>
            </a:r>
            <a:r>
              <a:rPr lang="zh-CN" altLang="en-US" sz="1400" dirty="0">
                <a:solidFill>
                  <a:schemeClr val="bg1"/>
                </a:solidFill>
              </a:rPr>
              <a:t>年美国摩根大通首创的风险价值（</a:t>
            </a:r>
            <a:r>
              <a:rPr lang="en-US" altLang="zh-CN" sz="1400" dirty="0">
                <a:solidFill>
                  <a:schemeClr val="bg1"/>
                </a:solidFill>
              </a:rPr>
              <a:t>Value at Risk</a:t>
            </a:r>
            <a:r>
              <a:rPr lang="zh-CN" altLang="en-US" sz="1400" dirty="0">
                <a:solidFill>
                  <a:schemeClr val="bg1"/>
                </a:solidFill>
              </a:rPr>
              <a:t>，</a:t>
            </a:r>
            <a:r>
              <a:rPr lang="en-US" altLang="zh-CN" sz="1400" dirty="0" err="1">
                <a:solidFill>
                  <a:schemeClr val="bg1"/>
                </a:solidFill>
              </a:rPr>
              <a:t>VaR</a:t>
            </a:r>
            <a:r>
              <a:rPr lang="zh-CN" altLang="en-US" sz="1400" dirty="0">
                <a:solidFill>
                  <a:schemeClr val="bg1"/>
                </a:solidFill>
              </a:rPr>
              <a:t>）为有效解决这一难题带来了曙光。风险价值的简洁性、易懂性让这一风险管理工具在短短数年内风靡全球金融业，并且时至今日依然经久不衰，因此本章的案例将聚焦于风险价值测度的 </a:t>
            </a:r>
            <a:r>
              <a:rPr lang="en-US" altLang="zh-CN" sz="1400" dirty="0">
                <a:solidFill>
                  <a:schemeClr val="bg1"/>
                </a:solidFill>
              </a:rPr>
              <a:t>Python </a:t>
            </a:r>
            <a:r>
              <a:rPr lang="zh-CN" altLang="en-US" sz="1400" dirty="0">
                <a:solidFill>
                  <a:schemeClr val="bg1"/>
                </a:solidFill>
              </a:rPr>
              <a:t>编程。</a:t>
            </a:r>
          </a:p>
          <a:p>
            <a:pPr indent="0" algn="l" eaLnBrk="1" hangingPunct="1">
              <a:lnSpc>
                <a:spcPct val="150000"/>
              </a:lnSpc>
              <a:buFont typeface="Wingdings" panose="05000000000000000000" charset="0"/>
              <a:buNone/>
            </a:pPr>
            <a:r>
              <a:rPr lang="zh-CN" altLang="en-US" sz="1400" dirty="0">
                <a:solidFill>
                  <a:schemeClr val="bg1"/>
                </a:solidFill>
              </a:rPr>
              <a:t>本章包含 </a:t>
            </a:r>
            <a:r>
              <a:rPr lang="en-US" altLang="zh-CN" sz="1400" dirty="0">
                <a:solidFill>
                  <a:schemeClr val="bg1"/>
                </a:solidFill>
              </a:rPr>
              <a:t>7 </a:t>
            </a:r>
            <a:r>
              <a:rPr lang="zh-CN" altLang="en-US" sz="1400" dirty="0">
                <a:solidFill>
                  <a:schemeClr val="bg1"/>
                </a:solidFill>
              </a:rPr>
              <a:t>个原创案例共计 </a:t>
            </a:r>
            <a:r>
              <a:rPr lang="en-US" altLang="zh-CN" sz="1400" dirty="0">
                <a:solidFill>
                  <a:schemeClr val="bg1"/>
                </a:solidFill>
              </a:rPr>
              <a:t>22 </a:t>
            </a:r>
            <a:r>
              <a:rPr lang="zh-CN" altLang="en-US" sz="1400" dirty="0">
                <a:solidFill>
                  <a:schemeClr val="bg1"/>
                </a:solidFill>
              </a:rPr>
              <a:t>个编程任务，通过这些案例的训练，读者应能够熟练掌握运用 </a:t>
            </a:r>
            <a:r>
              <a:rPr lang="en-US" altLang="zh-CN" sz="1400" dirty="0">
                <a:solidFill>
                  <a:schemeClr val="bg1"/>
                </a:solidFill>
              </a:rPr>
              <a:t>Python </a:t>
            </a:r>
            <a:r>
              <a:rPr lang="zh-CN" altLang="en-US" sz="1400" dirty="0">
                <a:solidFill>
                  <a:schemeClr val="bg1"/>
                </a:solidFill>
              </a:rPr>
              <a:t>测算正常市场条件下的风险价值的方法（方差</a:t>
            </a:r>
            <a:r>
              <a:rPr lang="en-US" altLang="zh-CN" sz="1400" dirty="0">
                <a:solidFill>
                  <a:schemeClr val="bg1"/>
                </a:solidFill>
              </a:rPr>
              <a:t>-</a:t>
            </a:r>
            <a:r>
              <a:rPr lang="zh-CN" altLang="en-US" sz="1400" dirty="0">
                <a:solidFill>
                  <a:schemeClr val="bg1"/>
                </a:solidFill>
              </a:rPr>
              <a:t>协方差法、历史模拟法、蒙特卡罗模拟法等）、风险价值模型的合理性检验、投资组合的压力测试、信用风险价值的测度以及压力风险价值的测度等 </a:t>
            </a:r>
            <a:r>
              <a:rPr lang="en-US" altLang="zh-CN" sz="1400" dirty="0">
                <a:solidFill>
                  <a:schemeClr val="bg1"/>
                </a:solidFill>
              </a:rPr>
              <a:t>Python </a:t>
            </a:r>
            <a:r>
              <a:rPr lang="zh-CN" altLang="en-US" sz="1400" dirty="0">
                <a:solidFill>
                  <a:schemeClr val="bg1"/>
                </a:solidFill>
              </a:rPr>
              <a:t>编程技术。</a:t>
            </a:r>
            <a:endParaRPr sz="1400" dirty="0">
              <a:solidFill>
                <a:schemeClr val="bg1"/>
              </a:solidFill>
            </a:endParaRPr>
          </a:p>
        </p:txBody>
      </p:sp>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3" name="文本框 22"/>
          <p:cNvSpPr txBox="1"/>
          <p:nvPr/>
        </p:nvSpPr>
        <p:spPr>
          <a:xfrm>
            <a:off x="558800" y="195183"/>
            <a:ext cx="6647180" cy="706755"/>
          </a:xfrm>
          <a:prstGeom prst="rect">
            <a:avLst/>
          </a:prstGeom>
          <a:noFill/>
        </p:spPr>
        <p:txBody>
          <a:bodyPr wrap="square" rtlCol="0">
            <a:spAutoFit/>
          </a:bodyPr>
          <a:lstStyle/>
          <a:p>
            <a:r>
              <a:rPr lang="zh-CN" altLang="en-US" sz="4000" b="1">
                <a:latin typeface="微软雅黑" panose="020B0503020204020204" pitchFamily="34" charset="-122"/>
                <a:ea typeface="微软雅黑" panose="020B0503020204020204" pitchFamily="34" charset="-122"/>
                <a:sym typeface="+mn-ea"/>
              </a:rPr>
              <a:t>本章导学</a:t>
            </a:r>
            <a:endParaRPr lang="zh-CN" altLang="en-US" sz="4000" dirty="0">
              <a:latin typeface="微软雅黑" panose="020B0503020204020204" pitchFamily="34" charset="-122"/>
              <a:ea typeface="微软雅黑" panose="020B0503020204020204" pitchFamily="34" charset="-122"/>
            </a:endParaRPr>
          </a:p>
        </p:txBody>
      </p:sp>
      <p:graphicFrame>
        <p:nvGraphicFramePr>
          <p:cNvPr id="14" name="图示 13">
            <a:extLst>
              <a:ext uri="{FF2B5EF4-FFF2-40B4-BE49-F238E27FC236}">
                <a16:creationId xmlns:a16="http://schemas.microsoft.com/office/drawing/2014/main" id="{5A374558-95F6-6DF4-7DD7-F0A07BB0ED84}"/>
              </a:ext>
            </a:extLst>
          </p:cNvPr>
          <p:cNvGraphicFramePr/>
          <p:nvPr>
            <p:extLst>
              <p:ext uri="{D42A27DB-BD31-4B8C-83A1-F6EECF244321}">
                <p14:modId xmlns:p14="http://schemas.microsoft.com/office/powerpoint/2010/main" val="4059303673"/>
              </p:ext>
            </p:extLst>
          </p:nvPr>
        </p:nvGraphicFramePr>
        <p:xfrm>
          <a:off x="1473200" y="1498326"/>
          <a:ext cx="11290364" cy="7003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13.5</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15007"/>
            <a:ext cx="807646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投资组合压力测试的编程</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以蓝筹股与利率债为案例</a:t>
            </a:r>
          </a:p>
        </p:txBody>
      </p:sp>
      <p:sp>
        <p:nvSpPr>
          <p:cNvPr id="2" name="文本框 1"/>
          <p:cNvSpPr txBox="1"/>
          <p:nvPr/>
        </p:nvSpPr>
        <p:spPr>
          <a:xfrm>
            <a:off x="286385" y="1072391"/>
            <a:ext cx="2568575" cy="368300"/>
          </a:xfrm>
          <a:prstGeom prst="rect">
            <a:avLst/>
          </a:prstGeom>
          <a:noFill/>
        </p:spPr>
        <p:txBody>
          <a:bodyPr wrap="square" rtlCol="0" anchor="t">
            <a:spAutoFit/>
          </a:bodyPr>
          <a:lstStyle/>
          <a:p>
            <a:r>
              <a:rPr lang="en-US" altLang="zh-CN" b="1" dirty="0">
                <a:latin typeface="微软雅黑" panose="020B0503020204020204" pitchFamily="34" charset="-122"/>
                <a:ea typeface="微软雅黑" panose="020B0503020204020204" pitchFamily="34" charset="-122"/>
              </a:rPr>
              <a:t>13.5.2 </a:t>
            </a:r>
            <a:r>
              <a:rPr lang="zh-CN" altLang="en-US" b="1" dirty="0">
                <a:latin typeface="微软雅黑" panose="020B0503020204020204" pitchFamily="34" charset="-122"/>
                <a:ea typeface="微软雅黑" panose="020B0503020204020204" pitchFamily="34" charset="-122"/>
              </a:rPr>
              <a:t>编程任务</a:t>
            </a:r>
          </a:p>
        </p:txBody>
      </p:sp>
      <p:sp>
        <p:nvSpPr>
          <p:cNvPr id="5" name="文本框 4">
            <a:extLst>
              <a:ext uri="{FF2B5EF4-FFF2-40B4-BE49-F238E27FC236}">
                <a16:creationId xmlns:a16="http://schemas.microsoft.com/office/drawing/2014/main" id="{E029CC98-67F9-1770-4B87-C26F7F57E6DE}"/>
              </a:ext>
            </a:extLst>
          </p:cNvPr>
          <p:cNvSpPr txBox="1"/>
          <p:nvPr/>
        </p:nvSpPr>
        <p:spPr>
          <a:xfrm>
            <a:off x="286385" y="1427554"/>
            <a:ext cx="2204085" cy="337184"/>
          </a:xfrm>
          <a:prstGeom prst="homePlate">
            <a:avLst/>
          </a:prstGeom>
          <a:solidFill>
            <a:srgbClr val="1BA486"/>
          </a:solidFill>
        </p:spPr>
        <p:txBody>
          <a:bodyPr wrap="square" rtlCol="0" anchor="t">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a:extLst>
              <a:ext uri="{FF2B5EF4-FFF2-40B4-BE49-F238E27FC236}">
                <a16:creationId xmlns:a16="http://schemas.microsoft.com/office/drawing/2014/main" id="{664F9D29-3191-7DFA-7826-D31080AA3634}"/>
              </a:ext>
            </a:extLst>
          </p:cNvPr>
          <p:cNvSpPr txBox="1"/>
          <p:nvPr/>
        </p:nvSpPr>
        <p:spPr>
          <a:xfrm>
            <a:off x="286382" y="1776315"/>
            <a:ext cx="11600815" cy="523220"/>
          </a:xfrm>
          <a:prstGeom prst="rect">
            <a:avLst/>
          </a:prstGeom>
          <a:noFill/>
          <a:ln>
            <a:solidFill>
              <a:schemeClr val="tx1"/>
            </a:solidFill>
          </a:ln>
        </p:spPr>
        <p:txBody>
          <a:bodyPr wrap="square" rtlCol="0" anchor="t">
            <a:spAutoFit/>
          </a:bodyPr>
          <a:lstStyle/>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导入包含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2019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月至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2021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月期间表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13-9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中的股票和沪深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300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指数日收盘价数据的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Excel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文件，计算投资组合中持有股票的总市值以及投资组合中股票持仓的贝塔风险暴露金额。</a:t>
            </a:r>
          </a:p>
        </p:txBody>
      </p:sp>
      <p:sp>
        <p:nvSpPr>
          <p:cNvPr id="9" name="文本框 8">
            <a:extLst>
              <a:ext uri="{FF2B5EF4-FFF2-40B4-BE49-F238E27FC236}">
                <a16:creationId xmlns:a16="http://schemas.microsoft.com/office/drawing/2014/main" id="{801AB3A8-6277-8BE8-FD60-3F473E1D5FDC}"/>
              </a:ext>
            </a:extLst>
          </p:cNvPr>
          <p:cNvSpPr txBox="1"/>
          <p:nvPr/>
        </p:nvSpPr>
        <p:spPr>
          <a:xfrm>
            <a:off x="286384" y="2336714"/>
            <a:ext cx="2204085" cy="337184"/>
          </a:xfrm>
          <a:prstGeom prst="homePlate">
            <a:avLst/>
          </a:prstGeom>
          <a:solidFill>
            <a:srgbClr val="1BA486"/>
          </a:solidFill>
        </p:spPr>
        <p:txBody>
          <a:bodyPr wrap="square" rtlCol="0" anchor="t">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文本框 9">
            <a:extLst>
              <a:ext uri="{FF2B5EF4-FFF2-40B4-BE49-F238E27FC236}">
                <a16:creationId xmlns:a16="http://schemas.microsoft.com/office/drawing/2014/main" id="{3CE9BCFD-9034-17B1-C8CB-688B8CCED72F}"/>
              </a:ext>
            </a:extLst>
          </p:cNvPr>
          <p:cNvSpPr txBox="1"/>
          <p:nvPr/>
        </p:nvSpPr>
        <p:spPr>
          <a:xfrm>
            <a:off x="286384" y="2688014"/>
            <a:ext cx="11600815" cy="523220"/>
          </a:xfrm>
          <a:prstGeom prst="rect">
            <a:avLst/>
          </a:prstGeom>
          <a:noFill/>
          <a:ln>
            <a:solidFill>
              <a:schemeClr val="tx1"/>
            </a:solidFill>
          </a:ln>
        </p:spPr>
        <p:txBody>
          <a:bodyPr wrap="square" rtlCol="0" anchor="t">
            <a:spAutoFit/>
          </a:bodyPr>
          <a:lstStyle/>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利用表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13-10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中的信息，计算投资组合中持有债券的总市值以及债券持仓的利率风险暴露金额，为了计算便利仅考虑债券的久期，暂不考虑凸性。</a:t>
            </a:r>
          </a:p>
        </p:txBody>
      </p:sp>
      <p:sp>
        <p:nvSpPr>
          <p:cNvPr id="11" name="文本框 10">
            <a:extLst>
              <a:ext uri="{FF2B5EF4-FFF2-40B4-BE49-F238E27FC236}">
                <a16:creationId xmlns:a16="http://schemas.microsoft.com/office/drawing/2014/main" id="{7B751AEF-BD76-3813-B33C-C8F2710B4A6C}"/>
              </a:ext>
            </a:extLst>
          </p:cNvPr>
          <p:cNvSpPr txBox="1"/>
          <p:nvPr/>
        </p:nvSpPr>
        <p:spPr>
          <a:xfrm>
            <a:off x="286383" y="3240892"/>
            <a:ext cx="2204085" cy="337184"/>
          </a:xfrm>
          <a:prstGeom prst="homePlate">
            <a:avLst/>
          </a:prstGeom>
          <a:solidFill>
            <a:srgbClr val="1BA486"/>
          </a:solidFill>
        </p:spPr>
        <p:txBody>
          <a:bodyPr wrap="square" rtlCol="0" anchor="t">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文本框 12">
            <a:extLst>
              <a:ext uri="{FF2B5EF4-FFF2-40B4-BE49-F238E27FC236}">
                <a16:creationId xmlns:a16="http://schemas.microsoft.com/office/drawing/2014/main" id="{C970206C-C1CB-DB70-73E5-8AC59B1D8809}"/>
              </a:ext>
            </a:extLst>
          </p:cNvPr>
          <p:cNvSpPr txBox="1"/>
          <p:nvPr/>
        </p:nvSpPr>
        <p:spPr>
          <a:xfrm>
            <a:off x="286384" y="3613266"/>
            <a:ext cx="11600815" cy="523220"/>
          </a:xfrm>
          <a:prstGeom prst="rect">
            <a:avLst/>
          </a:prstGeom>
          <a:noFill/>
          <a:ln>
            <a:solidFill>
              <a:schemeClr val="tx1"/>
            </a:solidFill>
          </a:ln>
        </p:spPr>
        <p:txBody>
          <a:bodyPr wrap="square" rtlCol="0" anchor="t">
            <a:spAutoFit/>
          </a:bodyPr>
          <a:lstStyle/>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基于任务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和任务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计算得到的风险暴露金额，结合表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13-11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中设置的压力情景参数，依次计算在轻度压力情景、中度压力情景以及重度压力情景下，投资组合的盈亏金额以及收益率。</a:t>
            </a:r>
          </a:p>
        </p:txBody>
      </p:sp>
      <p:sp>
        <p:nvSpPr>
          <p:cNvPr id="14" name="文本框 13">
            <a:extLst>
              <a:ext uri="{FF2B5EF4-FFF2-40B4-BE49-F238E27FC236}">
                <a16:creationId xmlns:a16="http://schemas.microsoft.com/office/drawing/2014/main" id="{C5A4F0F9-5F09-C2A1-4AD7-068D72A44521}"/>
              </a:ext>
            </a:extLst>
          </p:cNvPr>
          <p:cNvSpPr txBox="1"/>
          <p:nvPr/>
        </p:nvSpPr>
        <p:spPr>
          <a:xfrm>
            <a:off x="286383" y="4199990"/>
            <a:ext cx="2568575" cy="368300"/>
          </a:xfrm>
          <a:prstGeom prst="rect">
            <a:avLst/>
          </a:prstGeom>
          <a:noFill/>
        </p:spPr>
        <p:txBody>
          <a:bodyPr wrap="square" rtlCol="0" anchor="t">
            <a:spAutoFit/>
          </a:bodyPr>
          <a:lstStyle/>
          <a:p>
            <a:r>
              <a:rPr lang="en-US" altLang="zh-CN" b="1" dirty="0">
                <a:latin typeface="微软雅黑" panose="020B0503020204020204" pitchFamily="34" charset="-122"/>
                <a:ea typeface="微软雅黑" panose="020B0503020204020204" pitchFamily="34" charset="-122"/>
              </a:rPr>
              <a:t>13.5.3 </a:t>
            </a:r>
            <a:r>
              <a:rPr lang="zh-CN" altLang="en-US" b="1" dirty="0">
                <a:latin typeface="微软雅黑" panose="020B0503020204020204" pitchFamily="34" charset="-122"/>
                <a:ea typeface="微软雅黑" panose="020B0503020204020204" pitchFamily="34" charset="-122"/>
              </a:rPr>
              <a:t>编程提示</a:t>
            </a: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7002DCED-D85F-CCA7-5C39-DBD810B79C79}"/>
                  </a:ext>
                </a:extLst>
              </p:cNvPr>
              <p:cNvSpPr txBox="1"/>
              <p:nvPr/>
            </p:nvSpPr>
            <p:spPr>
              <a:xfrm>
                <a:off x="286381" y="4594086"/>
                <a:ext cx="11600815" cy="2165721"/>
              </a:xfrm>
              <a:prstGeom prst="rect">
                <a:avLst/>
              </a:prstGeom>
              <a:noFill/>
              <a:ln>
                <a:solidFill>
                  <a:schemeClr val="bg1">
                    <a:lumMod val="85000"/>
                  </a:schemeClr>
                </a:solidFill>
              </a:ln>
            </p:spPr>
            <p:txBody>
              <a:bodyPr wrap="square" rtlCol="0" anchor="t">
                <a:spAutoFit/>
              </a:bodyPr>
              <a:lstStyle/>
              <a:p>
                <a:pPr marL="285750" indent="-285750">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针对任务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，假定投资组合中有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N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只股票，</a:t>
                </a:r>
                <a:r>
                  <a:rPr lang="el-GR" altLang="zh-CN" sz="1400" dirty="0">
                    <a:latin typeface="微软雅黑" panose="020B0503020204020204" pitchFamily="34" charset="-122"/>
                    <a:ea typeface="微软雅黑" panose="020B0503020204020204" pitchFamily="34" charset="-122"/>
                    <a:cs typeface="微软雅黑" panose="020B0503020204020204" pitchFamily="34" charset="-122"/>
                  </a:rPr>
                  <a:t>β</a:t>
                </a:r>
                <a:r>
                  <a:rPr lang="en-US" altLang="zh-CN" sz="1400" baseline="-25000" dirty="0" err="1">
                    <a:latin typeface="微软雅黑" panose="020B0503020204020204" pitchFamily="34" charset="-122"/>
                    <a:ea typeface="微软雅黑" panose="020B0503020204020204" pitchFamily="34" charset="-122"/>
                    <a:cs typeface="微软雅黑" panose="020B0503020204020204" pitchFamily="34" charset="-122"/>
                  </a:rPr>
                  <a:t>i</a:t>
                </a:r>
                <a:r>
                  <a:rPr lang="el-GR" altLang="zh-CN" sz="1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代表第 </a:t>
                </a:r>
                <a:r>
                  <a:rPr lang="en-US" altLang="zh-CN" sz="1400"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只股票的贝塔值，</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p</a:t>
                </a:r>
                <a:r>
                  <a:rPr lang="en-US" altLang="zh-CN" sz="1400" baseline="-25000" dirty="0">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代表第 </a:t>
                </a:r>
                <a:r>
                  <a:rPr lang="en-US" altLang="zh-CN" sz="1400"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只股票的最新价格，</a:t>
                </a:r>
                <a:r>
                  <a:rPr lang="en-US" altLang="zh-CN" sz="1400" dirty="0" err="1">
                    <a:latin typeface="微软雅黑" panose="020B0503020204020204" pitchFamily="34" charset="-122"/>
                    <a:ea typeface="微软雅黑" panose="020B0503020204020204" pitchFamily="34" charset="-122"/>
                    <a:cs typeface="微软雅黑" panose="020B0503020204020204" pitchFamily="34" charset="-122"/>
                  </a:rPr>
                  <a:t>s</a:t>
                </a:r>
                <a:r>
                  <a:rPr lang="en-US" altLang="zh-CN" sz="1400" baseline="-25000"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400" baseline="-25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代表投资组合中第 </a:t>
                </a:r>
                <a:r>
                  <a:rPr lang="en-US" altLang="zh-CN" sz="1400"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只股票持股数量，并且 </a:t>
                </a:r>
                <a:r>
                  <a:rPr lang="en-US" altLang="zh-CN" sz="1400"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=1,2,… , N</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，投资组合中股票持仓的贝塔风险暴露金额就等于</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 </a:t>
                </a:r>
              </a:p>
              <a:p>
                <a:pPr/>
                <a14:m>
                  <m:oMathPara xmlns:m="http://schemas.openxmlformats.org/officeDocument/2006/math">
                    <m:oMathParaPr>
                      <m:jc m:val="centerGroup"/>
                    </m:oMathParaPr>
                    <m:oMath xmlns:m="http://schemas.openxmlformats.org/officeDocument/2006/math">
                      <m:nary>
                        <m:naryPr>
                          <m:chr m:val="∑"/>
                          <m:ctrlPr>
                            <a:rPr lang="en-US" altLang="zh-CN" sz="1400" i="1" smtClean="0">
                              <a:latin typeface="Cambria Math" panose="02040503050406030204" pitchFamily="18" charset="0"/>
                              <a:ea typeface="微软雅黑" panose="020B0503020204020204" pitchFamily="34" charset="-122"/>
                            </a:rPr>
                          </m:ctrlPr>
                        </m:naryPr>
                        <m:sub>
                          <m:r>
                            <m:rPr>
                              <m:brk m:alnAt="23"/>
                            </m:rPr>
                            <a:rPr lang="en-US" altLang="zh-CN" sz="1400" b="0" i="1" smtClean="0">
                              <a:latin typeface="Cambria Math" panose="02040503050406030204" pitchFamily="18" charset="0"/>
                              <a:ea typeface="微软雅黑" panose="020B0503020204020204" pitchFamily="34" charset="-122"/>
                            </a:rPr>
                            <m:t>𝑖</m:t>
                          </m:r>
                          <m:r>
                            <a:rPr lang="en-US" altLang="zh-CN" sz="1400" b="0" i="1" smtClean="0">
                              <a:latin typeface="Cambria Math" panose="02040503050406030204" pitchFamily="18" charset="0"/>
                              <a:ea typeface="微软雅黑" panose="020B0503020204020204" pitchFamily="34" charset="-122"/>
                            </a:rPr>
                            <m:t>=1</m:t>
                          </m:r>
                        </m:sub>
                        <m:sup>
                          <m:r>
                            <a:rPr lang="en-US" altLang="zh-CN" sz="1400" b="0" i="1" smtClean="0">
                              <a:latin typeface="Cambria Math" panose="02040503050406030204" pitchFamily="18" charset="0"/>
                              <a:ea typeface="微软雅黑" panose="020B0503020204020204" pitchFamily="34" charset="-122"/>
                            </a:rPr>
                            <m:t>𝑁</m:t>
                          </m:r>
                        </m:sup>
                        <m:e>
                          <m:sSub>
                            <m:sSubPr>
                              <m:ctrlPr>
                                <a:rPr lang="en-US" altLang="zh-CN" sz="1400" i="1" smtClean="0">
                                  <a:latin typeface="Cambria Math" panose="02040503050406030204" pitchFamily="18" charset="0"/>
                                  <a:ea typeface="微软雅黑" panose="020B0503020204020204" pitchFamily="34" charset="-122"/>
                                </a:rPr>
                              </m:ctrlPr>
                            </m:sSubPr>
                            <m:e>
                              <m:r>
                                <a:rPr lang="zh-CN" altLang="en-US" sz="1400" i="1" smtClean="0">
                                  <a:latin typeface="Cambria Math" panose="02040503050406030204" pitchFamily="18" charset="0"/>
                                  <a:ea typeface="微软雅黑" panose="020B0503020204020204" pitchFamily="34" charset="-122"/>
                                </a:rPr>
                                <m:t>𝛽</m:t>
                              </m:r>
                            </m:e>
                            <m:sub>
                              <m:r>
                                <a:rPr lang="en-US" altLang="zh-CN" sz="1400" b="0" i="1" smtClean="0">
                                  <a:latin typeface="Cambria Math" panose="02040503050406030204" pitchFamily="18" charset="0"/>
                                  <a:ea typeface="微软雅黑" panose="020B0503020204020204" pitchFamily="34" charset="-122"/>
                                </a:rPr>
                                <m:t>𝑖</m:t>
                              </m:r>
                            </m:sub>
                          </m:sSub>
                          <m:sSub>
                            <m:sSubPr>
                              <m:ctrlPr>
                                <a:rPr lang="en-US" altLang="zh-CN" sz="140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𝑝</m:t>
                              </m:r>
                            </m:e>
                            <m:sub>
                              <m:r>
                                <a:rPr lang="en-US" altLang="zh-CN" sz="1400" b="0" i="1" smtClean="0">
                                  <a:latin typeface="Cambria Math" panose="02040503050406030204" pitchFamily="18" charset="0"/>
                                  <a:ea typeface="微软雅黑" panose="020B0503020204020204" pitchFamily="34" charset="-122"/>
                                </a:rPr>
                                <m:t>𝑖</m:t>
                              </m:r>
                            </m:sub>
                          </m:sSub>
                          <m:sSub>
                            <m:sSubPr>
                              <m:ctrlPr>
                                <a:rPr lang="en-US" altLang="zh-CN" sz="140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𝑠</m:t>
                              </m:r>
                            </m:e>
                            <m:sub>
                              <m:r>
                                <a:rPr lang="en-US" altLang="zh-CN" sz="1400" b="0" i="1" smtClean="0">
                                  <a:latin typeface="Cambria Math" panose="02040503050406030204" pitchFamily="18" charset="0"/>
                                  <a:ea typeface="微软雅黑" panose="020B0503020204020204" pitchFamily="34" charset="-122"/>
                                </a:rPr>
                                <m:t>𝑖</m:t>
                              </m:r>
                            </m:sub>
                          </m:sSub>
                        </m:e>
                      </m:nary>
                      <m:r>
                        <a:rPr lang="en-US" altLang="zh-CN" sz="1400" b="0" i="1" smtClean="0">
                          <a:latin typeface="Cambria Math" panose="02040503050406030204" pitchFamily="18" charset="0"/>
                          <a:ea typeface="微软雅黑" panose="020B0503020204020204" pitchFamily="34" charset="-122"/>
                        </a:rPr>
                        <m:t>  </m:t>
                      </m:r>
                    </m:oMath>
                  </m:oMathPara>
                </a14:m>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针对任务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，假定投资组合中有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M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只债券，</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1400" baseline="-25000" dirty="0">
                    <a:latin typeface="微软雅黑" panose="020B0503020204020204" pitchFamily="34" charset="-122"/>
                    <a:ea typeface="微软雅黑" panose="020B0503020204020204" pitchFamily="34" charset="-122"/>
                    <a:cs typeface="微软雅黑" panose="020B0503020204020204" pitchFamily="34" charset="-122"/>
                  </a:rPr>
                  <a:t>i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代表第 </a:t>
                </a:r>
                <a:r>
                  <a:rPr lang="en-US" altLang="zh-CN" sz="1400"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只债券的麦考利久期，</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p</a:t>
                </a:r>
                <a:r>
                  <a:rPr lang="en-US" altLang="zh-CN" sz="1400" baseline="-25000" dirty="0">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代表第 </a:t>
                </a:r>
                <a:r>
                  <a:rPr lang="en-US" altLang="zh-CN" sz="1400"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只债券的价格（全价），</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v</a:t>
                </a:r>
                <a:r>
                  <a:rPr lang="en-US" altLang="zh-CN" sz="1400" baseline="-25000" dirty="0">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代表投资组合中持有第 </a:t>
                </a:r>
                <a:r>
                  <a:rPr lang="en-US" altLang="zh-CN" sz="1400"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只债券的面值金额，并且 </a:t>
                </a:r>
                <a:r>
                  <a:rPr lang="en-US" altLang="zh-CN" sz="1400"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1,2, , … , M</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，投资组合中持有债券的总市值以及债券持仓的利率风险暴露金额就等于</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nary>
                        <m:naryPr>
                          <m:chr m:val="∑"/>
                          <m:ctrlPr>
                            <a:rPr lang="en-US" altLang="zh-CN" sz="1400" i="1" smtClean="0">
                              <a:latin typeface="Cambria Math" panose="02040503050406030204" pitchFamily="18" charset="0"/>
                              <a:ea typeface="微软雅黑" panose="020B0503020204020204" pitchFamily="34" charset="-122"/>
                            </a:rPr>
                          </m:ctrlPr>
                        </m:naryPr>
                        <m:sub>
                          <m:r>
                            <m:rPr>
                              <m:brk m:alnAt="23"/>
                            </m:rPr>
                            <a:rPr lang="en-US" altLang="zh-CN" sz="1400" b="0" i="1" smtClean="0">
                              <a:latin typeface="Cambria Math" panose="02040503050406030204" pitchFamily="18" charset="0"/>
                              <a:ea typeface="微软雅黑" panose="020B0503020204020204" pitchFamily="34" charset="-122"/>
                            </a:rPr>
                            <m:t>𝑖</m:t>
                          </m:r>
                          <m:r>
                            <a:rPr lang="en-US" altLang="zh-CN" sz="1400" b="0" i="1" smtClean="0">
                              <a:latin typeface="Cambria Math" panose="02040503050406030204" pitchFamily="18" charset="0"/>
                              <a:ea typeface="微软雅黑" panose="020B0503020204020204" pitchFamily="34" charset="-122"/>
                            </a:rPr>
                            <m:t>=1</m:t>
                          </m:r>
                        </m:sub>
                        <m:sup>
                          <m:r>
                            <a:rPr lang="en-US" altLang="zh-CN" sz="1400" b="0" i="1" smtClean="0">
                              <a:latin typeface="Cambria Math" panose="02040503050406030204" pitchFamily="18" charset="0"/>
                              <a:ea typeface="微软雅黑" panose="020B0503020204020204" pitchFamily="34" charset="-122"/>
                            </a:rPr>
                            <m:t>𝑀</m:t>
                          </m:r>
                        </m:sup>
                        <m:e>
                          <m:sSub>
                            <m:sSubPr>
                              <m:ctrlPr>
                                <a:rPr lang="en-US" altLang="zh-CN" sz="140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𝐷</m:t>
                              </m:r>
                            </m:e>
                            <m:sub>
                              <m:r>
                                <a:rPr lang="en-US" altLang="zh-CN" sz="1400" b="0" i="1" smtClean="0">
                                  <a:latin typeface="Cambria Math" panose="02040503050406030204" pitchFamily="18" charset="0"/>
                                  <a:ea typeface="微软雅黑" panose="020B0503020204020204" pitchFamily="34" charset="-122"/>
                                </a:rPr>
                                <m:t>𝑖</m:t>
                              </m:r>
                            </m:sub>
                          </m:sSub>
                          <m:sSub>
                            <m:sSubPr>
                              <m:ctrlPr>
                                <a:rPr lang="en-US" altLang="zh-CN" sz="140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𝑝</m:t>
                              </m:r>
                            </m:e>
                            <m:sub>
                              <m:r>
                                <a:rPr lang="en-US" altLang="zh-CN" sz="1400" b="0" i="1" smtClean="0">
                                  <a:latin typeface="Cambria Math" panose="02040503050406030204" pitchFamily="18" charset="0"/>
                                  <a:ea typeface="微软雅黑" panose="020B0503020204020204" pitchFamily="34" charset="-122"/>
                                </a:rPr>
                                <m:t>𝑖</m:t>
                              </m:r>
                            </m:sub>
                          </m:sSub>
                          <m:sSub>
                            <m:sSubPr>
                              <m:ctrlPr>
                                <a:rPr lang="en-US" altLang="zh-CN" sz="140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𝑣</m:t>
                              </m:r>
                            </m:e>
                            <m:sub>
                              <m:r>
                                <a:rPr lang="en-US" altLang="zh-CN" sz="1400" b="0" i="1" smtClean="0">
                                  <a:latin typeface="Cambria Math" panose="02040503050406030204" pitchFamily="18" charset="0"/>
                                  <a:ea typeface="微软雅黑" panose="020B0503020204020204" pitchFamily="34" charset="-122"/>
                                </a:rPr>
                                <m:t>𝑖</m:t>
                              </m:r>
                            </m:sub>
                          </m:sSub>
                          <m:r>
                            <a:rPr lang="en-US" altLang="zh-CN" sz="1400" b="0" i="1" smtClean="0">
                              <a:latin typeface="Cambria Math" panose="02040503050406030204" pitchFamily="18" charset="0"/>
                              <a:ea typeface="微软雅黑" panose="020B0503020204020204" pitchFamily="34" charset="-122"/>
                            </a:rPr>
                            <m:t>/100</m:t>
                          </m:r>
                        </m:e>
                      </m:nary>
                    </m:oMath>
                  </m:oMathPara>
                </a14:m>
                <a:endParaRPr lang="en-US" altLang="zh-CN" sz="1400" dirty="0">
                  <a:latin typeface="微软雅黑" panose="020B0503020204020204" pitchFamily="34" charset="-122"/>
                  <a:ea typeface="微软雅黑" panose="020B0503020204020204" pitchFamily="34" charset="-122"/>
                </a:endParaRPr>
              </a:p>
            </p:txBody>
          </p:sp>
        </mc:Choice>
        <mc:Fallback xmlns="">
          <p:sp>
            <p:nvSpPr>
              <p:cNvPr id="15" name="文本框 14">
                <a:extLst>
                  <a:ext uri="{FF2B5EF4-FFF2-40B4-BE49-F238E27FC236}">
                    <a16:creationId xmlns:a16="http://schemas.microsoft.com/office/drawing/2014/main" id="{7002DCED-D85F-CCA7-5C39-DBD810B79C79}"/>
                  </a:ext>
                </a:extLst>
              </p:cNvPr>
              <p:cNvSpPr txBox="1">
                <a:spLocks noRot="1" noChangeAspect="1" noMove="1" noResize="1" noEditPoints="1" noAdjustHandles="1" noChangeArrowheads="1" noChangeShapeType="1" noTextEdit="1"/>
              </p:cNvSpPr>
              <p:nvPr/>
            </p:nvSpPr>
            <p:spPr>
              <a:xfrm>
                <a:off x="286381" y="4594086"/>
                <a:ext cx="11600815" cy="2165721"/>
              </a:xfrm>
              <a:prstGeom prst="rect">
                <a:avLst/>
              </a:prstGeom>
              <a:blipFill>
                <a:blip r:embed="rId2"/>
                <a:stretch>
                  <a:fillRect l="-52" t="-280"/>
                </a:stretch>
              </a:blipFill>
              <a:ln>
                <a:solidFill>
                  <a:schemeClr val="bg1">
                    <a:lumMod val="85000"/>
                  </a:schemeClr>
                </a:solidFill>
              </a:ln>
            </p:spPr>
            <p:txBody>
              <a:bodyPr/>
              <a:lstStyle/>
              <a:p>
                <a:r>
                  <a:rPr lang="zh-CN" altLang="en-US">
                    <a:noFill/>
                  </a:rPr>
                  <a:t> </a:t>
                </a:r>
              </a:p>
            </p:txBody>
          </p:sp>
        </mc:Fallback>
      </mc:AlternateContent>
    </p:spTree>
    <p:extLst>
      <p:ext uri="{BB962C8B-B14F-4D97-AF65-F5344CB8AC3E}">
        <p14:creationId xmlns:p14="http://schemas.microsoft.com/office/powerpoint/2010/main" val="435790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13.5</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15007"/>
            <a:ext cx="807646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投资组合压力测试的编程</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以蓝筹股与利率债为案例</a:t>
            </a:r>
          </a:p>
        </p:txBody>
      </p:sp>
      <p:sp>
        <p:nvSpPr>
          <p:cNvPr id="14" name="文本框 13">
            <a:extLst>
              <a:ext uri="{FF2B5EF4-FFF2-40B4-BE49-F238E27FC236}">
                <a16:creationId xmlns:a16="http://schemas.microsoft.com/office/drawing/2014/main" id="{C5A4F0F9-5F09-C2A1-4AD7-068D72A44521}"/>
              </a:ext>
            </a:extLst>
          </p:cNvPr>
          <p:cNvSpPr txBox="1"/>
          <p:nvPr/>
        </p:nvSpPr>
        <p:spPr>
          <a:xfrm>
            <a:off x="286385" y="1207390"/>
            <a:ext cx="2568575" cy="368300"/>
          </a:xfrm>
          <a:prstGeom prst="rect">
            <a:avLst/>
          </a:prstGeom>
          <a:noFill/>
        </p:spPr>
        <p:txBody>
          <a:bodyPr wrap="square" rtlCol="0" anchor="t">
            <a:spAutoFit/>
          </a:bodyPr>
          <a:lstStyle/>
          <a:p>
            <a:r>
              <a:rPr lang="en-US" altLang="zh-CN" b="1" dirty="0">
                <a:latin typeface="微软雅黑" panose="020B0503020204020204" pitchFamily="34" charset="-122"/>
                <a:ea typeface="微软雅黑" panose="020B0503020204020204" pitchFamily="34" charset="-122"/>
              </a:rPr>
              <a:t>13.5.4 </a:t>
            </a:r>
            <a:r>
              <a:rPr lang="zh-CN" altLang="en-US" b="1" dirty="0">
                <a:latin typeface="微软雅黑" panose="020B0503020204020204" pitchFamily="34" charset="-122"/>
                <a:ea typeface="微软雅黑" panose="020B0503020204020204" pitchFamily="34" charset="-122"/>
              </a:rPr>
              <a:t>参考代码与说明</a:t>
            </a:r>
          </a:p>
        </p:txBody>
      </p:sp>
      <p:sp>
        <p:nvSpPr>
          <p:cNvPr id="19" name="文本框 18">
            <a:extLst>
              <a:ext uri="{FF2B5EF4-FFF2-40B4-BE49-F238E27FC236}">
                <a16:creationId xmlns:a16="http://schemas.microsoft.com/office/drawing/2014/main" id="{E673EEE3-819E-A1E2-74BD-FE7B44FB6F1D}"/>
              </a:ext>
            </a:extLst>
          </p:cNvPr>
          <p:cNvSpPr txBox="1"/>
          <p:nvPr/>
        </p:nvSpPr>
        <p:spPr>
          <a:xfrm>
            <a:off x="286381" y="1573009"/>
            <a:ext cx="2204085" cy="337184"/>
          </a:xfrm>
          <a:prstGeom prst="homePlate">
            <a:avLst/>
          </a:prstGeom>
          <a:solidFill>
            <a:srgbClr val="1BA486"/>
          </a:solidFill>
        </p:spPr>
        <p:txBody>
          <a:bodyPr wrap="square" rtlCol="0" anchor="t">
            <a:spAutoFit/>
          </a:bodyPr>
          <a:lstStyle/>
          <a:p>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．针对任务 </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对话气泡: 圆角矩形 4">
            <a:extLst>
              <a:ext uri="{FF2B5EF4-FFF2-40B4-BE49-F238E27FC236}">
                <a16:creationId xmlns:a16="http://schemas.microsoft.com/office/drawing/2014/main" id="{2E3DEA9A-398C-7619-F35E-B0D0F3245F05}"/>
              </a:ext>
            </a:extLst>
          </p:cNvPr>
          <p:cNvSpPr/>
          <p:nvPr/>
        </p:nvSpPr>
        <p:spPr>
          <a:xfrm>
            <a:off x="7937369" y="2312096"/>
            <a:ext cx="3544044" cy="817297"/>
          </a:xfrm>
          <a:prstGeom prst="wedgeRoundRectCallout">
            <a:avLst>
              <a:gd name="adj1" fmla="val -65228"/>
              <a:gd name="adj2" fmla="val -35005"/>
              <a:gd name="adj3" fmla="val 16667"/>
            </a:avLst>
          </a:prstGeom>
          <a:solidFill>
            <a:srgbClr val="1BA486"/>
          </a:solidFill>
          <a:ln>
            <a:solidFill>
              <a:srgbClr val="BEEF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bg1"/>
                </a:solidFill>
                <a:latin typeface="微软雅黑" panose="020B0503020204020204" pitchFamily="34" charset="-122"/>
                <a:ea typeface="微软雅黑" panose="020B0503020204020204" pitchFamily="34" charset="-122"/>
              </a:rPr>
              <a:t>通过左侧的输出可以得到，在 </a:t>
            </a:r>
            <a:r>
              <a:rPr lang="en-US" altLang="zh-CN" sz="1400" dirty="0">
                <a:solidFill>
                  <a:schemeClr val="bg1"/>
                </a:solidFill>
                <a:latin typeface="微软雅黑" panose="020B0503020204020204" pitchFamily="34" charset="-122"/>
                <a:ea typeface="微软雅黑" panose="020B0503020204020204" pitchFamily="34" charset="-122"/>
              </a:rPr>
              <a:t>2021 </a:t>
            </a:r>
            <a:r>
              <a:rPr lang="zh-CN" altLang="en-US" sz="1400" dirty="0">
                <a:solidFill>
                  <a:schemeClr val="bg1"/>
                </a:solidFill>
                <a:latin typeface="微软雅黑" panose="020B0503020204020204" pitchFamily="34" charset="-122"/>
                <a:ea typeface="微软雅黑" panose="020B0503020204020204" pitchFamily="34" charset="-122"/>
              </a:rPr>
              <a:t>年 </a:t>
            </a:r>
            <a:r>
              <a:rPr lang="en-US" altLang="zh-CN" sz="1400" dirty="0">
                <a:solidFill>
                  <a:schemeClr val="bg1"/>
                </a:solidFill>
                <a:latin typeface="微软雅黑" panose="020B0503020204020204" pitchFamily="34" charset="-122"/>
                <a:ea typeface="微软雅黑" panose="020B0503020204020204" pitchFamily="34" charset="-122"/>
              </a:rPr>
              <a:t>11 </a:t>
            </a:r>
            <a:r>
              <a:rPr lang="zh-CN" altLang="en-US" sz="1400" dirty="0">
                <a:solidFill>
                  <a:schemeClr val="bg1"/>
                </a:solidFill>
                <a:latin typeface="微软雅黑" panose="020B0503020204020204" pitchFamily="34" charset="-122"/>
                <a:ea typeface="微软雅黑" panose="020B0503020204020204" pitchFamily="34" charset="-122"/>
              </a:rPr>
              <a:t>月末， </a:t>
            </a:r>
            <a:r>
              <a:rPr lang="en-US" altLang="zh-CN" sz="1400" dirty="0">
                <a:solidFill>
                  <a:schemeClr val="bg1"/>
                </a:solidFill>
                <a:latin typeface="微软雅黑" panose="020B0503020204020204" pitchFamily="34" charset="-122"/>
                <a:ea typeface="微软雅黑" panose="020B0503020204020204" pitchFamily="34" charset="-122"/>
              </a:rPr>
              <a:t>E </a:t>
            </a:r>
            <a:r>
              <a:rPr lang="zh-CN" altLang="en-US" sz="1400" dirty="0">
                <a:solidFill>
                  <a:schemeClr val="bg1"/>
                </a:solidFill>
                <a:latin typeface="微软雅黑" panose="020B0503020204020204" pitchFamily="34" charset="-122"/>
                <a:ea typeface="微软雅黑" panose="020B0503020204020204" pitchFamily="34" charset="-122"/>
              </a:rPr>
              <a:t>公司自营业务投资组合中的股票市值为 </a:t>
            </a:r>
            <a:r>
              <a:rPr lang="en-US" altLang="zh-CN" sz="1400" dirty="0">
                <a:solidFill>
                  <a:schemeClr val="bg1"/>
                </a:solidFill>
                <a:latin typeface="微软雅黑" panose="020B0503020204020204" pitchFamily="34" charset="-122"/>
                <a:ea typeface="微软雅黑" panose="020B0503020204020204" pitchFamily="34" charset="-122"/>
              </a:rPr>
              <a:t>4.27</a:t>
            </a:r>
            <a:r>
              <a:rPr lang="zh-CN" altLang="en-US" sz="1400" dirty="0">
                <a:solidFill>
                  <a:schemeClr val="bg1"/>
                </a:solidFill>
                <a:latin typeface="微软雅黑" panose="020B0503020204020204" pitchFamily="34" charset="-122"/>
                <a:ea typeface="微软雅黑" panose="020B0503020204020204" pitchFamily="34" charset="-122"/>
              </a:rPr>
              <a:t>亿元左右。</a:t>
            </a:r>
          </a:p>
        </p:txBody>
      </p:sp>
      <p:cxnSp>
        <p:nvCxnSpPr>
          <p:cNvPr id="9" name="直接连接符 8">
            <a:extLst>
              <a:ext uri="{FF2B5EF4-FFF2-40B4-BE49-F238E27FC236}">
                <a16:creationId xmlns:a16="http://schemas.microsoft.com/office/drawing/2014/main" id="{2AE68197-D182-7204-160E-96DE505C84BB}"/>
              </a:ext>
            </a:extLst>
          </p:cNvPr>
          <p:cNvCxnSpPr/>
          <p:nvPr/>
        </p:nvCxnSpPr>
        <p:spPr>
          <a:xfrm>
            <a:off x="286381" y="3902389"/>
            <a:ext cx="11449990" cy="0"/>
          </a:xfrm>
          <a:prstGeom prst="line">
            <a:avLst/>
          </a:prstGeom>
          <a:ln>
            <a:solidFill>
              <a:srgbClr val="BEEFDE"/>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76F86212-5937-D18B-522B-570BEE2D35F8}"/>
              </a:ext>
            </a:extLst>
          </p:cNvPr>
          <p:cNvPicPr>
            <a:picLocks noChangeAspect="1"/>
          </p:cNvPicPr>
          <p:nvPr/>
        </p:nvPicPr>
        <p:blipFill>
          <a:blip r:embed="rId2"/>
          <a:stretch>
            <a:fillRect/>
          </a:stretch>
        </p:blipFill>
        <p:spPr>
          <a:xfrm>
            <a:off x="295906" y="1985716"/>
            <a:ext cx="6867525" cy="1695450"/>
          </a:xfrm>
          <a:prstGeom prst="rect">
            <a:avLst/>
          </a:prstGeom>
        </p:spPr>
      </p:pic>
      <p:pic>
        <p:nvPicPr>
          <p:cNvPr id="8" name="图片 7">
            <a:extLst>
              <a:ext uri="{FF2B5EF4-FFF2-40B4-BE49-F238E27FC236}">
                <a16:creationId xmlns:a16="http://schemas.microsoft.com/office/drawing/2014/main" id="{509E4D54-28AE-9014-D33C-460D5C090E6E}"/>
              </a:ext>
            </a:extLst>
          </p:cNvPr>
          <p:cNvPicPr>
            <a:picLocks noChangeAspect="1"/>
          </p:cNvPicPr>
          <p:nvPr/>
        </p:nvPicPr>
        <p:blipFill>
          <a:blip r:embed="rId3"/>
          <a:stretch>
            <a:fillRect/>
          </a:stretch>
        </p:blipFill>
        <p:spPr>
          <a:xfrm>
            <a:off x="286381" y="4237345"/>
            <a:ext cx="6829425" cy="447675"/>
          </a:xfrm>
          <a:prstGeom prst="rect">
            <a:avLst/>
          </a:prstGeom>
        </p:spPr>
      </p:pic>
      <p:pic>
        <p:nvPicPr>
          <p:cNvPr id="12" name="图片 11">
            <a:extLst>
              <a:ext uri="{FF2B5EF4-FFF2-40B4-BE49-F238E27FC236}">
                <a16:creationId xmlns:a16="http://schemas.microsoft.com/office/drawing/2014/main" id="{1493351A-A2AC-275E-7B00-3B08FB375912}"/>
              </a:ext>
            </a:extLst>
          </p:cNvPr>
          <p:cNvPicPr>
            <a:picLocks noChangeAspect="1"/>
          </p:cNvPicPr>
          <p:nvPr/>
        </p:nvPicPr>
        <p:blipFill>
          <a:blip r:embed="rId4"/>
          <a:stretch>
            <a:fillRect/>
          </a:stretch>
        </p:blipFill>
        <p:spPr>
          <a:xfrm>
            <a:off x="286381" y="4735295"/>
            <a:ext cx="6858000" cy="933450"/>
          </a:xfrm>
          <a:prstGeom prst="rect">
            <a:avLst/>
          </a:prstGeom>
        </p:spPr>
      </p:pic>
    </p:spTree>
    <p:extLst>
      <p:ext uri="{BB962C8B-B14F-4D97-AF65-F5344CB8AC3E}">
        <p14:creationId xmlns:p14="http://schemas.microsoft.com/office/powerpoint/2010/main" val="32190461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13.5</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15007"/>
            <a:ext cx="807646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投资组合压力测试的编程</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以蓝筹股与利率债为案例</a:t>
            </a:r>
          </a:p>
        </p:txBody>
      </p:sp>
      <p:sp>
        <p:nvSpPr>
          <p:cNvPr id="5" name="对话气泡: 圆角矩形 4">
            <a:extLst>
              <a:ext uri="{FF2B5EF4-FFF2-40B4-BE49-F238E27FC236}">
                <a16:creationId xmlns:a16="http://schemas.microsoft.com/office/drawing/2014/main" id="{2E3DEA9A-398C-7619-F35E-B0D0F3245F05}"/>
              </a:ext>
            </a:extLst>
          </p:cNvPr>
          <p:cNvSpPr/>
          <p:nvPr/>
        </p:nvSpPr>
        <p:spPr>
          <a:xfrm>
            <a:off x="7182174" y="1883945"/>
            <a:ext cx="4934407" cy="1434290"/>
          </a:xfrm>
          <a:prstGeom prst="wedgeRoundRectCallout">
            <a:avLst>
              <a:gd name="adj1" fmla="val -46343"/>
              <a:gd name="adj2" fmla="val 4211"/>
              <a:gd name="adj3" fmla="val 16667"/>
            </a:avLst>
          </a:prstGeom>
          <a:solidFill>
            <a:srgbClr val="1BA486"/>
          </a:solidFill>
          <a:ln>
            <a:solidFill>
              <a:srgbClr val="BEEF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bg1"/>
                </a:solidFill>
                <a:latin typeface="微软雅黑" panose="020B0503020204020204" pitchFamily="34" charset="-122"/>
                <a:ea typeface="微软雅黑" panose="020B0503020204020204" pitchFamily="34" charset="-122"/>
              </a:rPr>
              <a:t>通过计算得到投资组合中股票持仓的贝塔风险暴露金额为 </a:t>
            </a:r>
            <a:r>
              <a:rPr lang="en-US" altLang="zh-CN" sz="1400" dirty="0">
                <a:solidFill>
                  <a:schemeClr val="bg1"/>
                </a:solidFill>
                <a:latin typeface="微软雅黑" panose="020B0503020204020204" pitchFamily="34" charset="-122"/>
                <a:ea typeface="微软雅黑" panose="020B0503020204020204" pitchFamily="34" charset="-122"/>
              </a:rPr>
              <a:t>3.91 </a:t>
            </a:r>
            <a:r>
              <a:rPr lang="zh-CN" altLang="en-US" sz="1400" dirty="0">
                <a:solidFill>
                  <a:schemeClr val="bg1"/>
                </a:solidFill>
                <a:latin typeface="微软雅黑" panose="020B0503020204020204" pitchFamily="34" charset="-122"/>
                <a:ea typeface="微软雅黑" panose="020B0503020204020204" pitchFamily="34" charset="-122"/>
              </a:rPr>
              <a:t>亿元左右，就数值而言略低于股票市</a:t>
            </a:r>
          </a:p>
          <a:p>
            <a:r>
              <a:rPr lang="zh-CN" altLang="en-US" sz="1400" dirty="0">
                <a:solidFill>
                  <a:schemeClr val="bg1"/>
                </a:solidFill>
                <a:latin typeface="微软雅黑" panose="020B0503020204020204" pitchFamily="34" charset="-122"/>
                <a:ea typeface="微软雅黑" panose="020B0503020204020204" pitchFamily="34" charset="-122"/>
              </a:rPr>
              <a:t>值 </a:t>
            </a:r>
            <a:r>
              <a:rPr lang="en-US" altLang="zh-CN" sz="1400" dirty="0">
                <a:solidFill>
                  <a:schemeClr val="bg1"/>
                </a:solidFill>
                <a:latin typeface="微软雅黑" panose="020B0503020204020204" pitchFamily="34" charset="-122"/>
                <a:ea typeface="微软雅黑" panose="020B0503020204020204" pitchFamily="34" charset="-122"/>
              </a:rPr>
              <a:t>4.27 </a:t>
            </a:r>
            <a:r>
              <a:rPr lang="zh-CN" altLang="en-US" sz="1400" dirty="0">
                <a:solidFill>
                  <a:schemeClr val="bg1"/>
                </a:solidFill>
                <a:latin typeface="微软雅黑" panose="020B0503020204020204" pitchFamily="34" charset="-122"/>
                <a:ea typeface="微软雅黑" panose="020B0503020204020204" pitchFamily="34" charset="-122"/>
              </a:rPr>
              <a:t>亿元，并且该风险暴露金额意味着当沪深 </a:t>
            </a:r>
            <a:r>
              <a:rPr lang="en-US" altLang="zh-CN" sz="1400" dirty="0">
                <a:solidFill>
                  <a:schemeClr val="bg1"/>
                </a:solidFill>
                <a:latin typeface="微软雅黑" panose="020B0503020204020204" pitchFamily="34" charset="-122"/>
                <a:ea typeface="微软雅黑" panose="020B0503020204020204" pitchFamily="34" charset="-122"/>
              </a:rPr>
              <a:t>300 </a:t>
            </a:r>
            <a:r>
              <a:rPr lang="zh-CN" altLang="en-US" sz="1400" dirty="0">
                <a:solidFill>
                  <a:schemeClr val="bg1"/>
                </a:solidFill>
                <a:latin typeface="微软雅黑" panose="020B0503020204020204" pitchFamily="34" charset="-122"/>
                <a:ea typeface="微软雅黑" panose="020B0503020204020204" pitchFamily="34" charset="-122"/>
              </a:rPr>
              <a:t>指数上涨 </a:t>
            </a:r>
            <a:r>
              <a:rPr lang="en-US" altLang="zh-CN" sz="1400" dirty="0">
                <a:solidFill>
                  <a:schemeClr val="bg1"/>
                </a:solidFill>
                <a:latin typeface="微软雅黑" panose="020B0503020204020204" pitchFamily="34" charset="-122"/>
                <a:ea typeface="微软雅黑" panose="020B0503020204020204" pitchFamily="34" charset="-122"/>
              </a:rPr>
              <a:t>1% </a:t>
            </a:r>
            <a:r>
              <a:rPr lang="zh-CN" altLang="en-US" sz="1400" dirty="0">
                <a:solidFill>
                  <a:schemeClr val="bg1"/>
                </a:solidFill>
                <a:latin typeface="微软雅黑" panose="020B0503020204020204" pitchFamily="34" charset="-122"/>
                <a:ea typeface="微软雅黑" panose="020B0503020204020204" pitchFamily="34" charset="-122"/>
              </a:rPr>
              <a:t>时，投资组合中股票持仓将盈利 </a:t>
            </a:r>
            <a:r>
              <a:rPr lang="en-US" altLang="zh-CN" sz="1400" dirty="0">
                <a:solidFill>
                  <a:schemeClr val="bg1"/>
                </a:solidFill>
                <a:latin typeface="微软雅黑" panose="020B0503020204020204" pitchFamily="34" charset="-122"/>
                <a:ea typeface="微软雅黑" panose="020B0503020204020204" pitchFamily="34" charset="-122"/>
              </a:rPr>
              <a:t>391 </a:t>
            </a:r>
            <a:r>
              <a:rPr lang="zh-CN" altLang="en-US" sz="1400" dirty="0">
                <a:solidFill>
                  <a:schemeClr val="bg1"/>
                </a:solidFill>
                <a:latin typeface="微软雅黑" panose="020B0503020204020204" pitchFamily="34" charset="-122"/>
                <a:ea typeface="微软雅黑" panose="020B0503020204020204" pitchFamily="34" charset="-122"/>
              </a:rPr>
              <a:t>万</a:t>
            </a:r>
          </a:p>
          <a:p>
            <a:r>
              <a:rPr lang="zh-CN" altLang="en-US" sz="1400" dirty="0">
                <a:solidFill>
                  <a:schemeClr val="bg1"/>
                </a:solidFill>
                <a:latin typeface="微软雅黑" panose="020B0503020204020204" pitchFamily="34" charset="-122"/>
                <a:ea typeface="微软雅黑" panose="020B0503020204020204" pitchFamily="34" charset="-122"/>
              </a:rPr>
              <a:t>元（ </a:t>
            </a:r>
            <a:r>
              <a:rPr lang="en-US" altLang="zh-CN" sz="1400" dirty="0">
                <a:solidFill>
                  <a:schemeClr val="bg1"/>
                </a:solidFill>
                <a:latin typeface="微软雅黑" panose="020B0503020204020204" pitchFamily="34" charset="-122"/>
                <a:ea typeface="微软雅黑" panose="020B0503020204020204" pitchFamily="34" charset="-122"/>
              </a:rPr>
              <a:t>3.91 1% × </a:t>
            </a:r>
            <a:r>
              <a:rPr lang="zh-CN" altLang="en-US" sz="1400" dirty="0">
                <a:solidFill>
                  <a:schemeClr val="bg1"/>
                </a:solidFill>
                <a:latin typeface="微软雅黑" panose="020B0503020204020204" pitchFamily="34" charset="-122"/>
                <a:ea typeface="微软雅黑" panose="020B0503020204020204" pitchFamily="34" charset="-122"/>
              </a:rPr>
              <a:t>亿元 ）左右，相反当沪深 </a:t>
            </a:r>
            <a:r>
              <a:rPr lang="en-US" altLang="zh-CN" sz="1400" dirty="0">
                <a:solidFill>
                  <a:schemeClr val="bg1"/>
                </a:solidFill>
                <a:latin typeface="微软雅黑" panose="020B0503020204020204" pitchFamily="34" charset="-122"/>
                <a:ea typeface="微软雅黑" panose="020B0503020204020204" pitchFamily="34" charset="-122"/>
              </a:rPr>
              <a:t>300 </a:t>
            </a:r>
            <a:r>
              <a:rPr lang="zh-CN" altLang="en-US" sz="1400" dirty="0">
                <a:solidFill>
                  <a:schemeClr val="bg1"/>
                </a:solidFill>
                <a:latin typeface="微软雅黑" panose="020B0503020204020204" pitchFamily="34" charset="-122"/>
                <a:ea typeface="微软雅黑" panose="020B0503020204020204" pitchFamily="34" charset="-122"/>
              </a:rPr>
              <a:t>指数下跌 </a:t>
            </a:r>
            <a:r>
              <a:rPr lang="en-US" altLang="zh-CN" sz="1400" dirty="0">
                <a:solidFill>
                  <a:schemeClr val="bg1"/>
                </a:solidFill>
                <a:latin typeface="微软雅黑" panose="020B0503020204020204" pitchFamily="34" charset="-122"/>
                <a:ea typeface="微软雅黑" panose="020B0503020204020204" pitchFamily="34" charset="-122"/>
              </a:rPr>
              <a:t>1% </a:t>
            </a:r>
            <a:r>
              <a:rPr lang="zh-CN" altLang="en-US" sz="1400" dirty="0">
                <a:solidFill>
                  <a:schemeClr val="bg1"/>
                </a:solidFill>
                <a:latin typeface="微软雅黑" panose="020B0503020204020204" pitchFamily="34" charset="-122"/>
                <a:ea typeface="微软雅黑" panose="020B0503020204020204" pitchFamily="34" charset="-122"/>
              </a:rPr>
              <a:t>时，投资组合中股票持仓将亏损 </a:t>
            </a:r>
            <a:r>
              <a:rPr lang="en-US" altLang="zh-CN" sz="1400" dirty="0">
                <a:solidFill>
                  <a:schemeClr val="bg1"/>
                </a:solidFill>
                <a:latin typeface="微软雅黑" panose="020B0503020204020204" pitchFamily="34" charset="-122"/>
                <a:ea typeface="微软雅黑" panose="020B0503020204020204" pitchFamily="34" charset="-122"/>
              </a:rPr>
              <a:t>391 </a:t>
            </a:r>
            <a:r>
              <a:rPr lang="zh-CN" altLang="en-US" sz="1400" dirty="0">
                <a:solidFill>
                  <a:schemeClr val="bg1"/>
                </a:solidFill>
                <a:latin typeface="微软雅黑" panose="020B0503020204020204" pitchFamily="34" charset="-122"/>
                <a:ea typeface="微软雅黑" panose="020B0503020204020204" pitchFamily="34" charset="-122"/>
              </a:rPr>
              <a:t>万元左右。</a:t>
            </a:r>
          </a:p>
        </p:txBody>
      </p:sp>
      <p:pic>
        <p:nvPicPr>
          <p:cNvPr id="4" name="图片 3">
            <a:extLst>
              <a:ext uri="{FF2B5EF4-FFF2-40B4-BE49-F238E27FC236}">
                <a16:creationId xmlns:a16="http://schemas.microsoft.com/office/drawing/2014/main" id="{43945231-0610-4D76-7A97-6E420B55EF88}"/>
              </a:ext>
            </a:extLst>
          </p:cNvPr>
          <p:cNvPicPr>
            <a:picLocks noChangeAspect="1"/>
          </p:cNvPicPr>
          <p:nvPr/>
        </p:nvPicPr>
        <p:blipFill>
          <a:blip r:embed="rId2"/>
          <a:stretch>
            <a:fillRect/>
          </a:stretch>
        </p:blipFill>
        <p:spPr>
          <a:xfrm>
            <a:off x="210683" y="1695974"/>
            <a:ext cx="6877050" cy="2876550"/>
          </a:xfrm>
          <a:prstGeom prst="rect">
            <a:avLst/>
          </a:prstGeom>
        </p:spPr>
      </p:pic>
      <p:sp>
        <p:nvSpPr>
          <p:cNvPr id="6" name="文本框 5">
            <a:extLst>
              <a:ext uri="{FF2B5EF4-FFF2-40B4-BE49-F238E27FC236}">
                <a16:creationId xmlns:a16="http://schemas.microsoft.com/office/drawing/2014/main" id="{BFED07A2-8A4D-CB34-65D8-602DE346B92B}"/>
              </a:ext>
            </a:extLst>
          </p:cNvPr>
          <p:cNvSpPr txBox="1"/>
          <p:nvPr/>
        </p:nvSpPr>
        <p:spPr>
          <a:xfrm>
            <a:off x="210683" y="1111515"/>
            <a:ext cx="11600815" cy="523220"/>
          </a:xfrm>
          <a:prstGeom prst="rect">
            <a:avLst/>
          </a:prstGeom>
          <a:noFill/>
          <a:ln>
            <a:solidFill>
              <a:schemeClr val="bg1">
                <a:lumMod val="85000"/>
              </a:schemeClr>
            </a:solidFill>
          </a:ln>
        </p:spPr>
        <p:txBody>
          <a:bodyPr wrap="square" rtlCol="0" anchor="t">
            <a:spAutoFit/>
          </a:bodyPr>
          <a:lstStyle/>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为了更加高效地计算每只股票的贝塔值，通过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Python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自定义一个计算股票贝塔值的函数</a:t>
            </a:r>
            <a:r>
              <a:rPr lang="en-US" altLang="zh-CN" sz="1400" dirty="0" err="1">
                <a:latin typeface="微软雅黑" panose="020B0503020204020204" pitchFamily="34" charset="-122"/>
                <a:ea typeface="微软雅黑" panose="020B0503020204020204" pitchFamily="34" charset="-122"/>
                <a:cs typeface="微软雅黑" panose="020B0503020204020204" pitchFamily="34" charset="-122"/>
              </a:rPr>
              <a:t>Beta_calculate</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，在该函数中只需要输入相关股票的收益率时间序列以及股票指数收益率时间序列就可以快速得出股票的贝塔值。</a:t>
            </a:r>
          </a:p>
        </p:txBody>
      </p:sp>
      <p:sp>
        <p:nvSpPr>
          <p:cNvPr id="7" name="文本框 6">
            <a:extLst>
              <a:ext uri="{FF2B5EF4-FFF2-40B4-BE49-F238E27FC236}">
                <a16:creationId xmlns:a16="http://schemas.microsoft.com/office/drawing/2014/main" id="{D2D117A5-BF8D-CD53-2083-0F2E46885313}"/>
              </a:ext>
            </a:extLst>
          </p:cNvPr>
          <p:cNvSpPr txBox="1"/>
          <p:nvPr/>
        </p:nvSpPr>
        <p:spPr>
          <a:xfrm>
            <a:off x="210683" y="4570315"/>
            <a:ext cx="2204085" cy="337184"/>
          </a:xfrm>
          <a:prstGeom prst="homePlate">
            <a:avLst/>
          </a:prstGeom>
          <a:solidFill>
            <a:srgbClr val="1BA486"/>
          </a:solidFill>
        </p:spPr>
        <p:txBody>
          <a:bodyPr wrap="square" rtlCol="0" anchor="t">
            <a:spAutoFit/>
          </a:bodyPr>
          <a:lstStyle/>
          <a:p>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．针对任务 </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 name="图片 9">
            <a:extLst>
              <a:ext uri="{FF2B5EF4-FFF2-40B4-BE49-F238E27FC236}">
                <a16:creationId xmlns:a16="http://schemas.microsoft.com/office/drawing/2014/main" id="{9627DB56-822E-5FD0-95AA-6C504F5EC7EB}"/>
              </a:ext>
            </a:extLst>
          </p:cNvPr>
          <p:cNvPicPr>
            <a:picLocks noChangeAspect="1"/>
          </p:cNvPicPr>
          <p:nvPr/>
        </p:nvPicPr>
        <p:blipFill>
          <a:blip r:embed="rId3"/>
          <a:stretch>
            <a:fillRect/>
          </a:stretch>
        </p:blipFill>
        <p:spPr>
          <a:xfrm>
            <a:off x="210683" y="4907499"/>
            <a:ext cx="6838950" cy="1924272"/>
          </a:xfrm>
          <a:prstGeom prst="rect">
            <a:avLst/>
          </a:prstGeom>
        </p:spPr>
      </p:pic>
    </p:spTree>
    <p:extLst>
      <p:ext uri="{BB962C8B-B14F-4D97-AF65-F5344CB8AC3E}">
        <p14:creationId xmlns:p14="http://schemas.microsoft.com/office/powerpoint/2010/main" val="1355177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13.5</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15007"/>
            <a:ext cx="807646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投资组合压力测试的编程</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以蓝筹股与利率债为案例</a:t>
            </a:r>
          </a:p>
        </p:txBody>
      </p:sp>
      <p:sp>
        <p:nvSpPr>
          <p:cNvPr id="18" name="文本框 17">
            <a:extLst>
              <a:ext uri="{FF2B5EF4-FFF2-40B4-BE49-F238E27FC236}">
                <a16:creationId xmlns:a16="http://schemas.microsoft.com/office/drawing/2014/main" id="{20CD7ECC-5ED2-DD10-A66B-D348BA1D51C3}"/>
              </a:ext>
            </a:extLst>
          </p:cNvPr>
          <p:cNvSpPr txBox="1"/>
          <p:nvPr/>
        </p:nvSpPr>
        <p:spPr>
          <a:xfrm>
            <a:off x="7625151" y="2418022"/>
            <a:ext cx="4489426" cy="2639569"/>
          </a:xfrm>
          <a:prstGeom prst="roundRect">
            <a:avLst>
              <a:gd name="adj" fmla="val 8571"/>
            </a:avLst>
          </a:prstGeom>
          <a:solidFill>
            <a:srgbClr val="1BA486"/>
          </a:solidFill>
        </p:spPr>
        <p:txBody>
          <a:bodyPr wrap="square" rtlCol="0" anchor="t">
            <a:spAutoFit/>
          </a:bodyPr>
          <a:lstStyle/>
          <a:p>
            <a:pPr indent="360000">
              <a:lnSpc>
                <a:spcPct val="150000"/>
              </a:lnSpc>
            </a:pP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通过左侧的输出可以看到，在整个投资组合中，债券的市值约为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4.22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亿元，但是债券持仓的利率风险暴露金额则高达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16.05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亿元，原因是投资组合中配置的债券久期比较长。这也就意味着当债券到期收益率上涨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个基点（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en-US" altLang="zh-CN" sz="14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b.p.</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）时，债券持仓将亏损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16.05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万元左右（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16.05 0.01% ×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亿元 ），相反当到期收益率下跌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个基点（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en-US" altLang="zh-CN" sz="14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b.p.</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）时，债券持仓将盈利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16.05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万元左右。</a:t>
            </a:r>
          </a:p>
        </p:txBody>
      </p:sp>
      <p:pic>
        <p:nvPicPr>
          <p:cNvPr id="4" name="图片 3">
            <a:extLst>
              <a:ext uri="{FF2B5EF4-FFF2-40B4-BE49-F238E27FC236}">
                <a16:creationId xmlns:a16="http://schemas.microsoft.com/office/drawing/2014/main" id="{829BC3EF-A815-4381-4BF3-F9094CD8A605}"/>
              </a:ext>
            </a:extLst>
          </p:cNvPr>
          <p:cNvPicPr>
            <a:picLocks noChangeAspect="1"/>
          </p:cNvPicPr>
          <p:nvPr/>
        </p:nvPicPr>
        <p:blipFill>
          <a:blip r:embed="rId2"/>
          <a:stretch>
            <a:fillRect/>
          </a:stretch>
        </p:blipFill>
        <p:spPr>
          <a:xfrm>
            <a:off x="286381" y="1189297"/>
            <a:ext cx="6810375" cy="2457450"/>
          </a:xfrm>
          <a:prstGeom prst="rect">
            <a:avLst/>
          </a:prstGeom>
        </p:spPr>
      </p:pic>
      <p:pic>
        <p:nvPicPr>
          <p:cNvPr id="6" name="图片 5">
            <a:extLst>
              <a:ext uri="{FF2B5EF4-FFF2-40B4-BE49-F238E27FC236}">
                <a16:creationId xmlns:a16="http://schemas.microsoft.com/office/drawing/2014/main" id="{7D37188B-5867-0F7C-67C8-4EDBF08C801A}"/>
              </a:ext>
            </a:extLst>
          </p:cNvPr>
          <p:cNvPicPr>
            <a:picLocks noChangeAspect="1"/>
          </p:cNvPicPr>
          <p:nvPr/>
        </p:nvPicPr>
        <p:blipFill>
          <a:blip r:embed="rId3"/>
          <a:stretch>
            <a:fillRect/>
          </a:stretch>
        </p:blipFill>
        <p:spPr>
          <a:xfrm>
            <a:off x="253043" y="3676649"/>
            <a:ext cx="6877050" cy="3181350"/>
          </a:xfrm>
          <a:prstGeom prst="rect">
            <a:avLst/>
          </a:prstGeom>
        </p:spPr>
      </p:pic>
    </p:spTree>
    <p:extLst>
      <p:ext uri="{BB962C8B-B14F-4D97-AF65-F5344CB8AC3E}">
        <p14:creationId xmlns:p14="http://schemas.microsoft.com/office/powerpoint/2010/main" val="4254671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13.5</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15007"/>
            <a:ext cx="807646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投资组合压力测试的编程</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以蓝筹股与利率债为案例</a:t>
            </a:r>
          </a:p>
        </p:txBody>
      </p:sp>
      <p:sp>
        <p:nvSpPr>
          <p:cNvPr id="7" name="文本框 6">
            <a:extLst>
              <a:ext uri="{FF2B5EF4-FFF2-40B4-BE49-F238E27FC236}">
                <a16:creationId xmlns:a16="http://schemas.microsoft.com/office/drawing/2014/main" id="{E69F21B4-62C7-D11F-193D-9603C30C0E17}"/>
              </a:ext>
            </a:extLst>
          </p:cNvPr>
          <p:cNvSpPr txBox="1"/>
          <p:nvPr/>
        </p:nvSpPr>
        <p:spPr>
          <a:xfrm>
            <a:off x="286381" y="1191477"/>
            <a:ext cx="2204085" cy="337184"/>
          </a:xfrm>
          <a:prstGeom prst="homePlate">
            <a:avLst/>
          </a:prstGeom>
          <a:solidFill>
            <a:srgbClr val="1BA486"/>
          </a:solidFill>
        </p:spPr>
        <p:txBody>
          <a:bodyPr wrap="square" rtlCol="0" anchor="t">
            <a:spAutoFit/>
          </a:bodyPr>
          <a:lstStyle/>
          <a:p>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．针对任务 </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a:extLst>
              <a:ext uri="{FF2B5EF4-FFF2-40B4-BE49-F238E27FC236}">
                <a16:creationId xmlns:a16="http://schemas.microsoft.com/office/drawing/2014/main" id="{59C9401C-9C06-233A-F1F6-6ACCA39B9B1C}"/>
              </a:ext>
            </a:extLst>
          </p:cNvPr>
          <p:cNvPicPr>
            <a:picLocks noChangeAspect="1"/>
          </p:cNvPicPr>
          <p:nvPr/>
        </p:nvPicPr>
        <p:blipFill>
          <a:blip r:embed="rId2"/>
          <a:stretch>
            <a:fillRect/>
          </a:stretch>
        </p:blipFill>
        <p:spPr>
          <a:xfrm>
            <a:off x="286381" y="1592131"/>
            <a:ext cx="6877050" cy="5076825"/>
          </a:xfrm>
          <a:prstGeom prst="rect">
            <a:avLst/>
          </a:prstGeom>
        </p:spPr>
      </p:pic>
      <p:sp>
        <p:nvSpPr>
          <p:cNvPr id="8" name="文本框 7">
            <a:extLst>
              <a:ext uri="{FF2B5EF4-FFF2-40B4-BE49-F238E27FC236}">
                <a16:creationId xmlns:a16="http://schemas.microsoft.com/office/drawing/2014/main" id="{4FBF07B3-4F9C-6744-5123-1AC27AEBAAA6}"/>
              </a:ext>
            </a:extLst>
          </p:cNvPr>
          <p:cNvSpPr txBox="1"/>
          <p:nvPr/>
        </p:nvSpPr>
        <p:spPr>
          <a:xfrm>
            <a:off x="7316142" y="1528661"/>
            <a:ext cx="4571058" cy="1384995"/>
          </a:xfrm>
          <a:prstGeom prst="rect">
            <a:avLst/>
          </a:prstGeom>
          <a:noFill/>
          <a:ln>
            <a:solidFill>
              <a:schemeClr val="bg1">
                <a:lumMod val="85000"/>
              </a:schemeClr>
            </a:solidFill>
          </a:ln>
        </p:spPr>
        <p:txBody>
          <a:bodyPr wrap="square">
            <a:spAutoFit/>
          </a:bodyPr>
          <a:lstStyle/>
          <a:p>
            <a:pPr indent="360000"/>
            <a:r>
              <a:rPr lang="zh-CN" altLang="en-US" sz="1400" dirty="0">
                <a:latin typeface="微软雅黑" panose="020B0503020204020204" pitchFamily="34" charset="-122"/>
                <a:ea typeface="微软雅黑" panose="020B0503020204020204" pitchFamily="34" charset="-122"/>
              </a:rPr>
              <a:t>为了更好地展示不同压力情景与投资组合盈亏情况之间的关系，根据以上计算的结果，表 </a:t>
            </a:r>
            <a:r>
              <a:rPr lang="en-US" altLang="zh-CN" sz="1400" dirty="0">
                <a:latin typeface="微软雅黑" panose="020B0503020204020204" pitchFamily="34" charset="-122"/>
                <a:ea typeface="微软雅黑" panose="020B0503020204020204" pitchFamily="34" charset="-122"/>
              </a:rPr>
              <a:t>13-12</a:t>
            </a:r>
            <a:r>
              <a:rPr lang="zh-CN" altLang="en-US" sz="1400" dirty="0">
                <a:latin typeface="微软雅黑" panose="020B0503020204020204" pitchFamily="34" charset="-122"/>
                <a:ea typeface="微软雅黑" panose="020B0503020204020204" pitchFamily="34" charset="-122"/>
              </a:rPr>
              <a:t>汇总并梳理了针对不同压力情景下整体投资组合的亏损金额与亏损比例。对于 </a:t>
            </a:r>
            <a:r>
              <a:rPr lang="en-US" altLang="zh-CN" sz="1400" dirty="0">
                <a:latin typeface="微软雅黑" panose="020B0503020204020204" pitchFamily="34" charset="-122"/>
                <a:ea typeface="微软雅黑" panose="020B0503020204020204" pitchFamily="34" charset="-122"/>
              </a:rPr>
              <a:t>E </a:t>
            </a:r>
            <a:r>
              <a:rPr lang="zh-CN" altLang="en-US" sz="1400" dirty="0">
                <a:latin typeface="微软雅黑" panose="020B0503020204020204" pitchFamily="34" charset="-122"/>
                <a:ea typeface="微软雅黑" panose="020B0503020204020204" pitchFamily="34" charset="-122"/>
              </a:rPr>
              <a:t>公司的管理层而言，压力测试的结果可为整个公司做好应对极端情形的风险管控预案提供量化分析基础。</a:t>
            </a:r>
          </a:p>
        </p:txBody>
      </p:sp>
      <p:cxnSp>
        <p:nvCxnSpPr>
          <p:cNvPr id="10" name="直接连接符 9">
            <a:extLst>
              <a:ext uri="{FF2B5EF4-FFF2-40B4-BE49-F238E27FC236}">
                <a16:creationId xmlns:a16="http://schemas.microsoft.com/office/drawing/2014/main" id="{932D3EBB-59BE-A456-D098-4383E7F4C2C6}"/>
              </a:ext>
            </a:extLst>
          </p:cNvPr>
          <p:cNvCxnSpPr/>
          <p:nvPr/>
        </p:nvCxnSpPr>
        <p:spPr>
          <a:xfrm>
            <a:off x="7239786" y="1528661"/>
            <a:ext cx="0" cy="5329339"/>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2" name="表格 9">
            <a:extLst>
              <a:ext uri="{FF2B5EF4-FFF2-40B4-BE49-F238E27FC236}">
                <a16:creationId xmlns:a16="http://schemas.microsoft.com/office/drawing/2014/main" id="{F1D0601B-A0BB-2EDC-4543-3D1165FD9B51}"/>
              </a:ext>
            </a:extLst>
          </p:cNvPr>
          <p:cNvGraphicFramePr>
            <a:graphicFrameLocks noGrp="1"/>
          </p:cNvGraphicFramePr>
          <p:nvPr>
            <p:extLst>
              <p:ext uri="{D42A27DB-BD31-4B8C-83A1-F6EECF244321}">
                <p14:modId xmlns:p14="http://schemas.microsoft.com/office/powerpoint/2010/main" val="1932446086"/>
              </p:ext>
            </p:extLst>
          </p:nvPr>
        </p:nvGraphicFramePr>
        <p:xfrm>
          <a:off x="7316143" y="2977126"/>
          <a:ext cx="4571059" cy="3653326"/>
        </p:xfrm>
        <a:graphic>
          <a:graphicData uri="http://schemas.openxmlformats.org/drawingml/2006/table">
            <a:tbl>
              <a:tblPr firstRow="1" bandRow="1">
                <a:tableStyleId>{5C22544A-7EE6-4342-B048-85BDC9FD1C3A}</a:tableStyleId>
              </a:tblPr>
              <a:tblGrid>
                <a:gridCol w="807757">
                  <a:extLst>
                    <a:ext uri="{9D8B030D-6E8A-4147-A177-3AD203B41FA5}">
                      <a16:colId xmlns:a16="http://schemas.microsoft.com/office/drawing/2014/main" val="3838751804"/>
                    </a:ext>
                  </a:extLst>
                </a:gridCol>
                <a:gridCol w="997968">
                  <a:extLst>
                    <a:ext uri="{9D8B030D-6E8A-4147-A177-3AD203B41FA5}">
                      <a16:colId xmlns:a16="http://schemas.microsoft.com/office/drawing/2014/main" val="4275921030"/>
                    </a:ext>
                  </a:extLst>
                </a:gridCol>
                <a:gridCol w="921778">
                  <a:extLst>
                    <a:ext uri="{9D8B030D-6E8A-4147-A177-3AD203B41FA5}">
                      <a16:colId xmlns:a16="http://schemas.microsoft.com/office/drawing/2014/main" val="1182989509"/>
                    </a:ext>
                  </a:extLst>
                </a:gridCol>
                <a:gridCol w="921778">
                  <a:extLst>
                    <a:ext uri="{9D8B030D-6E8A-4147-A177-3AD203B41FA5}">
                      <a16:colId xmlns:a16="http://schemas.microsoft.com/office/drawing/2014/main" val="4080458109"/>
                    </a:ext>
                  </a:extLst>
                </a:gridCol>
                <a:gridCol w="921778">
                  <a:extLst>
                    <a:ext uri="{9D8B030D-6E8A-4147-A177-3AD203B41FA5}">
                      <a16:colId xmlns:a16="http://schemas.microsoft.com/office/drawing/2014/main" val="508808080"/>
                    </a:ext>
                  </a:extLst>
                </a:gridCol>
              </a:tblGrid>
              <a:tr h="724474">
                <a:tc gridSpan="4">
                  <a:txBody>
                    <a:bodyPr/>
                    <a:lstStyle/>
                    <a:p>
                      <a:pPr algn="ctr"/>
                      <a:r>
                        <a:rPr lang="zh-CN" altLang="en-US" sz="900" dirty="0">
                          <a:solidFill>
                            <a:schemeClr val="tx1"/>
                          </a:solidFill>
                          <a:latin typeface="微软雅黑" panose="020B0503020204020204" pitchFamily="34" charset="-122"/>
                          <a:ea typeface="微软雅黑" panose="020B0503020204020204" pitchFamily="34" charset="-122"/>
                        </a:rPr>
                        <a:t>表 </a:t>
                      </a:r>
                      <a:r>
                        <a:rPr lang="en-US" altLang="zh-CN" sz="900" dirty="0">
                          <a:solidFill>
                            <a:schemeClr val="tx1"/>
                          </a:solidFill>
                          <a:latin typeface="微软雅黑" panose="020B0503020204020204" pitchFamily="34" charset="-122"/>
                          <a:ea typeface="微软雅黑" panose="020B0503020204020204" pitchFamily="34" charset="-122"/>
                        </a:rPr>
                        <a:t>13-11 </a:t>
                      </a:r>
                      <a:r>
                        <a:rPr lang="zh-CN" altLang="en-US" sz="900" dirty="0">
                          <a:solidFill>
                            <a:schemeClr val="tx1"/>
                          </a:solidFill>
                          <a:latin typeface="微软雅黑" panose="020B0503020204020204" pitchFamily="34" charset="-122"/>
                          <a:ea typeface="微软雅黑" panose="020B0503020204020204" pitchFamily="34" charset="-122"/>
                        </a:rPr>
                        <a:t>针对投资组合设置的压力情景以及相关参数</a:t>
                      </a:r>
                    </a:p>
                  </a:txBody>
                  <a:tcPr marL="106988" marR="106988" marT="53494" marB="53494" anchor="ctr">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900" dirty="0">
                        <a:solidFill>
                          <a:schemeClr val="tx1"/>
                        </a:solidFill>
                        <a:latin typeface="微软雅黑" panose="020B0503020204020204" pitchFamily="34" charset="-122"/>
                        <a:ea typeface="微软雅黑" panose="020B0503020204020204" pitchFamily="34" charset="-122"/>
                      </a:endParaRPr>
                    </a:p>
                  </a:txBody>
                  <a:tcPr marL="106988" marR="106988" marT="53494" marB="53494" anchor="ct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900" dirty="0">
                        <a:solidFill>
                          <a:schemeClr val="tx1"/>
                        </a:solidFill>
                        <a:latin typeface="微软雅黑" panose="020B0503020204020204" pitchFamily="34" charset="-122"/>
                        <a:ea typeface="微软雅黑" panose="020B0503020204020204" pitchFamily="34" charset="-122"/>
                      </a:endParaRPr>
                    </a:p>
                  </a:txBody>
                  <a:tcPr marL="106988" marR="106988" marT="53494" marB="53494"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20351200"/>
                  </a:ext>
                </a:extLst>
              </a:tr>
              <a:tr h="755430">
                <a:tc>
                  <a:txBody>
                    <a:bodyPr/>
                    <a:lstStyle/>
                    <a:p>
                      <a:pPr algn="ctr"/>
                      <a:r>
                        <a:rPr lang="zh-CN" altLang="en-US" sz="900" kern="1200" dirty="0">
                          <a:solidFill>
                            <a:schemeClr val="bg1"/>
                          </a:solidFill>
                          <a:latin typeface="微软雅黑" panose="020B0503020204020204" pitchFamily="34" charset="-122"/>
                          <a:ea typeface="微软雅黑" panose="020B0503020204020204" pitchFamily="34" charset="-122"/>
                          <a:cs typeface="+mn-cs"/>
                        </a:rPr>
                        <a:t>压力情景类型 </a:t>
                      </a:r>
                    </a:p>
                  </a:txBody>
                  <a:tcPr marL="106988" marR="106988" marT="53494" marB="53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900" dirty="0">
                          <a:solidFill>
                            <a:schemeClr val="bg1"/>
                          </a:solidFill>
                          <a:latin typeface="微软雅黑" panose="020B0503020204020204" pitchFamily="34" charset="-122"/>
                          <a:ea typeface="微软雅黑" panose="020B0503020204020204" pitchFamily="34" charset="-122"/>
                        </a:rPr>
                        <a:t>未来一周沪深 </a:t>
                      </a:r>
                      <a:r>
                        <a:rPr lang="en-US" altLang="zh-CN" sz="900" dirty="0">
                          <a:solidFill>
                            <a:schemeClr val="bg1"/>
                          </a:solidFill>
                          <a:latin typeface="微软雅黑" panose="020B0503020204020204" pitchFamily="34" charset="-122"/>
                          <a:ea typeface="微软雅黑" panose="020B0503020204020204" pitchFamily="34" charset="-122"/>
                        </a:rPr>
                        <a:t>300 </a:t>
                      </a:r>
                      <a:r>
                        <a:rPr lang="zh-CN" altLang="en-US" sz="900" dirty="0">
                          <a:solidFill>
                            <a:schemeClr val="bg1"/>
                          </a:solidFill>
                          <a:latin typeface="微软雅黑" panose="020B0503020204020204" pitchFamily="34" charset="-122"/>
                          <a:ea typeface="微软雅黑" panose="020B0503020204020204" pitchFamily="34" charset="-122"/>
                        </a:rPr>
                        <a:t>指数下跌幅度 </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900" dirty="0">
                          <a:solidFill>
                            <a:schemeClr val="bg1"/>
                          </a:solidFill>
                          <a:latin typeface="微软雅黑" panose="020B0503020204020204" pitchFamily="34" charset="-122"/>
                          <a:ea typeface="微软雅黑" panose="020B0503020204020204" pitchFamily="34" charset="-122"/>
                        </a:rPr>
                        <a:t>未来一周国债收益率上涨情况</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900" dirty="0">
                          <a:solidFill>
                            <a:schemeClr val="bg1"/>
                          </a:solidFill>
                          <a:latin typeface="微软雅黑" panose="020B0503020204020204" pitchFamily="34" charset="-122"/>
                          <a:ea typeface="微软雅黑" panose="020B0503020204020204" pitchFamily="34" charset="-122"/>
                        </a:rPr>
                        <a:t>整体投资组合</a:t>
                      </a:r>
                    </a:p>
                    <a:p>
                      <a:pPr algn="ctr"/>
                      <a:r>
                        <a:rPr lang="zh-CN" altLang="en-US" sz="900" dirty="0">
                          <a:solidFill>
                            <a:schemeClr val="bg1"/>
                          </a:solidFill>
                          <a:latin typeface="微软雅黑" panose="020B0503020204020204" pitchFamily="34" charset="-122"/>
                          <a:ea typeface="微软雅黑" panose="020B0503020204020204" pitchFamily="34" charset="-122"/>
                        </a:rPr>
                        <a:t>亏损金额</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900" dirty="0">
                          <a:solidFill>
                            <a:schemeClr val="bg1"/>
                          </a:solidFill>
                          <a:latin typeface="微软雅黑" panose="020B0503020204020204" pitchFamily="34" charset="-122"/>
                          <a:ea typeface="微软雅黑" panose="020B0503020204020204" pitchFamily="34" charset="-122"/>
                        </a:rPr>
                        <a:t>整体投资组合</a:t>
                      </a:r>
                    </a:p>
                    <a:p>
                      <a:pPr algn="ctr"/>
                      <a:r>
                        <a:rPr lang="zh-CN" altLang="en-US" sz="900" dirty="0">
                          <a:solidFill>
                            <a:schemeClr val="bg1"/>
                          </a:solidFill>
                          <a:latin typeface="微软雅黑" panose="020B0503020204020204" pitchFamily="34" charset="-122"/>
                          <a:ea typeface="微软雅黑" panose="020B0503020204020204" pitchFamily="34" charset="-122"/>
                        </a:rPr>
                        <a:t>亏损比例</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extLst>
                  <a:ext uri="{0D108BD9-81ED-4DB2-BD59-A6C34878D82A}">
                    <a16:rowId xmlns:a16="http://schemas.microsoft.com/office/drawing/2014/main" val="1304954237"/>
                  </a:ext>
                </a:extLst>
              </a:tr>
              <a:tr h="724474">
                <a:tc>
                  <a:txBody>
                    <a:bodyPr/>
                    <a:lstStyle/>
                    <a:p>
                      <a:pPr algn="ctr"/>
                      <a:r>
                        <a:rPr lang="zh-CN" altLang="en-US" sz="900" dirty="0">
                          <a:solidFill>
                            <a:schemeClr val="tx1"/>
                          </a:solidFill>
                          <a:latin typeface="微软雅黑" panose="020B0503020204020204" pitchFamily="34" charset="-122"/>
                          <a:ea typeface="微软雅黑" panose="020B0503020204020204" pitchFamily="34" charset="-122"/>
                        </a:rPr>
                        <a:t>轻度压力情景</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900" dirty="0">
                          <a:solidFill>
                            <a:schemeClr val="tx1"/>
                          </a:solidFill>
                          <a:latin typeface="微软雅黑" panose="020B0503020204020204" pitchFamily="34" charset="-122"/>
                          <a:ea typeface="微软雅黑" panose="020B0503020204020204" pitchFamily="34" charset="-122"/>
                        </a:rPr>
                        <a:t>下跌 </a:t>
                      </a:r>
                      <a:r>
                        <a:rPr lang="en-US" altLang="zh-CN" sz="900" dirty="0">
                          <a:solidFill>
                            <a:schemeClr val="tx1"/>
                          </a:solidFill>
                          <a:latin typeface="微软雅黑" panose="020B0503020204020204" pitchFamily="34" charset="-122"/>
                          <a:ea typeface="微软雅黑" panose="020B0503020204020204" pitchFamily="34" charset="-122"/>
                        </a:rPr>
                        <a:t>10% </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900" dirty="0">
                          <a:solidFill>
                            <a:schemeClr val="tx1"/>
                          </a:solidFill>
                          <a:latin typeface="微软雅黑" panose="020B0503020204020204" pitchFamily="34" charset="-122"/>
                          <a:ea typeface="微软雅黑" panose="020B0503020204020204" pitchFamily="34" charset="-122"/>
                        </a:rPr>
                        <a:t>上涨 </a:t>
                      </a:r>
                      <a:r>
                        <a:rPr lang="en-US" altLang="zh-CN" sz="900" dirty="0">
                          <a:solidFill>
                            <a:schemeClr val="tx1"/>
                          </a:solidFill>
                          <a:latin typeface="微软雅黑" panose="020B0503020204020204" pitchFamily="34" charset="-122"/>
                          <a:ea typeface="微软雅黑" panose="020B0503020204020204" pitchFamily="34" charset="-122"/>
                        </a:rPr>
                        <a:t>25 </a:t>
                      </a:r>
                      <a:r>
                        <a:rPr lang="zh-CN" altLang="en-US" sz="900" dirty="0">
                          <a:solidFill>
                            <a:schemeClr val="tx1"/>
                          </a:solidFill>
                          <a:latin typeface="微软雅黑" panose="020B0503020204020204" pitchFamily="34" charset="-122"/>
                          <a:ea typeface="微软雅黑" panose="020B0503020204020204" pitchFamily="34" charset="-122"/>
                        </a:rPr>
                        <a:t>个基点（</a:t>
                      </a:r>
                      <a:r>
                        <a:rPr lang="en-US" altLang="zh-CN" sz="900" dirty="0" err="1">
                          <a:solidFill>
                            <a:schemeClr val="tx1"/>
                          </a:solidFill>
                          <a:latin typeface="微软雅黑" panose="020B0503020204020204" pitchFamily="34" charset="-122"/>
                          <a:ea typeface="微软雅黑" panose="020B0503020204020204" pitchFamily="34" charset="-122"/>
                        </a:rPr>
                        <a:t>b.p.</a:t>
                      </a:r>
                      <a:r>
                        <a:rPr lang="zh-CN" altLang="en-US" sz="900" dirty="0">
                          <a:solidFill>
                            <a:schemeClr val="tx1"/>
                          </a:solidFill>
                          <a:latin typeface="微软雅黑" panose="020B0503020204020204" pitchFamily="34" charset="-122"/>
                          <a:ea typeface="微软雅黑" panose="020B0503020204020204" pitchFamily="34" charset="-122"/>
                        </a:rPr>
                        <a:t>）</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900" dirty="0">
                          <a:solidFill>
                            <a:schemeClr val="tx1"/>
                          </a:solidFill>
                          <a:latin typeface="微软雅黑" panose="020B0503020204020204" pitchFamily="34" charset="-122"/>
                          <a:ea typeface="微软雅黑" panose="020B0503020204020204" pitchFamily="34" charset="-122"/>
                        </a:rPr>
                        <a:t>−</a:t>
                      </a:r>
                      <a:r>
                        <a:rPr lang="en-US" altLang="zh-CN" sz="900" dirty="0">
                          <a:solidFill>
                            <a:schemeClr val="tx1"/>
                          </a:solidFill>
                          <a:latin typeface="微软雅黑" panose="020B0503020204020204" pitchFamily="34" charset="-122"/>
                          <a:ea typeface="微软雅黑" panose="020B0503020204020204" pitchFamily="34" charset="-122"/>
                        </a:rPr>
                        <a:t>4310.68 </a:t>
                      </a:r>
                      <a:r>
                        <a:rPr lang="zh-CN" altLang="en-US" sz="900" dirty="0">
                          <a:solidFill>
                            <a:schemeClr val="tx1"/>
                          </a:solidFill>
                          <a:latin typeface="微软雅黑" panose="020B0503020204020204" pitchFamily="34" charset="-122"/>
                          <a:ea typeface="微软雅黑" panose="020B0503020204020204" pitchFamily="34" charset="-122"/>
                        </a:rPr>
                        <a:t>万元 </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900" dirty="0">
                          <a:solidFill>
                            <a:schemeClr val="tx1"/>
                          </a:solidFill>
                          <a:latin typeface="微软雅黑" panose="020B0503020204020204" pitchFamily="34" charset="-122"/>
                          <a:ea typeface="微软雅黑" panose="020B0503020204020204" pitchFamily="34" charset="-122"/>
                        </a:rPr>
                        <a:t>−</a:t>
                      </a:r>
                      <a:r>
                        <a:rPr lang="en-US" altLang="zh-CN" sz="900" dirty="0">
                          <a:solidFill>
                            <a:schemeClr val="tx1"/>
                          </a:solidFill>
                          <a:latin typeface="微软雅黑" panose="020B0503020204020204" pitchFamily="34" charset="-122"/>
                          <a:ea typeface="微软雅黑" panose="020B0503020204020204" pitchFamily="34" charset="-122"/>
                        </a:rPr>
                        <a:t>5.08%</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62894424"/>
                  </a:ext>
                </a:extLst>
              </a:tr>
              <a:tr h="724474">
                <a:tc>
                  <a:txBody>
                    <a:bodyPr/>
                    <a:lstStyle/>
                    <a:p>
                      <a:pPr algn="ctr"/>
                      <a:r>
                        <a:rPr lang="zh-CN" altLang="en-US" sz="900" dirty="0">
                          <a:solidFill>
                            <a:schemeClr val="tx1"/>
                          </a:solidFill>
                          <a:latin typeface="微软雅黑" panose="020B0503020204020204" pitchFamily="34" charset="-122"/>
                          <a:ea typeface="微软雅黑" panose="020B0503020204020204" pitchFamily="34" charset="-122"/>
                        </a:rPr>
                        <a:t>中度压力情景</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900" dirty="0">
                          <a:solidFill>
                            <a:schemeClr val="tx1"/>
                          </a:solidFill>
                          <a:latin typeface="微软雅黑" panose="020B0503020204020204" pitchFamily="34" charset="-122"/>
                          <a:ea typeface="微软雅黑" panose="020B0503020204020204" pitchFamily="34" charset="-122"/>
                        </a:rPr>
                        <a:t>下跌 </a:t>
                      </a:r>
                      <a:r>
                        <a:rPr lang="en-US" altLang="zh-CN" sz="900" dirty="0">
                          <a:solidFill>
                            <a:schemeClr val="tx1"/>
                          </a:solidFill>
                          <a:latin typeface="微软雅黑" panose="020B0503020204020204" pitchFamily="34" charset="-122"/>
                          <a:ea typeface="微软雅黑" panose="020B0503020204020204" pitchFamily="34" charset="-122"/>
                        </a:rPr>
                        <a:t>15% </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900" dirty="0">
                          <a:solidFill>
                            <a:schemeClr val="tx1"/>
                          </a:solidFill>
                          <a:latin typeface="微软雅黑" panose="020B0503020204020204" pitchFamily="34" charset="-122"/>
                          <a:ea typeface="微软雅黑" panose="020B0503020204020204" pitchFamily="34" charset="-122"/>
                        </a:rPr>
                        <a:t>上涨 </a:t>
                      </a:r>
                      <a:r>
                        <a:rPr lang="en-US" altLang="zh-CN" sz="900" dirty="0">
                          <a:solidFill>
                            <a:schemeClr val="tx1"/>
                          </a:solidFill>
                          <a:latin typeface="微软雅黑" panose="020B0503020204020204" pitchFamily="34" charset="-122"/>
                          <a:ea typeface="微软雅黑" panose="020B0503020204020204" pitchFamily="34" charset="-122"/>
                        </a:rPr>
                        <a:t>35 </a:t>
                      </a:r>
                      <a:r>
                        <a:rPr lang="zh-CN" altLang="en-US" sz="900" dirty="0">
                          <a:solidFill>
                            <a:schemeClr val="tx1"/>
                          </a:solidFill>
                          <a:latin typeface="微软雅黑" panose="020B0503020204020204" pitchFamily="34" charset="-122"/>
                          <a:ea typeface="微软雅黑" panose="020B0503020204020204" pitchFamily="34" charset="-122"/>
                        </a:rPr>
                        <a:t>个基点（</a:t>
                      </a:r>
                      <a:r>
                        <a:rPr lang="en-US" altLang="zh-CN" sz="900" dirty="0" err="1">
                          <a:solidFill>
                            <a:schemeClr val="tx1"/>
                          </a:solidFill>
                          <a:latin typeface="微软雅黑" panose="020B0503020204020204" pitchFamily="34" charset="-122"/>
                          <a:ea typeface="微软雅黑" panose="020B0503020204020204" pitchFamily="34" charset="-122"/>
                        </a:rPr>
                        <a:t>b.p.</a:t>
                      </a:r>
                      <a:r>
                        <a:rPr lang="zh-CN" altLang="en-US" sz="900" dirty="0">
                          <a:solidFill>
                            <a:schemeClr val="tx1"/>
                          </a:solidFill>
                          <a:latin typeface="微软雅黑" panose="020B0503020204020204" pitchFamily="34" charset="-122"/>
                          <a:ea typeface="微软雅黑" panose="020B0503020204020204" pitchFamily="34" charset="-122"/>
                        </a:rPr>
                        <a:t>）</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900" dirty="0">
                          <a:solidFill>
                            <a:schemeClr val="tx1"/>
                          </a:solidFill>
                          <a:latin typeface="微软雅黑" panose="020B0503020204020204" pitchFamily="34" charset="-122"/>
                          <a:ea typeface="微软雅黑" panose="020B0503020204020204" pitchFamily="34" charset="-122"/>
                        </a:rPr>
                        <a:t>−</a:t>
                      </a:r>
                      <a:r>
                        <a:rPr lang="en-US" altLang="zh-CN" sz="900" dirty="0">
                          <a:solidFill>
                            <a:schemeClr val="tx1"/>
                          </a:solidFill>
                          <a:latin typeface="微软雅黑" panose="020B0503020204020204" pitchFamily="34" charset="-122"/>
                          <a:ea typeface="微软雅黑" panose="020B0503020204020204" pitchFamily="34" charset="-122"/>
                        </a:rPr>
                        <a:t>6425.89 </a:t>
                      </a:r>
                      <a:r>
                        <a:rPr lang="zh-CN" altLang="en-US" sz="900" dirty="0">
                          <a:solidFill>
                            <a:schemeClr val="tx1"/>
                          </a:solidFill>
                          <a:latin typeface="微软雅黑" panose="020B0503020204020204" pitchFamily="34" charset="-122"/>
                          <a:ea typeface="微软雅黑" panose="020B0503020204020204" pitchFamily="34" charset="-122"/>
                        </a:rPr>
                        <a:t>万元</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900" dirty="0">
                          <a:solidFill>
                            <a:schemeClr val="tx1"/>
                          </a:solidFill>
                          <a:latin typeface="微软雅黑" panose="020B0503020204020204" pitchFamily="34" charset="-122"/>
                          <a:ea typeface="微软雅黑" panose="020B0503020204020204" pitchFamily="34" charset="-122"/>
                        </a:rPr>
                        <a:t>−</a:t>
                      </a:r>
                      <a:r>
                        <a:rPr lang="en-US" altLang="zh-CN" sz="900" dirty="0">
                          <a:solidFill>
                            <a:schemeClr val="tx1"/>
                          </a:solidFill>
                          <a:latin typeface="微软雅黑" panose="020B0503020204020204" pitchFamily="34" charset="-122"/>
                          <a:ea typeface="微软雅黑" panose="020B0503020204020204" pitchFamily="34" charset="-122"/>
                        </a:rPr>
                        <a:t>7.57%</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8809862"/>
                  </a:ext>
                </a:extLst>
              </a:tr>
              <a:tr h="724474">
                <a:tc>
                  <a:txBody>
                    <a:bodyPr/>
                    <a:lstStyle/>
                    <a:p>
                      <a:pPr algn="ctr"/>
                      <a:r>
                        <a:rPr lang="zh-CN" altLang="en-US" sz="900" dirty="0">
                          <a:solidFill>
                            <a:schemeClr val="tx1"/>
                          </a:solidFill>
                          <a:latin typeface="微软雅黑" panose="020B0503020204020204" pitchFamily="34" charset="-122"/>
                          <a:ea typeface="微软雅黑" panose="020B0503020204020204" pitchFamily="34" charset="-122"/>
                        </a:rPr>
                        <a:t>重度压力情景</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900" dirty="0">
                          <a:solidFill>
                            <a:schemeClr val="tx1"/>
                          </a:solidFill>
                          <a:latin typeface="微软雅黑" panose="020B0503020204020204" pitchFamily="34" charset="-122"/>
                          <a:ea typeface="微软雅黑" panose="020B0503020204020204" pitchFamily="34" charset="-122"/>
                        </a:rPr>
                        <a:t>下跌 </a:t>
                      </a:r>
                      <a:r>
                        <a:rPr lang="en-US" altLang="zh-CN" sz="900" dirty="0">
                          <a:solidFill>
                            <a:schemeClr val="tx1"/>
                          </a:solidFill>
                          <a:latin typeface="微软雅黑" panose="020B0503020204020204" pitchFamily="34" charset="-122"/>
                          <a:ea typeface="微软雅黑" panose="020B0503020204020204" pitchFamily="34" charset="-122"/>
                        </a:rPr>
                        <a:t>20% </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900" dirty="0">
                          <a:solidFill>
                            <a:schemeClr val="tx1"/>
                          </a:solidFill>
                          <a:latin typeface="微软雅黑" panose="020B0503020204020204" pitchFamily="34" charset="-122"/>
                          <a:ea typeface="微软雅黑" panose="020B0503020204020204" pitchFamily="34" charset="-122"/>
                        </a:rPr>
                        <a:t>上涨 </a:t>
                      </a:r>
                      <a:r>
                        <a:rPr lang="en-US" altLang="zh-CN" sz="900" dirty="0">
                          <a:solidFill>
                            <a:schemeClr val="tx1"/>
                          </a:solidFill>
                          <a:latin typeface="微软雅黑" panose="020B0503020204020204" pitchFamily="34" charset="-122"/>
                          <a:ea typeface="微软雅黑" panose="020B0503020204020204" pitchFamily="34" charset="-122"/>
                        </a:rPr>
                        <a:t>45 </a:t>
                      </a:r>
                      <a:r>
                        <a:rPr lang="zh-CN" altLang="en-US" sz="900" dirty="0">
                          <a:solidFill>
                            <a:schemeClr val="tx1"/>
                          </a:solidFill>
                          <a:latin typeface="微软雅黑" panose="020B0503020204020204" pitchFamily="34" charset="-122"/>
                          <a:ea typeface="微软雅黑" panose="020B0503020204020204" pitchFamily="34" charset="-122"/>
                        </a:rPr>
                        <a:t>个基点（</a:t>
                      </a:r>
                      <a:r>
                        <a:rPr lang="en-US" altLang="zh-CN" sz="900" dirty="0" err="1">
                          <a:solidFill>
                            <a:schemeClr val="tx1"/>
                          </a:solidFill>
                          <a:latin typeface="微软雅黑" panose="020B0503020204020204" pitchFamily="34" charset="-122"/>
                          <a:ea typeface="微软雅黑" panose="020B0503020204020204" pitchFamily="34" charset="-122"/>
                        </a:rPr>
                        <a:t>b.p.</a:t>
                      </a:r>
                      <a:r>
                        <a:rPr lang="zh-CN" altLang="en-US" sz="900" dirty="0">
                          <a:solidFill>
                            <a:schemeClr val="tx1"/>
                          </a:solidFill>
                          <a:latin typeface="微软雅黑" panose="020B0503020204020204" pitchFamily="34" charset="-122"/>
                          <a:ea typeface="微软雅黑" panose="020B0503020204020204" pitchFamily="34" charset="-122"/>
                        </a:rPr>
                        <a:t>）</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900" dirty="0">
                          <a:solidFill>
                            <a:schemeClr val="tx1"/>
                          </a:solidFill>
                          <a:latin typeface="微软雅黑" panose="020B0503020204020204" pitchFamily="34" charset="-122"/>
                          <a:ea typeface="微软雅黑" panose="020B0503020204020204" pitchFamily="34" charset="-122"/>
                        </a:rPr>
                        <a:t>−</a:t>
                      </a:r>
                      <a:r>
                        <a:rPr lang="en-US" altLang="zh-CN" sz="900" dirty="0">
                          <a:solidFill>
                            <a:schemeClr val="tx1"/>
                          </a:solidFill>
                          <a:latin typeface="微软雅黑" panose="020B0503020204020204" pitchFamily="34" charset="-122"/>
                          <a:ea typeface="微软雅黑" panose="020B0503020204020204" pitchFamily="34" charset="-122"/>
                        </a:rPr>
                        <a:t>8541.09 </a:t>
                      </a:r>
                      <a:r>
                        <a:rPr lang="zh-CN" altLang="en-US" sz="900" dirty="0">
                          <a:solidFill>
                            <a:schemeClr val="tx1"/>
                          </a:solidFill>
                          <a:latin typeface="微软雅黑" panose="020B0503020204020204" pitchFamily="34" charset="-122"/>
                          <a:ea typeface="微软雅黑" panose="020B0503020204020204" pitchFamily="34" charset="-122"/>
                        </a:rPr>
                        <a:t>万元 </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900" dirty="0">
                          <a:solidFill>
                            <a:schemeClr val="tx1"/>
                          </a:solidFill>
                          <a:latin typeface="微软雅黑" panose="020B0503020204020204" pitchFamily="34" charset="-122"/>
                          <a:ea typeface="微软雅黑" panose="020B0503020204020204" pitchFamily="34" charset="-122"/>
                        </a:rPr>
                        <a:t>−</a:t>
                      </a:r>
                      <a:r>
                        <a:rPr lang="en-US" altLang="zh-CN" sz="900" dirty="0">
                          <a:solidFill>
                            <a:schemeClr val="tx1"/>
                          </a:solidFill>
                          <a:latin typeface="微软雅黑" panose="020B0503020204020204" pitchFamily="34" charset="-122"/>
                          <a:ea typeface="微软雅黑" panose="020B0503020204020204" pitchFamily="34" charset="-122"/>
                        </a:rPr>
                        <a:t>10.06%</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70143875"/>
                  </a:ext>
                </a:extLst>
              </a:tr>
            </a:tbl>
          </a:graphicData>
        </a:graphic>
      </p:graphicFrame>
    </p:spTree>
    <p:extLst>
      <p:ext uri="{BB962C8B-B14F-4D97-AF65-F5344CB8AC3E}">
        <p14:creationId xmlns:p14="http://schemas.microsoft.com/office/powerpoint/2010/main" val="26399867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13.6</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15007"/>
            <a:ext cx="807646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信用风险价值的编程</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以 </a:t>
            </a:r>
            <a:r>
              <a:rPr lang="en-US" altLang="zh-CN" sz="3200" dirty="0">
                <a:latin typeface="微软雅黑" panose="020B0503020204020204" pitchFamily="34" charset="-122"/>
                <a:ea typeface="微软雅黑" panose="020B0503020204020204" pitchFamily="34" charset="-122"/>
              </a:rPr>
              <a:t>AAA </a:t>
            </a:r>
            <a:r>
              <a:rPr lang="zh-CN" altLang="en-US" sz="3200" dirty="0">
                <a:latin typeface="微软雅黑" panose="020B0503020204020204" pitchFamily="34" charset="-122"/>
                <a:ea typeface="微软雅黑" panose="020B0503020204020204" pitchFamily="34" charset="-122"/>
              </a:rPr>
              <a:t>评级债券投资组合为案例</a:t>
            </a:r>
          </a:p>
        </p:txBody>
      </p:sp>
      <p:sp>
        <p:nvSpPr>
          <p:cNvPr id="2" name="文本框 1"/>
          <p:cNvSpPr txBox="1"/>
          <p:nvPr/>
        </p:nvSpPr>
        <p:spPr>
          <a:xfrm>
            <a:off x="286385" y="1072391"/>
            <a:ext cx="2568575" cy="368300"/>
          </a:xfrm>
          <a:prstGeom prst="rect">
            <a:avLst/>
          </a:prstGeom>
          <a:noFill/>
        </p:spPr>
        <p:txBody>
          <a:bodyPr wrap="square" rtlCol="0" anchor="t">
            <a:spAutoFit/>
          </a:bodyPr>
          <a:lstStyle/>
          <a:p>
            <a:r>
              <a:rPr lang="en-US" altLang="zh-CN" b="1" dirty="0">
                <a:latin typeface="微软雅黑" panose="020B0503020204020204" pitchFamily="34" charset="-122"/>
                <a:ea typeface="微软雅黑" panose="020B0503020204020204" pitchFamily="34" charset="-122"/>
              </a:rPr>
              <a:t>13.6.1 </a:t>
            </a:r>
            <a:r>
              <a:rPr lang="zh-CN" altLang="en-US" b="1" dirty="0">
                <a:latin typeface="微软雅黑" panose="020B0503020204020204" pitchFamily="34" charset="-122"/>
                <a:ea typeface="微软雅黑" panose="020B0503020204020204" pitchFamily="34" charset="-122"/>
              </a:rPr>
              <a:t>案例详情</a:t>
            </a:r>
          </a:p>
        </p:txBody>
      </p:sp>
      <p:sp>
        <p:nvSpPr>
          <p:cNvPr id="3" name="文本框 2"/>
          <p:cNvSpPr txBox="1"/>
          <p:nvPr/>
        </p:nvSpPr>
        <p:spPr>
          <a:xfrm>
            <a:off x="286385" y="1427554"/>
            <a:ext cx="2204085" cy="337184"/>
          </a:xfrm>
          <a:prstGeom prst="homePlate">
            <a:avLst/>
          </a:prstGeom>
          <a:solidFill>
            <a:srgbClr val="1BA486"/>
          </a:solidFill>
        </p:spPr>
        <p:txBody>
          <a:bodyPr wrap="square" rtlCol="0" anchor="t">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背景介绍</a:t>
            </a:r>
          </a:p>
        </p:txBody>
      </p:sp>
      <p:sp>
        <p:nvSpPr>
          <p:cNvPr id="4" name="文本框 3"/>
          <p:cNvSpPr txBox="1"/>
          <p:nvPr/>
        </p:nvSpPr>
        <p:spPr>
          <a:xfrm>
            <a:off x="286385" y="1768646"/>
            <a:ext cx="11600815" cy="2246769"/>
          </a:xfrm>
          <a:prstGeom prst="rect">
            <a:avLst/>
          </a:prstGeom>
          <a:noFill/>
          <a:ln>
            <a:solidFill>
              <a:schemeClr val="bg1">
                <a:lumMod val="85000"/>
              </a:schemeClr>
            </a:solidFill>
          </a:ln>
        </p:spPr>
        <p:txBody>
          <a:bodyPr wrap="square" rtlCol="0" anchor="t">
            <a:spAutoFit/>
          </a:bodyPr>
          <a:lstStyle/>
          <a:p>
            <a:pPr indent="360000"/>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F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公司是一家总部位于北欧的全球大型主权投资基金管理公司，其基金产品的宗旨是“为子子孙孙创造并守护金融财富”。受惠于该基金所在国家与中国之间紧密的双边关系，该基金管理公司长期重视对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股市场和债券市场的投资。截止到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2021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12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31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日，该基金配置的中国企业债券价值共计人民币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140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亿元，基于审慎的风险偏好，其全部配置了信用评级为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AAA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、发债主体是大型央企的企业债券，并且涉及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38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家发债主体，其中配置的中国石油化工集团有限公司（简称“中国石化”）发行的债券占比最大，达到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15%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a:t>
            </a:r>
          </a:p>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假定你是该基金的执行委员会主席（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chairman of the executive board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），目前正在审核由固定收益投资部提交的中国企业债券投资组合评估报告，在该报告中运用了基于 </a:t>
            </a:r>
            <a:r>
              <a:rPr lang="en-US" altLang="zh-CN" sz="1400" dirty="0" err="1">
                <a:latin typeface="微软雅黑" panose="020B0503020204020204" pitchFamily="34" charset="-122"/>
                <a:ea typeface="微软雅黑" panose="020B0503020204020204" pitchFamily="34" charset="-122"/>
                <a:cs typeface="微软雅黑" panose="020B0503020204020204" pitchFamily="34" charset="-122"/>
              </a:rPr>
              <a:t>Vasicek</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模型的信用风险价值作为评估债券投资组合信用风险的指标，信用风险价值的持有期是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年、置信水平是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99.9%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在报告中提到，为了便于测算不同发债主体之间违约概率的相关性，运用了单因子的高斯相依（</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Copula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）模型，同时，将中国石化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股股票周收益率与中证全指周收益率之间的相关系数用于整体描述不同发债主体之间违约概率的相关性。因此，整理了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2016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年至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2021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年期间中国石化与中证全指的周收盘价数据并存放于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Excel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文件中，表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13-13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列出了部分周收盘价数据。</a:t>
            </a:r>
          </a:p>
        </p:txBody>
      </p:sp>
      <p:graphicFrame>
        <p:nvGraphicFramePr>
          <p:cNvPr id="8" name="表格 9">
            <a:extLst>
              <a:ext uri="{FF2B5EF4-FFF2-40B4-BE49-F238E27FC236}">
                <a16:creationId xmlns:a16="http://schemas.microsoft.com/office/drawing/2014/main" id="{40FAC646-3191-B2B7-7774-6AE06AA9206B}"/>
              </a:ext>
            </a:extLst>
          </p:cNvPr>
          <p:cNvGraphicFramePr>
            <a:graphicFrameLocks noGrp="1"/>
          </p:cNvGraphicFramePr>
          <p:nvPr>
            <p:extLst>
              <p:ext uri="{D42A27DB-BD31-4B8C-83A1-F6EECF244321}">
                <p14:modId xmlns:p14="http://schemas.microsoft.com/office/powerpoint/2010/main" val="1402644225"/>
              </p:ext>
            </p:extLst>
          </p:nvPr>
        </p:nvGraphicFramePr>
        <p:xfrm>
          <a:off x="5929459" y="4091230"/>
          <a:ext cx="5957742" cy="2694939"/>
        </p:xfrm>
        <a:graphic>
          <a:graphicData uri="http://schemas.openxmlformats.org/drawingml/2006/table">
            <a:tbl>
              <a:tblPr firstRow="1" bandRow="1">
                <a:tableStyleId>{5C22544A-7EE6-4342-B048-85BDC9FD1C3A}</a:tableStyleId>
              </a:tblPr>
              <a:tblGrid>
                <a:gridCol w="1764400">
                  <a:extLst>
                    <a:ext uri="{9D8B030D-6E8A-4147-A177-3AD203B41FA5}">
                      <a16:colId xmlns:a16="http://schemas.microsoft.com/office/drawing/2014/main" val="3838751804"/>
                    </a:ext>
                  </a:extLst>
                </a:gridCol>
                <a:gridCol w="2179884">
                  <a:extLst>
                    <a:ext uri="{9D8B030D-6E8A-4147-A177-3AD203B41FA5}">
                      <a16:colId xmlns:a16="http://schemas.microsoft.com/office/drawing/2014/main" val="4275921030"/>
                    </a:ext>
                  </a:extLst>
                </a:gridCol>
                <a:gridCol w="2013458">
                  <a:extLst>
                    <a:ext uri="{9D8B030D-6E8A-4147-A177-3AD203B41FA5}">
                      <a16:colId xmlns:a16="http://schemas.microsoft.com/office/drawing/2014/main" val="1182989509"/>
                    </a:ext>
                  </a:extLst>
                </a:gridCol>
              </a:tblGrid>
              <a:tr h="258015">
                <a:tc gridSpan="3">
                  <a:txBody>
                    <a:bodyPr/>
                    <a:lstStyle/>
                    <a:p>
                      <a:pPr algn="ctr"/>
                      <a:r>
                        <a:rPr lang="zh-CN" altLang="en-US" sz="900" dirty="0">
                          <a:solidFill>
                            <a:schemeClr val="tx1"/>
                          </a:solidFill>
                          <a:latin typeface="微软雅黑" panose="020B0503020204020204" pitchFamily="34" charset="-122"/>
                          <a:ea typeface="微软雅黑" panose="020B0503020204020204" pitchFamily="34" charset="-122"/>
                        </a:rPr>
                        <a:t>表 </a:t>
                      </a:r>
                      <a:r>
                        <a:rPr lang="en-US" altLang="zh-CN" sz="900" dirty="0">
                          <a:solidFill>
                            <a:schemeClr val="tx1"/>
                          </a:solidFill>
                          <a:latin typeface="微软雅黑" panose="020B0503020204020204" pitchFamily="34" charset="-122"/>
                          <a:ea typeface="微软雅黑" panose="020B0503020204020204" pitchFamily="34" charset="-122"/>
                        </a:rPr>
                        <a:t>13-13 2016 </a:t>
                      </a:r>
                      <a:r>
                        <a:rPr lang="zh-CN" altLang="en-US" sz="900" dirty="0">
                          <a:solidFill>
                            <a:schemeClr val="tx1"/>
                          </a:solidFill>
                          <a:latin typeface="微软雅黑" panose="020B0503020204020204" pitchFamily="34" charset="-122"/>
                          <a:ea typeface="微软雅黑" panose="020B0503020204020204" pitchFamily="34" charset="-122"/>
                        </a:rPr>
                        <a:t>年至 </a:t>
                      </a:r>
                      <a:r>
                        <a:rPr lang="en-US" altLang="zh-CN" sz="900" dirty="0">
                          <a:solidFill>
                            <a:schemeClr val="tx1"/>
                          </a:solidFill>
                          <a:latin typeface="微软雅黑" panose="020B0503020204020204" pitchFamily="34" charset="-122"/>
                          <a:ea typeface="微软雅黑" panose="020B0503020204020204" pitchFamily="34" charset="-122"/>
                        </a:rPr>
                        <a:t>2021 </a:t>
                      </a:r>
                      <a:r>
                        <a:rPr lang="zh-CN" altLang="en-US" sz="900" dirty="0">
                          <a:solidFill>
                            <a:schemeClr val="tx1"/>
                          </a:solidFill>
                          <a:latin typeface="微软雅黑" panose="020B0503020204020204" pitchFamily="34" charset="-122"/>
                          <a:ea typeface="微软雅黑" panose="020B0503020204020204" pitchFamily="34" charset="-122"/>
                        </a:rPr>
                        <a:t>年中国石化、中证全指的部分周收盘价数据</a:t>
                      </a:r>
                    </a:p>
                  </a:txBody>
                  <a:tcPr marL="106988" marR="106988" marT="53494" marB="53494" anchor="ctr">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520351200"/>
                  </a:ext>
                </a:extLst>
              </a:tr>
              <a:tr h="249511">
                <a:tc>
                  <a:txBody>
                    <a:bodyPr/>
                    <a:lstStyle/>
                    <a:p>
                      <a:pPr algn="ctr"/>
                      <a:r>
                        <a:rPr lang="zh-CN" altLang="en-US" sz="900" dirty="0">
                          <a:solidFill>
                            <a:schemeClr val="bg1"/>
                          </a:solidFill>
                          <a:latin typeface="微软雅黑" panose="020B0503020204020204" pitchFamily="34" charset="-122"/>
                          <a:ea typeface="微软雅黑" panose="020B0503020204020204" pitchFamily="34" charset="-122"/>
                        </a:rPr>
                        <a:t>日期</a:t>
                      </a:r>
                    </a:p>
                  </a:txBody>
                  <a:tcPr marL="106988" marR="106988" marT="53494" marB="53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900" dirty="0">
                          <a:solidFill>
                            <a:schemeClr val="bg1"/>
                          </a:solidFill>
                          <a:latin typeface="微软雅黑" panose="020B0503020204020204" pitchFamily="34" charset="-122"/>
                          <a:ea typeface="微软雅黑" panose="020B0503020204020204" pitchFamily="34" charset="-122"/>
                        </a:rPr>
                        <a:t>中国石化</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900" dirty="0">
                          <a:solidFill>
                            <a:schemeClr val="bg1"/>
                          </a:solidFill>
                          <a:latin typeface="微软雅黑" panose="020B0503020204020204" pitchFamily="34" charset="-122"/>
                          <a:ea typeface="微软雅黑" panose="020B0503020204020204" pitchFamily="34" charset="-122"/>
                        </a:rPr>
                        <a:t>中证全指</a:t>
                      </a: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extLst>
                  <a:ext uri="{0D108BD9-81ED-4DB2-BD59-A6C34878D82A}">
                    <a16:rowId xmlns:a16="http://schemas.microsoft.com/office/drawing/2014/main" val="1666034841"/>
                  </a:ext>
                </a:extLst>
              </a:tr>
              <a:tr h="258015">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2016-01-08</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4.7700 </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4874.6500</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62894424"/>
                  </a:ext>
                </a:extLst>
              </a:tr>
              <a:tr h="258015">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2016-01-15</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4.4600 </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4420.9880</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8809862"/>
                  </a:ext>
                </a:extLst>
              </a:tr>
              <a:tr h="258015">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2016-01-22</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4.4700 </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4474.6310</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70143875"/>
                  </a:ext>
                </a:extLst>
              </a:tr>
              <a:tr h="258015">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98451708"/>
                  </a:ext>
                </a:extLst>
              </a:tr>
              <a:tr h="258015">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2021-12-17</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4.2000 </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5951.2860 </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60690409"/>
                  </a:ext>
                </a:extLst>
              </a:tr>
              <a:tr h="258015">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2021-12-24</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4.2100</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5896.6385</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7564020"/>
                  </a:ext>
                </a:extLst>
              </a:tr>
              <a:tr h="258015">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2021-12-31</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4.2300</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900" dirty="0">
                          <a:solidFill>
                            <a:schemeClr val="tx1"/>
                          </a:solidFill>
                          <a:latin typeface="微软雅黑" panose="020B0503020204020204" pitchFamily="34" charset="-122"/>
                          <a:ea typeface="微软雅黑" panose="020B0503020204020204" pitchFamily="34" charset="-122"/>
                        </a:rPr>
                        <a:t>5969.8001</a:t>
                      </a:r>
                      <a:endParaRPr lang="zh-CN" altLang="en-US" sz="900" dirty="0">
                        <a:solidFill>
                          <a:schemeClr val="tx1"/>
                        </a:solidFill>
                        <a:latin typeface="微软雅黑" panose="020B0503020204020204" pitchFamily="34" charset="-122"/>
                        <a:ea typeface="微软雅黑" panose="020B0503020204020204" pitchFamily="34" charset="-122"/>
                      </a:endParaRPr>
                    </a:p>
                  </a:txBody>
                  <a:tcPr marL="65028" marR="65028" marT="32514" marB="325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83038307"/>
                  </a:ext>
                </a:extLst>
              </a:tr>
              <a:tr h="302306">
                <a:tc gridSpan="3">
                  <a:txBody>
                    <a:bodyPr/>
                    <a:lstStyle/>
                    <a:p>
                      <a:pPr algn="l"/>
                      <a:r>
                        <a:rPr lang="zh-CN" altLang="en-US" sz="900" dirty="0">
                          <a:solidFill>
                            <a:schemeClr val="tx1"/>
                          </a:solidFill>
                          <a:latin typeface="微软雅黑" panose="020B0503020204020204" pitchFamily="34" charset="-122"/>
                          <a:ea typeface="微软雅黑" panose="020B0503020204020204" pitchFamily="34" charset="-122"/>
                        </a:rPr>
                        <a:t>注：股票收盘价的单位是“元</a:t>
                      </a:r>
                      <a:r>
                        <a:rPr lang="en-US" altLang="zh-CN" sz="900" dirty="0">
                          <a:solidFill>
                            <a:schemeClr val="tx1"/>
                          </a:solidFill>
                          <a:latin typeface="微软雅黑" panose="020B0503020204020204" pitchFamily="34" charset="-122"/>
                          <a:ea typeface="微软雅黑" panose="020B0503020204020204" pitchFamily="34" charset="-122"/>
                        </a:rPr>
                        <a:t>/</a:t>
                      </a:r>
                      <a:r>
                        <a:rPr lang="zh-CN" altLang="en-US" sz="900" dirty="0">
                          <a:solidFill>
                            <a:schemeClr val="tx1"/>
                          </a:solidFill>
                          <a:latin typeface="微软雅黑" panose="020B0503020204020204" pitchFamily="34" charset="-122"/>
                          <a:ea typeface="微软雅黑" panose="020B0503020204020204" pitchFamily="34" charset="-122"/>
                        </a:rPr>
                        <a:t>股”。</a:t>
                      </a:r>
                    </a:p>
                    <a:p>
                      <a:pPr algn="l"/>
                      <a:r>
                        <a:rPr lang="zh-CN" altLang="en-US" sz="900" dirty="0">
                          <a:solidFill>
                            <a:schemeClr val="tx1"/>
                          </a:solidFill>
                          <a:latin typeface="微软雅黑" panose="020B0503020204020204" pitchFamily="34" charset="-122"/>
                          <a:ea typeface="微软雅黑" panose="020B0503020204020204" pitchFamily="34" charset="-122"/>
                        </a:rPr>
                        <a:t>数据来源：同花顺。</a:t>
                      </a:r>
                    </a:p>
                  </a:txBody>
                  <a:tcPr marL="106988" marR="106988" marT="53494" marB="53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合计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9402818"/>
                  </a:ext>
                </a:extLst>
              </a:tr>
            </a:tbl>
          </a:graphicData>
        </a:graphic>
      </p:graphicFrame>
      <p:sp>
        <p:nvSpPr>
          <p:cNvPr id="5" name="文本框 4">
            <a:extLst>
              <a:ext uri="{FF2B5EF4-FFF2-40B4-BE49-F238E27FC236}">
                <a16:creationId xmlns:a16="http://schemas.microsoft.com/office/drawing/2014/main" id="{CA6174DD-1485-4B56-8F99-252AF77CC890}"/>
              </a:ext>
            </a:extLst>
          </p:cNvPr>
          <p:cNvSpPr txBox="1"/>
          <p:nvPr/>
        </p:nvSpPr>
        <p:spPr>
          <a:xfrm>
            <a:off x="286384" y="4343370"/>
            <a:ext cx="5643075" cy="1600438"/>
          </a:xfrm>
          <a:prstGeom prst="rect">
            <a:avLst/>
          </a:prstGeom>
          <a:noFill/>
          <a:ln>
            <a:solidFill>
              <a:schemeClr val="bg1">
                <a:lumMod val="85000"/>
              </a:schemeClr>
            </a:solidFill>
          </a:ln>
        </p:spPr>
        <p:txBody>
          <a:bodyPr wrap="square">
            <a:spAutoFit/>
          </a:bodyPr>
          <a:lstStyle/>
          <a:p>
            <a:pPr indent="360000"/>
            <a:r>
              <a:rPr lang="zh-CN" altLang="en-US" sz="1400" dirty="0">
                <a:latin typeface="微软雅黑" panose="020B0503020204020204" pitchFamily="34" charset="-122"/>
                <a:ea typeface="微软雅黑" panose="020B0503020204020204" pitchFamily="34" charset="-122"/>
              </a:rPr>
              <a:t>同时，报告还提到，测算违约概率运用了中国债券信息网对外发布的 </a:t>
            </a:r>
            <a:r>
              <a:rPr lang="en-US" altLang="zh-CN" sz="1400" dirty="0">
                <a:latin typeface="微软雅黑" panose="020B0503020204020204" pitchFamily="34" charset="-122"/>
                <a:ea typeface="微软雅黑" panose="020B0503020204020204" pitchFamily="34" charset="-122"/>
              </a:rPr>
              <a:t>AAA </a:t>
            </a:r>
            <a:r>
              <a:rPr lang="zh-CN" altLang="en-US" sz="1400" dirty="0">
                <a:latin typeface="微软雅黑" panose="020B0503020204020204" pitchFamily="34" charset="-122"/>
                <a:ea typeface="微软雅黑" panose="020B0503020204020204" pitchFamily="34" charset="-122"/>
              </a:rPr>
              <a:t>信用评级企业债到期收益率和国债到期收益率， </a:t>
            </a:r>
            <a:r>
              <a:rPr lang="en-US" altLang="zh-CN" sz="1400" dirty="0">
                <a:latin typeface="微软雅黑" panose="020B0503020204020204" pitchFamily="34" charset="-122"/>
                <a:ea typeface="微软雅黑" panose="020B0503020204020204" pitchFamily="34" charset="-122"/>
              </a:rPr>
              <a:t>2021 </a:t>
            </a:r>
            <a:r>
              <a:rPr lang="zh-CN" altLang="en-US" sz="1400" dirty="0">
                <a:latin typeface="微软雅黑" panose="020B0503020204020204" pitchFamily="34" charset="-122"/>
                <a:ea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rPr>
              <a:t>12 </a:t>
            </a:r>
            <a:r>
              <a:rPr lang="zh-CN" altLang="en-US" sz="1400" dirty="0">
                <a:latin typeface="微软雅黑" panose="020B0503020204020204" pitchFamily="34" charset="-122"/>
                <a:ea typeface="微软雅黑" panose="020B0503020204020204" pitchFamily="34" charset="-122"/>
              </a:rPr>
              <a:t>月 </a:t>
            </a:r>
            <a:r>
              <a:rPr lang="en-US" altLang="zh-CN" sz="1400" dirty="0">
                <a:latin typeface="微软雅黑" panose="020B0503020204020204" pitchFamily="34" charset="-122"/>
                <a:ea typeface="微软雅黑" panose="020B0503020204020204" pitchFamily="34" charset="-122"/>
              </a:rPr>
              <a:t>31 </a:t>
            </a:r>
            <a:r>
              <a:rPr lang="zh-CN" altLang="en-US" sz="1400" dirty="0">
                <a:latin typeface="微软雅黑" panose="020B0503020204020204" pitchFamily="34" charset="-122"/>
                <a:ea typeface="微软雅黑" panose="020B0503020204020204" pitchFamily="34" charset="-122"/>
              </a:rPr>
              <a:t>日 </a:t>
            </a:r>
            <a:r>
              <a:rPr lang="en-US" altLang="zh-CN" sz="1400" dirty="0">
                <a:latin typeface="微软雅黑" panose="020B0503020204020204" pitchFamily="34" charset="-122"/>
                <a:ea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rPr>
              <a:t>年期 </a:t>
            </a:r>
            <a:r>
              <a:rPr lang="en-US" altLang="zh-CN" sz="1400" dirty="0">
                <a:latin typeface="微软雅黑" panose="020B0503020204020204" pitchFamily="34" charset="-122"/>
                <a:ea typeface="微软雅黑" panose="020B0503020204020204" pitchFamily="34" charset="-122"/>
              </a:rPr>
              <a:t>AAA </a:t>
            </a:r>
            <a:r>
              <a:rPr lang="zh-CN" altLang="en-US" sz="1400" dirty="0">
                <a:latin typeface="微软雅黑" panose="020B0503020204020204" pitchFamily="34" charset="-122"/>
                <a:ea typeface="微软雅黑" panose="020B0503020204020204" pitchFamily="34" charset="-122"/>
              </a:rPr>
              <a:t>信用评级企业债到期收益率为 </a:t>
            </a:r>
            <a:r>
              <a:rPr lang="en-US" altLang="zh-CN" sz="1400" dirty="0">
                <a:latin typeface="微软雅黑" panose="020B0503020204020204" pitchFamily="34" charset="-122"/>
                <a:ea typeface="微软雅黑" panose="020B0503020204020204" pitchFamily="34" charset="-122"/>
              </a:rPr>
              <a:t>2.7483% </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rPr>
              <a:t>年期国债到期收益率是 </a:t>
            </a:r>
            <a:r>
              <a:rPr lang="en-US" altLang="zh-CN" sz="1400" dirty="0">
                <a:latin typeface="微软雅黑" panose="020B0503020204020204" pitchFamily="34" charset="-122"/>
                <a:ea typeface="微软雅黑" panose="020B0503020204020204" pitchFamily="34" charset="-122"/>
              </a:rPr>
              <a:t>2.2429% </a:t>
            </a:r>
            <a:r>
              <a:rPr lang="zh-CN" altLang="en-US" sz="1400" dirty="0">
                <a:latin typeface="微软雅黑" panose="020B0503020204020204" pitchFamily="34" charset="-122"/>
                <a:ea typeface="微软雅黑" panose="020B0503020204020204" pitchFamily="34" charset="-122"/>
              </a:rPr>
              <a:t>，并且假定 </a:t>
            </a:r>
            <a:r>
              <a:rPr lang="en-US" altLang="zh-CN" sz="1400" dirty="0">
                <a:latin typeface="微软雅黑" panose="020B0503020204020204" pitchFamily="34" charset="-122"/>
                <a:ea typeface="微软雅黑" panose="020B0503020204020204" pitchFamily="34" charset="-122"/>
              </a:rPr>
              <a:t>AAA </a:t>
            </a:r>
            <a:r>
              <a:rPr lang="zh-CN" altLang="en-US" sz="1400" dirty="0">
                <a:latin typeface="微软雅黑" panose="020B0503020204020204" pitchFamily="34" charset="-122"/>
                <a:ea typeface="微软雅黑" panose="020B0503020204020204" pitchFamily="34" charset="-122"/>
              </a:rPr>
              <a:t>信用评级企业债的违约回收率为 </a:t>
            </a:r>
            <a:r>
              <a:rPr lang="en-US" altLang="zh-CN" sz="1400" dirty="0">
                <a:latin typeface="微软雅黑" panose="020B0503020204020204" pitchFamily="34" charset="-122"/>
                <a:ea typeface="微软雅黑" panose="020B0503020204020204" pitchFamily="34" charset="-122"/>
              </a:rPr>
              <a:t>70% </a:t>
            </a:r>
            <a:r>
              <a:rPr lang="zh-CN" altLang="en-US" sz="1400" dirty="0">
                <a:latin typeface="微软雅黑" panose="020B0503020204020204" pitchFamily="34" charset="-122"/>
                <a:ea typeface="微软雅黑" panose="020B0503020204020204" pitchFamily="34" charset="-122"/>
              </a:rPr>
              <a:t>。</a:t>
            </a:r>
          </a:p>
          <a:p>
            <a:pPr indent="360000"/>
            <a:r>
              <a:rPr lang="zh-CN" altLang="en-US" sz="1400" dirty="0">
                <a:latin typeface="微软雅黑" panose="020B0503020204020204" pitchFamily="34" charset="-122"/>
                <a:ea typeface="微软雅黑" panose="020B0503020204020204" pitchFamily="34" charset="-122"/>
              </a:rPr>
              <a:t>为了能够亲自验证报告中涉及的信用风险价值数据，你需要运用 </a:t>
            </a:r>
            <a:r>
              <a:rPr lang="en-US" altLang="zh-CN" sz="1400" dirty="0">
                <a:latin typeface="微软雅黑" panose="020B0503020204020204" pitchFamily="34" charset="-122"/>
                <a:ea typeface="微软雅黑" panose="020B0503020204020204" pitchFamily="34" charset="-122"/>
              </a:rPr>
              <a:t>Python </a:t>
            </a:r>
            <a:r>
              <a:rPr lang="zh-CN" altLang="en-US" sz="1400" dirty="0">
                <a:latin typeface="微软雅黑" panose="020B0503020204020204" pitchFamily="34" charset="-122"/>
                <a:ea typeface="微软雅黑" panose="020B0503020204020204" pitchFamily="34" charset="-122"/>
              </a:rPr>
              <a:t>完成以下 </a:t>
            </a:r>
            <a:r>
              <a:rPr lang="en-US" altLang="zh-CN" sz="1400" dirty="0">
                <a:latin typeface="微软雅黑" panose="020B0503020204020204" pitchFamily="34" charset="-122"/>
                <a:ea typeface="微软雅黑" panose="020B0503020204020204" pitchFamily="34" charset="-122"/>
              </a:rPr>
              <a:t>4 </a:t>
            </a:r>
            <a:r>
              <a:rPr lang="zh-CN" altLang="en-US" sz="1400" dirty="0">
                <a:latin typeface="微软雅黑" panose="020B0503020204020204" pitchFamily="34" charset="-122"/>
                <a:ea typeface="微软雅黑" panose="020B0503020204020204" pitchFamily="34" charset="-122"/>
              </a:rPr>
              <a:t>个编程任务。</a:t>
            </a:r>
          </a:p>
        </p:txBody>
      </p:sp>
    </p:spTree>
    <p:extLst>
      <p:ext uri="{BB962C8B-B14F-4D97-AF65-F5344CB8AC3E}">
        <p14:creationId xmlns:p14="http://schemas.microsoft.com/office/powerpoint/2010/main" val="3548353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13.6</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15007"/>
            <a:ext cx="807646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信用风险价值的编程</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以 </a:t>
            </a:r>
            <a:r>
              <a:rPr lang="en-US" altLang="zh-CN" sz="3200" dirty="0">
                <a:latin typeface="微软雅黑" panose="020B0503020204020204" pitchFamily="34" charset="-122"/>
                <a:ea typeface="微软雅黑" panose="020B0503020204020204" pitchFamily="34" charset="-122"/>
              </a:rPr>
              <a:t>AAA </a:t>
            </a:r>
            <a:r>
              <a:rPr lang="zh-CN" altLang="en-US" sz="3200" dirty="0">
                <a:latin typeface="微软雅黑" panose="020B0503020204020204" pitchFamily="34" charset="-122"/>
                <a:ea typeface="微软雅黑" panose="020B0503020204020204" pitchFamily="34" charset="-122"/>
              </a:rPr>
              <a:t>评级债券投资组合为案例</a:t>
            </a:r>
          </a:p>
        </p:txBody>
      </p:sp>
      <p:sp>
        <p:nvSpPr>
          <p:cNvPr id="2" name="文本框 1"/>
          <p:cNvSpPr txBox="1"/>
          <p:nvPr/>
        </p:nvSpPr>
        <p:spPr>
          <a:xfrm>
            <a:off x="286385" y="1072391"/>
            <a:ext cx="2568575" cy="368300"/>
          </a:xfrm>
          <a:prstGeom prst="rect">
            <a:avLst/>
          </a:prstGeom>
          <a:noFill/>
        </p:spPr>
        <p:txBody>
          <a:bodyPr wrap="square" rtlCol="0" anchor="t">
            <a:spAutoFit/>
          </a:bodyPr>
          <a:lstStyle/>
          <a:p>
            <a:r>
              <a:rPr lang="en-US" altLang="zh-CN" b="1" dirty="0">
                <a:latin typeface="微软雅黑" panose="020B0503020204020204" pitchFamily="34" charset="-122"/>
                <a:ea typeface="微软雅黑" panose="020B0503020204020204" pitchFamily="34" charset="-122"/>
              </a:rPr>
              <a:t>13.6.2 </a:t>
            </a:r>
            <a:r>
              <a:rPr lang="zh-CN" altLang="en-US" b="1" dirty="0">
                <a:latin typeface="微软雅黑" panose="020B0503020204020204" pitchFamily="34" charset="-122"/>
                <a:ea typeface="微软雅黑" panose="020B0503020204020204" pitchFamily="34" charset="-122"/>
              </a:rPr>
              <a:t>编程任务</a:t>
            </a:r>
          </a:p>
        </p:txBody>
      </p:sp>
      <p:sp>
        <p:nvSpPr>
          <p:cNvPr id="5" name="文本框 4">
            <a:extLst>
              <a:ext uri="{FF2B5EF4-FFF2-40B4-BE49-F238E27FC236}">
                <a16:creationId xmlns:a16="http://schemas.microsoft.com/office/drawing/2014/main" id="{E029CC98-67F9-1770-4B87-C26F7F57E6DE}"/>
              </a:ext>
            </a:extLst>
          </p:cNvPr>
          <p:cNvSpPr txBox="1"/>
          <p:nvPr/>
        </p:nvSpPr>
        <p:spPr>
          <a:xfrm>
            <a:off x="286385" y="1427554"/>
            <a:ext cx="2204085" cy="337184"/>
          </a:xfrm>
          <a:prstGeom prst="homePlate">
            <a:avLst/>
          </a:prstGeom>
          <a:solidFill>
            <a:srgbClr val="1BA486"/>
          </a:solidFill>
        </p:spPr>
        <p:txBody>
          <a:bodyPr wrap="square" rtlCol="0" anchor="t">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a:extLst>
              <a:ext uri="{FF2B5EF4-FFF2-40B4-BE49-F238E27FC236}">
                <a16:creationId xmlns:a16="http://schemas.microsoft.com/office/drawing/2014/main" id="{664F9D29-3191-7DFA-7826-D31080AA3634}"/>
              </a:ext>
            </a:extLst>
          </p:cNvPr>
          <p:cNvSpPr txBox="1"/>
          <p:nvPr/>
        </p:nvSpPr>
        <p:spPr>
          <a:xfrm>
            <a:off x="286382" y="1776315"/>
            <a:ext cx="11600815" cy="307777"/>
          </a:xfrm>
          <a:prstGeom prst="rect">
            <a:avLst/>
          </a:prstGeom>
          <a:noFill/>
          <a:ln>
            <a:solidFill>
              <a:schemeClr val="tx1"/>
            </a:solidFill>
          </a:ln>
        </p:spPr>
        <p:txBody>
          <a:bodyPr wrap="square" rtlCol="0" anchor="t">
            <a:spAutoFit/>
          </a:bodyPr>
          <a:lstStyle/>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为了能够迅速地测算出整个投资组合的信用风险价值或者单只债券对整体信用风险价值的贡献金额，需用通过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Python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自定义一个函数。</a:t>
            </a:r>
          </a:p>
        </p:txBody>
      </p:sp>
      <p:sp>
        <p:nvSpPr>
          <p:cNvPr id="9" name="文本框 8">
            <a:extLst>
              <a:ext uri="{FF2B5EF4-FFF2-40B4-BE49-F238E27FC236}">
                <a16:creationId xmlns:a16="http://schemas.microsoft.com/office/drawing/2014/main" id="{801AB3A8-6277-8BE8-FD60-3F473E1D5FDC}"/>
              </a:ext>
            </a:extLst>
          </p:cNvPr>
          <p:cNvSpPr txBox="1"/>
          <p:nvPr/>
        </p:nvSpPr>
        <p:spPr>
          <a:xfrm>
            <a:off x="286384" y="2138747"/>
            <a:ext cx="2204085" cy="337184"/>
          </a:xfrm>
          <a:prstGeom prst="homePlate">
            <a:avLst/>
          </a:prstGeom>
          <a:solidFill>
            <a:srgbClr val="1BA486"/>
          </a:solidFill>
        </p:spPr>
        <p:txBody>
          <a:bodyPr wrap="square" rtlCol="0" anchor="t">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文本框 9">
            <a:extLst>
              <a:ext uri="{FF2B5EF4-FFF2-40B4-BE49-F238E27FC236}">
                <a16:creationId xmlns:a16="http://schemas.microsoft.com/office/drawing/2014/main" id="{3CE9BCFD-9034-17B1-C8CB-688B8CCED72F}"/>
              </a:ext>
            </a:extLst>
          </p:cNvPr>
          <p:cNvSpPr txBox="1"/>
          <p:nvPr/>
        </p:nvSpPr>
        <p:spPr>
          <a:xfrm>
            <a:off x="286384" y="2490047"/>
            <a:ext cx="11600815" cy="523220"/>
          </a:xfrm>
          <a:prstGeom prst="rect">
            <a:avLst/>
          </a:prstGeom>
          <a:noFill/>
          <a:ln>
            <a:solidFill>
              <a:schemeClr val="tx1"/>
            </a:solidFill>
          </a:ln>
        </p:spPr>
        <p:txBody>
          <a:bodyPr wrap="square" rtlCol="0" anchor="t">
            <a:spAutoFit/>
          </a:bodyPr>
          <a:lstStyle/>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导入存放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2016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年至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2021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年期间中国石化与中证全指周收盘价数据的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Excel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文件，计算该股票与指数周收益率之间的相关系数，该相关系数将用于整体衡量债券投资组合不同发债主体之间违约的相关性。</a:t>
            </a:r>
          </a:p>
        </p:txBody>
      </p:sp>
      <p:sp>
        <p:nvSpPr>
          <p:cNvPr id="11" name="文本框 10">
            <a:extLst>
              <a:ext uri="{FF2B5EF4-FFF2-40B4-BE49-F238E27FC236}">
                <a16:creationId xmlns:a16="http://schemas.microsoft.com/office/drawing/2014/main" id="{7B751AEF-BD76-3813-B33C-C8F2710B4A6C}"/>
              </a:ext>
            </a:extLst>
          </p:cNvPr>
          <p:cNvSpPr txBox="1"/>
          <p:nvPr/>
        </p:nvSpPr>
        <p:spPr>
          <a:xfrm>
            <a:off x="286383" y="3042925"/>
            <a:ext cx="2204085" cy="337184"/>
          </a:xfrm>
          <a:prstGeom prst="homePlate">
            <a:avLst/>
          </a:prstGeom>
          <a:solidFill>
            <a:srgbClr val="1BA486"/>
          </a:solidFill>
        </p:spPr>
        <p:txBody>
          <a:bodyPr wrap="square" rtlCol="0" anchor="t">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文本框 12">
            <a:extLst>
              <a:ext uri="{FF2B5EF4-FFF2-40B4-BE49-F238E27FC236}">
                <a16:creationId xmlns:a16="http://schemas.microsoft.com/office/drawing/2014/main" id="{C970206C-C1CB-DB70-73E5-8AC59B1D8809}"/>
              </a:ext>
            </a:extLst>
          </p:cNvPr>
          <p:cNvSpPr txBox="1"/>
          <p:nvPr/>
        </p:nvSpPr>
        <p:spPr>
          <a:xfrm>
            <a:off x="286384" y="3415299"/>
            <a:ext cx="11600815" cy="307777"/>
          </a:xfrm>
          <a:prstGeom prst="rect">
            <a:avLst/>
          </a:prstGeom>
          <a:noFill/>
          <a:ln>
            <a:solidFill>
              <a:schemeClr val="tx1"/>
            </a:solidFill>
          </a:ln>
        </p:spPr>
        <p:txBody>
          <a:bodyPr wrap="square" rtlCol="0" anchor="t">
            <a:spAutoFit/>
          </a:bodyPr>
          <a:lstStyle/>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运用债券利差测算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AAA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信用评级企业债的违约概率，需要注意在测算违约概率时，期限长度与信用风险价值的持有期保持一致，也就是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a:t>
            </a:r>
          </a:p>
        </p:txBody>
      </p:sp>
      <p:sp>
        <p:nvSpPr>
          <p:cNvPr id="14" name="文本框 13">
            <a:extLst>
              <a:ext uri="{FF2B5EF4-FFF2-40B4-BE49-F238E27FC236}">
                <a16:creationId xmlns:a16="http://schemas.microsoft.com/office/drawing/2014/main" id="{C5A4F0F9-5F09-C2A1-4AD7-068D72A44521}"/>
              </a:ext>
            </a:extLst>
          </p:cNvPr>
          <p:cNvSpPr txBox="1"/>
          <p:nvPr/>
        </p:nvSpPr>
        <p:spPr>
          <a:xfrm>
            <a:off x="286384" y="4896123"/>
            <a:ext cx="2568575" cy="368300"/>
          </a:xfrm>
          <a:prstGeom prst="rect">
            <a:avLst/>
          </a:prstGeom>
          <a:noFill/>
        </p:spPr>
        <p:txBody>
          <a:bodyPr wrap="square" rtlCol="0" anchor="t">
            <a:spAutoFit/>
          </a:bodyPr>
          <a:lstStyle/>
          <a:p>
            <a:r>
              <a:rPr lang="en-US" altLang="zh-CN" b="1" dirty="0">
                <a:latin typeface="微软雅黑" panose="020B0503020204020204" pitchFamily="34" charset="-122"/>
                <a:ea typeface="微软雅黑" panose="020B0503020204020204" pitchFamily="34" charset="-122"/>
              </a:rPr>
              <a:t>13.6.3 </a:t>
            </a:r>
            <a:r>
              <a:rPr lang="zh-CN" altLang="en-US" b="1" dirty="0">
                <a:latin typeface="微软雅黑" panose="020B0503020204020204" pitchFamily="34" charset="-122"/>
                <a:ea typeface="微软雅黑" panose="020B0503020204020204" pitchFamily="34" charset="-122"/>
              </a:rPr>
              <a:t>编程提示</a:t>
            </a:r>
          </a:p>
        </p:txBody>
      </p:sp>
      <p:sp>
        <p:nvSpPr>
          <p:cNvPr id="3" name="文本框 2">
            <a:extLst>
              <a:ext uri="{FF2B5EF4-FFF2-40B4-BE49-F238E27FC236}">
                <a16:creationId xmlns:a16="http://schemas.microsoft.com/office/drawing/2014/main" id="{5C0E9DBB-1BEE-FA04-D13A-95585C4AFA64}"/>
              </a:ext>
            </a:extLst>
          </p:cNvPr>
          <p:cNvSpPr txBox="1"/>
          <p:nvPr/>
        </p:nvSpPr>
        <p:spPr>
          <a:xfrm>
            <a:off x="286381" y="3758266"/>
            <a:ext cx="2204085" cy="337184"/>
          </a:xfrm>
          <a:prstGeom prst="homePlate">
            <a:avLst/>
          </a:prstGeom>
          <a:solidFill>
            <a:srgbClr val="1BA486"/>
          </a:solidFill>
        </p:spPr>
        <p:txBody>
          <a:bodyPr wrap="square" rtlCol="0" anchor="t">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4</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a:extLst>
              <a:ext uri="{FF2B5EF4-FFF2-40B4-BE49-F238E27FC236}">
                <a16:creationId xmlns:a16="http://schemas.microsoft.com/office/drawing/2014/main" id="{5BD63DB7-2BF6-421D-7B4B-F07830FB3E6D}"/>
              </a:ext>
            </a:extLst>
          </p:cNvPr>
          <p:cNvSpPr txBox="1"/>
          <p:nvPr/>
        </p:nvSpPr>
        <p:spPr>
          <a:xfrm>
            <a:off x="286380" y="4139826"/>
            <a:ext cx="11600815" cy="523220"/>
          </a:xfrm>
          <a:prstGeom prst="rect">
            <a:avLst/>
          </a:prstGeom>
          <a:noFill/>
          <a:ln>
            <a:solidFill>
              <a:schemeClr val="tx1"/>
            </a:solidFill>
          </a:ln>
        </p:spPr>
        <p:txBody>
          <a:bodyPr wrap="square" rtlCol="0" anchor="t">
            <a:spAutoFit/>
          </a:bodyPr>
          <a:lstStyle/>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结合任务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的自定义函数、任务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测算的违约相关性以及任务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得到的违约概率，测算该债券投资组合整体的信用风险价值；此外，中国石化的企业债券是该债券投资组合中持仓占比最大的单只债券，因此测算该债券对于投资组合整体信用风险价值的贡献金额。</a:t>
            </a:r>
          </a:p>
        </p:txBody>
      </p:sp>
      <p:sp>
        <p:nvSpPr>
          <p:cNvPr id="7" name="文本框 6">
            <a:extLst>
              <a:ext uri="{FF2B5EF4-FFF2-40B4-BE49-F238E27FC236}">
                <a16:creationId xmlns:a16="http://schemas.microsoft.com/office/drawing/2014/main" id="{FFA8D24D-C291-7713-B26B-F9C49DB2151B}"/>
              </a:ext>
            </a:extLst>
          </p:cNvPr>
          <p:cNvSpPr txBox="1"/>
          <p:nvPr/>
        </p:nvSpPr>
        <p:spPr>
          <a:xfrm>
            <a:off x="286380" y="5338696"/>
            <a:ext cx="11600815" cy="523220"/>
          </a:xfrm>
          <a:prstGeom prst="rect">
            <a:avLst/>
          </a:prstGeom>
          <a:noFill/>
          <a:ln>
            <a:solidFill>
              <a:schemeClr val="tx1"/>
            </a:solidFill>
          </a:ln>
        </p:spPr>
        <p:txBody>
          <a:bodyPr wrap="square" rtlCol="0" anchor="t">
            <a:spAutoFit/>
          </a:bodyPr>
          <a:lstStyle/>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为了编程的需要，下面给出关于信用风险价值的数学表达式。同时做出两个具有相等性的假设：一是每只债券的违约概率都是相等的，二是每两只债券之间的相关系数也都相等。</a:t>
            </a:r>
          </a:p>
        </p:txBody>
      </p:sp>
    </p:spTree>
    <p:extLst>
      <p:ext uri="{BB962C8B-B14F-4D97-AF65-F5344CB8AC3E}">
        <p14:creationId xmlns:p14="http://schemas.microsoft.com/office/powerpoint/2010/main" val="864911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13.6</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15007"/>
            <a:ext cx="807646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信用风险价值的编程</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以 </a:t>
            </a:r>
            <a:r>
              <a:rPr lang="en-US" altLang="zh-CN" sz="3200" dirty="0">
                <a:latin typeface="微软雅黑" panose="020B0503020204020204" pitchFamily="34" charset="-122"/>
                <a:ea typeface="微软雅黑" panose="020B0503020204020204" pitchFamily="34" charset="-122"/>
              </a:rPr>
              <a:t>AAA </a:t>
            </a:r>
            <a:r>
              <a:rPr lang="zh-CN" altLang="en-US" sz="3200" dirty="0">
                <a:latin typeface="微软雅黑" panose="020B0503020204020204" pitchFamily="34" charset="-122"/>
                <a:ea typeface="微软雅黑" panose="020B0503020204020204" pitchFamily="34" charset="-122"/>
              </a:rPr>
              <a:t>评级债券投资组合为案例</a:t>
            </a:r>
          </a:p>
        </p:txBody>
      </p:sp>
      <p:sp>
        <p:nvSpPr>
          <p:cNvPr id="14" name="文本框 13">
            <a:extLst>
              <a:ext uri="{FF2B5EF4-FFF2-40B4-BE49-F238E27FC236}">
                <a16:creationId xmlns:a16="http://schemas.microsoft.com/office/drawing/2014/main" id="{C5A4F0F9-5F09-C2A1-4AD7-068D72A44521}"/>
              </a:ext>
            </a:extLst>
          </p:cNvPr>
          <p:cNvSpPr txBox="1"/>
          <p:nvPr/>
        </p:nvSpPr>
        <p:spPr>
          <a:xfrm>
            <a:off x="286385" y="3555416"/>
            <a:ext cx="2568575" cy="368300"/>
          </a:xfrm>
          <a:prstGeom prst="rect">
            <a:avLst/>
          </a:prstGeom>
          <a:noFill/>
        </p:spPr>
        <p:txBody>
          <a:bodyPr wrap="square" rtlCol="0" anchor="t">
            <a:spAutoFit/>
          </a:bodyPr>
          <a:lstStyle/>
          <a:p>
            <a:r>
              <a:rPr lang="en-US" altLang="zh-CN" b="1" dirty="0">
                <a:latin typeface="微软雅黑" panose="020B0503020204020204" pitchFamily="34" charset="-122"/>
                <a:ea typeface="微软雅黑" panose="020B0503020204020204" pitchFamily="34" charset="-122"/>
              </a:rPr>
              <a:t>13.6.4 </a:t>
            </a:r>
            <a:r>
              <a:rPr lang="zh-CN" altLang="en-US" b="1" dirty="0">
                <a:latin typeface="微软雅黑" panose="020B0503020204020204" pitchFamily="34" charset="-122"/>
                <a:ea typeface="微软雅黑" panose="020B0503020204020204" pitchFamily="34" charset="-122"/>
              </a:rPr>
              <a:t>参考代码与说明</a:t>
            </a:r>
          </a:p>
        </p:txBody>
      </p:sp>
      <p:sp>
        <p:nvSpPr>
          <p:cNvPr id="19" name="文本框 18">
            <a:extLst>
              <a:ext uri="{FF2B5EF4-FFF2-40B4-BE49-F238E27FC236}">
                <a16:creationId xmlns:a16="http://schemas.microsoft.com/office/drawing/2014/main" id="{E673EEE3-819E-A1E2-74BD-FE7B44FB6F1D}"/>
              </a:ext>
            </a:extLst>
          </p:cNvPr>
          <p:cNvSpPr txBox="1"/>
          <p:nvPr/>
        </p:nvSpPr>
        <p:spPr>
          <a:xfrm>
            <a:off x="286385" y="3920282"/>
            <a:ext cx="2204085" cy="337184"/>
          </a:xfrm>
          <a:prstGeom prst="homePlate">
            <a:avLst/>
          </a:prstGeom>
          <a:solidFill>
            <a:srgbClr val="1BA486"/>
          </a:solidFill>
        </p:spPr>
        <p:txBody>
          <a:bodyPr wrap="square" rtlCol="0" anchor="t">
            <a:spAutoFit/>
          </a:bodyPr>
          <a:lstStyle/>
          <a:p>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．针对任务 </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对话气泡: 圆角矩形 4">
            <a:extLst>
              <a:ext uri="{FF2B5EF4-FFF2-40B4-BE49-F238E27FC236}">
                <a16:creationId xmlns:a16="http://schemas.microsoft.com/office/drawing/2014/main" id="{2E3DEA9A-398C-7619-F35E-B0D0F3245F05}"/>
              </a:ext>
            </a:extLst>
          </p:cNvPr>
          <p:cNvSpPr/>
          <p:nvPr/>
        </p:nvSpPr>
        <p:spPr>
          <a:xfrm>
            <a:off x="7758260" y="4373424"/>
            <a:ext cx="3544044" cy="2017644"/>
          </a:xfrm>
          <a:prstGeom prst="wedgeRoundRectCallout">
            <a:avLst>
              <a:gd name="adj1" fmla="val -65228"/>
              <a:gd name="adj2" fmla="val -35005"/>
              <a:gd name="adj3" fmla="val 16667"/>
            </a:avLst>
          </a:prstGeom>
          <a:solidFill>
            <a:srgbClr val="1BA486"/>
          </a:solidFill>
          <a:ln>
            <a:solidFill>
              <a:srgbClr val="BEEF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bg1"/>
                </a:solidFill>
                <a:latin typeface="微软雅黑" panose="020B0503020204020204" pitchFamily="34" charset="-122"/>
                <a:ea typeface="微软雅黑" panose="020B0503020204020204" pitchFamily="34" charset="-122"/>
              </a:rPr>
              <a:t>在以上自定义的函数 </a:t>
            </a:r>
            <a:r>
              <a:rPr lang="en-US" altLang="zh-CN" sz="1400" dirty="0" err="1">
                <a:solidFill>
                  <a:schemeClr val="bg1"/>
                </a:solidFill>
                <a:latin typeface="微软雅黑" panose="020B0503020204020204" pitchFamily="34" charset="-122"/>
                <a:ea typeface="微软雅黑" panose="020B0503020204020204" pitchFamily="34" charset="-122"/>
              </a:rPr>
              <a:t>CVaR</a:t>
            </a:r>
            <a:r>
              <a:rPr lang="en-US" altLang="zh-CN" sz="1400" dirty="0">
                <a:solidFill>
                  <a:schemeClr val="bg1"/>
                </a:solidFill>
                <a:latin typeface="微软雅黑" panose="020B0503020204020204" pitchFamily="34" charset="-122"/>
                <a:ea typeface="微软雅黑" panose="020B0503020204020204" pitchFamily="34" charset="-122"/>
              </a:rPr>
              <a:t> </a:t>
            </a:r>
            <a:r>
              <a:rPr lang="zh-CN" altLang="en-US" sz="1400" dirty="0">
                <a:solidFill>
                  <a:schemeClr val="bg1"/>
                </a:solidFill>
                <a:latin typeface="微软雅黑" panose="020B0503020204020204" pitchFamily="34" charset="-122"/>
                <a:ea typeface="微软雅黑" panose="020B0503020204020204" pitchFamily="34" charset="-122"/>
              </a:rPr>
              <a:t>中，输入持有期、置信水平、整个投资组合的总金额、投资组合中</a:t>
            </a:r>
          </a:p>
          <a:p>
            <a:r>
              <a:rPr lang="zh-CN" altLang="en-US" sz="1400" dirty="0">
                <a:solidFill>
                  <a:schemeClr val="bg1"/>
                </a:solidFill>
                <a:latin typeface="微软雅黑" panose="020B0503020204020204" pitchFamily="34" charset="-122"/>
                <a:ea typeface="微软雅黑" panose="020B0503020204020204" pitchFamily="34" charset="-122"/>
              </a:rPr>
              <a:t>的单只债券的金额、违约回收率、年化违约概率以及违约相关系数等参数，就可以测算出整个投资</a:t>
            </a:r>
          </a:p>
          <a:p>
            <a:r>
              <a:rPr lang="zh-CN" altLang="en-US" sz="1400" dirty="0">
                <a:solidFill>
                  <a:schemeClr val="bg1"/>
                </a:solidFill>
                <a:latin typeface="微软雅黑" panose="020B0503020204020204" pitchFamily="34" charset="-122"/>
                <a:ea typeface="微软雅黑" panose="020B0503020204020204" pitchFamily="34" charset="-122"/>
              </a:rPr>
              <a:t>组合的信用风险价值或者单只债券对整体信用风险价值的贡献金额。</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D737ED8-848D-E152-9379-C461F7CD736C}"/>
                  </a:ext>
                </a:extLst>
              </p:cNvPr>
              <p:cNvSpPr txBox="1"/>
              <p:nvPr/>
            </p:nvSpPr>
            <p:spPr>
              <a:xfrm>
                <a:off x="286385" y="1223399"/>
                <a:ext cx="11600815" cy="1994007"/>
              </a:xfrm>
              <a:prstGeom prst="rect">
                <a:avLst/>
              </a:prstGeom>
              <a:noFill/>
              <a:ln>
                <a:solidFill>
                  <a:schemeClr val="tx1"/>
                </a:solidFill>
              </a:ln>
            </p:spPr>
            <p:txBody>
              <a:bodyPr wrap="square" rtlCol="0" anchor="t">
                <a:spAutoFit/>
              </a:bodyPr>
              <a:lstStyle/>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假定变量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X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代表置信水平，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N( )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代表标准正态分布的累积分布函数，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N</a:t>
                </a:r>
                <a:r>
                  <a:rPr lang="en-US" altLang="zh-CN" sz="1400" baseline="30000" dirty="0">
                    <a:latin typeface="微软雅黑" panose="020B0503020204020204" pitchFamily="34" charset="-122"/>
                    <a:ea typeface="微软雅黑" panose="020B0503020204020204" pitchFamily="34" charset="-122"/>
                    <a:cs typeface="微软雅黑" panose="020B0503020204020204" pitchFamily="34" charset="-122"/>
                  </a:rPr>
                  <a:t>−1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 )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代表标准正态分布累积分布函数的反函数（即分位点函数）；在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时刻之前出现违约的概率用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C(T)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表示，</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CT=1-e</a:t>
                </a:r>
                <a:r>
                  <a:rPr lang="en-US" altLang="zh-CN" sz="1400" baseline="30000" dirty="0">
                    <a:latin typeface="微软雅黑" panose="020B0503020204020204" pitchFamily="34" charset="-122"/>
                    <a:ea typeface="微软雅黑" panose="020B0503020204020204" pitchFamily="34" charset="-122"/>
                    <a:cs typeface="微软雅黑" panose="020B0503020204020204" pitchFamily="34" charset="-122"/>
                  </a:rPr>
                  <a:t>-λT</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 ) 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，其中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λ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代表债券的连续复利违约概率；此外，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ρ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代表任意两只债券之间的违约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Copula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相关系数；违约概率的阈值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V(X,T)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表达式如下：</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a:p>
                <a:pPr indent="360000" algn="ctr"/>
                <a14:m>
                  <m:oMath xmlns:m="http://schemas.openxmlformats.org/officeDocument/2006/math">
                    <m:r>
                      <a:rPr lang="en-US" altLang="zh-CN" sz="1400" b="0" i="1" smtClean="0">
                        <a:latin typeface="Cambria Math" panose="02040503050406030204" pitchFamily="18" charset="0"/>
                        <a:ea typeface="微软雅黑" panose="020B0503020204020204" pitchFamily="34" charset="-122"/>
                        <a:cs typeface="微软雅黑" panose="020B0503020204020204" pitchFamily="34" charset="-122"/>
                      </a:rPr>
                      <m:t>𝑉</m:t>
                    </m:r>
                    <m:d>
                      <m:dPr>
                        <m:ctrlPr>
                          <a:rPr lang="en-US" altLang="zh-CN" sz="1400" b="0" i="1" smtClean="0">
                            <a:latin typeface="Cambria Math" panose="02040503050406030204" pitchFamily="18" charset="0"/>
                            <a:ea typeface="微软雅黑" panose="020B0503020204020204" pitchFamily="34" charset="-122"/>
                            <a:cs typeface="微软雅黑" panose="020B0503020204020204" pitchFamily="34" charset="-122"/>
                          </a:rPr>
                        </m:ctrlPr>
                      </m:dPr>
                      <m:e>
                        <m:r>
                          <a:rPr lang="en-US" altLang="zh-CN" sz="1400" b="0" i="1" smtClean="0">
                            <a:latin typeface="Cambria Math" panose="02040503050406030204" pitchFamily="18" charset="0"/>
                            <a:ea typeface="微软雅黑" panose="020B0503020204020204" pitchFamily="34" charset="-122"/>
                            <a:cs typeface="微软雅黑" panose="020B0503020204020204" pitchFamily="34" charset="-122"/>
                          </a:rPr>
                          <m:t>𝑋</m:t>
                        </m:r>
                        <m:r>
                          <a:rPr lang="en-US" altLang="zh-CN" sz="1400" b="0" i="1" smtClean="0">
                            <a:latin typeface="Cambria Math" panose="02040503050406030204" pitchFamily="18" charset="0"/>
                            <a:ea typeface="微软雅黑" panose="020B0503020204020204" pitchFamily="34" charset="-122"/>
                            <a:cs typeface="微软雅黑" panose="020B0503020204020204" pitchFamily="34" charset="-122"/>
                          </a:rPr>
                          <m:t>,</m:t>
                        </m:r>
                        <m:r>
                          <a:rPr lang="en-US" altLang="zh-CN" sz="1400" b="0" i="1" smtClean="0">
                            <a:latin typeface="Cambria Math" panose="02040503050406030204" pitchFamily="18" charset="0"/>
                            <a:ea typeface="微软雅黑" panose="020B0503020204020204" pitchFamily="34" charset="-122"/>
                            <a:cs typeface="微软雅黑" panose="020B0503020204020204" pitchFamily="34" charset="-122"/>
                          </a:rPr>
                          <m:t>𝑇</m:t>
                        </m:r>
                      </m:e>
                    </m:d>
                    <m:r>
                      <a:rPr lang="en-US" altLang="zh-CN" sz="1400" b="0" i="1" smtClean="0">
                        <a:latin typeface="Cambria Math" panose="02040503050406030204" pitchFamily="18" charset="0"/>
                        <a:ea typeface="微软雅黑" panose="020B0503020204020204" pitchFamily="34" charset="-122"/>
                        <a:cs typeface="微软雅黑" panose="020B0503020204020204" pitchFamily="34" charset="-122"/>
                      </a:rPr>
                      <m:t>=</m:t>
                    </m:r>
                    <m:r>
                      <a:rPr lang="en-US" altLang="zh-CN" sz="1400" b="0" i="1" smtClean="0">
                        <a:latin typeface="Cambria Math" panose="02040503050406030204" pitchFamily="18" charset="0"/>
                        <a:ea typeface="微软雅黑" panose="020B0503020204020204" pitchFamily="34" charset="-122"/>
                        <a:cs typeface="微软雅黑" panose="020B0503020204020204" pitchFamily="34" charset="-122"/>
                      </a:rPr>
                      <m:t>𝑁</m:t>
                    </m:r>
                    <m:d>
                      <m:dPr>
                        <m:begChr m:val="["/>
                        <m:endChr m:val="]"/>
                        <m:ctrlPr>
                          <a:rPr lang="en-US" altLang="zh-CN" sz="1400" b="0" i="1" smtClean="0">
                            <a:latin typeface="Cambria Math" panose="02040503050406030204" pitchFamily="18" charset="0"/>
                            <a:ea typeface="微软雅黑" panose="020B0503020204020204" pitchFamily="34" charset="-122"/>
                          </a:rPr>
                        </m:ctrlPr>
                      </m:dPr>
                      <m:e>
                        <m:f>
                          <m:fPr>
                            <m:ctrlPr>
                              <a:rPr lang="en-US" altLang="zh-CN" sz="1400" b="0" i="1" smtClean="0">
                                <a:latin typeface="Cambria Math" panose="02040503050406030204" pitchFamily="18" charset="0"/>
                                <a:ea typeface="微软雅黑" panose="020B0503020204020204" pitchFamily="34" charset="-122"/>
                              </a:rPr>
                            </m:ctrlPr>
                          </m:fPr>
                          <m:num>
                            <m:sSup>
                              <m:sSupPr>
                                <m:ctrlPr>
                                  <a:rPr lang="en-US" altLang="zh-CN" sz="1400" b="0" i="1" smtClean="0">
                                    <a:latin typeface="Cambria Math" panose="02040503050406030204" pitchFamily="18" charset="0"/>
                                    <a:ea typeface="微软雅黑" panose="020B0503020204020204" pitchFamily="34" charset="-122"/>
                                  </a:rPr>
                                </m:ctrlPr>
                              </m:sSupPr>
                              <m:e>
                                <m:r>
                                  <a:rPr lang="en-US" altLang="zh-CN" sz="1400" b="0" i="1" smtClean="0">
                                    <a:latin typeface="Cambria Math" panose="02040503050406030204" pitchFamily="18" charset="0"/>
                                    <a:ea typeface="微软雅黑" panose="020B0503020204020204" pitchFamily="34" charset="-122"/>
                                  </a:rPr>
                                  <m:t>𝑁</m:t>
                                </m:r>
                              </m:e>
                              <m:sup>
                                <m:r>
                                  <a:rPr lang="en-US" altLang="zh-CN" sz="1400" b="0" i="1" smtClean="0">
                                    <a:latin typeface="Cambria Math" panose="02040503050406030204" pitchFamily="18" charset="0"/>
                                    <a:ea typeface="微软雅黑" panose="020B0503020204020204" pitchFamily="34" charset="-122"/>
                                  </a:rPr>
                                  <m:t>−1</m:t>
                                </m:r>
                              </m:sup>
                            </m:sSup>
                            <m:d>
                              <m:dPr>
                                <m:ctrlPr>
                                  <a:rPr lang="en-US" altLang="zh-CN" sz="1400" b="0" i="1" smtClean="0">
                                    <a:latin typeface="Cambria Math" panose="02040503050406030204" pitchFamily="18" charset="0"/>
                                    <a:ea typeface="微软雅黑" panose="020B0503020204020204" pitchFamily="34" charset="-122"/>
                                  </a:rPr>
                                </m:ctrlPr>
                              </m:dPr>
                              <m:e>
                                <m:r>
                                  <a:rPr lang="en-US" altLang="zh-CN" sz="1400" b="0" i="1" smtClean="0">
                                    <a:latin typeface="Cambria Math" panose="02040503050406030204" pitchFamily="18" charset="0"/>
                                    <a:ea typeface="微软雅黑" panose="020B0503020204020204" pitchFamily="34" charset="-122"/>
                                  </a:rPr>
                                  <m:t>𝐶</m:t>
                                </m:r>
                                <m:r>
                                  <a:rPr lang="en-US" altLang="zh-CN" sz="1400" b="0" i="1" smtClean="0">
                                    <a:latin typeface="Cambria Math" panose="02040503050406030204" pitchFamily="18" charset="0"/>
                                    <a:ea typeface="微软雅黑" panose="020B0503020204020204" pitchFamily="34" charset="-122"/>
                                  </a:rPr>
                                  <m:t>(</m:t>
                                </m:r>
                                <m:r>
                                  <a:rPr lang="en-US" altLang="zh-CN" sz="1400" b="0" i="1" smtClean="0">
                                    <a:latin typeface="Cambria Math" panose="02040503050406030204" pitchFamily="18" charset="0"/>
                                    <a:ea typeface="微软雅黑" panose="020B0503020204020204" pitchFamily="34" charset="-122"/>
                                  </a:rPr>
                                  <m:t>𝑇</m:t>
                                </m:r>
                                <m:r>
                                  <a:rPr lang="en-US" altLang="zh-CN" sz="1400" b="0" i="1" smtClean="0">
                                    <a:latin typeface="Cambria Math" panose="02040503050406030204" pitchFamily="18" charset="0"/>
                                    <a:ea typeface="微软雅黑" panose="020B0503020204020204" pitchFamily="34" charset="-122"/>
                                  </a:rPr>
                                  <m:t>)</m:t>
                                </m:r>
                              </m:e>
                            </m:d>
                            <m:r>
                              <a:rPr lang="en-US" altLang="zh-CN" sz="1400" b="0" i="1" smtClean="0">
                                <a:latin typeface="Cambria Math" panose="02040503050406030204" pitchFamily="18" charset="0"/>
                                <a:ea typeface="微软雅黑" panose="020B0503020204020204" pitchFamily="34" charset="-122"/>
                              </a:rPr>
                              <m:t>+</m:t>
                            </m:r>
                            <m:rad>
                              <m:radPr>
                                <m:degHide m:val="on"/>
                                <m:ctrlPr>
                                  <a:rPr lang="en-US" altLang="zh-CN" sz="1400" b="0" i="1" smtClean="0">
                                    <a:latin typeface="Cambria Math" panose="02040503050406030204" pitchFamily="18" charset="0"/>
                                    <a:ea typeface="微软雅黑" panose="020B0503020204020204" pitchFamily="34" charset="-122"/>
                                  </a:rPr>
                                </m:ctrlPr>
                              </m:radPr>
                              <m:deg/>
                              <m:e>
                                <m:r>
                                  <a:rPr lang="zh-CN" altLang="en-US" sz="1400" b="0" i="1" smtClean="0">
                                    <a:latin typeface="Cambria Math" panose="02040503050406030204" pitchFamily="18" charset="0"/>
                                    <a:ea typeface="微软雅黑" panose="020B0503020204020204" pitchFamily="34" charset="-122"/>
                                  </a:rPr>
                                  <m:t>𝜌</m:t>
                                </m:r>
                              </m:e>
                            </m:rad>
                            <m:sSup>
                              <m:sSupPr>
                                <m:ctrlPr>
                                  <a:rPr lang="en-US" altLang="zh-CN" sz="1400" b="0" i="1" smtClean="0">
                                    <a:latin typeface="Cambria Math" panose="02040503050406030204" pitchFamily="18" charset="0"/>
                                    <a:ea typeface="微软雅黑" panose="020B0503020204020204" pitchFamily="34" charset="-122"/>
                                  </a:rPr>
                                </m:ctrlPr>
                              </m:sSupPr>
                              <m:e>
                                <m:r>
                                  <a:rPr lang="en-US" altLang="zh-CN" sz="1400" b="0" i="1" smtClean="0">
                                    <a:latin typeface="Cambria Math" panose="02040503050406030204" pitchFamily="18" charset="0"/>
                                    <a:ea typeface="微软雅黑" panose="020B0503020204020204" pitchFamily="34" charset="-122"/>
                                  </a:rPr>
                                  <m:t>𝑁</m:t>
                                </m:r>
                              </m:e>
                              <m:sup>
                                <m:r>
                                  <a:rPr lang="en-US" altLang="zh-CN" sz="1400" b="0" i="1" smtClean="0">
                                    <a:latin typeface="Cambria Math" panose="02040503050406030204" pitchFamily="18" charset="0"/>
                                    <a:ea typeface="微软雅黑" panose="020B0503020204020204" pitchFamily="34" charset="-122"/>
                                  </a:rPr>
                                  <m:t>−1</m:t>
                                </m:r>
                              </m:sup>
                            </m:sSup>
                            <m:d>
                              <m:dPr>
                                <m:ctrlPr>
                                  <a:rPr lang="en-US" altLang="zh-CN" sz="1400" b="0" i="1" smtClean="0">
                                    <a:latin typeface="Cambria Math" panose="02040503050406030204" pitchFamily="18" charset="0"/>
                                    <a:ea typeface="微软雅黑" panose="020B0503020204020204" pitchFamily="34" charset="-122"/>
                                  </a:rPr>
                                </m:ctrlPr>
                              </m:dPr>
                              <m:e>
                                <m:r>
                                  <a:rPr lang="en-US" altLang="zh-CN" sz="1400" b="0" i="1" smtClean="0">
                                    <a:latin typeface="Cambria Math" panose="02040503050406030204" pitchFamily="18" charset="0"/>
                                    <a:ea typeface="微软雅黑" panose="020B0503020204020204" pitchFamily="34" charset="-122"/>
                                  </a:rPr>
                                  <m:t>𝑋</m:t>
                                </m:r>
                              </m:e>
                            </m:d>
                          </m:num>
                          <m:den>
                            <m:rad>
                              <m:radPr>
                                <m:degHide m:val="on"/>
                                <m:ctrlPr>
                                  <a:rPr lang="en-US" altLang="zh-CN" sz="1400" b="0" i="1" smtClean="0">
                                    <a:latin typeface="Cambria Math" panose="02040503050406030204" pitchFamily="18" charset="0"/>
                                    <a:ea typeface="微软雅黑" panose="020B0503020204020204" pitchFamily="34" charset="-122"/>
                                  </a:rPr>
                                </m:ctrlPr>
                              </m:radPr>
                              <m:deg/>
                              <m:e>
                                <m:r>
                                  <a:rPr lang="en-US" altLang="zh-CN" sz="1400" b="0" i="1" smtClean="0">
                                    <a:latin typeface="Cambria Math" panose="02040503050406030204" pitchFamily="18" charset="0"/>
                                    <a:ea typeface="微软雅黑" panose="020B0503020204020204" pitchFamily="34" charset="-122"/>
                                  </a:rPr>
                                  <m:t>1−</m:t>
                                </m:r>
                                <m:r>
                                  <a:rPr lang="zh-CN" altLang="en-US" sz="1400" b="0" i="1" smtClean="0">
                                    <a:latin typeface="Cambria Math" panose="02040503050406030204" pitchFamily="18" charset="0"/>
                                    <a:ea typeface="微软雅黑" panose="020B0503020204020204" pitchFamily="34" charset="-122"/>
                                  </a:rPr>
                                  <m:t>𝜌</m:t>
                                </m:r>
                              </m:e>
                            </m:rad>
                          </m:den>
                        </m:f>
                      </m:e>
                    </m:d>
                  </m:oMath>
                </a14:m>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                                              （式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13-7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假定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L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代表投资组合的总金额，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R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代表债券的违约回收率，针对持有期为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年、置信水平为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的投资组合信用风险价值 </a:t>
                </a:r>
                <a:r>
                  <a:rPr lang="en-US" altLang="zh-CN" sz="1400" dirty="0" err="1">
                    <a:latin typeface="微软雅黑" panose="020B0503020204020204" pitchFamily="34" charset="-122"/>
                    <a:ea typeface="微软雅黑" panose="020B0503020204020204" pitchFamily="34" charset="-122"/>
                    <a:cs typeface="微软雅黑" panose="020B0503020204020204" pitchFamily="34" charset="-122"/>
                  </a:rPr>
                  <a:t>CVaR</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，可以估计为</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a:p>
                <a:pPr indent="360000" algn="ctr"/>
                <a:r>
                  <a:rPr lang="en-US" altLang="zh-CN" sz="1400" dirty="0" err="1">
                    <a:latin typeface="微软雅黑" panose="020B0503020204020204" pitchFamily="34" charset="-122"/>
                    <a:ea typeface="微软雅黑" panose="020B0503020204020204" pitchFamily="34" charset="-122"/>
                    <a:cs typeface="微软雅黑" panose="020B0503020204020204" pitchFamily="34" charset="-122"/>
                  </a:rPr>
                  <a:t>CVaR</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=L(1-R)V(X,T)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（式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13-8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此外，每只金额为</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L</a:t>
                </a:r>
                <a:r>
                  <a:rPr lang="en-US" altLang="zh-CN" sz="1400" baseline="-25000" dirty="0">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的债券对于整个组合信用风险价值的贡献 </a:t>
                </a:r>
                <a:r>
                  <a:rPr lang="en-US" altLang="zh-CN" sz="1400" dirty="0" err="1">
                    <a:latin typeface="微软雅黑" panose="020B0503020204020204" pitchFamily="34" charset="-122"/>
                    <a:ea typeface="微软雅黑" panose="020B0503020204020204" pitchFamily="34" charset="-122"/>
                    <a:cs typeface="微软雅黑" panose="020B0503020204020204" pitchFamily="34" charset="-122"/>
                  </a:rPr>
                  <a:t>CVaR</a:t>
                </a:r>
                <a:r>
                  <a:rPr lang="en-US" altLang="zh-CN" sz="1400" baseline="-25000"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就是</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a:p>
                <a:pPr indent="360000" algn="ctr"/>
                <a:r>
                  <a:rPr lang="en-US" altLang="zh-CN" sz="1400" dirty="0" err="1">
                    <a:latin typeface="微软雅黑" panose="020B0503020204020204" pitchFamily="34" charset="-122"/>
                    <a:ea typeface="微软雅黑" panose="020B0503020204020204" pitchFamily="34" charset="-122"/>
                    <a:cs typeface="微软雅黑" panose="020B0503020204020204" pitchFamily="34" charset="-122"/>
                  </a:rPr>
                  <a:t>CVaR</a:t>
                </a:r>
                <a:r>
                  <a:rPr lang="en-US" altLang="zh-CN" sz="1400" baseline="-25000"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=L</a:t>
                </a:r>
                <a:r>
                  <a:rPr lang="en-US" altLang="zh-CN" sz="1400" baseline="-25000" dirty="0">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(1-R)V(X,T)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（式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13-9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xmlns="">
          <p:sp>
            <p:nvSpPr>
              <p:cNvPr id="2" name="文本框 1">
                <a:extLst>
                  <a:ext uri="{FF2B5EF4-FFF2-40B4-BE49-F238E27FC236}">
                    <a16:creationId xmlns:a16="http://schemas.microsoft.com/office/drawing/2014/main" id="{5D737ED8-848D-E152-9379-C461F7CD736C}"/>
                  </a:ext>
                </a:extLst>
              </p:cNvPr>
              <p:cNvSpPr txBox="1">
                <a:spLocks noRot="1" noChangeAspect="1" noMove="1" noResize="1" noEditPoints="1" noAdjustHandles="1" noChangeArrowheads="1" noChangeShapeType="1" noTextEdit="1"/>
              </p:cNvSpPr>
              <p:nvPr/>
            </p:nvSpPr>
            <p:spPr>
              <a:xfrm>
                <a:off x="286385" y="1223399"/>
                <a:ext cx="11600815" cy="1994007"/>
              </a:xfrm>
              <a:prstGeom prst="rect">
                <a:avLst/>
              </a:prstGeom>
              <a:blipFill>
                <a:blip r:embed="rId2"/>
                <a:stretch>
                  <a:fillRect l="-105" t="-304" b="-1824"/>
                </a:stretch>
              </a:blipFill>
              <a:ln>
                <a:solidFill>
                  <a:schemeClr val="tx1"/>
                </a:solidFill>
              </a:ln>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B68F4D48-DE30-1454-BE6B-64557EBC1767}"/>
              </a:ext>
            </a:extLst>
          </p:cNvPr>
          <p:cNvPicPr>
            <a:picLocks noChangeAspect="1"/>
          </p:cNvPicPr>
          <p:nvPr/>
        </p:nvPicPr>
        <p:blipFill>
          <a:blip r:embed="rId3"/>
          <a:stretch>
            <a:fillRect/>
          </a:stretch>
        </p:blipFill>
        <p:spPr>
          <a:xfrm>
            <a:off x="286385" y="4288582"/>
            <a:ext cx="6838950" cy="2514908"/>
          </a:xfrm>
          <a:prstGeom prst="rect">
            <a:avLst/>
          </a:prstGeom>
        </p:spPr>
      </p:pic>
    </p:spTree>
    <p:extLst>
      <p:ext uri="{BB962C8B-B14F-4D97-AF65-F5344CB8AC3E}">
        <p14:creationId xmlns:p14="http://schemas.microsoft.com/office/powerpoint/2010/main" val="6055732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13.6</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15007"/>
            <a:ext cx="807646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信用风险价值的编程</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以 </a:t>
            </a:r>
            <a:r>
              <a:rPr lang="en-US" altLang="zh-CN" sz="3200" dirty="0">
                <a:latin typeface="微软雅黑" panose="020B0503020204020204" pitchFamily="34" charset="-122"/>
                <a:ea typeface="微软雅黑" panose="020B0503020204020204" pitchFamily="34" charset="-122"/>
              </a:rPr>
              <a:t>AAA </a:t>
            </a:r>
            <a:r>
              <a:rPr lang="zh-CN" altLang="en-US" sz="3200" dirty="0">
                <a:latin typeface="微软雅黑" panose="020B0503020204020204" pitchFamily="34" charset="-122"/>
                <a:ea typeface="微软雅黑" panose="020B0503020204020204" pitchFamily="34" charset="-122"/>
              </a:rPr>
              <a:t>评级债券投资组合为案例</a:t>
            </a:r>
          </a:p>
        </p:txBody>
      </p:sp>
      <p:sp>
        <p:nvSpPr>
          <p:cNvPr id="5" name="对话气泡: 圆角矩形 4">
            <a:extLst>
              <a:ext uri="{FF2B5EF4-FFF2-40B4-BE49-F238E27FC236}">
                <a16:creationId xmlns:a16="http://schemas.microsoft.com/office/drawing/2014/main" id="{2E3DEA9A-398C-7619-F35E-B0D0F3245F05}"/>
              </a:ext>
            </a:extLst>
          </p:cNvPr>
          <p:cNvSpPr/>
          <p:nvPr/>
        </p:nvSpPr>
        <p:spPr>
          <a:xfrm>
            <a:off x="7173178" y="4798243"/>
            <a:ext cx="4934407" cy="1459616"/>
          </a:xfrm>
          <a:prstGeom prst="wedgeRoundRectCallout">
            <a:avLst>
              <a:gd name="adj1" fmla="val -46343"/>
              <a:gd name="adj2" fmla="val 4211"/>
              <a:gd name="adj3" fmla="val 16667"/>
            </a:avLst>
          </a:prstGeom>
          <a:solidFill>
            <a:srgbClr val="1BA486"/>
          </a:solidFill>
          <a:ln>
            <a:solidFill>
              <a:srgbClr val="BEEF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bg1"/>
                </a:solidFill>
                <a:latin typeface="微软雅黑" panose="020B0503020204020204" pitchFamily="34" charset="-122"/>
                <a:ea typeface="微软雅黑" panose="020B0503020204020204" pitchFamily="34" charset="-122"/>
              </a:rPr>
              <a:t>通过计算得到投资组合中股票持仓的贝塔风险暴露金额为 </a:t>
            </a:r>
            <a:r>
              <a:rPr lang="en-US" altLang="zh-CN" sz="1400" dirty="0">
                <a:solidFill>
                  <a:schemeClr val="bg1"/>
                </a:solidFill>
                <a:latin typeface="微软雅黑" panose="020B0503020204020204" pitchFamily="34" charset="-122"/>
                <a:ea typeface="微软雅黑" panose="020B0503020204020204" pitchFamily="34" charset="-122"/>
              </a:rPr>
              <a:t>3.91 </a:t>
            </a:r>
            <a:r>
              <a:rPr lang="zh-CN" altLang="en-US" sz="1400" dirty="0">
                <a:solidFill>
                  <a:schemeClr val="bg1"/>
                </a:solidFill>
                <a:latin typeface="微软雅黑" panose="020B0503020204020204" pitchFamily="34" charset="-122"/>
                <a:ea typeface="微软雅黑" panose="020B0503020204020204" pitchFamily="34" charset="-122"/>
              </a:rPr>
              <a:t>亿元左右，就数值而言略低于股票市</a:t>
            </a:r>
          </a:p>
          <a:p>
            <a:r>
              <a:rPr lang="zh-CN" altLang="en-US" sz="1400" dirty="0">
                <a:solidFill>
                  <a:schemeClr val="bg1"/>
                </a:solidFill>
                <a:latin typeface="微软雅黑" panose="020B0503020204020204" pitchFamily="34" charset="-122"/>
                <a:ea typeface="微软雅黑" panose="020B0503020204020204" pitchFamily="34" charset="-122"/>
              </a:rPr>
              <a:t>值 </a:t>
            </a:r>
            <a:r>
              <a:rPr lang="en-US" altLang="zh-CN" sz="1400" dirty="0">
                <a:solidFill>
                  <a:schemeClr val="bg1"/>
                </a:solidFill>
                <a:latin typeface="微软雅黑" panose="020B0503020204020204" pitchFamily="34" charset="-122"/>
                <a:ea typeface="微软雅黑" panose="020B0503020204020204" pitchFamily="34" charset="-122"/>
              </a:rPr>
              <a:t>4.27 </a:t>
            </a:r>
            <a:r>
              <a:rPr lang="zh-CN" altLang="en-US" sz="1400" dirty="0">
                <a:solidFill>
                  <a:schemeClr val="bg1"/>
                </a:solidFill>
                <a:latin typeface="微软雅黑" panose="020B0503020204020204" pitchFamily="34" charset="-122"/>
                <a:ea typeface="微软雅黑" panose="020B0503020204020204" pitchFamily="34" charset="-122"/>
              </a:rPr>
              <a:t>亿元，并且该风险暴露金额意味着当沪深 </a:t>
            </a:r>
            <a:r>
              <a:rPr lang="en-US" altLang="zh-CN" sz="1400" dirty="0">
                <a:solidFill>
                  <a:schemeClr val="bg1"/>
                </a:solidFill>
                <a:latin typeface="微软雅黑" panose="020B0503020204020204" pitchFamily="34" charset="-122"/>
                <a:ea typeface="微软雅黑" panose="020B0503020204020204" pitchFamily="34" charset="-122"/>
              </a:rPr>
              <a:t>300 </a:t>
            </a:r>
            <a:r>
              <a:rPr lang="zh-CN" altLang="en-US" sz="1400" dirty="0">
                <a:solidFill>
                  <a:schemeClr val="bg1"/>
                </a:solidFill>
                <a:latin typeface="微软雅黑" panose="020B0503020204020204" pitchFamily="34" charset="-122"/>
                <a:ea typeface="微软雅黑" panose="020B0503020204020204" pitchFamily="34" charset="-122"/>
              </a:rPr>
              <a:t>指数上涨 </a:t>
            </a:r>
            <a:r>
              <a:rPr lang="en-US" altLang="zh-CN" sz="1400" dirty="0">
                <a:solidFill>
                  <a:schemeClr val="bg1"/>
                </a:solidFill>
                <a:latin typeface="微软雅黑" panose="020B0503020204020204" pitchFamily="34" charset="-122"/>
                <a:ea typeface="微软雅黑" panose="020B0503020204020204" pitchFamily="34" charset="-122"/>
              </a:rPr>
              <a:t>1% </a:t>
            </a:r>
            <a:r>
              <a:rPr lang="zh-CN" altLang="en-US" sz="1400" dirty="0">
                <a:solidFill>
                  <a:schemeClr val="bg1"/>
                </a:solidFill>
                <a:latin typeface="微软雅黑" panose="020B0503020204020204" pitchFamily="34" charset="-122"/>
                <a:ea typeface="微软雅黑" panose="020B0503020204020204" pitchFamily="34" charset="-122"/>
              </a:rPr>
              <a:t>时，投资组合中股票持仓将盈利 </a:t>
            </a:r>
            <a:r>
              <a:rPr lang="en-US" altLang="zh-CN" sz="1400" dirty="0">
                <a:solidFill>
                  <a:schemeClr val="bg1"/>
                </a:solidFill>
                <a:latin typeface="微软雅黑" panose="020B0503020204020204" pitchFamily="34" charset="-122"/>
                <a:ea typeface="微软雅黑" panose="020B0503020204020204" pitchFamily="34" charset="-122"/>
              </a:rPr>
              <a:t>391 </a:t>
            </a:r>
            <a:r>
              <a:rPr lang="zh-CN" altLang="en-US" sz="1400" dirty="0">
                <a:solidFill>
                  <a:schemeClr val="bg1"/>
                </a:solidFill>
                <a:latin typeface="微软雅黑" panose="020B0503020204020204" pitchFamily="34" charset="-122"/>
                <a:ea typeface="微软雅黑" panose="020B0503020204020204" pitchFamily="34" charset="-122"/>
              </a:rPr>
              <a:t>万</a:t>
            </a:r>
          </a:p>
          <a:p>
            <a:r>
              <a:rPr lang="zh-CN" altLang="en-US" sz="1400" dirty="0">
                <a:solidFill>
                  <a:schemeClr val="bg1"/>
                </a:solidFill>
                <a:latin typeface="微软雅黑" panose="020B0503020204020204" pitchFamily="34" charset="-122"/>
                <a:ea typeface="微软雅黑" panose="020B0503020204020204" pitchFamily="34" charset="-122"/>
              </a:rPr>
              <a:t>元（ </a:t>
            </a:r>
            <a:r>
              <a:rPr lang="en-US" altLang="zh-CN" sz="1400" dirty="0">
                <a:solidFill>
                  <a:schemeClr val="bg1"/>
                </a:solidFill>
                <a:latin typeface="微软雅黑" panose="020B0503020204020204" pitchFamily="34" charset="-122"/>
                <a:ea typeface="微软雅黑" panose="020B0503020204020204" pitchFamily="34" charset="-122"/>
              </a:rPr>
              <a:t>3.91 1% × </a:t>
            </a:r>
            <a:r>
              <a:rPr lang="zh-CN" altLang="en-US" sz="1400" dirty="0">
                <a:solidFill>
                  <a:schemeClr val="bg1"/>
                </a:solidFill>
                <a:latin typeface="微软雅黑" panose="020B0503020204020204" pitchFamily="34" charset="-122"/>
                <a:ea typeface="微软雅黑" panose="020B0503020204020204" pitchFamily="34" charset="-122"/>
              </a:rPr>
              <a:t>亿元 ）左右，相反当沪深 </a:t>
            </a:r>
            <a:r>
              <a:rPr lang="en-US" altLang="zh-CN" sz="1400" dirty="0">
                <a:solidFill>
                  <a:schemeClr val="bg1"/>
                </a:solidFill>
                <a:latin typeface="微软雅黑" panose="020B0503020204020204" pitchFamily="34" charset="-122"/>
                <a:ea typeface="微软雅黑" panose="020B0503020204020204" pitchFamily="34" charset="-122"/>
              </a:rPr>
              <a:t>300 </a:t>
            </a:r>
            <a:r>
              <a:rPr lang="zh-CN" altLang="en-US" sz="1400" dirty="0">
                <a:solidFill>
                  <a:schemeClr val="bg1"/>
                </a:solidFill>
                <a:latin typeface="微软雅黑" panose="020B0503020204020204" pitchFamily="34" charset="-122"/>
                <a:ea typeface="微软雅黑" panose="020B0503020204020204" pitchFamily="34" charset="-122"/>
              </a:rPr>
              <a:t>指数下跌 </a:t>
            </a:r>
            <a:r>
              <a:rPr lang="en-US" altLang="zh-CN" sz="1400" dirty="0">
                <a:solidFill>
                  <a:schemeClr val="bg1"/>
                </a:solidFill>
                <a:latin typeface="微软雅黑" panose="020B0503020204020204" pitchFamily="34" charset="-122"/>
                <a:ea typeface="微软雅黑" panose="020B0503020204020204" pitchFamily="34" charset="-122"/>
              </a:rPr>
              <a:t>1% </a:t>
            </a:r>
            <a:r>
              <a:rPr lang="zh-CN" altLang="en-US" sz="1400" dirty="0">
                <a:solidFill>
                  <a:schemeClr val="bg1"/>
                </a:solidFill>
                <a:latin typeface="微软雅黑" panose="020B0503020204020204" pitchFamily="34" charset="-122"/>
                <a:ea typeface="微软雅黑" panose="020B0503020204020204" pitchFamily="34" charset="-122"/>
              </a:rPr>
              <a:t>时，投资组合中股票持仓将亏损 </a:t>
            </a:r>
            <a:r>
              <a:rPr lang="en-US" altLang="zh-CN" sz="1400" dirty="0">
                <a:solidFill>
                  <a:schemeClr val="bg1"/>
                </a:solidFill>
                <a:latin typeface="微软雅黑" panose="020B0503020204020204" pitchFamily="34" charset="-122"/>
                <a:ea typeface="微软雅黑" panose="020B0503020204020204" pitchFamily="34" charset="-122"/>
              </a:rPr>
              <a:t>391 </a:t>
            </a:r>
            <a:r>
              <a:rPr lang="zh-CN" altLang="en-US" sz="1400" dirty="0">
                <a:solidFill>
                  <a:schemeClr val="bg1"/>
                </a:solidFill>
                <a:latin typeface="微软雅黑" panose="020B0503020204020204" pitchFamily="34" charset="-122"/>
                <a:ea typeface="微软雅黑" panose="020B0503020204020204" pitchFamily="34" charset="-122"/>
              </a:rPr>
              <a:t>万元左右。</a:t>
            </a:r>
          </a:p>
        </p:txBody>
      </p:sp>
      <p:sp>
        <p:nvSpPr>
          <p:cNvPr id="7" name="文本框 6">
            <a:extLst>
              <a:ext uri="{FF2B5EF4-FFF2-40B4-BE49-F238E27FC236}">
                <a16:creationId xmlns:a16="http://schemas.microsoft.com/office/drawing/2014/main" id="{D2D117A5-BF8D-CD53-2083-0F2E46885313}"/>
              </a:ext>
            </a:extLst>
          </p:cNvPr>
          <p:cNvSpPr txBox="1"/>
          <p:nvPr/>
        </p:nvSpPr>
        <p:spPr>
          <a:xfrm>
            <a:off x="286603" y="1096470"/>
            <a:ext cx="2204085" cy="337184"/>
          </a:xfrm>
          <a:prstGeom prst="homePlate">
            <a:avLst/>
          </a:prstGeom>
          <a:solidFill>
            <a:srgbClr val="1BA486"/>
          </a:solidFill>
        </p:spPr>
        <p:txBody>
          <a:bodyPr wrap="square" rtlCol="0" anchor="t">
            <a:spAutoFit/>
          </a:bodyPr>
          <a:lstStyle/>
          <a:p>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．针对任务 </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a:extLst>
              <a:ext uri="{FF2B5EF4-FFF2-40B4-BE49-F238E27FC236}">
                <a16:creationId xmlns:a16="http://schemas.microsoft.com/office/drawing/2014/main" id="{AE728EBC-7322-A1F6-0A43-5671E89977B0}"/>
              </a:ext>
            </a:extLst>
          </p:cNvPr>
          <p:cNvPicPr>
            <a:picLocks noChangeAspect="1"/>
          </p:cNvPicPr>
          <p:nvPr/>
        </p:nvPicPr>
        <p:blipFill>
          <a:blip r:embed="rId2"/>
          <a:stretch>
            <a:fillRect/>
          </a:stretch>
        </p:blipFill>
        <p:spPr>
          <a:xfrm>
            <a:off x="286603" y="1497124"/>
            <a:ext cx="6886575" cy="838200"/>
          </a:xfrm>
          <a:prstGeom prst="rect">
            <a:avLst/>
          </a:prstGeom>
        </p:spPr>
      </p:pic>
      <p:pic>
        <p:nvPicPr>
          <p:cNvPr id="9" name="图片 8">
            <a:extLst>
              <a:ext uri="{FF2B5EF4-FFF2-40B4-BE49-F238E27FC236}">
                <a16:creationId xmlns:a16="http://schemas.microsoft.com/office/drawing/2014/main" id="{EFCD0BDF-04A7-F90F-176D-75A1B3C6F6D9}"/>
              </a:ext>
            </a:extLst>
          </p:cNvPr>
          <p:cNvPicPr>
            <a:picLocks noChangeAspect="1"/>
          </p:cNvPicPr>
          <p:nvPr/>
        </p:nvPicPr>
        <p:blipFill>
          <a:blip r:embed="rId3"/>
          <a:stretch>
            <a:fillRect/>
          </a:stretch>
        </p:blipFill>
        <p:spPr>
          <a:xfrm>
            <a:off x="7422327" y="1497124"/>
            <a:ext cx="4543425" cy="3162300"/>
          </a:xfrm>
          <a:prstGeom prst="rect">
            <a:avLst/>
          </a:prstGeom>
        </p:spPr>
      </p:pic>
      <p:pic>
        <p:nvPicPr>
          <p:cNvPr id="12" name="图片 11">
            <a:extLst>
              <a:ext uri="{FF2B5EF4-FFF2-40B4-BE49-F238E27FC236}">
                <a16:creationId xmlns:a16="http://schemas.microsoft.com/office/drawing/2014/main" id="{AA75594E-9F5A-6EF8-BDAA-14D2990FE9AD}"/>
              </a:ext>
            </a:extLst>
          </p:cNvPr>
          <p:cNvPicPr>
            <a:picLocks noChangeAspect="1"/>
          </p:cNvPicPr>
          <p:nvPr/>
        </p:nvPicPr>
        <p:blipFill>
          <a:blip r:embed="rId4"/>
          <a:stretch>
            <a:fillRect/>
          </a:stretch>
        </p:blipFill>
        <p:spPr>
          <a:xfrm>
            <a:off x="270258" y="3150147"/>
            <a:ext cx="6848475" cy="2000250"/>
          </a:xfrm>
          <a:prstGeom prst="rect">
            <a:avLst/>
          </a:prstGeom>
        </p:spPr>
      </p:pic>
      <p:sp>
        <p:nvSpPr>
          <p:cNvPr id="14" name="文本框 13">
            <a:extLst>
              <a:ext uri="{FF2B5EF4-FFF2-40B4-BE49-F238E27FC236}">
                <a16:creationId xmlns:a16="http://schemas.microsoft.com/office/drawing/2014/main" id="{7CDE79FB-709B-4B5D-2E43-74D270C6D7FD}"/>
              </a:ext>
            </a:extLst>
          </p:cNvPr>
          <p:cNvSpPr txBox="1"/>
          <p:nvPr/>
        </p:nvSpPr>
        <p:spPr>
          <a:xfrm>
            <a:off x="270258" y="5503555"/>
            <a:ext cx="6094428" cy="523220"/>
          </a:xfrm>
          <a:prstGeom prst="rect">
            <a:avLst/>
          </a:prstGeom>
          <a:noFill/>
        </p:spPr>
        <p:txBody>
          <a:bodyPr wrap="square">
            <a:spAutoFit/>
          </a:bodyPr>
          <a:lstStyle/>
          <a:p>
            <a:pPr indent="360000"/>
            <a:r>
              <a:rPr lang="zh-CN" altLang="en-US" sz="1400" dirty="0">
                <a:latin typeface="微软雅黑" panose="020B0503020204020204" pitchFamily="34" charset="-122"/>
                <a:ea typeface="微软雅黑" panose="020B0503020204020204" pitchFamily="34" charset="-122"/>
              </a:rPr>
              <a:t>从以上的运算结果不难看到，在债券投资组合中，任意两只债券之间的违约相关系数均假定是完全相等的，并且约等于 0.4358 。</a:t>
            </a:r>
          </a:p>
        </p:txBody>
      </p:sp>
    </p:spTree>
    <p:extLst>
      <p:ext uri="{BB962C8B-B14F-4D97-AF65-F5344CB8AC3E}">
        <p14:creationId xmlns:p14="http://schemas.microsoft.com/office/powerpoint/2010/main" val="28072758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13.6</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15007"/>
            <a:ext cx="807646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信用风险价值的编程</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以 </a:t>
            </a:r>
            <a:r>
              <a:rPr lang="en-US" altLang="zh-CN" sz="3200" dirty="0">
                <a:latin typeface="微软雅黑" panose="020B0503020204020204" pitchFamily="34" charset="-122"/>
                <a:ea typeface="微软雅黑" panose="020B0503020204020204" pitchFamily="34" charset="-122"/>
              </a:rPr>
              <a:t>AAA </a:t>
            </a:r>
            <a:r>
              <a:rPr lang="zh-CN" altLang="en-US" sz="3200" dirty="0">
                <a:latin typeface="微软雅黑" panose="020B0503020204020204" pitchFamily="34" charset="-122"/>
                <a:ea typeface="微软雅黑" panose="020B0503020204020204" pitchFamily="34" charset="-122"/>
              </a:rPr>
              <a:t>评级债券投资组合为案例</a:t>
            </a:r>
          </a:p>
        </p:txBody>
      </p:sp>
      <p:sp>
        <p:nvSpPr>
          <p:cNvPr id="7" name="文本框 6">
            <a:extLst>
              <a:ext uri="{FF2B5EF4-FFF2-40B4-BE49-F238E27FC236}">
                <a16:creationId xmlns:a16="http://schemas.microsoft.com/office/drawing/2014/main" id="{E69F21B4-62C7-D11F-193D-9603C30C0E17}"/>
              </a:ext>
            </a:extLst>
          </p:cNvPr>
          <p:cNvSpPr txBox="1"/>
          <p:nvPr/>
        </p:nvSpPr>
        <p:spPr>
          <a:xfrm>
            <a:off x="286381" y="1191477"/>
            <a:ext cx="2204085" cy="337184"/>
          </a:xfrm>
          <a:prstGeom prst="homePlate">
            <a:avLst/>
          </a:prstGeom>
          <a:solidFill>
            <a:srgbClr val="1BA486"/>
          </a:solidFill>
        </p:spPr>
        <p:txBody>
          <a:bodyPr wrap="square" rtlCol="0" anchor="t">
            <a:spAutoFit/>
          </a:bodyPr>
          <a:lstStyle/>
          <a:p>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．针对任务 </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0" name="直接连接符 9">
            <a:extLst>
              <a:ext uri="{FF2B5EF4-FFF2-40B4-BE49-F238E27FC236}">
                <a16:creationId xmlns:a16="http://schemas.microsoft.com/office/drawing/2014/main" id="{932D3EBB-59BE-A456-D098-4383E7F4C2C6}"/>
              </a:ext>
            </a:extLst>
          </p:cNvPr>
          <p:cNvCxnSpPr>
            <a:cxnSpLocks/>
          </p:cNvCxnSpPr>
          <p:nvPr/>
        </p:nvCxnSpPr>
        <p:spPr>
          <a:xfrm>
            <a:off x="6127425" y="1191477"/>
            <a:ext cx="0" cy="5666523"/>
          </a:xfrm>
          <a:prstGeom prst="line">
            <a:avLst/>
          </a:prstGeom>
          <a:ln w="28575">
            <a:solidFill>
              <a:srgbClr val="BEEFDE"/>
            </a:solidFill>
          </a:ln>
        </p:spPr>
        <p:style>
          <a:lnRef idx="3">
            <a:schemeClr val="dk1"/>
          </a:lnRef>
          <a:fillRef idx="0">
            <a:schemeClr val="dk1"/>
          </a:fillRef>
          <a:effectRef idx="2">
            <a:schemeClr val="dk1"/>
          </a:effectRef>
          <a:fontRef idx="minor">
            <a:schemeClr val="tx1"/>
          </a:fontRef>
        </p:style>
      </p:cxnSp>
      <p:pic>
        <p:nvPicPr>
          <p:cNvPr id="3" name="图片 2">
            <a:extLst>
              <a:ext uri="{FF2B5EF4-FFF2-40B4-BE49-F238E27FC236}">
                <a16:creationId xmlns:a16="http://schemas.microsoft.com/office/drawing/2014/main" id="{46AA017E-900A-338F-3879-4555D5883D22}"/>
              </a:ext>
            </a:extLst>
          </p:cNvPr>
          <p:cNvPicPr>
            <a:picLocks noChangeAspect="1"/>
          </p:cNvPicPr>
          <p:nvPr/>
        </p:nvPicPr>
        <p:blipFill>
          <a:blip r:embed="rId2"/>
          <a:stretch>
            <a:fillRect/>
          </a:stretch>
        </p:blipFill>
        <p:spPr>
          <a:xfrm>
            <a:off x="286382" y="1613515"/>
            <a:ext cx="5809618" cy="2428875"/>
          </a:xfrm>
          <a:prstGeom prst="rect">
            <a:avLst/>
          </a:prstGeom>
        </p:spPr>
      </p:pic>
      <p:pic>
        <p:nvPicPr>
          <p:cNvPr id="6" name="图片 5">
            <a:extLst>
              <a:ext uri="{FF2B5EF4-FFF2-40B4-BE49-F238E27FC236}">
                <a16:creationId xmlns:a16="http://schemas.microsoft.com/office/drawing/2014/main" id="{E657C47F-1E26-19BA-9453-1EF6F3F25E63}"/>
              </a:ext>
            </a:extLst>
          </p:cNvPr>
          <p:cNvPicPr>
            <a:picLocks noChangeAspect="1"/>
          </p:cNvPicPr>
          <p:nvPr/>
        </p:nvPicPr>
        <p:blipFill>
          <a:blip r:embed="rId3"/>
          <a:stretch>
            <a:fillRect/>
          </a:stretch>
        </p:blipFill>
        <p:spPr>
          <a:xfrm>
            <a:off x="286381" y="4070682"/>
            <a:ext cx="5809619" cy="1676400"/>
          </a:xfrm>
          <a:prstGeom prst="rect">
            <a:avLst/>
          </a:prstGeom>
        </p:spPr>
      </p:pic>
      <p:sp>
        <p:nvSpPr>
          <p:cNvPr id="9" name="对话气泡: 圆角矩形 8">
            <a:extLst>
              <a:ext uri="{FF2B5EF4-FFF2-40B4-BE49-F238E27FC236}">
                <a16:creationId xmlns:a16="http://schemas.microsoft.com/office/drawing/2014/main" id="{C122918D-67FD-F9F1-74C3-FCDC26435D0F}"/>
              </a:ext>
            </a:extLst>
          </p:cNvPr>
          <p:cNvSpPr/>
          <p:nvPr/>
        </p:nvSpPr>
        <p:spPr>
          <a:xfrm>
            <a:off x="286381" y="5926442"/>
            <a:ext cx="5734334" cy="773611"/>
          </a:xfrm>
          <a:prstGeom prst="wedgeRoundRectCallout">
            <a:avLst>
              <a:gd name="adj1" fmla="val 21485"/>
              <a:gd name="adj2" fmla="val -80091"/>
              <a:gd name="adj3" fmla="val 16667"/>
            </a:avLst>
          </a:prstGeom>
          <a:solidFill>
            <a:srgbClr val="1BA486"/>
          </a:solidFill>
          <a:ln>
            <a:solidFill>
              <a:srgbClr val="BEEF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bg1"/>
                </a:solidFill>
                <a:latin typeface="微软雅黑" panose="020B0503020204020204" pitchFamily="34" charset="-122"/>
                <a:ea typeface="微软雅黑" panose="020B0503020204020204" pitchFamily="34" charset="-122"/>
              </a:rPr>
              <a:t>通过以上的运算可以得到，信用评级 </a:t>
            </a:r>
            <a:r>
              <a:rPr lang="en-US" altLang="zh-CN" sz="1400" dirty="0">
                <a:solidFill>
                  <a:schemeClr val="bg1"/>
                </a:solidFill>
                <a:latin typeface="微软雅黑" panose="020B0503020204020204" pitchFamily="34" charset="-122"/>
                <a:ea typeface="微软雅黑" panose="020B0503020204020204" pitchFamily="34" charset="-122"/>
              </a:rPr>
              <a:t>AAA </a:t>
            </a:r>
            <a:r>
              <a:rPr lang="zh-CN" altLang="en-US" sz="1400" dirty="0">
                <a:solidFill>
                  <a:schemeClr val="bg1"/>
                </a:solidFill>
                <a:latin typeface="微软雅黑" panose="020B0503020204020204" pitchFamily="34" charset="-122"/>
                <a:ea typeface="微软雅黑" panose="020B0503020204020204" pitchFamily="34" charset="-122"/>
              </a:rPr>
              <a:t>的企业债违约概率是 </a:t>
            </a:r>
            <a:r>
              <a:rPr lang="en-US" altLang="zh-CN" sz="1400" dirty="0">
                <a:solidFill>
                  <a:schemeClr val="bg1"/>
                </a:solidFill>
                <a:latin typeface="微软雅黑" panose="020B0503020204020204" pitchFamily="34" charset="-122"/>
                <a:ea typeface="微软雅黑" panose="020B0503020204020204" pitchFamily="34" charset="-122"/>
              </a:rPr>
              <a:t>1.6947% </a:t>
            </a:r>
            <a:r>
              <a:rPr lang="zh-CN" altLang="en-US" sz="1400" dirty="0">
                <a:solidFill>
                  <a:schemeClr val="bg1"/>
                </a:solidFill>
                <a:latin typeface="微软雅黑" panose="020B0503020204020204" pitchFamily="34" charset="-122"/>
                <a:ea typeface="微软雅黑" panose="020B0503020204020204" pitchFamily="34" charset="-122"/>
              </a:rPr>
              <a:t>。</a:t>
            </a:r>
          </a:p>
        </p:txBody>
      </p:sp>
      <p:sp>
        <p:nvSpPr>
          <p:cNvPr id="13" name="文本框 12">
            <a:extLst>
              <a:ext uri="{FF2B5EF4-FFF2-40B4-BE49-F238E27FC236}">
                <a16:creationId xmlns:a16="http://schemas.microsoft.com/office/drawing/2014/main" id="{E0845AF8-DAE5-9E8C-0A3D-90C7EA8F48B5}"/>
              </a:ext>
            </a:extLst>
          </p:cNvPr>
          <p:cNvSpPr txBox="1"/>
          <p:nvPr/>
        </p:nvSpPr>
        <p:spPr>
          <a:xfrm>
            <a:off x="6205986" y="1191477"/>
            <a:ext cx="2204085" cy="337184"/>
          </a:xfrm>
          <a:prstGeom prst="homePlate">
            <a:avLst/>
          </a:prstGeom>
          <a:solidFill>
            <a:srgbClr val="1BA486"/>
          </a:solidFill>
        </p:spPr>
        <p:txBody>
          <a:bodyPr wrap="square" rtlCol="0" anchor="t">
            <a:spAutoFit/>
          </a:bodyPr>
          <a:lstStyle/>
          <a:p>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．针对任务 </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4</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5" name="图片 14">
            <a:extLst>
              <a:ext uri="{FF2B5EF4-FFF2-40B4-BE49-F238E27FC236}">
                <a16:creationId xmlns:a16="http://schemas.microsoft.com/office/drawing/2014/main" id="{7669E3AC-0675-3A69-6978-D17EDAB6504D}"/>
              </a:ext>
            </a:extLst>
          </p:cNvPr>
          <p:cNvPicPr>
            <a:picLocks noChangeAspect="1"/>
          </p:cNvPicPr>
          <p:nvPr/>
        </p:nvPicPr>
        <p:blipFill>
          <a:blip r:embed="rId4"/>
          <a:stretch>
            <a:fillRect/>
          </a:stretch>
        </p:blipFill>
        <p:spPr>
          <a:xfrm>
            <a:off x="6202710" y="1613515"/>
            <a:ext cx="5911981" cy="2519573"/>
          </a:xfrm>
          <a:prstGeom prst="rect">
            <a:avLst/>
          </a:prstGeom>
        </p:spPr>
      </p:pic>
      <p:sp>
        <p:nvSpPr>
          <p:cNvPr id="16" name="对话气泡: 圆角矩形 15">
            <a:extLst>
              <a:ext uri="{FF2B5EF4-FFF2-40B4-BE49-F238E27FC236}">
                <a16:creationId xmlns:a16="http://schemas.microsoft.com/office/drawing/2014/main" id="{9B5AF46B-1857-5DBA-660D-F6D0D77EF08E}"/>
              </a:ext>
            </a:extLst>
          </p:cNvPr>
          <p:cNvSpPr/>
          <p:nvPr/>
        </p:nvSpPr>
        <p:spPr>
          <a:xfrm>
            <a:off x="6171285" y="4554378"/>
            <a:ext cx="5734334" cy="1112145"/>
          </a:xfrm>
          <a:prstGeom prst="wedgeRoundRectCallout">
            <a:avLst>
              <a:gd name="adj1" fmla="val 21485"/>
              <a:gd name="adj2" fmla="val -80091"/>
              <a:gd name="adj3" fmla="val 16667"/>
            </a:avLst>
          </a:prstGeom>
          <a:solidFill>
            <a:srgbClr val="1BA486"/>
          </a:solidFill>
          <a:ln>
            <a:solidFill>
              <a:srgbClr val="BEEF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bg1"/>
                </a:solidFill>
                <a:latin typeface="微软雅黑" panose="020B0503020204020204" pitchFamily="34" charset="-122"/>
                <a:ea typeface="微软雅黑" panose="020B0503020204020204" pitchFamily="34" charset="-122"/>
              </a:rPr>
              <a:t>从以上的运算可以看到，整个投资组合的信用风险价值高达 </a:t>
            </a:r>
            <a:r>
              <a:rPr lang="en-US" altLang="zh-CN" sz="1400" dirty="0">
                <a:solidFill>
                  <a:schemeClr val="bg1"/>
                </a:solidFill>
                <a:latin typeface="微软雅黑" panose="020B0503020204020204" pitchFamily="34" charset="-122"/>
                <a:ea typeface="微软雅黑" panose="020B0503020204020204" pitchFamily="34" charset="-122"/>
              </a:rPr>
              <a:t>19.11 </a:t>
            </a:r>
            <a:r>
              <a:rPr lang="zh-CN" altLang="en-US" sz="1400" dirty="0">
                <a:solidFill>
                  <a:schemeClr val="bg1"/>
                </a:solidFill>
                <a:latin typeface="微软雅黑" panose="020B0503020204020204" pitchFamily="34" charset="-122"/>
                <a:ea typeface="微软雅黑" panose="020B0503020204020204" pitchFamily="34" charset="-122"/>
              </a:rPr>
              <a:t>亿元，占整个投资组合价值的比重约为 </a:t>
            </a:r>
            <a:r>
              <a:rPr lang="en-US" altLang="zh-CN" sz="1400" dirty="0">
                <a:solidFill>
                  <a:schemeClr val="bg1"/>
                </a:solidFill>
                <a:latin typeface="微软雅黑" panose="020B0503020204020204" pitchFamily="34" charset="-122"/>
                <a:ea typeface="微软雅黑" panose="020B0503020204020204" pitchFamily="34" charset="-122"/>
              </a:rPr>
              <a:t>13.65% </a:t>
            </a:r>
            <a:r>
              <a:rPr lang="zh-CN" altLang="en-US" sz="1400" dirty="0">
                <a:solidFill>
                  <a:schemeClr val="bg1"/>
                </a:solidFill>
                <a:latin typeface="微软雅黑" panose="020B0503020204020204" pitchFamily="34" charset="-122"/>
                <a:ea typeface="微软雅黑" panose="020B0503020204020204" pitchFamily="34" charset="-122"/>
              </a:rPr>
              <a:t>。同时，中国石化的企业债券作为持仓最大的债券，对投资组合信用风险价值</a:t>
            </a:r>
          </a:p>
          <a:p>
            <a:r>
              <a:rPr lang="zh-CN" altLang="en-US" sz="1400" dirty="0">
                <a:solidFill>
                  <a:schemeClr val="bg1"/>
                </a:solidFill>
                <a:latin typeface="微软雅黑" panose="020B0503020204020204" pitchFamily="34" charset="-122"/>
                <a:ea typeface="微软雅黑" panose="020B0503020204020204" pitchFamily="34" charset="-122"/>
              </a:rPr>
              <a:t>的贡献金额约为 </a:t>
            </a:r>
            <a:r>
              <a:rPr lang="en-US" altLang="zh-CN" sz="1400" dirty="0">
                <a:solidFill>
                  <a:schemeClr val="bg1"/>
                </a:solidFill>
                <a:latin typeface="微软雅黑" panose="020B0503020204020204" pitchFamily="34" charset="-122"/>
                <a:ea typeface="微软雅黑" panose="020B0503020204020204" pitchFamily="34" charset="-122"/>
              </a:rPr>
              <a:t>2.87 </a:t>
            </a:r>
            <a:r>
              <a:rPr lang="zh-CN" altLang="en-US" sz="1400" dirty="0">
                <a:solidFill>
                  <a:schemeClr val="bg1"/>
                </a:solidFill>
                <a:latin typeface="微软雅黑" panose="020B0503020204020204" pitchFamily="34" charset="-122"/>
                <a:ea typeface="微软雅黑" panose="020B0503020204020204" pitchFamily="34" charset="-122"/>
              </a:rPr>
              <a:t>亿元。</a:t>
            </a:r>
          </a:p>
        </p:txBody>
      </p:sp>
    </p:spTree>
    <p:extLst>
      <p:ext uri="{BB962C8B-B14F-4D97-AF65-F5344CB8AC3E}">
        <p14:creationId xmlns:p14="http://schemas.microsoft.com/office/powerpoint/2010/main" val="486277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3" name="文本框 22"/>
          <p:cNvSpPr txBox="1"/>
          <p:nvPr/>
        </p:nvSpPr>
        <p:spPr>
          <a:xfrm>
            <a:off x="558800" y="195183"/>
            <a:ext cx="6647180" cy="706755"/>
          </a:xfrm>
          <a:prstGeom prst="rect">
            <a:avLst/>
          </a:prstGeom>
          <a:noFill/>
        </p:spPr>
        <p:txBody>
          <a:bodyPr wrap="square" rtlCol="0">
            <a:spAutoFit/>
          </a:bodyPr>
          <a:lstStyle/>
          <a:p>
            <a:r>
              <a:rPr lang="zh-CN" altLang="en-US" sz="4000" b="1">
                <a:latin typeface="微软雅黑" panose="020B0503020204020204" pitchFamily="34" charset="-122"/>
                <a:ea typeface="微软雅黑" panose="020B0503020204020204" pitchFamily="34" charset="-122"/>
                <a:sym typeface="+mn-ea"/>
              </a:rPr>
              <a:t>本章导学</a:t>
            </a:r>
            <a:endParaRPr lang="zh-CN" altLang="en-US" sz="4000" dirty="0">
              <a:latin typeface="微软雅黑" panose="020B0503020204020204" pitchFamily="34" charset="-122"/>
              <a:ea typeface="微软雅黑" panose="020B0503020204020204" pitchFamily="34" charset="-122"/>
            </a:endParaRPr>
          </a:p>
        </p:txBody>
      </p:sp>
      <p:graphicFrame>
        <p:nvGraphicFramePr>
          <p:cNvPr id="8" name="表格 9">
            <a:extLst>
              <a:ext uri="{FF2B5EF4-FFF2-40B4-BE49-F238E27FC236}">
                <a16:creationId xmlns:a16="http://schemas.microsoft.com/office/drawing/2014/main" id="{CD82B5B7-BACB-CBCB-DD64-1544B57DC018}"/>
              </a:ext>
            </a:extLst>
          </p:cNvPr>
          <p:cNvGraphicFramePr>
            <a:graphicFrameLocks noGrp="1"/>
          </p:cNvGraphicFramePr>
          <p:nvPr>
            <p:extLst>
              <p:ext uri="{D42A27DB-BD31-4B8C-83A1-F6EECF244321}">
                <p14:modId xmlns:p14="http://schemas.microsoft.com/office/powerpoint/2010/main" val="3605693084"/>
              </p:ext>
            </p:extLst>
          </p:nvPr>
        </p:nvGraphicFramePr>
        <p:xfrm>
          <a:off x="286603" y="1342697"/>
          <a:ext cx="11562562" cy="4886960"/>
        </p:xfrm>
        <a:graphic>
          <a:graphicData uri="http://schemas.openxmlformats.org/drawingml/2006/table">
            <a:tbl>
              <a:tblPr firstRow="1" bandRow="1">
                <a:tableStyleId>{5C22544A-7EE6-4342-B048-85BDC9FD1C3A}</a:tableStyleId>
              </a:tblPr>
              <a:tblGrid>
                <a:gridCol w="1039088">
                  <a:extLst>
                    <a:ext uri="{9D8B030D-6E8A-4147-A177-3AD203B41FA5}">
                      <a16:colId xmlns:a16="http://schemas.microsoft.com/office/drawing/2014/main" val="3838751804"/>
                    </a:ext>
                  </a:extLst>
                </a:gridCol>
                <a:gridCol w="3761916">
                  <a:extLst>
                    <a:ext uri="{9D8B030D-6E8A-4147-A177-3AD203B41FA5}">
                      <a16:colId xmlns:a16="http://schemas.microsoft.com/office/drawing/2014/main" val="4275921030"/>
                    </a:ext>
                  </a:extLst>
                </a:gridCol>
                <a:gridCol w="4225533">
                  <a:extLst>
                    <a:ext uri="{9D8B030D-6E8A-4147-A177-3AD203B41FA5}">
                      <a16:colId xmlns:a16="http://schemas.microsoft.com/office/drawing/2014/main" val="1182989509"/>
                    </a:ext>
                  </a:extLst>
                </a:gridCol>
                <a:gridCol w="953726">
                  <a:extLst>
                    <a:ext uri="{9D8B030D-6E8A-4147-A177-3AD203B41FA5}">
                      <a16:colId xmlns:a16="http://schemas.microsoft.com/office/drawing/2014/main" val="2028100442"/>
                    </a:ext>
                  </a:extLst>
                </a:gridCol>
                <a:gridCol w="1582299">
                  <a:extLst>
                    <a:ext uri="{9D8B030D-6E8A-4147-A177-3AD203B41FA5}">
                      <a16:colId xmlns:a16="http://schemas.microsoft.com/office/drawing/2014/main" val="639480361"/>
                    </a:ext>
                  </a:extLst>
                </a:gridCol>
              </a:tblGrid>
              <a:tr h="370840">
                <a:tc gridSpan="5">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表 </a:t>
                      </a:r>
                      <a:r>
                        <a:rPr lang="en-US" altLang="zh-CN" sz="1400" dirty="0">
                          <a:solidFill>
                            <a:schemeClr val="tx1"/>
                          </a:solidFill>
                          <a:latin typeface="微软雅黑" panose="020B0503020204020204" pitchFamily="34" charset="-122"/>
                          <a:ea typeface="微软雅黑" panose="020B0503020204020204" pitchFamily="34" charset="-122"/>
                        </a:rPr>
                        <a:t>13-1 </a:t>
                      </a:r>
                      <a:r>
                        <a:rPr lang="zh-CN" altLang="en-US" sz="1400" dirty="0">
                          <a:solidFill>
                            <a:schemeClr val="tx1"/>
                          </a:solidFill>
                          <a:latin typeface="微软雅黑" panose="020B0503020204020204" pitchFamily="34" charset="-122"/>
                          <a:ea typeface="微软雅黑" panose="020B0503020204020204" pitchFamily="34" charset="-122"/>
                        </a:rPr>
                        <a:t>第 </a:t>
                      </a:r>
                      <a:r>
                        <a:rPr lang="en-US" altLang="zh-CN" sz="1400" dirty="0">
                          <a:solidFill>
                            <a:schemeClr val="tx1"/>
                          </a:solidFill>
                          <a:latin typeface="微软雅黑" panose="020B0503020204020204" pitchFamily="34" charset="-122"/>
                          <a:ea typeface="微软雅黑" panose="020B0503020204020204" pitchFamily="34" charset="-122"/>
                        </a:rPr>
                        <a:t>13 </a:t>
                      </a:r>
                      <a:r>
                        <a:rPr lang="zh-CN" altLang="en-US" sz="1400" dirty="0">
                          <a:solidFill>
                            <a:schemeClr val="tx1"/>
                          </a:solidFill>
                          <a:latin typeface="微软雅黑" panose="020B0503020204020204" pitchFamily="34" charset="-122"/>
                          <a:ea typeface="微软雅黑" panose="020B0503020204020204" pitchFamily="34" charset="-122"/>
                        </a:rPr>
                        <a:t>章的结构安排</a:t>
                      </a:r>
                    </a:p>
                  </a:txBody>
                  <a:tcPr anchor="ctr">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520351200"/>
                  </a:ext>
                </a:extLst>
              </a:tr>
              <a:tr h="370840">
                <a:tc>
                  <a:txBody>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序号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案例标题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学习目标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编程任务</a:t>
                      </a:r>
                    </a:p>
                    <a:p>
                      <a:pPr algn="ctr"/>
                      <a:r>
                        <a:rPr lang="zh-CN" altLang="en-US" sz="1400" dirty="0">
                          <a:solidFill>
                            <a:schemeClr val="bg1"/>
                          </a:solidFill>
                          <a:latin typeface="微软雅黑" panose="020B0503020204020204" pitchFamily="34" charset="-122"/>
                          <a:ea typeface="微软雅黑" panose="020B0503020204020204" pitchFamily="34" charset="-122"/>
                        </a:rPr>
                        <a:t>数量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读者扮演</a:t>
                      </a:r>
                    </a:p>
                    <a:p>
                      <a:pPr algn="ctr"/>
                      <a:r>
                        <a:rPr lang="zh-CN" altLang="en-US" sz="1400" dirty="0">
                          <a:solidFill>
                            <a:schemeClr val="bg1"/>
                          </a:solidFill>
                          <a:latin typeface="微软雅黑" panose="020B0503020204020204" pitchFamily="34" charset="-122"/>
                          <a:ea typeface="微软雅黑" panose="020B0503020204020204" pitchFamily="34" charset="-122"/>
                        </a:rPr>
                        <a:t>的角色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extLst>
                  <a:ext uri="{0D108BD9-81ED-4DB2-BD59-A6C34878D82A}">
                    <a16:rowId xmlns:a16="http://schemas.microsoft.com/office/drawing/2014/main" val="1666034841"/>
                  </a:ext>
                </a:extLst>
              </a:tr>
              <a:tr h="370840">
                <a:tc>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1</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方差</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协方差法测度风险价值的</a:t>
                      </a:r>
                    </a:p>
                    <a:p>
                      <a:pPr algn="ctr"/>
                      <a:r>
                        <a:rPr lang="zh-CN" altLang="en-US" sz="1400" dirty="0">
                          <a:solidFill>
                            <a:schemeClr val="tx1"/>
                          </a:solidFill>
                          <a:latin typeface="微软雅黑" panose="020B0503020204020204" pitchFamily="34" charset="-122"/>
                          <a:ea typeface="微软雅黑" panose="020B0503020204020204" pitchFamily="34" charset="-122"/>
                        </a:rPr>
                        <a:t>编程</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以 </a:t>
                      </a:r>
                      <a:r>
                        <a:rPr lang="en-US" altLang="zh-CN" sz="1400" dirty="0">
                          <a:solidFill>
                            <a:schemeClr val="tx1"/>
                          </a:solidFill>
                          <a:latin typeface="微软雅黑" panose="020B0503020204020204" pitchFamily="34" charset="-122"/>
                          <a:ea typeface="微软雅黑" panose="020B0503020204020204" pitchFamily="34" charset="-122"/>
                        </a:rPr>
                        <a:t>QFII </a:t>
                      </a:r>
                      <a:r>
                        <a:rPr lang="zh-CN" altLang="en-US" sz="1400" dirty="0">
                          <a:solidFill>
                            <a:schemeClr val="tx1"/>
                          </a:solidFill>
                          <a:latin typeface="微软雅黑" panose="020B0503020204020204" pitchFamily="34" charset="-122"/>
                          <a:ea typeface="微软雅黑" panose="020B0503020204020204" pitchFamily="34" charset="-122"/>
                        </a:rPr>
                        <a:t>重仓股为案例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掌握风险价值的方差</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协方差法的数</a:t>
                      </a:r>
                    </a:p>
                    <a:p>
                      <a:pPr algn="ctr"/>
                      <a:r>
                        <a:rPr lang="zh-CN" altLang="en-US" sz="1400" dirty="0">
                          <a:solidFill>
                            <a:schemeClr val="tx1"/>
                          </a:solidFill>
                          <a:latin typeface="微软雅黑" panose="020B0503020204020204" pitchFamily="34" charset="-122"/>
                          <a:ea typeface="微软雅黑" panose="020B0503020204020204" pitchFamily="34" charset="-122"/>
                        </a:rPr>
                        <a:t>学表达式以及相关 </a:t>
                      </a:r>
                      <a:r>
                        <a:rPr lang="en-US" altLang="zh-CN" sz="1400" dirty="0">
                          <a:solidFill>
                            <a:schemeClr val="tx1"/>
                          </a:solidFill>
                          <a:latin typeface="微软雅黑" panose="020B0503020204020204" pitchFamily="34" charset="-122"/>
                          <a:ea typeface="微软雅黑" panose="020B0503020204020204" pitchFamily="34" charset="-122"/>
                        </a:rPr>
                        <a:t>Python </a:t>
                      </a:r>
                      <a:r>
                        <a:rPr lang="zh-CN" altLang="en-US" sz="1400" dirty="0">
                          <a:solidFill>
                            <a:schemeClr val="tx1"/>
                          </a:solidFill>
                          <a:latin typeface="微软雅黑" panose="020B0503020204020204" pitchFamily="34" charset="-122"/>
                          <a:ea typeface="微软雅黑" panose="020B0503020204020204" pitchFamily="34" charset="-122"/>
                        </a:rPr>
                        <a:t>编程技术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3 </a:t>
                      </a:r>
                      <a:r>
                        <a:rPr lang="zh-CN" altLang="en-US" sz="1400" dirty="0">
                          <a:solidFill>
                            <a:schemeClr val="tx1"/>
                          </a:solidFill>
                          <a:latin typeface="微软雅黑" panose="020B0503020204020204" pitchFamily="34" charset="-122"/>
                          <a:ea typeface="微软雅黑" panose="020B0503020204020204" pitchFamily="34" charset="-122"/>
                        </a:rPr>
                        <a:t>个</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投资经理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62894424"/>
                  </a:ext>
                </a:extLst>
              </a:tr>
              <a:tr h="370840">
                <a:tc>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2</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历史模拟法测度风险价值的编程</a:t>
                      </a:r>
                    </a:p>
                    <a:p>
                      <a:pPr algn="ct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以基金重仓股为案例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掌握风险价值的历史模拟法的建模</a:t>
                      </a:r>
                    </a:p>
                    <a:p>
                      <a:pPr algn="ctr"/>
                      <a:r>
                        <a:rPr lang="zh-CN" altLang="en-US" sz="1400" dirty="0">
                          <a:solidFill>
                            <a:schemeClr val="tx1"/>
                          </a:solidFill>
                          <a:latin typeface="微软雅黑" panose="020B0503020204020204" pitchFamily="34" charset="-122"/>
                          <a:ea typeface="微软雅黑" panose="020B0503020204020204" pitchFamily="34" charset="-122"/>
                        </a:rPr>
                        <a:t>思路以及相关 </a:t>
                      </a:r>
                      <a:r>
                        <a:rPr lang="en-US" altLang="zh-CN" sz="1400" dirty="0">
                          <a:solidFill>
                            <a:schemeClr val="tx1"/>
                          </a:solidFill>
                          <a:latin typeface="微软雅黑" panose="020B0503020204020204" pitchFamily="34" charset="-122"/>
                          <a:ea typeface="微软雅黑" panose="020B0503020204020204" pitchFamily="34" charset="-122"/>
                        </a:rPr>
                        <a:t>Python </a:t>
                      </a:r>
                      <a:r>
                        <a:rPr lang="zh-CN" altLang="en-US" sz="1400" dirty="0">
                          <a:solidFill>
                            <a:schemeClr val="tx1"/>
                          </a:solidFill>
                          <a:latin typeface="微软雅黑" panose="020B0503020204020204" pitchFamily="34" charset="-122"/>
                          <a:ea typeface="微软雅黑" panose="020B0503020204020204" pitchFamily="34" charset="-122"/>
                        </a:rPr>
                        <a:t>编程技术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3 </a:t>
                      </a:r>
                      <a:r>
                        <a:rPr lang="zh-CN" altLang="en-US" sz="1400" dirty="0">
                          <a:solidFill>
                            <a:schemeClr val="tx1"/>
                          </a:solidFill>
                          <a:latin typeface="微软雅黑" panose="020B0503020204020204" pitchFamily="34" charset="-122"/>
                          <a:ea typeface="微软雅黑" panose="020B0503020204020204" pitchFamily="34" charset="-122"/>
                        </a:rPr>
                        <a:t>个</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风险经理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8809862"/>
                  </a:ext>
                </a:extLst>
              </a:tr>
              <a:tr h="370840">
                <a:tc>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3</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蒙特卡罗模拟法测度风险价值的</a:t>
                      </a:r>
                    </a:p>
                    <a:p>
                      <a:pPr algn="ctr"/>
                      <a:r>
                        <a:rPr lang="zh-CN" altLang="en-US" sz="1400" dirty="0">
                          <a:solidFill>
                            <a:schemeClr val="tx1"/>
                          </a:solidFill>
                          <a:latin typeface="微软雅黑" panose="020B0503020204020204" pitchFamily="34" charset="-122"/>
                          <a:ea typeface="微软雅黑" panose="020B0503020204020204" pitchFamily="34" charset="-122"/>
                        </a:rPr>
                        <a:t>编程</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以社保重仓股为案例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掌握风险价值的蒙特卡罗模拟法的</a:t>
                      </a:r>
                    </a:p>
                    <a:p>
                      <a:pPr algn="ctr"/>
                      <a:r>
                        <a:rPr lang="zh-CN" altLang="en-US" sz="1400" dirty="0">
                          <a:solidFill>
                            <a:schemeClr val="tx1"/>
                          </a:solidFill>
                          <a:latin typeface="微软雅黑" panose="020B0503020204020204" pitchFamily="34" charset="-122"/>
                          <a:ea typeface="微软雅黑" panose="020B0503020204020204" pitchFamily="34" charset="-122"/>
                        </a:rPr>
                        <a:t>建模思路以及相关 </a:t>
                      </a:r>
                      <a:r>
                        <a:rPr lang="en-US" altLang="zh-CN" sz="1400" dirty="0">
                          <a:solidFill>
                            <a:schemeClr val="tx1"/>
                          </a:solidFill>
                          <a:latin typeface="微软雅黑" panose="020B0503020204020204" pitchFamily="34" charset="-122"/>
                          <a:ea typeface="微软雅黑" panose="020B0503020204020204" pitchFamily="34" charset="-122"/>
                        </a:rPr>
                        <a:t>Python </a:t>
                      </a:r>
                      <a:r>
                        <a:rPr lang="zh-CN" altLang="en-US" sz="1400" dirty="0">
                          <a:solidFill>
                            <a:schemeClr val="tx1"/>
                          </a:solidFill>
                          <a:latin typeface="微软雅黑" panose="020B0503020204020204" pitchFamily="34" charset="-122"/>
                          <a:ea typeface="微软雅黑" panose="020B0503020204020204" pitchFamily="34" charset="-122"/>
                        </a:rPr>
                        <a:t>编程技术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3 </a:t>
                      </a:r>
                      <a:r>
                        <a:rPr lang="zh-CN" altLang="en-US" sz="1400" dirty="0">
                          <a:solidFill>
                            <a:schemeClr val="tx1"/>
                          </a:solidFill>
                          <a:latin typeface="微软雅黑" panose="020B0503020204020204" pitchFamily="34" charset="-122"/>
                          <a:ea typeface="微软雅黑" panose="020B0503020204020204" pitchFamily="34" charset="-122"/>
                        </a:rPr>
                        <a:t>个</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基金经理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70143875"/>
                  </a:ext>
                </a:extLst>
              </a:tr>
              <a:tr h="370840">
                <a:tc>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4</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风险价值模型检验的编程</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以</a:t>
                      </a:r>
                    </a:p>
                    <a:p>
                      <a:pPr algn="ctr"/>
                      <a:r>
                        <a:rPr lang="zh-CN" altLang="en-US" sz="1400" dirty="0">
                          <a:solidFill>
                            <a:schemeClr val="tx1"/>
                          </a:solidFill>
                          <a:latin typeface="微软雅黑" panose="020B0503020204020204" pitchFamily="34" charset="-122"/>
                          <a:ea typeface="微软雅黑" panose="020B0503020204020204" pitchFamily="34" charset="-122"/>
                        </a:rPr>
                        <a:t>阳光私募基金重仓股为案例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掌握风险价值模型合理性的验证方</a:t>
                      </a:r>
                    </a:p>
                    <a:p>
                      <a:pPr algn="ctr"/>
                      <a:r>
                        <a:rPr lang="zh-CN" altLang="en-US" sz="1400" dirty="0">
                          <a:solidFill>
                            <a:schemeClr val="tx1"/>
                          </a:solidFill>
                          <a:latin typeface="微软雅黑" panose="020B0503020204020204" pitchFamily="34" charset="-122"/>
                          <a:ea typeface="微软雅黑" panose="020B0503020204020204" pitchFamily="34" charset="-122"/>
                        </a:rPr>
                        <a:t>法以及相关 </a:t>
                      </a:r>
                      <a:r>
                        <a:rPr lang="en-US" altLang="zh-CN" sz="1400" dirty="0">
                          <a:solidFill>
                            <a:schemeClr val="tx1"/>
                          </a:solidFill>
                          <a:latin typeface="微软雅黑" panose="020B0503020204020204" pitchFamily="34" charset="-122"/>
                          <a:ea typeface="微软雅黑" panose="020B0503020204020204" pitchFamily="34" charset="-122"/>
                        </a:rPr>
                        <a:t>Python </a:t>
                      </a:r>
                      <a:r>
                        <a:rPr lang="zh-CN" altLang="en-US" sz="1400" dirty="0">
                          <a:solidFill>
                            <a:schemeClr val="tx1"/>
                          </a:solidFill>
                          <a:latin typeface="微软雅黑" panose="020B0503020204020204" pitchFamily="34" charset="-122"/>
                          <a:ea typeface="微软雅黑" panose="020B0503020204020204" pitchFamily="34" charset="-122"/>
                        </a:rPr>
                        <a:t>编程技术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3 </a:t>
                      </a:r>
                      <a:r>
                        <a:rPr lang="zh-CN" altLang="en-US" sz="1400" dirty="0">
                          <a:solidFill>
                            <a:schemeClr val="tx1"/>
                          </a:solidFill>
                          <a:latin typeface="微软雅黑" panose="020B0503020204020204" pitchFamily="34" charset="-122"/>
                          <a:ea typeface="微软雅黑" panose="020B0503020204020204" pitchFamily="34" charset="-122"/>
                        </a:rPr>
                        <a:t>个</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权益风险</a:t>
                      </a:r>
                    </a:p>
                    <a:p>
                      <a:pPr algn="ctr"/>
                      <a:r>
                        <a:rPr lang="zh-CN" altLang="en-US" sz="1400" dirty="0">
                          <a:solidFill>
                            <a:schemeClr val="tx1"/>
                          </a:solidFill>
                          <a:latin typeface="微软雅黑" panose="020B0503020204020204" pitchFamily="34" charset="-122"/>
                          <a:ea typeface="微软雅黑" panose="020B0503020204020204" pitchFamily="34" charset="-122"/>
                        </a:rPr>
                        <a:t>总监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1332827"/>
                  </a:ext>
                </a:extLst>
              </a:tr>
              <a:tr h="370840">
                <a:tc>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5</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投资组合压力测试的编程</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以</a:t>
                      </a:r>
                    </a:p>
                    <a:p>
                      <a:pPr algn="ctr"/>
                      <a:r>
                        <a:rPr lang="zh-CN" altLang="en-US" sz="1400" dirty="0">
                          <a:solidFill>
                            <a:schemeClr val="tx1"/>
                          </a:solidFill>
                          <a:latin typeface="微软雅黑" panose="020B0503020204020204" pitchFamily="34" charset="-122"/>
                          <a:ea typeface="微软雅黑" panose="020B0503020204020204" pitchFamily="34" charset="-122"/>
                        </a:rPr>
                        <a:t>蓝筹股与利率债为案例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掌握设置压力情景的思路、压力测试的</a:t>
                      </a:r>
                    </a:p>
                    <a:p>
                      <a:pPr algn="ctr"/>
                      <a:r>
                        <a:rPr lang="zh-CN" altLang="en-US" sz="1400" dirty="0">
                          <a:solidFill>
                            <a:schemeClr val="tx1"/>
                          </a:solidFill>
                          <a:latin typeface="微软雅黑" panose="020B0503020204020204" pitchFamily="34" charset="-122"/>
                          <a:ea typeface="微软雅黑" panose="020B0503020204020204" pitchFamily="34" charset="-122"/>
                        </a:rPr>
                        <a:t>建模方法以及相关</a:t>
                      </a:r>
                      <a:r>
                        <a:rPr lang="en-US" altLang="zh-CN" sz="1400" dirty="0">
                          <a:solidFill>
                            <a:schemeClr val="tx1"/>
                          </a:solidFill>
                          <a:latin typeface="微软雅黑" panose="020B0503020204020204" pitchFamily="34" charset="-122"/>
                          <a:ea typeface="微软雅黑" panose="020B0503020204020204" pitchFamily="34" charset="-122"/>
                        </a:rPr>
                        <a:t>Python </a:t>
                      </a:r>
                      <a:r>
                        <a:rPr lang="zh-CN" altLang="en-US" sz="1400" dirty="0">
                          <a:solidFill>
                            <a:schemeClr val="tx1"/>
                          </a:solidFill>
                          <a:latin typeface="微软雅黑" panose="020B0503020204020204" pitchFamily="34" charset="-122"/>
                          <a:ea typeface="微软雅黑" panose="020B0503020204020204" pitchFamily="34" charset="-122"/>
                        </a:rPr>
                        <a:t>编程技术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3 </a:t>
                      </a:r>
                      <a:r>
                        <a:rPr lang="zh-CN" altLang="en-US" sz="1400" dirty="0">
                          <a:solidFill>
                            <a:schemeClr val="tx1"/>
                          </a:solidFill>
                          <a:latin typeface="微软雅黑" panose="020B0503020204020204" pitchFamily="34" charset="-122"/>
                          <a:ea typeface="微软雅黑" panose="020B0503020204020204" pitchFamily="34" charset="-122"/>
                        </a:rPr>
                        <a:t>个</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首席风险官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60690409"/>
                  </a:ext>
                </a:extLst>
              </a:tr>
              <a:tr h="370840">
                <a:tc>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6</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信用风险价值的编程</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以</a:t>
                      </a:r>
                      <a:r>
                        <a:rPr lang="en-US" altLang="zh-CN" sz="1400" dirty="0">
                          <a:solidFill>
                            <a:schemeClr val="tx1"/>
                          </a:solidFill>
                          <a:latin typeface="微软雅黑" panose="020B0503020204020204" pitchFamily="34" charset="-122"/>
                          <a:ea typeface="微软雅黑" panose="020B0503020204020204" pitchFamily="34" charset="-122"/>
                        </a:rPr>
                        <a:t>AAA</a:t>
                      </a:r>
                    </a:p>
                    <a:p>
                      <a:pPr algn="ctr"/>
                      <a:r>
                        <a:rPr lang="zh-CN" altLang="en-US" sz="1400" dirty="0">
                          <a:solidFill>
                            <a:schemeClr val="tx1"/>
                          </a:solidFill>
                          <a:latin typeface="微软雅黑" panose="020B0503020204020204" pitchFamily="34" charset="-122"/>
                          <a:ea typeface="微软雅黑" panose="020B0503020204020204" pitchFamily="34" charset="-122"/>
                        </a:rPr>
                        <a:t>评级债券投资组合为案例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掌握信用风险价值的概念、建模思路</a:t>
                      </a:r>
                    </a:p>
                    <a:p>
                      <a:pPr algn="ctr"/>
                      <a:r>
                        <a:rPr lang="zh-CN" altLang="en-US" sz="1400" dirty="0">
                          <a:solidFill>
                            <a:schemeClr val="tx1"/>
                          </a:solidFill>
                          <a:latin typeface="微软雅黑" panose="020B0503020204020204" pitchFamily="34" charset="-122"/>
                          <a:ea typeface="微软雅黑" panose="020B0503020204020204" pitchFamily="34" charset="-122"/>
                        </a:rPr>
                        <a:t>以及相关 </a:t>
                      </a:r>
                      <a:r>
                        <a:rPr lang="en-US" altLang="zh-CN" sz="1400" dirty="0">
                          <a:solidFill>
                            <a:schemeClr val="tx1"/>
                          </a:solidFill>
                          <a:latin typeface="微软雅黑" panose="020B0503020204020204" pitchFamily="34" charset="-122"/>
                          <a:ea typeface="微软雅黑" panose="020B0503020204020204" pitchFamily="34" charset="-122"/>
                        </a:rPr>
                        <a:t>Python </a:t>
                      </a:r>
                      <a:r>
                        <a:rPr lang="zh-CN" altLang="en-US" sz="1400" dirty="0">
                          <a:solidFill>
                            <a:schemeClr val="tx1"/>
                          </a:solidFill>
                          <a:latin typeface="微软雅黑" panose="020B0503020204020204" pitchFamily="34" charset="-122"/>
                          <a:ea typeface="微软雅黑" panose="020B0503020204020204" pitchFamily="34" charset="-122"/>
                        </a:rPr>
                        <a:t>编程技术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4 </a:t>
                      </a:r>
                      <a:r>
                        <a:rPr lang="zh-CN" altLang="en-US" sz="1400" dirty="0">
                          <a:solidFill>
                            <a:schemeClr val="tx1"/>
                          </a:solidFill>
                          <a:latin typeface="微软雅黑" panose="020B0503020204020204" pitchFamily="34" charset="-122"/>
                          <a:ea typeface="微软雅黑" panose="020B0503020204020204" pitchFamily="34" charset="-122"/>
                        </a:rPr>
                        <a:t>个</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执行委员会</a:t>
                      </a:r>
                    </a:p>
                    <a:p>
                      <a:pPr algn="ctr"/>
                      <a:r>
                        <a:rPr lang="zh-CN" altLang="en-US" sz="1400" dirty="0">
                          <a:solidFill>
                            <a:schemeClr val="tx1"/>
                          </a:solidFill>
                          <a:latin typeface="微软雅黑" panose="020B0503020204020204" pitchFamily="34" charset="-122"/>
                          <a:ea typeface="微软雅黑" panose="020B0503020204020204" pitchFamily="34" charset="-122"/>
                        </a:rPr>
                        <a:t>主席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7564020"/>
                  </a:ext>
                </a:extLst>
              </a:tr>
              <a:tr h="370840">
                <a:tc>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7</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压力风险价值的编程</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以伯克</a:t>
                      </a:r>
                    </a:p>
                    <a:p>
                      <a:pPr algn="ctr"/>
                      <a:r>
                        <a:rPr lang="zh-CN" altLang="en-US" sz="1400" dirty="0">
                          <a:solidFill>
                            <a:schemeClr val="tx1"/>
                          </a:solidFill>
                          <a:latin typeface="微软雅黑" panose="020B0503020204020204" pitchFamily="34" charset="-122"/>
                          <a:ea typeface="微软雅黑" panose="020B0503020204020204" pitchFamily="34" charset="-122"/>
                        </a:rPr>
                        <a:t>希尔</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哈撒韦公司重仓股为案例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掌握压力风险价值的概念、建模思路</a:t>
                      </a:r>
                    </a:p>
                    <a:p>
                      <a:pPr algn="ctr"/>
                      <a:r>
                        <a:rPr lang="zh-CN" altLang="en-US" sz="1400" dirty="0">
                          <a:solidFill>
                            <a:schemeClr val="tx1"/>
                          </a:solidFill>
                          <a:latin typeface="微软雅黑" panose="020B0503020204020204" pitchFamily="34" charset="-122"/>
                          <a:ea typeface="微软雅黑" panose="020B0503020204020204" pitchFamily="34" charset="-122"/>
                        </a:rPr>
                        <a:t>以及相关 </a:t>
                      </a:r>
                      <a:r>
                        <a:rPr lang="en-US" altLang="zh-CN" sz="1400" dirty="0">
                          <a:solidFill>
                            <a:schemeClr val="tx1"/>
                          </a:solidFill>
                          <a:latin typeface="微软雅黑" panose="020B0503020204020204" pitchFamily="34" charset="-122"/>
                          <a:ea typeface="微软雅黑" panose="020B0503020204020204" pitchFamily="34" charset="-122"/>
                        </a:rPr>
                        <a:t>Python </a:t>
                      </a:r>
                      <a:r>
                        <a:rPr lang="zh-CN" altLang="en-US" sz="1400" dirty="0">
                          <a:solidFill>
                            <a:schemeClr val="tx1"/>
                          </a:solidFill>
                          <a:latin typeface="微软雅黑" panose="020B0503020204020204" pitchFamily="34" charset="-122"/>
                          <a:ea typeface="微软雅黑" panose="020B0503020204020204" pitchFamily="34" charset="-122"/>
                        </a:rPr>
                        <a:t>编程技术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3 </a:t>
                      </a:r>
                      <a:r>
                        <a:rPr lang="zh-CN" altLang="en-US" sz="1400" dirty="0">
                          <a:solidFill>
                            <a:schemeClr val="tx1"/>
                          </a:solidFill>
                          <a:latin typeface="微软雅黑" panose="020B0503020204020204" pitchFamily="34" charset="-122"/>
                          <a:ea typeface="微软雅黑" panose="020B0503020204020204" pitchFamily="34" charset="-122"/>
                        </a:rPr>
                        <a:t>个</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董事会主席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83038307"/>
                  </a:ext>
                </a:extLst>
              </a:tr>
              <a:tr h="370840">
                <a:tc>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 </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合计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22 </a:t>
                      </a:r>
                      <a:r>
                        <a:rPr lang="zh-CN" altLang="en-US" sz="1400" dirty="0">
                          <a:solidFill>
                            <a:schemeClr val="tx1"/>
                          </a:solidFill>
                          <a:latin typeface="微软雅黑" panose="020B0503020204020204" pitchFamily="34" charset="-122"/>
                          <a:ea typeface="微软雅黑" panose="020B0503020204020204" pitchFamily="34" charset="-122"/>
                        </a:rPr>
                        <a:t>个</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9402818"/>
                  </a:ext>
                </a:extLst>
              </a:tr>
            </a:tbl>
          </a:graphicData>
        </a:graphic>
      </p:graphicFrame>
      <p:sp>
        <p:nvSpPr>
          <p:cNvPr id="2" name="文本框 11">
            <a:extLst>
              <a:ext uri="{FF2B5EF4-FFF2-40B4-BE49-F238E27FC236}">
                <a16:creationId xmlns:a16="http://schemas.microsoft.com/office/drawing/2014/main" id="{03CF9AC5-B15C-A08E-FE2F-ABDDE40BB4A0}"/>
              </a:ext>
            </a:extLst>
          </p:cNvPr>
          <p:cNvSpPr txBox="1">
            <a:spLocks noChangeArrowheads="1"/>
          </p:cNvSpPr>
          <p:nvPr/>
        </p:nvSpPr>
        <p:spPr bwMode="auto">
          <a:xfrm>
            <a:off x="286603" y="1022132"/>
            <a:ext cx="11506329" cy="395808"/>
          </a:xfrm>
          <a:prstGeom prst="roundRect">
            <a:avLst>
              <a:gd name="adj" fmla="val 6734"/>
            </a:avLst>
          </a:prstGeom>
          <a:solidFill>
            <a:srgbClr val="1BA486"/>
          </a:solidFill>
          <a:ln w="0">
            <a:noFill/>
            <a:miter lim="800000"/>
          </a:ln>
          <a:effectLst>
            <a:innerShdw blurRad="63500" dist="50800" dir="10800000">
              <a:prstClr val="black">
                <a:alpha val="50000"/>
              </a:prstClr>
            </a:innerShdw>
          </a:effec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indent="0" algn="l" eaLnBrk="1" hangingPunct="1">
              <a:lnSpc>
                <a:spcPct val="150000"/>
              </a:lnSpc>
              <a:buFont typeface="Wingdings" panose="05000000000000000000" charset="0"/>
              <a:buNone/>
            </a:pPr>
            <a:r>
              <a:rPr lang="zh-CN" altLang="en-US" sz="1400" dirty="0">
                <a:solidFill>
                  <a:schemeClr val="bg1"/>
                </a:solidFill>
              </a:rPr>
              <a:t>下面通过表 </a:t>
            </a:r>
            <a:r>
              <a:rPr lang="en-US" altLang="zh-CN" sz="1400" dirty="0">
                <a:solidFill>
                  <a:schemeClr val="bg1"/>
                </a:solidFill>
              </a:rPr>
              <a:t>13-1 </a:t>
            </a:r>
            <a:r>
              <a:rPr lang="zh-CN" altLang="en-US" sz="1400" dirty="0">
                <a:solidFill>
                  <a:schemeClr val="bg1"/>
                </a:solidFill>
              </a:rPr>
              <a:t>梳理出本章的结构安排。</a:t>
            </a:r>
            <a:endParaRPr sz="1400" dirty="0">
              <a:solidFill>
                <a:schemeClr val="bg1"/>
              </a:solidFill>
            </a:endParaRPr>
          </a:p>
        </p:txBody>
      </p:sp>
      <p:sp>
        <p:nvSpPr>
          <p:cNvPr id="4" name="文本框 3">
            <a:extLst>
              <a:ext uri="{FF2B5EF4-FFF2-40B4-BE49-F238E27FC236}">
                <a16:creationId xmlns:a16="http://schemas.microsoft.com/office/drawing/2014/main" id="{C96187A5-D6A4-1F21-556D-9FCAA777FD3C}"/>
              </a:ext>
            </a:extLst>
          </p:cNvPr>
          <p:cNvSpPr txBox="1"/>
          <p:nvPr/>
        </p:nvSpPr>
        <p:spPr>
          <a:xfrm>
            <a:off x="286603" y="6550222"/>
            <a:ext cx="11562562" cy="307777"/>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在开始练习本章的案例之前，建议读者先学习《基于 Python 的金融分析与风险管理（第 2 版）》第 15 章的相关内容。</a:t>
            </a:r>
          </a:p>
        </p:txBody>
      </p:sp>
    </p:spTree>
    <p:extLst>
      <p:ext uri="{BB962C8B-B14F-4D97-AF65-F5344CB8AC3E}">
        <p14:creationId xmlns:p14="http://schemas.microsoft.com/office/powerpoint/2010/main" val="16342158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13.7</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15007"/>
            <a:ext cx="807646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压力风险价值的编程</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以伯克希尔</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哈撒韦公司重仓股为案例</a:t>
            </a:r>
          </a:p>
        </p:txBody>
      </p:sp>
      <p:sp>
        <p:nvSpPr>
          <p:cNvPr id="2" name="文本框 1"/>
          <p:cNvSpPr txBox="1"/>
          <p:nvPr/>
        </p:nvSpPr>
        <p:spPr>
          <a:xfrm>
            <a:off x="286385" y="1072391"/>
            <a:ext cx="2568575" cy="368300"/>
          </a:xfrm>
          <a:prstGeom prst="rect">
            <a:avLst/>
          </a:prstGeom>
          <a:noFill/>
        </p:spPr>
        <p:txBody>
          <a:bodyPr wrap="square" rtlCol="0" anchor="t">
            <a:spAutoFit/>
          </a:bodyPr>
          <a:lstStyle/>
          <a:p>
            <a:r>
              <a:rPr lang="en-US" altLang="zh-CN" b="1" dirty="0">
                <a:latin typeface="微软雅黑" panose="020B0503020204020204" pitchFamily="34" charset="-122"/>
                <a:ea typeface="微软雅黑" panose="020B0503020204020204" pitchFamily="34" charset="-122"/>
              </a:rPr>
              <a:t>13.7.1 </a:t>
            </a:r>
            <a:r>
              <a:rPr lang="zh-CN" altLang="en-US" b="1" dirty="0">
                <a:latin typeface="微软雅黑" panose="020B0503020204020204" pitchFamily="34" charset="-122"/>
                <a:ea typeface="微软雅黑" panose="020B0503020204020204" pitchFamily="34" charset="-122"/>
              </a:rPr>
              <a:t>案例详情</a:t>
            </a:r>
          </a:p>
        </p:txBody>
      </p:sp>
      <p:sp>
        <p:nvSpPr>
          <p:cNvPr id="3" name="文本框 2"/>
          <p:cNvSpPr txBox="1"/>
          <p:nvPr/>
        </p:nvSpPr>
        <p:spPr>
          <a:xfrm>
            <a:off x="286385" y="1427554"/>
            <a:ext cx="2204085" cy="337184"/>
          </a:xfrm>
          <a:prstGeom prst="homePlate">
            <a:avLst/>
          </a:prstGeom>
          <a:solidFill>
            <a:srgbClr val="1BA486"/>
          </a:solidFill>
        </p:spPr>
        <p:txBody>
          <a:bodyPr wrap="square" rtlCol="0" anchor="t">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背景介绍</a:t>
            </a:r>
          </a:p>
        </p:txBody>
      </p:sp>
      <p:sp>
        <p:nvSpPr>
          <p:cNvPr id="4" name="文本框 3"/>
          <p:cNvSpPr txBox="1"/>
          <p:nvPr/>
        </p:nvSpPr>
        <p:spPr>
          <a:xfrm>
            <a:off x="286385" y="1768646"/>
            <a:ext cx="11600815" cy="3108543"/>
          </a:xfrm>
          <a:prstGeom prst="rect">
            <a:avLst/>
          </a:prstGeom>
          <a:noFill/>
          <a:ln>
            <a:solidFill>
              <a:schemeClr val="bg1">
                <a:lumMod val="85000"/>
              </a:schemeClr>
            </a:solidFill>
          </a:ln>
        </p:spPr>
        <p:txBody>
          <a:bodyPr wrap="square" rtlCol="0" anchor="t">
            <a:spAutoFit/>
          </a:bodyPr>
          <a:lstStyle/>
          <a:p>
            <a:pPr indent="360000"/>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G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公司是总部位于美国内布拉斯加州奥马哈（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Omaha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）的一家资产管理公司，该公司管理层中的多位成员是投资大师沃伦</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巴菲特（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Warren Buffett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）的忠实拥趸。为了向大师致敬，该公司近期推出了一款模仿巴菲特的伯克希尔</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哈撒韦公司（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Berkshire Hathaway Inc.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）的投资组合进行资产配置的基金产品。</a:t>
            </a:r>
          </a:p>
          <a:p>
            <a:pPr indent="360000"/>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2021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15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日伯克希尔</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哈撒韦公司向美国证券交易委员会提交的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13F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持仓报告（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Form13F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）显示，截止到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2021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9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月末，在公司投资组合中，权重排名前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7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位的重仓股依次是苹果、美国银行、美国运通、可口可乐、卡夫亨氏、穆迪以及威瑞森通信。因此，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F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公司的这款基金就仅配置这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7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只股票，采用的配置策略就是将伯克希</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尔</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哈撒韦公司投资组合中这些股票的权重等比例放大</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并且权重之和等于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100%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a:t>
            </a:r>
          </a:p>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表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13-14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列出了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2021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12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月末该基金在投资组合</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中配置的相关股票权重、这些股票对应于当年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9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月末</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伯克希尔</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哈撒韦公司投资组合中的权重以及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2018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至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2021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年期间部分日收盘价，全部股价数据存放于</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Excel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文件中。此外，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2021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12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月末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G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公司该基</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金投资组合的市值是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6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亿美元。</a:t>
            </a:r>
          </a:p>
        </p:txBody>
      </p:sp>
      <p:sp>
        <p:nvSpPr>
          <p:cNvPr id="5" name="文本框 4">
            <a:extLst>
              <a:ext uri="{FF2B5EF4-FFF2-40B4-BE49-F238E27FC236}">
                <a16:creationId xmlns:a16="http://schemas.microsoft.com/office/drawing/2014/main" id="{CA6174DD-1485-4B56-8F99-252AF77CC890}"/>
              </a:ext>
            </a:extLst>
          </p:cNvPr>
          <p:cNvSpPr txBox="1"/>
          <p:nvPr/>
        </p:nvSpPr>
        <p:spPr>
          <a:xfrm>
            <a:off x="248678" y="5034386"/>
            <a:ext cx="4163068" cy="1384995"/>
          </a:xfrm>
          <a:prstGeom prst="rect">
            <a:avLst/>
          </a:prstGeom>
          <a:noFill/>
          <a:ln>
            <a:solidFill>
              <a:schemeClr val="bg1">
                <a:lumMod val="85000"/>
              </a:schemeClr>
            </a:solidFill>
          </a:ln>
        </p:spPr>
        <p:txBody>
          <a:bodyPr wrap="square">
            <a:spAutoFit/>
          </a:bodyPr>
          <a:lstStyle/>
          <a:p>
            <a:pPr indent="360000"/>
            <a:r>
              <a:rPr lang="zh-CN" altLang="en-US" sz="1400" dirty="0">
                <a:latin typeface="微软雅黑" panose="020B0503020204020204" pitchFamily="34" charset="-122"/>
                <a:ea typeface="微软雅黑" panose="020B0503020204020204" pitchFamily="34" charset="-122"/>
              </a:rPr>
              <a:t>假定你是 </a:t>
            </a:r>
            <a:r>
              <a:rPr lang="en-US" altLang="zh-CN" sz="1400" dirty="0">
                <a:latin typeface="微软雅黑" panose="020B0503020204020204" pitchFamily="34" charset="-122"/>
                <a:ea typeface="微软雅黑" panose="020B0503020204020204" pitchFamily="34" charset="-122"/>
              </a:rPr>
              <a:t>G </a:t>
            </a:r>
            <a:r>
              <a:rPr lang="zh-CN" altLang="en-US" sz="1400" dirty="0">
                <a:latin typeface="微软雅黑" panose="020B0503020204020204" pitchFamily="34" charset="-122"/>
                <a:ea typeface="微软雅黑" panose="020B0503020204020204" pitchFamily="34" charset="-122"/>
              </a:rPr>
              <a:t>公司的董事会主席，正在审阅公司关于该基金投资组合的风险管理报告。在该报告中，列出了投资组合的风险价值和压力风险价值（ </a:t>
            </a:r>
            <a:r>
              <a:rPr lang="en-US" altLang="zh-CN" sz="1400" dirty="0">
                <a:latin typeface="微软雅黑" panose="020B0503020204020204" pitchFamily="34" charset="-122"/>
                <a:ea typeface="微软雅黑" panose="020B0503020204020204" pitchFamily="34" charset="-122"/>
              </a:rPr>
              <a:t>stressed </a:t>
            </a:r>
            <a:r>
              <a:rPr lang="en-US" altLang="zh-CN" sz="1400" dirty="0" err="1">
                <a:latin typeface="微软雅黑" panose="020B0503020204020204" pitchFamily="34" charset="-122"/>
                <a:ea typeface="微软雅黑" panose="020B0503020204020204" pitchFamily="34" charset="-122"/>
              </a:rPr>
              <a:t>VaR</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），为了亲自验证这些风险价值数据的准确性，你需要运用 </a:t>
            </a:r>
            <a:r>
              <a:rPr lang="en-US" altLang="zh-CN" sz="1400" dirty="0">
                <a:latin typeface="微软雅黑" panose="020B0503020204020204" pitchFamily="34" charset="-122"/>
                <a:ea typeface="微软雅黑" panose="020B0503020204020204" pitchFamily="34" charset="-122"/>
              </a:rPr>
              <a:t>Python </a:t>
            </a:r>
            <a:r>
              <a:rPr lang="zh-CN" altLang="en-US" sz="1400" dirty="0">
                <a:latin typeface="微软雅黑" panose="020B0503020204020204" pitchFamily="34" charset="-122"/>
                <a:ea typeface="微软雅黑" panose="020B0503020204020204" pitchFamily="34" charset="-122"/>
              </a:rPr>
              <a:t>完成 </a:t>
            </a:r>
            <a:r>
              <a:rPr lang="en-US" altLang="zh-CN" sz="1400" dirty="0">
                <a:latin typeface="微软雅黑" panose="020B0503020204020204" pitchFamily="34" charset="-122"/>
                <a:ea typeface="微软雅黑" panose="020B0503020204020204" pitchFamily="34" charset="-122"/>
              </a:rPr>
              <a:t>3 </a:t>
            </a:r>
            <a:r>
              <a:rPr lang="zh-CN" altLang="en-US" sz="1400" dirty="0">
                <a:latin typeface="微软雅黑" panose="020B0503020204020204" pitchFamily="34" charset="-122"/>
                <a:ea typeface="微软雅黑" panose="020B0503020204020204" pitchFamily="34" charset="-122"/>
              </a:rPr>
              <a:t>个编程任务。</a:t>
            </a:r>
          </a:p>
        </p:txBody>
      </p:sp>
      <p:pic>
        <p:nvPicPr>
          <p:cNvPr id="9" name="图片 8">
            <a:extLst>
              <a:ext uri="{FF2B5EF4-FFF2-40B4-BE49-F238E27FC236}">
                <a16:creationId xmlns:a16="http://schemas.microsoft.com/office/drawing/2014/main" id="{161E100A-80A4-6F3D-4FAE-C91FF68FEBF3}"/>
              </a:ext>
            </a:extLst>
          </p:cNvPr>
          <p:cNvPicPr>
            <a:picLocks noChangeAspect="1"/>
          </p:cNvPicPr>
          <p:nvPr/>
        </p:nvPicPr>
        <p:blipFill>
          <a:blip r:embed="rId2"/>
          <a:stretch>
            <a:fillRect/>
          </a:stretch>
        </p:blipFill>
        <p:spPr>
          <a:xfrm>
            <a:off x="5010248" y="2895502"/>
            <a:ext cx="6867525" cy="3971925"/>
          </a:xfrm>
          <a:prstGeom prst="rect">
            <a:avLst/>
          </a:prstGeom>
        </p:spPr>
      </p:pic>
    </p:spTree>
    <p:extLst>
      <p:ext uri="{BB962C8B-B14F-4D97-AF65-F5344CB8AC3E}">
        <p14:creationId xmlns:p14="http://schemas.microsoft.com/office/powerpoint/2010/main" val="36244153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13.7</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15007"/>
            <a:ext cx="807646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压力风险价值的编程</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以伯克希尔</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哈撒韦公司重仓股为案例</a:t>
            </a:r>
          </a:p>
        </p:txBody>
      </p:sp>
      <p:sp>
        <p:nvSpPr>
          <p:cNvPr id="2" name="文本框 1"/>
          <p:cNvSpPr txBox="1"/>
          <p:nvPr/>
        </p:nvSpPr>
        <p:spPr>
          <a:xfrm>
            <a:off x="286385" y="1072391"/>
            <a:ext cx="2568575" cy="368300"/>
          </a:xfrm>
          <a:prstGeom prst="rect">
            <a:avLst/>
          </a:prstGeom>
          <a:noFill/>
        </p:spPr>
        <p:txBody>
          <a:bodyPr wrap="square" rtlCol="0" anchor="t">
            <a:spAutoFit/>
          </a:bodyPr>
          <a:lstStyle/>
          <a:p>
            <a:r>
              <a:rPr lang="en-US" altLang="zh-CN" b="1" dirty="0">
                <a:latin typeface="微软雅黑" panose="020B0503020204020204" pitchFamily="34" charset="-122"/>
                <a:ea typeface="微软雅黑" panose="020B0503020204020204" pitchFamily="34" charset="-122"/>
              </a:rPr>
              <a:t>13.7.2 </a:t>
            </a:r>
            <a:r>
              <a:rPr lang="zh-CN" altLang="en-US" b="1" dirty="0">
                <a:latin typeface="微软雅黑" panose="020B0503020204020204" pitchFamily="34" charset="-122"/>
                <a:ea typeface="微软雅黑" panose="020B0503020204020204" pitchFamily="34" charset="-122"/>
              </a:rPr>
              <a:t>编程任务</a:t>
            </a:r>
          </a:p>
        </p:txBody>
      </p:sp>
      <p:sp>
        <p:nvSpPr>
          <p:cNvPr id="5" name="文本框 4">
            <a:extLst>
              <a:ext uri="{FF2B5EF4-FFF2-40B4-BE49-F238E27FC236}">
                <a16:creationId xmlns:a16="http://schemas.microsoft.com/office/drawing/2014/main" id="{E029CC98-67F9-1770-4B87-C26F7F57E6DE}"/>
              </a:ext>
            </a:extLst>
          </p:cNvPr>
          <p:cNvSpPr txBox="1"/>
          <p:nvPr/>
        </p:nvSpPr>
        <p:spPr>
          <a:xfrm>
            <a:off x="286385" y="1427554"/>
            <a:ext cx="2204085" cy="337184"/>
          </a:xfrm>
          <a:prstGeom prst="homePlate">
            <a:avLst/>
          </a:prstGeom>
          <a:solidFill>
            <a:srgbClr val="1BA486"/>
          </a:solidFill>
        </p:spPr>
        <p:txBody>
          <a:bodyPr wrap="square" rtlCol="0" anchor="t">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a:extLst>
              <a:ext uri="{FF2B5EF4-FFF2-40B4-BE49-F238E27FC236}">
                <a16:creationId xmlns:a16="http://schemas.microsoft.com/office/drawing/2014/main" id="{664F9D29-3191-7DFA-7826-D31080AA3634}"/>
              </a:ext>
            </a:extLst>
          </p:cNvPr>
          <p:cNvSpPr txBox="1"/>
          <p:nvPr/>
        </p:nvSpPr>
        <p:spPr>
          <a:xfrm>
            <a:off x="286382" y="1776315"/>
            <a:ext cx="11600815" cy="523220"/>
          </a:xfrm>
          <a:prstGeom prst="rect">
            <a:avLst/>
          </a:prstGeom>
          <a:noFill/>
          <a:ln>
            <a:solidFill>
              <a:schemeClr val="tx1"/>
            </a:solidFill>
          </a:ln>
        </p:spPr>
        <p:txBody>
          <a:bodyPr wrap="square" rtlCol="0" anchor="t">
            <a:spAutoFit/>
          </a:bodyPr>
          <a:lstStyle/>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导入包含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2018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年至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2021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年期间股票日收盘价数据的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Excel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文件，对股票日收盘价进行可视化（将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2018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年首个交易日价格归一化），并且计算这些股票的平均年化收益率、收益率的年化波动率以及收益率的相关系数。</a:t>
            </a:r>
          </a:p>
        </p:txBody>
      </p:sp>
      <p:sp>
        <p:nvSpPr>
          <p:cNvPr id="9" name="文本框 8">
            <a:extLst>
              <a:ext uri="{FF2B5EF4-FFF2-40B4-BE49-F238E27FC236}">
                <a16:creationId xmlns:a16="http://schemas.microsoft.com/office/drawing/2014/main" id="{801AB3A8-6277-8BE8-FD60-3F473E1D5FDC}"/>
              </a:ext>
            </a:extLst>
          </p:cNvPr>
          <p:cNvSpPr txBox="1"/>
          <p:nvPr/>
        </p:nvSpPr>
        <p:spPr>
          <a:xfrm>
            <a:off x="286384" y="2336714"/>
            <a:ext cx="2204085" cy="337184"/>
          </a:xfrm>
          <a:prstGeom prst="homePlate">
            <a:avLst/>
          </a:prstGeom>
          <a:solidFill>
            <a:srgbClr val="1BA486"/>
          </a:solidFill>
        </p:spPr>
        <p:txBody>
          <a:bodyPr wrap="square" rtlCol="0" anchor="t">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文本框 9">
            <a:extLst>
              <a:ext uri="{FF2B5EF4-FFF2-40B4-BE49-F238E27FC236}">
                <a16:creationId xmlns:a16="http://schemas.microsoft.com/office/drawing/2014/main" id="{3CE9BCFD-9034-17B1-C8CB-688B8CCED72F}"/>
              </a:ext>
            </a:extLst>
          </p:cNvPr>
          <p:cNvSpPr txBox="1"/>
          <p:nvPr/>
        </p:nvSpPr>
        <p:spPr>
          <a:xfrm>
            <a:off x="286384" y="2688014"/>
            <a:ext cx="11600815" cy="523220"/>
          </a:xfrm>
          <a:prstGeom prst="rect">
            <a:avLst/>
          </a:prstGeom>
          <a:noFill/>
          <a:ln>
            <a:solidFill>
              <a:schemeClr val="tx1"/>
            </a:solidFill>
          </a:ln>
        </p:spPr>
        <p:txBody>
          <a:bodyPr wrap="square" rtlCol="0" anchor="t">
            <a:spAutoFit/>
          </a:bodyPr>
          <a:lstStyle/>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运用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13.1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节至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13.3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节中自定义的计算风险价值的函数，依次采用方差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协方差法、历史模拟法以及蒙特卡罗模拟法（模拟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100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万次），计算持有期分别为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天和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10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天、置信水平分别为</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95%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和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99%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的投资组合风险价值。</a:t>
            </a:r>
          </a:p>
        </p:txBody>
      </p:sp>
      <p:sp>
        <p:nvSpPr>
          <p:cNvPr id="11" name="文本框 10">
            <a:extLst>
              <a:ext uri="{FF2B5EF4-FFF2-40B4-BE49-F238E27FC236}">
                <a16:creationId xmlns:a16="http://schemas.microsoft.com/office/drawing/2014/main" id="{7B751AEF-BD76-3813-B33C-C8F2710B4A6C}"/>
              </a:ext>
            </a:extLst>
          </p:cNvPr>
          <p:cNvSpPr txBox="1"/>
          <p:nvPr/>
        </p:nvSpPr>
        <p:spPr>
          <a:xfrm>
            <a:off x="286383" y="3240892"/>
            <a:ext cx="2204085" cy="337184"/>
          </a:xfrm>
          <a:prstGeom prst="homePlate">
            <a:avLst/>
          </a:prstGeom>
          <a:solidFill>
            <a:srgbClr val="1BA486"/>
          </a:solidFill>
        </p:spPr>
        <p:txBody>
          <a:bodyPr wrap="square" rtlCol="0" anchor="t">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文本框 12">
            <a:extLst>
              <a:ext uri="{FF2B5EF4-FFF2-40B4-BE49-F238E27FC236}">
                <a16:creationId xmlns:a16="http://schemas.microsoft.com/office/drawing/2014/main" id="{C970206C-C1CB-DB70-73E5-8AC59B1D8809}"/>
              </a:ext>
            </a:extLst>
          </p:cNvPr>
          <p:cNvSpPr txBox="1"/>
          <p:nvPr/>
        </p:nvSpPr>
        <p:spPr>
          <a:xfrm>
            <a:off x="286384" y="3613266"/>
            <a:ext cx="11600815" cy="1169551"/>
          </a:xfrm>
          <a:prstGeom prst="rect">
            <a:avLst/>
          </a:prstGeom>
          <a:noFill/>
          <a:ln>
            <a:solidFill>
              <a:schemeClr val="tx1"/>
            </a:solidFill>
          </a:ln>
        </p:spPr>
        <p:txBody>
          <a:bodyPr wrap="square" rtlCol="0" anchor="t">
            <a:spAutoFit/>
          </a:bodyPr>
          <a:lstStyle/>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在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2007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年至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2008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年期间，美国爆发了震惊全球的次贷危机，这次危机对欧美股市产生了严重的负面影响，导致欧美主要股票指数大幅下跌，表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13-15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梳理了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2007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年至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2008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年期间欧美主要股指的跌幅情况。因此，将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2007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年至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2008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年作为压力期间，导入包含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2007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年至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2008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年期间股票日收盘价数据的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Excel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文件，计算持有期分别为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天和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10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天、置信水平分别为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95%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和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99%</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的投资组合压力风险价值。需要注意的是，卡夫亨氏是由卡夫食品与亨氏公司于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2015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年合并成立的新公司，并且新公司股票于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2015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7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6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日在纳斯达克挂牌交易，这次合并由卡夫食品占据主导地位，因此在测算压力风险价值的过程中，选取了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2007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年至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2008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年期间卡夫食品的股票价格。</a:t>
            </a:r>
          </a:p>
        </p:txBody>
      </p:sp>
      <p:graphicFrame>
        <p:nvGraphicFramePr>
          <p:cNvPr id="8" name="表格 11">
            <a:extLst>
              <a:ext uri="{FF2B5EF4-FFF2-40B4-BE49-F238E27FC236}">
                <a16:creationId xmlns:a16="http://schemas.microsoft.com/office/drawing/2014/main" id="{2D470B4A-082E-C810-AAF9-9D581B302261}"/>
              </a:ext>
            </a:extLst>
          </p:cNvPr>
          <p:cNvGraphicFramePr>
            <a:graphicFrameLocks noGrp="1"/>
          </p:cNvGraphicFramePr>
          <p:nvPr>
            <p:extLst>
              <p:ext uri="{D42A27DB-BD31-4B8C-83A1-F6EECF244321}">
                <p14:modId xmlns:p14="http://schemas.microsoft.com/office/powerpoint/2010/main" val="1999006440"/>
              </p:ext>
            </p:extLst>
          </p:nvPr>
        </p:nvGraphicFramePr>
        <p:xfrm>
          <a:off x="286381" y="4883714"/>
          <a:ext cx="11600816" cy="1854200"/>
        </p:xfrm>
        <a:graphic>
          <a:graphicData uri="http://schemas.openxmlformats.org/drawingml/2006/table">
            <a:tbl>
              <a:tblPr firstRow="1" bandRow="1">
                <a:tableStyleId>{5C22544A-7EE6-4342-B048-85BDC9FD1C3A}</a:tableStyleId>
              </a:tblPr>
              <a:tblGrid>
                <a:gridCol w="1450102">
                  <a:extLst>
                    <a:ext uri="{9D8B030D-6E8A-4147-A177-3AD203B41FA5}">
                      <a16:colId xmlns:a16="http://schemas.microsoft.com/office/drawing/2014/main" val="2544168371"/>
                    </a:ext>
                  </a:extLst>
                </a:gridCol>
                <a:gridCol w="1450102">
                  <a:extLst>
                    <a:ext uri="{9D8B030D-6E8A-4147-A177-3AD203B41FA5}">
                      <a16:colId xmlns:a16="http://schemas.microsoft.com/office/drawing/2014/main" val="1237213547"/>
                    </a:ext>
                  </a:extLst>
                </a:gridCol>
                <a:gridCol w="1450102">
                  <a:extLst>
                    <a:ext uri="{9D8B030D-6E8A-4147-A177-3AD203B41FA5}">
                      <a16:colId xmlns:a16="http://schemas.microsoft.com/office/drawing/2014/main" val="2939151725"/>
                    </a:ext>
                  </a:extLst>
                </a:gridCol>
                <a:gridCol w="1450102">
                  <a:extLst>
                    <a:ext uri="{9D8B030D-6E8A-4147-A177-3AD203B41FA5}">
                      <a16:colId xmlns:a16="http://schemas.microsoft.com/office/drawing/2014/main" val="2840092424"/>
                    </a:ext>
                  </a:extLst>
                </a:gridCol>
                <a:gridCol w="1450102">
                  <a:extLst>
                    <a:ext uri="{9D8B030D-6E8A-4147-A177-3AD203B41FA5}">
                      <a16:colId xmlns:a16="http://schemas.microsoft.com/office/drawing/2014/main" val="2892725306"/>
                    </a:ext>
                  </a:extLst>
                </a:gridCol>
                <a:gridCol w="1450102">
                  <a:extLst>
                    <a:ext uri="{9D8B030D-6E8A-4147-A177-3AD203B41FA5}">
                      <a16:colId xmlns:a16="http://schemas.microsoft.com/office/drawing/2014/main" val="1853507742"/>
                    </a:ext>
                  </a:extLst>
                </a:gridCol>
                <a:gridCol w="1450102">
                  <a:extLst>
                    <a:ext uri="{9D8B030D-6E8A-4147-A177-3AD203B41FA5}">
                      <a16:colId xmlns:a16="http://schemas.microsoft.com/office/drawing/2014/main" val="85353518"/>
                    </a:ext>
                  </a:extLst>
                </a:gridCol>
                <a:gridCol w="1450102">
                  <a:extLst>
                    <a:ext uri="{9D8B030D-6E8A-4147-A177-3AD203B41FA5}">
                      <a16:colId xmlns:a16="http://schemas.microsoft.com/office/drawing/2014/main" val="3809466180"/>
                    </a:ext>
                  </a:extLst>
                </a:gridCol>
              </a:tblGrid>
              <a:tr h="370840">
                <a:tc gridSpan="8">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表 </a:t>
                      </a:r>
                      <a:r>
                        <a:rPr lang="en-US" altLang="zh-CN" sz="1400" dirty="0">
                          <a:solidFill>
                            <a:schemeClr val="tx1"/>
                          </a:solidFill>
                          <a:latin typeface="微软雅黑" panose="020B0503020204020204" pitchFamily="34" charset="-122"/>
                          <a:ea typeface="微软雅黑" panose="020B0503020204020204" pitchFamily="34" charset="-122"/>
                        </a:rPr>
                        <a:t>13-15 2007 </a:t>
                      </a:r>
                      <a:r>
                        <a:rPr lang="zh-CN" altLang="en-US" sz="1400" dirty="0">
                          <a:solidFill>
                            <a:schemeClr val="tx1"/>
                          </a:solidFill>
                          <a:latin typeface="微软雅黑" panose="020B0503020204020204" pitchFamily="34" charset="-122"/>
                          <a:ea typeface="微软雅黑" panose="020B0503020204020204" pitchFamily="34" charset="-122"/>
                        </a:rPr>
                        <a:t>年至 </a:t>
                      </a:r>
                      <a:r>
                        <a:rPr lang="en-US" altLang="zh-CN" sz="1400" dirty="0">
                          <a:solidFill>
                            <a:schemeClr val="tx1"/>
                          </a:solidFill>
                          <a:latin typeface="微软雅黑" panose="020B0503020204020204" pitchFamily="34" charset="-122"/>
                          <a:ea typeface="微软雅黑" panose="020B0503020204020204" pitchFamily="34" charset="-122"/>
                        </a:rPr>
                        <a:t>2008 </a:t>
                      </a:r>
                      <a:r>
                        <a:rPr lang="zh-CN" altLang="en-US" sz="1400" dirty="0">
                          <a:solidFill>
                            <a:schemeClr val="tx1"/>
                          </a:solidFill>
                          <a:latin typeface="微软雅黑" panose="020B0503020204020204" pitchFamily="34" charset="-122"/>
                          <a:ea typeface="微软雅黑" panose="020B0503020204020204" pitchFamily="34" charset="-122"/>
                        </a:rPr>
                        <a:t>年期间欧美主要股指的跌幅</a:t>
                      </a:r>
                    </a:p>
                  </a:txBody>
                  <a:tcPr anchor="ctr">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solidFill>
                          <a:schemeClr val="tx1"/>
                        </a:solidFill>
                      </a:endParaRPr>
                    </a:p>
                  </a:txBody>
                  <a:tcPr>
                    <a:solidFill>
                      <a:schemeClr val="bg1"/>
                    </a:solidFill>
                  </a:tcPr>
                </a:tc>
                <a:tc hMerge="1">
                  <a:txBody>
                    <a:bodyPr/>
                    <a:lstStyle/>
                    <a:p>
                      <a:endParaRPr lang="zh-CN" altLang="en-US" dirty="0">
                        <a:solidFill>
                          <a:schemeClr val="tx1"/>
                        </a:solidFill>
                      </a:endParaRPr>
                    </a:p>
                  </a:txBody>
                  <a:tcPr>
                    <a:solidFill>
                      <a:schemeClr val="bg1"/>
                    </a:solidFill>
                  </a:tcPr>
                </a:tc>
                <a:tc hMerge="1">
                  <a:txBody>
                    <a:bodyPr/>
                    <a:lstStyle/>
                    <a:p>
                      <a:endParaRPr lang="zh-CN" altLang="en-US" dirty="0">
                        <a:solidFill>
                          <a:schemeClr val="tx1"/>
                        </a:solidFill>
                      </a:endParaRPr>
                    </a:p>
                  </a:txBody>
                  <a:tcPr>
                    <a:solidFill>
                      <a:schemeClr val="bg1"/>
                    </a:solidFill>
                  </a:tcPr>
                </a:tc>
                <a:tc hMerge="1">
                  <a:txBody>
                    <a:bodyPr/>
                    <a:lstStyle/>
                    <a:p>
                      <a:endParaRPr lang="zh-CN" altLang="en-US" dirty="0">
                        <a:solidFill>
                          <a:schemeClr val="tx1"/>
                        </a:solidFill>
                      </a:endParaRPr>
                    </a:p>
                  </a:txBody>
                  <a:tcPr>
                    <a:solidFill>
                      <a:schemeClr val="bg1"/>
                    </a:solidFill>
                  </a:tcPr>
                </a:tc>
                <a:tc hMerge="1">
                  <a:txBody>
                    <a:bodyPr/>
                    <a:lstStyle/>
                    <a:p>
                      <a:endParaRPr lang="zh-CN" altLang="en-US" dirty="0">
                        <a:solidFill>
                          <a:schemeClr val="tx1"/>
                        </a:solidFill>
                      </a:endParaRPr>
                    </a:p>
                  </a:txBody>
                  <a:tcPr>
                    <a:solidFill>
                      <a:schemeClr val="bg1"/>
                    </a:solidFill>
                  </a:tcPr>
                </a:tc>
                <a:tc hMerge="1">
                  <a:txBody>
                    <a:bodyPr/>
                    <a:lstStyle/>
                    <a:p>
                      <a:endParaRPr lang="zh-CN" altLang="en-US" dirty="0">
                        <a:solidFill>
                          <a:schemeClr val="tx1"/>
                        </a:solidFill>
                      </a:endParaRPr>
                    </a:p>
                  </a:txBody>
                  <a:tcPr>
                    <a:solidFill>
                      <a:schemeClr val="bg1"/>
                    </a:solidFill>
                  </a:tcPr>
                </a:tc>
                <a:tc hMerge="1">
                  <a:txBody>
                    <a:bodyPr/>
                    <a:lstStyle/>
                    <a:p>
                      <a:endParaRPr lang="zh-CN" altLang="en-US" dirty="0">
                        <a:solidFill>
                          <a:schemeClr val="tx1"/>
                        </a:solidFill>
                      </a:endParaRPr>
                    </a:p>
                  </a:txBody>
                  <a:tcPr>
                    <a:solidFill>
                      <a:schemeClr val="bg1"/>
                    </a:solidFill>
                  </a:tcPr>
                </a:tc>
                <a:extLst>
                  <a:ext uri="{0D108BD9-81ED-4DB2-BD59-A6C34878D82A}">
                    <a16:rowId xmlns:a16="http://schemas.microsoft.com/office/drawing/2014/main" val="1012056318"/>
                  </a:ext>
                </a:extLst>
              </a:tr>
              <a:tr h="370840">
                <a:tc>
                  <a:txBody>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指数名称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道琼斯指数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标普</a:t>
                      </a:r>
                      <a:r>
                        <a:rPr lang="en-US" altLang="zh-CN" sz="1400" dirty="0">
                          <a:solidFill>
                            <a:schemeClr val="bg1"/>
                          </a:solidFill>
                          <a:latin typeface="微软雅黑" panose="020B0503020204020204" pitchFamily="34" charset="-122"/>
                          <a:ea typeface="微软雅黑" panose="020B0503020204020204" pitchFamily="34" charset="-122"/>
                        </a:rPr>
                        <a:t>500</a:t>
                      </a:r>
                      <a:r>
                        <a:rPr lang="zh-CN" altLang="en-US" sz="1400" dirty="0">
                          <a:solidFill>
                            <a:schemeClr val="bg1"/>
                          </a:solidFill>
                          <a:latin typeface="微软雅黑" panose="020B0503020204020204" pitchFamily="34" charset="-122"/>
                          <a:ea typeface="微软雅黑" panose="020B0503020204020204" pitchFamily="34" charset="-122"/>
                        </a:rPr>
                        <a:t>指数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纳斯达克综指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en-US" altLang="zh-CN" sz="1400" dirty="0">
                          <a:solidFill>
                            <a:schemeClr val="bg1"/>
                          </a:solidFill>
                          <a:latin typeface="微软雅黑" panose="020B0503020204020204" pitchFamily="34" charset="-122"/>
                          <a:ea typeface="微软雅黑" panose="020B0503020204020204" pitchFamily="34" charset="-122"/>
                        </a:rPr>
                        <a:t>CAC40 </a:t>
                      </a:r>
                      <a:r>
                        <a:rPr lang="zh-CN" altLang="en-US" sz="1400" dirty="0">
                          <a:solidFill>
                            <a:schemeClr val="bg1"/>
                          </a:solidFill>
                          <a:latin typeface="微软雅黑" panose="020B0503020204020204" pitchFamily="34" charset="-122"/>
                          <a:ea typeface="微软雅黑" panose="020B0503020204020204" pitchFamily="34" charset="-122"/>
                        </a:rPr>
                        <a:t>指数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富时 </a:t>
                      </a:r>
                      <a:r>
                        <a:rPr lang="en-US" altLang="zh-CN" sz="1400" dirty="0">
                          <a:solidFill>
                            <a:schemeClr val="bg1"/>
                          </a:solidFill>
                          <a:latin typeface="微软雅黑" panose="020B0503020204020204" pitchFamily="34" charset="-122"/>
                          <a:ea typeface="微软雅黑" panose="020B0503020204020204" pitchFamily="34" charset="-122"/>
                        </a:rPr>
                        <a:t>100 </a:t>
                      </a:r>
                      <a:r>
                        <a:rPr lang="zh-CN" altLang="en-US" sz="1400" dirty="0">
                          <a:solidFill>
                            <a:schemeClr val="bg1"/>
                          </a:solidFill>
                          <a:latin typeface="微软雅黑" panose="020B0503020204020204" pitchFamily="34" charset="-122"/>
                          <a:ea typeface="微软雅黑" panose="020B0503020204020204" pitchFamily="34" charset="-122"/>
                        </a:rPr>
                        <a:t>指数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en-US" altLang="zh-CN" sz="1400" dirty="0">
                          <a:solidFill>
                            <a:schemeClr val="bg1"/>
                          </a:solidFill>
                          <a:latin typeface="微软雅黑" panose="020B0503020204020204" pitchFamily="34" charset="-122"/>
                          <a:ea typeface="微软雅黑" panose="020B0503020204020204" pitchFamily="34" charset="-122"/>
                        </a:rPr>
                        <a:t>DAX </a:t>
                      </a:r>
                      <a:r>
                        <a:rPr lang="zh-CN" altLang="en-US" sz="1400" dirty="0">
                          <a:solidFill>
                            <a:schemeClr val="bg1"/>
                          </a:solidFill>
                          <a:latin typeface="微软雅黑" panose="020B0503020204020204" pitchFamily="34" charset="-122"/>
                          <a:ea typeface="微软雅黑" panose="020B0503020204020204" pitchFamily="34" charset="-122"/>
                        </a:rPr>
                        <a:t>指数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多伦多综指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extLst>
                  <a:ext uri="{0D108BD9-81ED-4DB2-BD59-A6C34878D82A}">
                    <a16:rowId xmlns:a16="http://schemas.microsoft.com/office/drawing/2014/main" val="1488919350"/>
                  </a:ext>
                </a:extLst>
              </a:tr>
              <a:tr h="370840">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所属国家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美国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美国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美国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法国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英国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德国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加拿大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00733657"/>
                  </a:ext>
                </a:extLst>
              </a:tr>
              <a:tr h="370840">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区间涨跌幅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a:t>
                      </a:r>
                      <a:r>
                        <a:rPr lang="en-US" altLang="zh-CN" sz="1400" dirty="0">
                          <a:solidFill>
                            <a:schemeClr val="tx1"/>
                          </a:solidFill>
                          <a:latin typeface="微软雅黑" panose="020B0503020204020204" pitchFamily="34" charset="-122"/>
                          <a:ea typeface="微软雅黑" panose="020B0503020204020204" pitchFamily="34" charset="-122"/>
                        </a:rPr>
                        <a:t>29.58% </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a:t>
                      </a:r>
                      <a:r>
                        <a:rPr lang="en-US" altLang="zh-CN" sz="1400" dirty="0">
                          <a:solidFill>
                            <a:schemeClr val="tx1"/>
                          </a:solidFill>
                          <a:latin typeface="微软雅黑" panose="020B0503020204020204" pitchFamily="34" charset="-122"/>
                          <a:ea typeface="微软雅黑" panose="020B0503020204020204" pitchFamily="34" charset="-122"/>
                        </a:rPr>
                        <a:t>36.31% </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a:t>
                      </a:r>
                      <a:r>
                        <a:rPr lang="en-US" altLang="zh-CN" sz="1400" dirty="0">
                          <a:solidFill>
                            <a:schemeClr val="tx1"/>
                          </a:solidFill>
                          <a:latin typeface="微软雅黑" panose="020B0503020204020204" pitchFamily="34" charset="-122"/>
                          <a:ea typeface="微软雅黑" panose="020B0503020204020204" pitchFamily="34" charset="-122"/>
                        </a:rPr>
                        <a:t>34.71% </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a:t>
                      </a:r>
                      <a:r>
                        <a:rPr lang="en-US" altLang="zh-CN" sz="1400" dirty="0">
                          <a:solidFill>
                            <a:schemeClr val="tx1"/>
                          </a:solidFill>
                          <a:latin typeface="微软雅黑" panose="020B0503020204020204" pitchFamily="34" charset="-122"/>
                          <a:ea typeface="微软雅黑" panose="020B0503020204020204" pitchFamily="34" charset="-122"/>
                        </a:rPr>
                        <a:t>41.93% </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a:t>
                      </a:r>
                      <a:r>
                        <a:rPr lang="en-US" altLang="zh-CN" sz="1400" dirty="0">
                          <a:solidFill>
                            <a:schemeClr val="tx1"/>
                          </a:solidFill>
                          <a:latin typeface="微软雅黑" panose="020B0503020204020204" pitchFamily="34" charset="-122"/>
                          <a:ea typeface="微软雅黑" panose="020B0503020204020204" pitchFamily="34" charset="-122"/>
                        </a:rPr>
                        <a:t>28.72% </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a:t>
                      </a:r>
                      <a:r>
                        <a:rPr lang="en-US" altLang="zh-CN" sz="1400" dirty="0">
                          <a:solidFill>
                            <a:schemeClr val="tx1"/>
                          </a:solidFill>
                          <a:latin typeface="微软雅黑" panose="020B0503020204020204" pitchFamily="34" charset="-122"/>
                          <a:ea typeface="微软雅黑" panose="020B0503020204020204" pitchFamily="34" charset="-122"/>
                        </a:rPr>
                        <a:t>27.08% </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a:t>
                      </a:r>
                      <a:r>
                        <a:rPr lang="en-US" altLang="zh-CN" sz="1400" dirty="0">
                          <a:solidFill>
                            <a:schemeClr val="tx1"/>
                          </a:solidFill>
                          <a:latin typeface="微软雅黑" panose="020B0503020204020204" pitchFamily="34" charset="-122"/>
                          <a:ea typeface="微软雅黑" panose="020B0503020204020204" pitchFamily="34" charset="-122"/>
                        </a:rPr>
                        <a:t>30.37%</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649134"/>
                  </a:ext>
                </a:extLst>
              </a:tr>
              <a:tr h="370840">
                <a:tc gridSpan="8">
                  <a:txBody>
                    <a:bodyPr/>
                    <a:lstStyle/>
                    <a:p>
                      <a:pPr algn="l"/>
                      <a:r>
                        <a:rPr lang="zh-CN" altLang="en-US" sz="1400" dirty="0">
                          <a:solidFill>
                            <a:schemeClr val="tx1"/>
                          </a:solidFill>
                          <a:latin typeface="微软雅黑" panose="020B0503020204020204" pitchFamily="34" charset="-122"/>
                          <a:ea typeface="微软雅黑" panose="020B0503020204020204" pitchFamily="34" charset="-122"/>
                        </a:rPr>
                        <a:t>数据来源：同花顺。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4448309"/>
                  </a:ext>
                </a:extLst>
              </a:tr>
            </a:tbl>
          </a:graphicData>
        </a:graphic>
      </p:graphicFrame>
    </p:spTree>
    <p:extLst>
      <p:ext uri="{BB962C8B-B14F-4D97-AF65-F5344CB8AC3E}">
        <p14:creationId xmlns:p14="http://schemas.microsoft.com/office/powerpoint/2010/main" val="34290092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13.7</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15007"/>
            <a:ext cx="807646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压力风险价值的编程</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以伯克希尔</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哈撒韦公司重仓股为案例</a:t>
            </a:r>
          </a:p>
        </p:txBody>
      </p:sp>
      <p:sp>
        <p:nvSpPr>
          <p:cNvPr id="14" name="文本框 13">
            <a:extLst>
              <a:ext uri="{FF2B5EF4-FFF2-40B4-BE49-F238E27FC236}">
                <a16:creationId xmlns:a16="http://schemas.microsoft.com/office/drawing/2014/main" id="{C5A4F0F9-5F09-C2A1-4AD7-068D72A44521}"/>
              </a:ext>
            </a:extLst>
          </p:cNvPr>
          <p:cNvSpPr txBox="1"/>
          <p:nvPr/>
        </p:nvSpPr>
        <p:spPr>
          <a:xfrm>
            <a:off x="286385" y="2697574"/>
            <a:ext cx="2568575" cy="368300"/>
          </a:xfrm>
          <a:prstGeom prst="rect">
            <a:avLst/>
          </a:prstGeom>
          <a:noFill/>
        </p:spPr>
        <p:txBody>
          <a:bodyPr wrap="square" rtlCol="0" anchor="t">
            <a:spAutoFit/>
          </a:bodyPr>
          <a:lstStyle/>
          <a:p>
            <a:r>
              <a:rPr lang="en-US" altLang="zh-CN" b="1" dirty="0">
                <a:latin typeface="微软雅黑" panose="020B0503020204020204" pitchFamily="34" charset="-122"/>
                <a:ea typeface="微软雅黑" panose="020B0503020204020204" pitchFamily="34" charset="-122"/>
              </a:rPr>
              <a:t>13.7.4 </a:t>
            </a:r>
            <a:r>
              <a:rPr lang="zh-CN" altLang="en-US" b="1" dirty="0">
                <a:latin typeface="微软雅黑" panose="020B0503020204020204" pitchFamily="34" charset="-122"/>
                <a:ea typeface="微软雅黑" panose="020B0503020204020204" pitchFamily="34" charset="-122"/>
              </a:rPr>
              <a:t>参考代码与说明</a:t>
            </a:r>
          </a:p>
        </p:txBody>
      </p:sp>
      <p:sp>
        <p:nvSpPr>
          <p:cNvPr id="19" name="文本框 18">
            <a:extLst>
              <a:ext uri="{FF2B5EF4-FFF2-40B4-BE49-F238E27FC236}">
                <a16:creationId xmlns:a16="http://schemas.microsoft.com/office/drawing/2014/main" id="{E673EEE3-819E-A1E2-74BD-FE7B44FB6F1D}"/>
              </a:ext>
            </a:extLst>
          </p:cNvPr>
          <p:cNvSpPr txBox="1"/>
          <p:nvPr/>
        </p:nvSpPr>
        <p:spPr>
          <a:xfrm>
            <a:off x="286385" y="3043590"/>
            <a:ext cx="2204085" cy="337184"/>
          </a:xfrm>
          <a:prstGeom prst="homePlate">
            <a:avLst/>
          </a:prstGeom>
          <a:solidFill>
            <a:srgbClr val="1BA486"/>
          </a:solidFill>
        </p:spPr>
        <p:txBody>
          <a:bodyPr wrap="square" rtlCol="0" anchor="t">
            <a:spAutoFit/>
          </a:bodyPr>
          <a:lstStyle/>
          <a:p>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．针对任务 </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对话气泡: 圆角矩形 4">
            <a:extLst>
              <a:ext uri="{FF2B5EF4-FFF2-40B4-BE49-F238E27FC236}">
                <a16:creationId xmlns:a16="http://schemas.microsoft.com/office/drawing/2014/main" id="{2E3DEA9A-398C-7619-F35E-B0D0F3245F05}"/>
              </a:ext>
            </a:extLst>
          </p:cNvPr>
          <p:cNvSpPr/>
          <p:nvPr/>
        </p:nvSpPr>
        <p:spPr>
          <a:xfrm>
            <a:off x="1046375" y="5650448"/>
            <a:ext cx="5175315" cy="980472"/>
          </a:xfrm>
          <a:prstGeom prst="wedgeRoundRectCallout">
            <a:avLst>
              <a:gd name="adj1" fmla="val 73706"/>
              <a:gd name="adj2" fmla="val -89522"/>
              <a:gd name="adj3" fmla="val 16667"/>
            </a:avLst>
          </a:prstGeom>
          <a:solidFill>
            <a:srgbClr val="1BA486"/>
          </a:solidFill>
          <a:ln>
            <a:solidFill>
              <a:srgbClr val="BEEF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bg1"/>
                </a:solidFill>
                <a:latin typeface="微软雅黑" panose="020B0503020204020204" pitchFamily="34" charset="-122"/>
                <a:ea typeface="微软雅黑" panose="020B0503020204020204" pitchFamily="34" charset="-122"/>
              </a:rPr>
              <a:t>在从图 </a:t>
            </a:r>
            <a:r>
              <a:rPr lang="en-US" altLang="zh-CN" sz="1400" dirty="0">
                <a:solidFill>
                  <a:schemeClr val="bg1"/>
                </a:solidFill>
                <a:latin typeface="微软雅黑" panose="020B0503020204020204" pitchFamily="34" charset="-122"/>
                <a:ea typeface="微软雅黑" panose="020B0503020204020204" pitchFamily="34" charset="-122"/>
              </a:rPr>
              <a:t>13-4 </a:t>
            </a:r>
            <a:r>
              <a:rPr lang="zh-CN" altLang="en-US" sz="1400" dirty="0">
                <a:solidFill>
                  <a:schemeClr val="bg1"/>
                </a:solidFill>
                <a:latin typeface="微软雅黑" panose="020B0503020204020204" pitchFamily="34" charset="-122"/>
                <a:ea typeface="微软雅黑" panose="020B0503020204020204" pitchFamily="34" charset="-122"/>
              </a:rPr>
              <a:t>中不难看出，在 </a:t>
            </a:r>
            <a:r>
              <a:rPr lang="en-US" altLang="zh-CN" sz="1400" dirty="0">
                <a:solidFill>
                  <a:schemeClr val="bg1"/>
                </a:solidFill>
                <a:latin typeface="微软雅黑" panose="020B0503020204020204" pitchFamily="34" charset="-122"/>
                <a:ea typeface="微软雅黑" panose="020B0503020204020204" pitchFamily="34" charset="-122"/>
              </a:rPr>
              <a:t>2018 </a:t>
            </a:r>
            <a:r>
              <a:rPr lang="zh-CN" altLang="en-US" sz="1400" dirty="0">
                <a:solidFill>
                  <a:schemeClr val="bg1"/>
                </a:solidFill>
                <a:latin typeface="微软雅黑" panose="020B0503020204020204" pitchFamily="34" charset="-122"/>
                <a:ea typeface="微软雅黑" panose="020B0503020204020204" pitchFamily="34" charset="-122"/>
              </a:rPr>
              <a:t>年至 </a:t>
            </a:r>
            <a:r>
              <a:rPr lang="en-US" altLang="zh-CN" sz="1400" dirty="0">
                <a:solidFill>
                  <a:schemeClr val="bg1"/>
                </a:solidFill>
                <a:latin typeface="微软雅黑" panose="020B0503020204020204" pitchFamily="34" charset="-122"/>
                <a:ea typeface="微软雅黑" panose="020B0503020204020204" pitchFamily="34" charset="-122"/>
              </a:rPr>
              <a:t>2021 </a:t>
            </a:r>
            <a:r>
              <a:rPr lang="zh-CN" altLang="en-US" sz="1400" dirty="0">
                <a:solidFill>
                  <a:schemeClr val="bg1"/>
                </a:solidFill>
                <a:latin typeface="微软雅黑" panose="020B0503020204020204" pitchFamily="34" charset="-122"/>
                <a:ea typeface="微软雅黑" panose="020B0503020204020204" pitchFamily="34" charset="-122"/>
              </a:rPr>
              <a:t>年期间内，这 </a:t>
            </a:r>
            <a:r>
              <a:rPr lang="en-US" altLang="zh-CN" sz="1400" dirty="0">
                <a:solidFill>
                  <a:schemeClr val="bg1"/>
                </a:solidFill>
                <a:latin typeface="微软雅黑" panose="020B0503020204020204" pitchFamily="34" charset="-122"/>
                <a:ea typeface="微软雅黑" panose="020B0503020204020204" pitchFamily="34" charset="-122"/>
              </a:rPr>
              <a:t>7 </a:t>
            </a:r>
            <a:r>
              <a:rPr lang="zh-CN" altLang="en-US" sz="1400" dirty="0">
                <a:solidFill>
                  <a:schemeClr val="bg1"/>
                </a:solidFill>
                <a:latin typeface="微软雅黑" panose="020B0503020204020204" pitchFamily="34" charset="-122"/>
                <a:ea typeface="微软雅黑" panose="020B0503020204020204" pitchFamily="34" charset="-122"/>
              </a:rPr>
              <a:t>只股票中苹果公司和穆迪的走势相对比较强劲，卡夫亨氏的表现最不尽如人意。</a:t>
            </a:r>
          </a:p>
        </p:txBody>
      </p:sp>
      <p:sp>
        <p:nvSpPr>
          <p:cNvPr id="2" name="文本框 1">
            <a:extLst>
              <a:ext uri="{FF2B5EF4-FFF2-40B4-BE49-F238E27FC236}">
                <a16:creationId xmlns:a16="http://schemas.microsoft.com/office/drawing/2014/main" id="{5D737ED8-848D-E152-9379-C461F7CD736C}"/>
              </a:ext>
            </a:extLst>
          </p:cNvPr>
          <p:cNvSpPr txBox="1"/>
          <p:nvPr/>
        </p:nvSpPr>
        <p:spPr>
          <a:xfrm>
            <a:off x="286385" y="1421358"/>
            <a:ext cx="11600815" cy="1169551"/>
          </a:xfrm>
          <a:prstGeom prst="rect">
            <a:avLst/>
          </a:prstGeom>
          <a:noFill/>
          <a:ln>
            <a:solidFill>
              <a:schemeClr val="tx1"/>
            </a:solidFill>
          </a:ln>
        </p:spPr>
        <p:txBody>
          <a:bodyPr wrap="square" rtlCol="0" anchor="t">
            <a:spAutoFit/>
          </a:bodyPr>
          <a:lstStyle/>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压力风险价值是指当市场变量处于一定压力条件（比如极端市场行情）时，通过历史模拟法计算得到的风险价值。根据该定义可知，计算压力风险价值的建模思路与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13.2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节中运用历史模拟法计算风险价值的思路是比较相似的。当然，计算压力风险价值的关键与核心是如何寻找到合适的压力期间，最常规的做法是直接选取在现实金融市场中出现极端事件的期间，例如，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1997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年的亚洲金融危机、</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2001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年美国“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9 · 11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恐怖袭击、美国次贷危机、欧洲主权债务危机（简称“欧债危机”）等事件发生的期间。在本案例中，选取了美国次贷危机期间的股票价格数据作为测算压力风险价值的依据。</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a:extLst>
              <a:ext uri="{FF2B5EF4-FFF2-40B4-BE49-F238E27FC236}">
                <a16:creationId xmlns:a16="http://schemas.microsoft.com/office/drawing/2014/main" id="{F6DA4905-8565-6658-DEDB-1C1A5BAD41C0}"/>
              </a:ext>
            </a:extLst>
          </p:cNvPr>
          <p:cNvSpPr txBox="1"/>
          <p:nvPr/>
        </p:nvSpPr>
        <p:spPr>
          <a:xfrm>
            <a:off x="286385" y="1056639"/>
            <a:ext cx="2568575" cy="368300"/>
          </a:xfrm>
          <a:prstGeom prst="rect">
            <a:avLst/>
          </a:prstGeom>
          <a:noFill/>
        </p:spPr>
        <p:txBody>
          <a:bodyPr wrap="square" rtlCol="0" anchor="t">
            <a:spAutoFit/>
          </a:bodyPr>
          <a:lstStyle/>
          <a:p>
            <a:r>
              <a:rPr lang="en-US" altLang="zh-CN" b="1" dirty="0">
                <a:latin typeface="微软雅黑" panose="020B0503020204020204" pitchFamily="34" charset="-122"/>
                <a:ea typeface="微软雅黑" panose="020B0503020204020204" pitchFamily="34" charset="-122"/>
              </a:rPr>
              <a:t>13.7.3 </a:t>
            </a:r>
            <a:r>
              <a:rPr lang="zh-CN" altLang="en-US" b="1" dirty="0">
                <a:latin typeface="微软雅黑" panose="020B0503020204020204" pitchFamily="34" charset="-122"/>
                <a:ea typeface="微软雅黑" panose="020B0503020204020204" pitchFamily="34" charset="-122"/>
              </a:rPr>
              <a:t>编程提示</a:t>
            </a:r>
          </a:p>
        </p:txBody>
      </p:sp>
      <p:pic>
        <p:nvPicPr>
          <p:cNvPr id="7" name="图片 6">
            <a:extLst>
              <a:ext uri="{FF2B5EF4-FFF2-40B4-BE49-F238E27FC236}">
                <a16:creationId xmlns:a16="http://schemas.microsoft.com/office/drawing/2014/main" id="{3368AE31-4726-11D3-028B-EE6B3E01F99B}"/>
              </a:ext>
            </a:extLst>
          </p:cNvPr>
          <p:cNvPicPr>
            <a:picLocks noChangeAspect="1"/>
          </p:cNvPicPr>
          <p:nvPr/>
        </p:nvPicPr>
        <p:blipFill>
          <a:blip r:embed="rId2"/>
          <a:stretch>
            <a:fillRect/>
          </a:stretch>
        </p:blipFill>
        <p:spPr>
          <a:xfrm>
            <a:off x="286385" y="3800367"/>
            <a:ext cx="6877050" cy="933450"/>
          </a:xfrm>
          <a:prstGeom prst="rect">
            <a:avLst/>
          </a:prstGeom>
        </p:spPr>
      </p:pic>
      <p:pic>
        <p:nvPicPr>
          <p:cNvPr id="9" name="图片 8">
            <a:extLst>
              <a:ext uri="{FF2B5EF4-FFF2-40B4-BE49-F238E27FC236}">
                <a16:creationId xmlns:a16="http://schemas.microsoft.com/office/drawing/2014/main" id="{476C8BD5-3165-71A9-70C8-0A748B618A03}"/>
              </a:ext>
            </a:extLst>
          </p:cNvPr>
          <p:cNvPicPr>
            <a:picLocks noChangeAspect="1"/>
          </p:cNvPicPr>
          <p:nvPr/>
        </p:nvPicPr>
        <p:blipFill>
          <a:blip r:embed="rId3"/>
          <a:stretch>
            <a:fillRect/>
          </a:stretch>
        </p:blipFill>
        <p:spPr>
          <a:xfrm>
            <a:off x="7365912" y="2881724"/>
            <a:ext cx="4552950" cy="3067050"/>
          </a:xfrm>
          <a:prstGeom prst="rect">
            <a:avLst/>
          </a:prstGeom>
        </p:spPr>
      </p:pic>
    </p:spTree>
    <p:extLst>
      <p:ext uri="{BB962C8B-B14F-4D97-AF65-F5344CB8AC3E}">
        <p14:creationId xmlns:p14="http://schemas.microsoft.com/office/powerpoint/2010/main" val="9985720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13.7</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15007"/>
            <a:ext cx="807646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压力风险价值的编程</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以伯克希尔</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哈撒韦公司重仓股为案例</a:t>
            </a:r>
          </a:p>
        </p:txBody>
      </p:sp>
      <p:sp>
        <p:nvSpPr>
          <p:cNvPr id="5" name="对话气泡: 圆角矩形 4">
            <a:extLst>
              <a:ext uri="{FF2B5EF4-FFF2-40B4-BE49-F238E27FC236}">
                <a16:creationId xmlns:a16="http://schemas.microsoft.com/office/drawing/2014/main" id="{2E3DEA9A-398C-7619-F35E-B0D0F3245F05}"/>
              </a:ext>
            </a:extLst>
          </p:cNvPr>
          <p:cNvSpPr/>
          <p:nvPr/>
        </p:nvSpPr>
        <p:spPr>
          <a:xfrm>
            <a:off x="6739607" y="2947461"/>
            <a:ext cx="5175315" cy="2635633"/>
          </a:xfrm>
          <a:prstGeom prst="wedgeRoundRectCallout">
            <a:avLst>
              <a:gd name="adj1" fmla="val -43962"/>
              <a:gd name="adj2" fmla="val -76646"/>
              <a:gd name="adj3" fmla="val 16667"/>
            </a:avLst>
          </a:prstGeom>
          <a:solidFill>
            <a:srgbClr val="1BA486"/>
          </a:solidFill>
          <a:ln>
            <a:solidFill>
              <a:srgbClr val="BEEF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0000"/>
            <a:r>
              <a:rPr lang="zh-CN" altLang="en-US" sz="1400" dirty="0">
                <a:solidFill>
                  <a:schemeClr val="bg1"/>
                </a:solidFill>
                <a:latin typeface="微软雅黑" panose="020B0503020204020204" pitchFamily="34" charset="-122"/>
                <a:ea typeface="微软雅黑" panose="020B0503020204020204" pitchFamily="34" charset="-122"/>
              </a:rPr>
              <a:t>基于以上的计算结果可以发现，在 </a:t>
            </a:r>
            <a:r>
              <a:rPr lang="en-US" altLang="zh-CN" sz="1400" dirty="0">
                <a:solidFill>
                  <a:schemeClr val="bg1"/>
                </a:solidFill>
                <a:latin typeface="微软雅黑" panose="020B0503020204020204" pitchFamily="34" charset="-122"/>
                <a:ea typeface="微软雅黑" panose="020B0503020204020204" pitchFamily="34" charset="-122"/>
              </a:rPr>
              <a:t>2018 </a:t>
            </a:r>
            <a:r>
              <a:rPr lang="zh-CN" altLang="en-US" sz="1400" dirty="0">
                <a:solidFill>
                  <a:schemeClr val="bg1"/>
                </a:solidFill>
                <a:latin typeface="微软雅黑" panose="020B0503020204020204" pitchFamily="34" charset="-122"/>
                <a:ea typeface="微软雅黑" panose="020B0503020204020204" pitchFamily="34" charset="-122"/>
              </a:rPr>
              <a:t>年至 </a:t>
            </a:r>
            <a:r>
              <a:rPr lang="en-US" altLang="zh-CN" sz="1400" dirty="0">
                <a:solidFill>
                  <a:schemeClr val="bg1"/>
                </a:solidFill>
                <a:latin typeface="微软雅黑" panose="020B0503020204020204" pitchFamily="34" charset="-122"/>
                <a:ea typeface="微软雅黑" panose="020B0503020204020204" pitchFamily="34" charset="-122"/>
              </a:rPr>
              <a:t>2021 </a:t>
            </a:r>
            <a:r>
              <a:rPr lang="zh-CN" altLang="en-US" sz="1400" dirty="0">
                <a:solidFill>
                  <a:schemeClr val="bg1"/>
                </a:solidFill>
                <a:latin typeface="微软雅黑" panose="020B0503020204020204" pitchFamily="34" charset="-122"/>
                <a:ea typeface="微软雅黑" panose="020B0503020204020204" pitchFamily="34" charset="-122"/>
              </a:rPr>
              <a:t>年期间，只有卡夫亨氏和威瑞森通信的年化平均收益率为负数，其他股票的年化平均收益率均为正数 </a:t>
            </a:r>
            <a:r>
              <a:rPr lang="en-US" altLang="zh-CN" sz="1400" dirty="0">
                <a:solidFill>
                  <a:schemeClr val="bg1"/>
                </a:solidFill>
                <a:latin typeface="微软雅黑" panose="020B0503020204020204" pitchFamily="34" charset="-122"/>
                <a:ea typeface="微软雅黑" panose="020B0503020204020204" pitchFamily="34" charset="-122"/>
              </a:rPr>
              <a:t>.</a:t>
            </a:r>
          </a:p>
          <a:p>
            <a:pPr indent="360000"/>
            <a:r>
              <a:rPr lang="zh-CN" altLang="en-US" sz="1400" dirty="0">
                <a:solidFill>
                  <a:schemeClr val="bg1"/>
                </a:solidFill>
                <a:latin typeface="微软雅黑" panose="020B0503020204020204" pitchFamily="34" charset="-122"/>
                <a:ea typeface="微软雅黑" panose="020B0503020204020204" pitchFamily="34" charset="-122"/>
              </a:rPr>
              <a:t>同时，就波动率而言，只有可口可乐、威瑞森通信的波动率低于 </a:t>
            </a:r>
            <a:r>
              <a:rPr lang="en-US" altLang="zh-CN" sz="1400" dirty="0">
                <a:solidFill>
                  <a:schemeClr val="bg1"/>
                </a:solidFill>
                <a:latin typeface="微软雅黑" panose="020B0503020204020204" pitchFamily="34" charset="-122"/>
                <a:ea typeface="微软雅黑" panose="020B0503020204020204" pitchFamily="34" charset="-122"/>
              </a:rPr>
              <a:t>30% </a:t>
            </a:r>
            <a:r>
              <a:rPr lang="zh-CN" altLang="en-US" sz="1400" dirty="0">
                <a:solidFill>
                  <a:schemeClr val="bg1"/>
                </a:solidFill>
                <a:latin typeface="微软雅黑" panose="020B0503020204020204" pitchFamily="34" charset="-122"/>
                <a:ea typeface="微软雅黑" panose="020B0503020204020204" pitchFamily="34" charset="-122"/>
              </a:rPr>
              <a:t>，其他 </a:t>
            </a:r>
            <a:r>
              <a:rPr lang="en-US" altLang="zh-CN" sz="1400" dirty="0">
                <a:solidFill>
                  <a:schemeClr val="bg1"/>
                </a:solidFill>
                <a:latin typeface="微软雅黑" panose="020B0503020204020204" pitchFamily="34" charset="-122"/>
                <a:ea typeface="微软雅黑" panose="020B0503020204020204" pitchFamily="34" charset="-122"/>
              </a:rPr>
              <a:t>5 </a:t>
            </a:r>
            <a:r>
              <a:rPr lang="zh-CN" altLang="en-US" sz="1400" dirty="0">
                <a:solidFill>
                  <a:schemeClr val="bg1"/>
                </a:solidFill>
                <a:latin typeface="微软雅黑" panose="020B0503020204020204" pitchFamily="34" charset="-122"/>
                <a:ea typeface="微软雅黑" panose="020B0503020204020204" pitchFamily="34" charset="-122"/>
              </a:rPr>
              <a:t>只股票的波动率均超过 </a:t>
            </a:r>
            <a:r>
              <a:rPr lang="en-US" altLang="zh-CN" sz="1400" dirty="0">
                <a:solidFill>
                  <a:schemeClr val="bg1"/>
                </a:solidFill>
                <a:latin typeface="微软雅黑" panose="020B0503020204020204" pitchFamily="34" charset="-122"/>
                <a:ea typeface="微软雅黑" panose="020B0503020204020204" pitchFamily="34" charset="-122"/>
              </a:rPr>
              <a:t>30% </a:t>
            </a:r>
            <a:r>
              <a:rPr lang="zh-CN" altLang="en-US" sz="1400" dirty="0">
                <a:solidFill>
                  <a:schemeClr val="bg1"/>
                </a:solidFill>
                <a:latin typeface="微软雅黑" panose="020B0503020204020204" pitchFamily="34" charset="-122"/>
                <a:ea typeface="微软雅黑" panose="020B0503020204020204" pitchFamily="34" charset="-122"/>
              </a:rPr>
              <a:t>，美国运通的波动率最高。</a:t>
            </a:r>
          </a:p>
          <a:p>
            <a:pPr indent="360000"/>
            <a:r>
              <a:rPr lang="zh-CN" altLang="en-US" sz="1400" dirty="0">
                <a:solidFill>
                  <a:schemeClr val="bg1"/>
                </a:solidFill>
                <a:latin typeface="微软雅黑" panose="020B0503020204020204" pitchFamily="34" charset="-122"/>
                <a:ea typeface="微软雅黑" panose="020B0503020204020204" pitchFamily="34" charset="-122"/>
              </a:rPr>
              <a:t>此外，从相关系数的角度分析，美国银行、美国运通以及穆迪这 </a:t>
            </a:r>
            <a:r>
              <a:rPr lang="en-US" altLang="zh-CN" sz="1400" dirty="0">
                <a:solidFill>
                  <a:schemeClr val="bg1"/>
                </a:solidFill>
                <a:latin typeface="微软雅黑" panose="020B0503020204020204" pitchFamily="34" charset="-122"/>
                <a:ea typeface="微软雅黑" panose="020B0503020204020204" pitchFamily="34" charset="-122"/>
              </a:rPr>
              <a:t>3 </a:t>
            </a:r>
            <a:r>
              <a:rPr lang="zh-CN" altLang="en-US" sz="1400" dirty="0">
                <a:solidFill>
                  <a:schemeClr val="bg1"/>
                </a:solidFill>
                <a:latin typeface="微软雅黑" panose="020B0503020204020204" pitchFamily="34" charset="-122"/>
                <a:ea typeface="微软雅黑" panose="020B0503020204020204" pitchFamily="34" charset="-122"/>
              </a:rPr>
              <a:t>只与金融行业息息相关的股票相关性较高。这在一定程度上表明，巴菲特投资的部分重仓股存在较高的收益相关性，风险分散化程度并不是很高。</a:t>
            </a:r>
          </a:p>
        </p:txBody>
      </p:sp>
      <p:pic>
        <p:nvPicPr>
          <p:cNvPr id="6" name="图片 5">
            <a:extLst>
              <a:ext uri="{FF2B5EF4-FFF2-40B4-BE49-F238E27FC236}">
                <a16:creationId xmlns:a16="http://schemas.microsoft.com/office/drawing/2014/main" id="{073DBA28-CE9E-AF43-8D8F-2B1765CB0AB1}"/>
              </a:ext>
            </a:extLst>
          </p:cNvPr>
          <p:cNvPicPr>
            <a:picLocks noChangeAspect="1"/>
          </p:cNvPicPr>
          <p:nvPr/>
        </p:nvPicPr>
        <p:blipFill>
          <a:blip r:embed="rId2"/>
          <a:stretch>
            <a:fillRect/>
          </a:stretch>
        </p:blipFill>
        <p:spPr>
          <a:xfrm>
            <a:off x="286603" y="1211424"/>
            <a:ext cx="6312864" cy="3472075"/>
          </a:xfrm>
          <a:prstGeom prst="rect">
            <a:avLst/>
          </a:prstGeom>
        </p:spPr>
      </p:pic>
      <p:pic>
        <p:nvPicPr>
          <p:cNvPr id="10" name="图片 9">
            <a:extLst>
              <a:ext uri="{FF2B5EF4-FFF2-40B4-BE49-F238E27FC236}">
                <a16:creationId xmlns:a16="http://schemas.microsoft.com/office/drawing/2014/main" id="{BB32FF5B-B267-4131-CDBD-5E4DBC38B681}"/>
              </a:ext>
            </a:extLst>
          </p:cNvPr>
          <p:cNvPicPr>
            <a:picLocks noChangeAspect="1"/>
          </p:cNvPicPr>
          <p:nvPr/>
        </p:nvPicPr>
        <p:blipFill>
          <a:blip r:embed="rId3"/>
          <a:stretch>
            <a:fillRect/>
          </a:stretch>
        </p:blipFill>
        <p:spPr>
          <a:xfrm>
            <a:off x="277078" y="4683499"/>
            <a:ext cx="6322389" cy="1815166"/>
          </a:xfrm>
          <a:prstGeom prst="rect">
            <a:avLst/>
          </a:prstGeom>
        </p:spPr>
      </p:pic>
    </p:spTree>
    <p:extLst>
      <p:ext uri="{BB962C8B-B14F-4D97-AF65-F5344CB8AC3E}">
        <p14:creationId xmlns:p14="http://schemas.microsoft.com/office/powerpoint/2010/main" val="7678429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13.7</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15007"/>
            <a:ext cx="807646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压力风险价值的编程</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以伯克希尔</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哈撒韦公司重仓股为案例</a:t>
            </a:r>
          </a:p>
        </p:txBody>
      </p:sp>
      <p:sp>
        <p:nvSpPr>
          <p:cNvPr id="7" name="文本框 6">
            <a:extLst>
              <a:ext uri="{FF2B5EF4-FFF2-40B4-BE49-F238E27FC236}">
                <a16:creationId xmlns:a16="http://schemas.microsoft.com/office/drawing/2014/main" id="{D2D117A5-BF8D-CD53-2083-0F2E46885313}"/>
              </a:ext>
            </a:extLst>
          </p:cNvPr>
          <p:cNvSpPr txBox="1"/>
          <p:nvPr/>
        </p:nvSpPr>
        <p:spPr>
          <a:xfrm>
            <a:off x="286603" y="1096470"/>
            <a:ext cx="2204085" cy="337184"/>
          </a:xfrm>
          <a:prstGeom prst="homePlate">
            <a:avLst/>
          </a:prstGeom>
          <a:solidFill>
            <a:srgbClr val="1BA486"/>
          </a:solidFill>
        </p:spPr>
        <p:txBody>
          <a:bodyPr wrap="square" rtlCol="0" anchor="t">
            <a:spAutoFit/>
          </a:bodyPr>
          <a:lstStyle/>
          <a:p>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．针对任务 </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a:extLst>
              <a:ext uri="{FF2B5EF4-FFF2-40B4-BE49-F238E27FC236}">
                <a16:creationId xmlns:a16="http://schemas.microsoft.com/office/drawing/2014/main" id="{66DBCA98-0ABF-ABE3-BDF7-64D99151EA04}"/>
              </a:ext>
            </a:extLst>
          </p:cNvPr>
          <p:cNvPicPr>
            <a:picLocks noChangeAspect="1"/>
          </p:cNvPicPr>
          <p:nvPr/>
        </p:nvPicPr>
        <p:blipFill>
          <a:blip r:embed="rId2"/>
          <a:stretch>
            <a:fillRect/>
          </a:stretch>
        </p:blipFill>
        <p:spPr>
          <a:xfrm>
            <a:off x="286603" y="1553594"/>
            <a:ext cx="5826231" cy="5270200"/>
          </a:xfrm>
          <a:prstGeom prst="rect">
            <a:avLst/>
          </a:prstGeom>
        </p:spPr>
      </p:pic>
      <p:pic>
        <p:nvPicPr>
          <p:cNvPr id="8" name="图片 7">
            <a:extLst>
              <a:ext uri="{FF2B5EF4-FFF2-40B4-BE49-F238E27FC236}">
                <a16:creationId xmlns:a16="http://schemas.microsoft.com/office/drawing/2014/main" id="{6E81D0C9-E36F-480E-DFB7-A0D24E15535D}"/>
              </a:ext>
            </a:extLst>
          </p:cNvPr>
          <p:cNvPicPr>
            <a:picLocks noChangeAspect="1"/>
          </p:cNvPicPr>
          <p:nvPr/>
        </p:nvPicPr>
        <p:blipFill>
          <a:blip r:embed="rId3"/>
          <a:stretch>
            <a:fillRect/>
          </a:stretch>
        </p:blipFill>
        <p:spPr>
          <a:xfrm>
            <a:off x="6132287" y="1553594"/>
            <a:ext cx="6059713" cy="3084185"/>
          </a:xfrm>
          <a:prstGeom prst="rect">
            <a:avLst/>
          </a:prstGeom>
        </p:spPr>
      </p:pic>
      <p:cxnSp>
        <p:nvCxnSpPr>
          <p:cNvPr id="11" name="直接连接符 10">
            <a:extLst>
              <a:ext uri="{FF2B5EF4-FFF2-40B4-BE49-F238E27FC236}">
                <a16:creationId xmlns:a16="http://schemas.microsoft.com/office/drawing/2014/main" id="{D3458437-EAAA-394D-5E55-57842A6D0CBA}"/>
              </a:ext>
            </a:extLst>
          </p:cNvPr>
          <p:cNvCxnSpPr/>
          <p:nvPr/>
        </p:nvCxnSpPr>
        <p:spPr>
          <a:xfrm>
            <a:off x="6133708" y="1348033"/>
            <a:ext cx="0" cy="5509967"/>
          </a:xfrm>
          <a:prstGeom prst="line">
            <a:avLst/>
          </a:prstGeom>
          <a:ln w="38100">
            <a:solidFill>
              <a:srgbClr val="BEEFD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3809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13.7</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15007"/>
            <a:ext cx="807646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压力风险价值的编程</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以伯克希尔</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哈撒韦公司重仓股为案例</a:t>
            </a:r>
          </a:p>
        </p:txBody>
      </p:sp>
      <p:sp>
        <p:nvSpPr>
          <p:cNvPr id="7" name="文本框 6">
            <a:extLst>
              <a:ext uri="{FF2B5EF4-FFF2-40B4-BE49-F238E27FC236}">
                <a16:creationId xmlns:a16="http://schemas.microsoft.com/office/drawing/2014/main" id="{E69F21B4-62C7-D11F-193D-9603C30C0E17}"/>
              </a:ext>
            </a:extLst>
          </p:cNvPr>
          <p:cNvSpPr txBox="1"/>
          <p:nvPr/>
        </p:nvSpPr>
        <p:spPr>
          <a:xfrm>
            <a:off x="286381" y="1191477"/>
            <a:ext cx="2204085" cy="337184"/>
          </a:xfrm>
          <a:prstGeom prst="homePlate">
            <a:avLst/>
          </a:prstGeom>
          <a:solidFill>
            <a:srgbClr val="1BA486"/>
          </a:solidFill>
        </p:spPr>
        <p:txBody>
          <a:bodyPr wrap="square" rtlCol="0" anchor="t">
            <a:spAutoFit/>
          </a:bodyPr>
          <a:lstStyle/>
          <a:p>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．针对任务 </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对话气泡: 圆角矩形 8">
            <a:extLst>
              <a:ext uri="{FF2B5EF4-FFF2-40B4-BE49-F238E27FC236}">
                <a16:creationId xmlns:a16="http://schemas.microsoft.com/office/drawing/2014/main" id="{C122918D-67FD-F9F1-74C3-FCDC26435D0F}"/>
              </a:ext>
            </a:extLst>
          </p:cNvPr>
          <p:cNvSpPr/>
          <p:nvPr/>
        </p:nvSpPr>
        <p:spPr>
          <a:xfrm>
            <a:off x="7592155" y="3212856"/>
            <a:ext cx="3946156" cy="2139885"/>
          </a:xfrm>
          <a:prstGeom prst="wedgeRoundRectCallout">
            <a:avLst>
              <a:gd name="adj1" fmla="val -67858"/>
              <a:gd name="adj2" fmla="val -19298"/>
              <a:gd name="adj3" fmla="val 16667"/>
            </a:avLst>
          </a:prstGeom>
          <a:solidFill>
            <a:srgbClr val="1BA486"/>
          </a:solidFill>
          <a:ln>
            <a:solidFill>
              <a:srgbClr val="BEEF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0000"/>
            <a:r>
              <a:rPr lang="zh-CN" altLang="en-US" sz="1400" dirty="0">
                <a:solidFill>
                  <a:schemeClr val="bg1"/>
                </a:solidFill>
                <a:latin typeface="微软雅黑" panose="020B0503020204020204" pitchFamily="34" charset="-122"/>
                <a:ea typeface="微软雅黑" panose="020B0503020204020204" pitchFamily="34" charset="-122"/>
              </a:rPr>
              <a:t>从图 </a:t>
            </a:r>
            <a:r>
              <a:rPr lang="en-US" altLang="zh-CN" sz="1400" dirty="0">
                <a:solidFill>
                  <a:schemeClr val="bg1"/>
                </a:solidFill>
                <a:latin typeface="微软雅黑" panose="020B0503020204020204" pitchFamily="34" charset="-122"/>
                <a:ea typeface="微软雅黑" panose="020B0503020204020204" pitchFamily="34" charset="-122"/>
              </a:rPr>
              <a:t>13-5 </a:t>
            </a:r>
            <a:r>
              <a:rPr lang="zh-CN" altLang="en-US" sz="1400" dirty="0">
                <a:solidFill>
                  <a:schemeClr val="bg1"/>
                </a:solidFill>
                <a:latin typeface="微软雅黑" panose="020B0503020204020204" pitchFamily="34" charset="-122"/>
                <a:ea typeface="微软雅黑" panose="020B0503020204020204" pitchFamily="34" charset="-122"/>
              </a:rPr>
              <a:t>中不难看出，由于次贷危机源于美国金融机构对信用衍生产品的滥用，因此此次危机对金融机构股价的负面影响是最大的。在次贷危机期间，美国银行、美国运通以及穆迪的股价大幅跳水并且下跌幅度超过 </a:t>
            </a:r>
            <a:r>
              <a:rPr lang="en-US" altLang="zh-CN" sz="1400" dirty="0">
                <a:solidFill>
                  <a:schemeClr val="bg1"/>
                </a:solidFill>
                <a:latin typeface="微软雅黑" panose="020B0503020204020204" pitchFamily="34" charset="-122"/>
                <a:ea typeface="微软雅黑" panose="020B0503020204020204" pitchFamily="34" charset="-122"/>
              </a:rPr>
              <a:t>70% </a:t>
            </a:r>
            <a:r>
              <a:rPr lang="zh-CN" altLang="en-US" sz="1400" dirty="0">
                <a:solidFill>
                  <a:schemeClr val="bg1"/>
                </a:solidFill>
                <a:latin typeface="微软雅黑" panose="020B0503020204020204" pitchFamily="34" charset="-122"/>
                <a:ea typeface="微软雅黑" panose="020B0503020204020204" pitchFamily="34" charset="-122"/>
              </a:rPr>
              <a:t>。相比之下，苹果公司和可口可乐的股价上演了过山车式的行情，它们在 </a:t>
            </a:r>
            <a:r>
              <a:rPr lang="en-US" altLang="zh-CN" sz="1400" dirty="0">
                <a:solidFill>
                  <a:schemeClr val="bg1"/>
                </a:solidFill>
                <a:latin typeface="微软雅黑" panose="020B0503020204020204" pitchFamily="34" charset="-122"/>
                <a:ea typeface="微软雅黑" panose="020B0503020204020204" pitchFamily="34" charset="-122"/>
              </a:rPr>
              <a:t>2018 </a:t>
            </a:r>
            <a:r>
              <a:rPr lang="zh-CN" altLang="en-US" sz="1400" dirty="0">
                <a:solidFill>
                  <a:schemeClr val="bg1"/>
                </a:solidFill>
                <a:latin typeface="微软雅黑" panose="020B0503020204020204" pitchFamily="34" charset="-122"/>
                <a:ea typeface="微软雅黑" panose="020B0503020204020204" pitchFamily="34" charset="-122"/>
              </a:rPr>
              <a:t>年末的股价接近于 </a:t>
            </a:r>
            <a:r>
              <a:rPr lang="en-US" altLang="zh-CN" sz="1400" dirty="0">
                <a:solidFill>
                  <a:schemeClr val="bg1"/>
                </a:solidFill>
                <a:latin typeface="微软雅黑" panose="020B0503020204020204" pitchFamily="34" charset="-122"/>
                <a:ea typeface="微软雅黑" panose="020B0503020204020204" pitchFamily="34" charset="-122"/>
              </a:rPr>
              <a:t>2017 </a:t>
            </a:r>
            <a:r>
              <a:rPr lang="zh-CN" altLang="en-US" sz="1400" dirty="0">
                <a:solidFill>
                  <a:schemeClr val="bg1"/>
                </a:solidFill>
                <a:latin typeface="微软雅黑" panose="020B0503020204020204" pitchFamily="34" charset="-122"/>
                <a:ea typeface="微软雅黑" panose="020B0503020204020204" pitchFamily="34" charset="-122"/>
              </a:rPr>
              <a:t>年初。</a:t>
            </a:r>
          </a:p>
        </p:txBody>
      </p:sp>
      <p:pic>
        <p:nvPicPr>
          <p:cNvPr id="4" name="图片 3">
            <a:extLst>
              <a:ext uri="{FF2B5EF4-FFF2-40B4-BE49-F238E27FC236}">
                <a16:creationId xmlns:a16="http://schemas.microsoft.com/office/drawing/2014/main" id="{AFC8A241-CF1B-8219-6526-B0C5F3C703C7}"/>
              </a:ext>
            </a:extLst>
          </p:cNvPr>
          <p:cNvPicPr>
            <a:picLocks noChangeAspect="1"/>
          </p:cNvPicPr>
          <p:nvPr/>
        </p:nvPicPr>
        <p:blipFill>
          <a:blip r:embed="rId2"/>
          <a:stretch>
            <a:fillRect/>
          </a:stretch>
        </p:blipFill>
        <p:spPr>
          <a:xfrm>
            <a:off x="286381" y="1592131"/>
            <a:ext cx="6867525" cy="752475"/>
          </a:xfrm>
          <a:prstGeom prst="rect">
            <a:avLst/>
          </a:prstGeom>
        </p:spPr>
      </p:pic>
      <p:pic>
        <p:nvPicPr>
          <p:cNvPr id="8" name="图片 7">
            <a:extLst>
              <a:ext uri="{FF2B5EF4-FFF2-40B4-BE49-F238E27FC236}">
                <a16:creationId xmlns:a16="http://schemas.microsoft.com/office/drawing/2014/main" id="{CA68C256-739F-F9E6-E9F6-DEBF9E02855F}"/>
              </a:ext>
            </a:extLst>
          </p:cNvPr>
          <p:cNvPicPr>
            <a:picLocks noChangeAspect="1"/>
          </p:cNvPicPr>
          <p:nvPr/>
        </p:nvPicPr>
        <p:blipFill>
          <a:blip r:embed="rId3"/>
          <a:stretch>
            <a:fillRect/>
          </a:stretch>
        </p:blipFill>
        <p:spPr>
          <a:xfrm>
            <a:off x="540568" y="2744512"/>
            <a:ext cx="6076950" cy="3076575"/>
          </a:xfrm>
          <a:prstGeom prst="rect">
            <a:avLst/>
          </a:prstGeom>
        </p:spPr>
      </p:pic>
    </p:spTree>
    <p:extLst>
      <p:ext uri="{BB962C8B-B14F-4D97-AF65-F5344CB8AC3E}">
        <p14:creationId xmlns:p14="http://schemas.microsoft.com/office/powerpoint/2010/main" val="7221562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13.7</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15007"/>
            <a:ext cx="807646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压力风险价值的编程</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以伯克希尔</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哈撒韦公司重仓股为案例</a:t>
            </a:r>
          </a:p>
        </p:txBody>
      </p:sp>
      <p:pic>
        <p:nvPicPr>
          <p:cNvPr id="3" name="图片 2">
            <a:extLst>
              <a:ext uri="{FF2B5EF4-FFF2-40B4-BE49-F238E27FC236}">
                <a16:creationId xmlns:a16="http://schemas.microsoft.com/office/drawing/2014/main" id="{96850639-B103-ACE2-A715-61F9C360313F}"/>
              </a:ext>
            </a:extLst>
          </p:cNvPr>
          <p:cNvPicPr>
            <a:picLocks noChangeAspect="1"/>
          </p:cNvPicPr>
          <p:nvPr/>
        </p:nvPicPr>
        <p:blipFill>
          <a:blip r:embed="rId2"/>
          <a:stretch>
            <a:fillRect/>
          </a:stretch>
        </p:blipFill>
        <p:spPr>
          <a:xfrm>
            <a:off x="286603" y="1252722"/>
            <a:ext cx="6528976" cy="1450884"/>
          </a:xfrm>
          <a:prstGeom prst="rect">
            <a:avLst/>
          </a:prstGeom>
        </p:spPr>
      </p:pic>
      <p:pic>
        <p:nvPicPr>
          <p:cNvPr id="6" name="图片 5">
            <a:extLst>
              <a:ext uri="{FF2B5EF4-FFF2-40B4-BE49-F238E27FC236}">
                <a16:creationId xmlns:a16="http://schemas.microsoft.com/office/drawing/2014/main" id="{D649ECC0-26E6-CA02-ED82-79F267DBC92D}"/>
              </a:ext>
            </a:extLst>
          </p:cNvPr>
          <p:cNvPicPr>
            <a:picLocks noChangeAspect="1"/>
          </p:cNvPicPr>
          <p:nvPr/>
        </p:nvPicPr>
        <p:blipFill>
          <a:blip r:embed="rId3"/>
          <a:stretch>
            <a:fillRect/>
          </a:stretch>
        </p:blipFill>
        <p:spPr>
          <a:xfrm>
            <a:off x="286603" y="2742448"/>
            <a:ext cx="6528976" cy="4061042"/>
          </a:xfrm>
          <a:prstGeom prst="rect">
            <a:avLst/>
          </a:prstGeom>
        </p:spPr>
      </p:pic>
    </p:spTree>
    <p:extLst>
      <p:ext uri="{BB962C8B-B14F-4D97-AF65-F5344CB8AC3E}">
        <p14:creationId xmlns:p14="http://schemas.microsoft.com/office/powerpoint/2010/main" val="20725869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13.7</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15007"/>
            <a:ext cx="807646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压力风险价值的编程</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以伯克希尔</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哈撒韦公司重仓股为案例</a:t>
            </a:r>
          </a:p>
        </p:txBody>
      </p:sp>
      <p:pic>
        <p:nvPicPr>
          <p:cNvPr id="4" name="图片 3">
            <a:extLst>
              <a:ext uri="{FF2B5EF4-FFF2-40B4-BE49-F238E27FC236}">
                <a16:creationId xmlns:a16="http://schemas.microsoft.com/office/drawing/2014/main" id="{A7B3F304-2BA4-4A8E-DC3A-67F80AD92375}"/>
              </a:ext>
            </a:extLst>
          </p:cNvPr>
          <p:cNvPicPr>
            <a:picLocks noChangeAspect="1"/>
          </p:cNvPicPr>
          <p:nvPr/>
        </p:nvPicPr>
        <p:blipFill>
          <a:blip r:embed="rId2"/>
          <a:stretch>
            <a:fillRect/>
          </a:stretch>
        </p:blipFill>
        <p:spPr>
          <a:xfrm>
            <a:off x="286604" y="1183723"/>
            <a:ext cx="6528976" cy="2345360"/>
          </a:xfrm>
          <a:prstGeom prst="rect">
            <a:avLst/>
          </a:prstGeom>
        </p:spPr>
      </p:pic>
      <p:sp>
        <p:nvSpPr>
          <p:cNvPr id="5" name="文本框 4">
            <a:extLst>
              <a:ext uri="{FF2B5EF4-FFF2-40B4-BE49-F238E27FC236}">
                <a16:creationId xmlns:a16="http://schemas.microsoft.com/office/drawing/2014/main" id="{3BCA8D25-4C78-F67E-9A61-7811B3BF5B30}"/>
              </a:ext>
            </a:extLst>
          </p:cNvPr>
          <p:cNvSpPr txBox="1"/>
          <p:nvPr/>
        </p:nvSpPr>
        <p:spPr>
          <a:xfrm>
            <a:off x="286603" y="3659625"/>
            <a:ext cx="11600815" cy="523220"/>
          </a:xfrm>
          <a:prstGeom prst="rect">
            <a:avLst/>
          </a:prstGeom>
          <a:noFill/>
          <a:ln>
            <a:solidFill>
              <a:schemeClr val="tx1"/>
            </a:solidFill>
          </a:ln>
        </p:spPr>
        <p:txBody>
          <a:bodyPr wrap="square" rtlCol="0" anchor="t">
            <a:spAutoFit/>
          </a:bodyPr>
          <a:lstStyle/>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为了便于对比分析，表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13-16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整理了前面任务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和任务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输出的关于风险价值的计算结果。从表中可以比较清晰地看到，压力风险价值要远远高于正常条件下计算得到的风险价值。</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7" name="表格 7">
            <a:extLst>
              <a:ext uri="{FF2B5EF4-FFF2-40B4-BE49-F238E27FC236}">
                <a16:creationId xmlns:a16="http://schemas.microsoft.com/office/drawing/2014/main" id="{617D2A22-8AE8-A53E-D1C1-4D07C3A7ED46}"/>
              </a:ext>
            </a:extLst>
          </p:cNvPr>
          <p:cNvGraphicFramePr>
            <a:graphicFrameLocks noGrp="1"/>
          </p:cNvGraphicFramePr>
          <p:nvPr>
            <p:extLst>
              <p:ext uri="{D42A27DB-BD31-4B8C-83A1-F6EECF244321}">
                <p14:modId xmlns:p14="http://schemas.microsoft.com/office/powerpoint/2010/main" val="1308372864"/>
              </p:ext>
            </p:extLst>
          </p:nvPr>
        </p:nvGraphicFramePr>
        <p:xfrm>
          <a:off x="286603" y="4313387"/>
          <a:ext cx="8216376" cy="2397313"/>
        </p:xfrm>
        <a:graphic>
          <a:graphicData uri="http://schemas.openxmlformats.org/drawingml/2006/table">
            <a:tbl>
              <a:tblPr firstRow="1" bandRow="1">
                <a:tableStyleId>{5C22544A-7EE6-4342-B048-85BDC9FD1C3A}</a:tableStyleId>
              </a:tblPr>
              <a:tblGrid>
                <a:gridCol w="1643275">
                  <a:extLst>
                    <a:ext uri="{9D8B030D-6E8A-4147-A177-3AD203B41FA5}">
                      <a16:colId xmlns:a16="http://schemas.microsoft.com/office/drawing/2014/main" val="4287195787"/>
                    </a:ext>
                  </a:extLst>
                </a:gridCol>
                <a:gridCol w="1925180">
                  <a:extLst>
                    <a:ext uri="{9D8B030D-6E8A-4147-A177-3AD203B41FA5}">
                      <a16:colId xmlns:a16="http://schemas.microsoft.com/office/drawing/2014/main" val="2258473618"/>
                    </a:ext>
                  </a:extLst>
                </a:gridCol>
                <a:gridCol w="1642498">
                  <a:extLst>
                    <a:ext uri="{9D8B030D-6E8A-4147-A177-3AD203B41FA5}">
                      <a16:colId xmlns:a16="http://schemas.microsoft.com/office/drawing/2014/main" val="4160086961"/>
                    </a:ext>
                  </a:extLst>
                </a:gridCol>
                <a:gridCol w="1362148">
                  <a:extLst>
                    <a:ext uri="{9D8B030D-6E8A-4147-A177-3AD203B41FA5}">
                      <a16:colId xmlns:a16="http://schemas.microsoft.com/office/drawing/2014/main" val="3473950537"/>
                    </a:ext>
                  </a:extLst>
                </a:gridCol>
                <a:gridCol w="1643275">
                  <a:extLst>
                    <a:ext uri="{9D8B030D-6E8A-4147-A177-3AD203B41FA5}">
                      <a16:colId xmlns:a16="http://schemas.microsoft.com/office/drawing/2014/main" val="3250705324"/>
                    </a:ext>
                  </a:extLst>
                </a:gridCol>
              </a:tblGrid>
              <a:tr h="266774">
                <a:tc gridSpan="5">
                  <a:txBody>
                    <a:bodyPr/>
                    <a:lstStyle/>
                    <a:p>
                      <a:pPr algn="ctr"/>
                      <a:r>
                        <a:rPr lang="zh-CN" altLang="en-US" sz="1000" dirty="0">
                          <a:solidFill>
                            <a:schemeClr val="tx1"/>
                          </a:solidFill>
                          <a:latin typeface="微软雅黑" panose="020B0503020204020204" pitchFamily="34" charset="-122"/>
                          <a:ea typeface="微软雅黑" panose="020B0503020204020204" pitchFamily="34" charset="-122"/>
                        </a:rPr>
                        <a:t>表 </a:t>
                      </a:r>
                      <a:r>
                        <a:rPr lang="en-US" altLang="zh-CN" sz="1000" dirty="0">
                          <a:solidFill>
                            <a:schemeClr val="tx1"/>
                          </a:solidFill>
                          <a:latin typeface="微软雅黑" panose="020B0503020204020204" pitchFamily="34" charset="-122"/>
                          <a:ea typeface="微软雅黑" panose="020B0503020204020204" pitchFamily="34" charset="-122"/>
                        </a:rPr>
                        <a:t>13-16 </a:t>
                      </a:r>
                      <a:r>
                        <a:rPr lang="zh-CN" altLang="en-US" sz="1000" dirty="0">
                          <a:solidFill>
                            <a:schemeClr val="tx1"/>
                          </a:solidFill>
                          <a:latin typeface="微软雅黑" panose="020B0503020204020204" pitchFamily="34" charset="-122"/>
                          <a:ea typeface="微软雅黑" panose="020B0503020204020204" pitchFamily="34" charset="-122"/>
                        </a:rPr>
                        <a:t>运用不同方法计算得到的风险价值以及压力风险价值</a:t>
                      </a:r>
                    </a:p>
                  </a:txBody>
                  <a:tcPr marL="65780" marR="65780" marT="32890" marB="32890" anchor="ctr">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28970970"/>
                  </a:ext>
                </a:extLst>
              </a:tr>
              <a:tr h="372753">
                <a:tc>
                  <a:txBody>
                    <a:bodyPr/>
                    <a:lstStyle/>
                    <a:p>
                      <a:pPr algn="ctr"/>
                      <a:r>
                        <a:rPr lang="zh-CN" altLang="en-US" sz="1000" dirty="0">
                          <a:latin typeface="微软雅黑" panose="020B0503020204020204" pitchFamily="34" charset="-122"/>
                          <a:ea typeface="微软雅黑" panose="020B0503020204020204" pitchFamily="34" charset="-122"/>
                        </a:rPr>
                        <a:t>持有期与置信水平</a:t>
                      </a:r>
                    </a:p>
                  </a:txBody>
                  <a:tcPr marL="65780" marR="65780" marT="32890" marB="328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BA8B"/>
                    </a:solidFill>
                  </a:tcPr>
                </a:tc>
                <a:tc>
                  <a:txBody>
                    <a:bodyPr/>
                    <a:lstStyle/>
                    <a:p>
                      <a:pPr algn="ctr"/>
                      <a:r>
                        <a:rPr lang="zh-CN" altLang="en-US" sz="1000" dirty="0">
                          <a:latin typeface="微软雅黑" panose="020B0503020204020204" pitchFamily="34" charset="-122"/>
                          <a:ea typeface="微软雅黑" panose="020B0503020204020204" pitchFamily="34" charset="-122"/>
                        </a:rPr>
                        <a:t>运用方差</a:t>
                      </a:r>
                      <a:r>
                        <a:rPr lang="en-US" altLang="zh-CN" sz="1000" dirty="0">
                          <a:latin typeface="微软雅黑" panose="020B0503020204020204" pitchFamily="34" charset="-122"/>
                          <a:ea typeface="微软雅黑" panose="020B0503020204020204" pitchFamily="34" charset="-122"/>
                        </a:rPr>
                        <a:t>-</a:t>
                      </a:r>
                      <a:r>
                        <a:rPr lang="zh-CN" altLang="en-US" sz="1000" dirty="0">
                          <a:latin typeface="微软雅黑" panose="020B0503020204020204" pitchFamily="34" charset="-122"/>
                          <a:ea typeface="微软雅黑" panose="020B0503020204020204" pitchFamily="34" charset="-122"/>
                        </a:rPr>
                        <a:t>协方差法计</a:t>
                      </a:r>
                    </a:p>
                    <a:p>
                      <a:pPr algn="ctr"/>
                      <a:r>
                        <a:rPr lang="zh-CN" altLang="en-US" sz="1000" dirty="0">
                          <a:latin typeface="微软雅黑" panose="020B0503020204020204" pitchFamily="34" charset="-122"/>
                          <a:ea typeface="微软雅黑" panose="020B0503020204020204" pitchFamily="34" charset="-122"/>
                        </a:rPr>
                        <a:t>算得到的风险价值</a:t>
                      </a:r>
                    </a:p>
                  </a:txBody>
                  <a:tcPr marL="65780" marR="65780" marT="32890" marB="328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BA8B"/>
                    </a:solidFill>
                  </a:tcPr>
                </a:tc>
                <a:tc>
                  <a:txBody>
                    <a:bodyPr/>
                    <a:lstStyle/>
                    <a:p>
                      <a:pPr algn="ctr"/>
                      <a:r>
                        <a:rPr lang="zh-CN" altLang="en-US" sz="1000" dirty="0">
                          <a:latin typeface="微软雅黑" panose="020B0503020204020204" pitchFamily="34" charset="-122"/>
                          <a:ea typeface="微软雅黑" panose="020B0503020204020204" pitchFamily="34" charset="-122"/>
                        </a:rPr>
                        <a:t>运用历史模拟法计</a:t>
                      </a:r>
                      <a:endParaRPr lang="en-US" altLang="zh-CN" sz="1000" dirty="0">
                        <a:latin typeface="微软雅黑" panose="020B0503020204020204" pitchFamily="34" charset="-122"/>
                        <a:ea typeface="微软雅黑" panose="020B0503020204020204" pitchFamily="34" charset="-122"/>
                      </a:endParaRPr>
                    </a:p>
                    <a:p>
                      <a:pPr algn="ctr"/>
                      <a:r>
                        <a:rPr lang="zh-CN" altLang="en-US" sz="1000" dirty="0">
                          <a:latin typeface="微软雅黑" panose="020B0503020204020204" pitchFamily="34" charset="-122"/>
                          <a:ea typeface="微软雅黑" panose="020B0503020204020204" pitchFamily="34" charset="-122"/>
                        </a:rPr>
                        <a:t>算得到的风险价值</a:t>
                      </a:r>
                    </a:p>
                  </a:txBody>
                  <a:tcPr marL="65780" marR="65780" marT="32890" marB="328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BA8B"/>
                    </a:solidFill>
                  </a:tcPr>
                </a:tc>
                <a:tc>
                  <a:txBody>
                    <a:bodyPr/>
                    <a:lstStyle/>
                    <a:p>
                      <a:pPr algn="ctr"/>
                      <a:r>
                        <a:rPr lang="zh-CN" altLang="en-US" sz="1000" dirty="0">
                          <a:latin typeface="微软雅黑" panose="020B0503020204020204" pitchFamily="34" charset="-122"/>
                          <a:ea typeface="微软雅黑" panose="020B0503020204020204" pitchFamily="34" charset="-122"/>
                        </a:rPr>
                        <a:t>运用蒙特卡罗模拟法计算得到的风险价值</a:t>
                      </a:r>
                    </a:p>
                  </a:txBody>
                  <a:tcPr marL="65780" marR="65780" marT="32890" marB="328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BA8B"/>
                    </a:solidFill>
                  </a:tcPr>
                </a:tc>
                <a:tc>
                  <a:txBody>
                    <a:bodyPr/>
                    <a:lstStyle/>
                    <a:p>
                      <a:pPr algn="ctr"/>
                      <a:r>
                        <a:rPr lang="zh-CN" altLang="en-US" sz="1000" dirty="0">
                          <a:latin typeface="微软雅黑" panose="020B0503020204020204" pitchFamily="34" charset="-122"/>
                          <a:ea typeface="微软雅黑" panose="020B0503020204020204" pitchFamily="34" charset="-122"/>
                        </a:rPr>
                        <a:t>压力风险价值</a:t>
                      </a:r>
                    </a:p>
                  </a:txBody>
                  <a:tcPr marL="65780" marR="65780" marT="32890" marB="328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BA8B"/>
                    </a:solidFill>
                  </a:tcPr>
                </a:tc>
                <a:extLst>
                  <a:ext uri="{0D108BD9-81ED-4DB2-BD59-A6C34878D82A}">
                    <a16:rowId xmlns:a16="http://schemas.microsoft.com/office/drawing/2014/main" val="2721051577"/>
                  </a:ext>
                </a:extLst>
              </a:tr>
              <a:tr h="372753">
                <a:tc>
                  <a:txBody>
                    <a:bodyPr/>
                    <a:lstStyle/>
                    <a:p>
                      <a:pPr algn="ctr"/>
                      <a:r>
                        <a:rPr lang="zh-CN" altLang="en-US" sz="1000" dirty="0">
                          <a:solidFill>
                            <a:schemeClr val="tx1"/>
                          </a:solidFill>
                          <a:latin typeface="微软雅黑" panose="020B0503020204020204" pitchFamily="34" charset="-122"/>
                          <a:ea typeface="微软雅黑" panose="020B0503020204020204" pitchFamily="34" charset="-122"/>
                        </a:rPr>
                        <a:t>持有期为 </a:t>
                      </a:r>
                      <a:r>
                        <a:rPr lang="en-US" altLang="zh-CN" sz="1000" dirty="0">
                          <a:solidFill>
                            <a:schemeClr val="tx1"/>
                          </a:solidFill>
                          <a:latin typeface="微软雅黑" panose="020B0503020204020204" pitchFamily="34" charset="-122"/>
                          <a:ea typeface="微软雅黑" panose="020B0503020204020204" pitchFamily="34" charset="-122"/>
                        </a:rPr>
                        <a:t>1 </a:t>
                      </a:r>
                      <a:r>
                        <a:rPr lang="zh-CN" altLang="en-US" sz="1000" dirty="0">
                          <a:solidFill>
                            <a:schemeClr val="tx1"/>
                          </a:solidFill>
                          <a:latin typeface="微软雅黑" panose="020B0503020204020204" pitchFamily="34" charset="-122"/>
                          <a:ea typeface="微软雅黑" panose="020B0503020204020204" pitchFamily="34" charset="-122"/>
                        </a:rPr>
                        <a:t>天、置信水平为 </a:t>
                      </a:r>
                      <a:r>
                        <a:rPr lang="en-US" altLang="zh-CN" sz="1000" dirty="0">
                          <a:solidFill>
                            <a:schemeClr val="tx1"/>
                          </a:solidFill>
                          <a:latin typeface="微软雅黑" panose="020B0503020204020204" pitchFamily="34" charset="-122"/>
                          <a:ea typeface="微软雅黑" panose="020B0503020204020204" pitchFamily="34" charset="-122"/>
                        </a:rPr>
                        <a:t>95%</a:t>
                      </a:r>
                      <a:endParaRPr lang="zh-CN" altLang="en-US" sz="1000" dirty="0">
                        <a:solidFill>
                          <a:schemeClr val="tx1"/>
                        </a:solidFill>
                        <a:latin typeface="微软雅黑" panose="020B0503020204020204" pitchFamily="34" charset="-122"/>
                        <a:ea typeface="微软雅黑" panose="020B0503020204020204" pitchFamily="34" charset="-122"/>
                      </a:endParaRPr>
                    </a:p>
                  </a:txBody>
                  <a:tcPr marL="65780" marR="65780" marT="32890" marB="328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000" dirty="0">
                          <a:solidFill>
                            <a:schemeClr val="tx1"/>
                          </a:solidFill>
                          <a:latin typeface="微软雅黑" panose="020B0503020204020204" pitchFamily="34" charset="-122"/>
                          <a:ea typeface="微软雅黑" panose="020B0503020204020204" pitchFamily="34" charset="-122"/>
                        </a:rPr>
                        <a:t>1580.73 </a:t>
                      </a:r>
                      <a:r>
                        <a:rPr lang="zh-CN" altLang="en-US" sz="1000" dirty="0">
                          <a:solidFill>
                            <a:schemeClr val="tx1"/>
                          </a:solidFill>
                          <a:latin typeface="微软雅黑" panose="020B0503020204020204" pitchFamily="34" charset="-122"/>
                          <a:ea typeface="微软雅黑" panose="020B0503020204020204" pitchFamily="34" charset="-122"/>
                        </a:rPr>
                        <a:t>万美元 </a:t>
                      </a:r>
                    </a:p>
                  </a:txBody>
                  <a:tcPr marL="65780" marR="65780" marT="32890" marB="328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000" dirty="0">
                          <a:solidFill>
                            <a:schemeClr val="tx1"/>
                          </a:solidFill>
                          <a:latin typeface="微软雅黑" panose="020B0503020204020204" pitchFamily="34" charset="-122"/>
                          <a:ea typeface="微软雅黑" panose="020B0503020204020204" pitchFamily="34" charset="-122"/>
                        </a:rPr>
                        <a:t>1406.30 </a:t>
                      </a:r>
                      <a:r>
                        <a:rPr lang="zh-CN" altLang="en-US" sz="1000" dirty="0">
                          <a:solidFill>
                            <a:schemeClr val="tx1"/>
                          </a:solidFill>
                          <a:latin typeface="微软雅黑" panose="020B0503020204020204" pitchFamily="34" charset="-122"/>
                          <a:ea typeface="微软雅黑" panose="020B0503020204020204" pitchFamily="34" charset="-122"/>
                        </a:rPr>
                        <a:t>万美元</a:t>
                      </a:r>
                    </a:p>
                  </a:txBody>
                  <a:tcPr marL="65780" marR="65780" marT="32890" marB="328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000" dirty="0">
                          <a:solidFill>
                            <a:schemeClr val="tx1"/>
                          </a:solidFill>
                          <a:latin typeface="微软雅黑" panose="020B0503020204020204" pitchFamily="34" charset="-122"/>
                          <a:ea typeface="微软雅黑" panose="020B0503020204020204" pitchFamily="34" charset="-122"/>
                        </a:rPr>
                        <a:t>1957.99 </a:t>
                      </a:r>
                      <a:r>
                        <a:rPr lang="zh-CN" altLang="en-US" sz="1000" dirty="0">
                          <a:solidFill>
                            <a:schemeClr val="tx1"/>
                          </a:solidFill>
                          <a:latin typeface="微软雅黑" panose="020B0503020204020204" pitchFamily="34" charset="-122"/>
                          <a:ea typeface="微软雅黑" panose="020B0503020204020204" pitchFamily="34" charset="-122"/>
                        </a:rPr>
                        <a:t>万美元 </a:t>
                      </a:r>
                    </a:p>
                  </a:txBody>
                  <a:tcPr marL="65780" marR="65780" marT="32890" marB="328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000" dirty="0">
                          <a:solidFill>
                            <a:schemeClr val="tx1"/>
                          </a:solidFill>
                          <a:latin typeface="微软雅黑" panose="020B0503020204020204" pitchFamily="34" charset="-122"/>
                          <a:ea typeface="微软雅黑" panose="020B0503020204020204" pitchFamily="34" charset="-122"/>
                        </a:rPr>
                        <a:t>2430.26</a:t>
                      </a:r>
                      <a:r>
                        <a:rPr lang="zh-CN" altLang="en-US" sz="1000" dirty="0">
                          <a:solidFill>
                            <a:schemeClr val="tx1"/>
                          </a:solidFill>
                          <a:latin typeface="微软雅黑" panose="020B0503020204020204" pitchFamily="34" charset="-122"/>
                          <a:ea typeface="微软雅黑" panose="020B0503020204020204" pitchFamily="34" charset="-122"/>
                        </a:rPr>
                        <a:t>万美元</a:t>
                      </a:r>
                    </a:p>
                  </a:txBody>
                  <a:tcPr marL="65780" marR="65780" marT="32890" marB="328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12992150"/>
                  </a:ext>
                </a:extLst>
              </a:tr>
              <a:tr h="372753">
                <a:tc>
                  <a:txBody>
                    <a:bodyPr/>
                    <a:lstStyle/>
                    <a:p>
                      <a:pPr algn="ctr"/>
                      <a:r>
                        <a:rPr lang="zh-CN" altLang="en-US" sz="1000" dirty="0">
                          <a:solidFill>
                            <a:schemeClr val="tx1"/>
                          </a:solidFill>
                          <a:latin typeface="微软雅黑" panose="020B0503020204020204" pitchFamily="34" charset="-122"/>
                          <a:ea typeface="微软雅黑" panose="020B0503020204020204" pitchFamily="34" charset="-122"/>
                        </a:rPr>
                        <a:t>持有期为 </a:t>
                      </a:r>
                      <a:r>
                        <a:rPr lang="en-US" altLang="zh-CN" sz="1000" dirty="0">
                          <a:solidFill>
                            <a:schemeClr val="tx1"/>
                          </a:solidFill>
                          <a:latin typeface="微软雅黑" panose="020B0503020204020204" pitchFamily="34" charset="-122"/>
                          <a:ea typeface="微软雅黑" panose="020B0503020204020204" pitchFamily="34" charset="-122"/>
                        </a:rPr>
                        <a:t>1 </a:t>
                      </a:r>
                      <a:r>
                        <a:rPr lang="zh-CN" altLang="en-US" sz="1000" dirty="0">
                          <a:solidFill>
                            <a:schemeClr val="tx1"/>
                          </a:solidFill>
                          <a:latin typeface="微软雅黑" panose="020B0503020204020204" pitchFamily="34" charset="-122"/>
                          <a:ea typeface="微软雅黑" panose="020B0503020204020204" pitchFamily="34" charset="-122"/>
                        </a:rPr>
                        <a:t>天、置信水平为 </a:t>
                      </a:r>
                      <a:r>
                        <a:rPr lang="en-US" altLang="zh-CN" sz="1000" dirty="0">
                          <a:solidFill>
                            <a:schemeClr val="tx1"/>
                          </a:solidFill>
                          <a:latin typeface="微软雅黑" panose="020B0503020204020204" pitchFamily="34" charset="-122"/>
                          <a:ea typeface="微软雅黑" panose="020B0503020204020204" pitchFamily="34" charset="-122"/>
                        </a:rPr>
                        <a:t>99%</a:t>
                      </a:r>
                      <a:endParaRPr lang="zh-CN" altLang="en-US" sz="1000" dirty="0">
                        <a:solidFill>
                          <a:schemeClr val="tx1"/>
                        </a:solidFill>
                        <a:latin typeface="微软雅黑" panose="020B0503020204020204" pitchFamily="34" charset="-122"/>
                        <a:ea typeface="微软雅黑" panose="020B0503020204020204" pitchFamily="34" charset="-122"/>
                      </a:endParaRPr>
                    </a:p>
                  </a:txBody>
                  <a:tcPr marL="65780" marR="65780" marT="32890" marB="328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000" dirty="0">
                          <a:latin typeface="微软雅黑" panose="020B0503020204020204" pitchFamily="34" charset="-122"/>
                          <a:ea typeface="微软雅黑" panose="020B0503020204020204" pitchFamily="34" charset="-122"/>
                        </a:rPr>
                        <a:t>2257.13 </a:t>
                      </a:r>
                      <a:r>
                        <a:rPr lang="zh-CN" altLang="en-US" sz="1000" dirty="0">
                          <a:latin typeface="微软雅黑" panose="020B0503020204020204" pitchFamily="34" charset="-122"/>
                          <a:ea typeface="微软雅黑" panose="020B0503020204020204" pitchFamily="34" charset="-122"/>
                        </a:rPr>
                        <a:t>万美元 </a:t>
                      </a:r>
                    </a:p>
                  </a:txBody>
                  <a:tcPr marL="65780" marR="65780" marT="32890" marB="328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000" dirty="0">
                          <a:latin typeface="微软雅黑" panose="020B0503020204020204" pitchFamily="34" charset="-122"/>
                          <a:ea typeface="微软雅黑" panose="020B0503020204020204" pitchFamily="34" charset="-122"/>
                        </a:rPr>
                        <a:t>2929.20 </a:t>
                      </a:r>
                      <a:r>
                        <a:rPr lang="zh-CN" altLang="en-US" sz="1000" dirty="0">
                          <a:latin typeface="微软雅黑" panose="020B0503020204020204" pitchFamily="34" charset="-122"/>
                          <a:ea typeface="微软雅黑" panose="020B0503020204020204" pitchFamily="34" charset="-122"/>
                        </a:rPr>
                        <a:t>万美元 </a:t>
                      </a:r>
                    </a:p>
                  </a:txBody>
                  <a:tcPr marL="65780" marR="65780" marT="32890" marB="328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000" dirty="0">
                          <a:latin typeface="微软雅黑" panose="020B0503020204020204" pitchFamily="34" charset="-122"/>
                          <a:ea typeface="微软雅黑" panose="020B0503020204020204" pitchFamily="34" charset="-122"/>
                        </a:rPr>
                        <a:t>2759.95 </a:t>
                      </a:r>
                      <a:r>
                        <a:rPr lang="zh-CN" altLang="en-US" sz="1000" dirty="0">
                          <a:latin typeface="微软雅黑" panose="020B0503020204020204" pitchFamily="34" charset="-122"/>
                          <a:ea typeface="微软雅黑" panose="020B0503020204020204" pitchFamily="34" charset="-122"/>
                        </a:rPr>
                        <a:t>万美元</a:t>
                      </a:r>
                    </a:p>
                  </a:txBody>
                  <a:tcPr marL="65780" marR="65780" marT="32890" marB="328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000" dirty="0">
                          <a:latin typeface="微软雅黑" panose="020B0503020204020204" pitchFamily="34" charset="-122"/>
                          <a:ea typeface="微软雅黑" panose="020B0503020204020204" pitchFamily="34" charset="-122"/>
                        </a:rPr>
                        <a:t>4764.13</a:t>
                      </a:r>
                      <a:r>
                        <a:rPr lang="zh-CN" altLang="en-US" sz="1000" dirty="0">
                          <a:latin typeface="微软雅黑" panose="020B0503020204020204" pitchFamily="34" charset="-122"/>
                          <a:ea typeface="微软雅黑" panose="020B0503020204020204" pitchFamily="34" charset="-122"/>
                        </a:rPr>
                        <a:t>万美元</a:t>
                      </a:r>
                    </a:p>
                  </a:txBody>
                  <a:tcPr marL="65780" marR="65780" marT="32890" marB="328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627348"/>
                  </a:ext>
                </a:extLst>
              </a:tr>
              <a:tr h="372753">
                <a:tc>
                  <a:txBody>
                    <a:bodyPr/>
                    <a:lstStyle/>
                    <a:p>
                      <a:pPr algn="ctr"/>
                      <a:r>
                        <a:rPr lang="zh-CN" altLang="en-US" sz="1000" dirty="0">
                          <a:solidFill>
                            <a:schemeClr val="tx1"/>
                          </a:solidFill>
                          <a:latin typeface="微软雅黑" panose="020B0503020204020204" pitchFamily="34" charset="-122"/>
                          <a:ea typeface="微软雅黑" panose="020B0503020204020204" pitchFamily="34" charset="-122"/>
                        </a:rPr>
                        <a:t>持有期为 </a:t>
                      </a:r>
                      <a:r>
                        <a:rPr lang="en-US" altLang="zh-CN" sz="1000" dirty="0">
                          <a:solidFill>
                            <a:schemeClr val="tx1"/>
                          </a:solidFill>
                          <a:latin typeface="微软雅黑" panose="020B0503020204020204" pitchFamily="34" charset="-122"/>
                          <a:ea typeface="微软雅黑" panose="020B0503020204020204" pitchFamily="34" charset="-122"/>
                        </a:rPr>
                        <a:t>10 </a:t>
                      </a:r>
                      <a:r>
                        <a:rPr lang="zh-CN" altLang="en-US" sz="1000" dirty="0">
                          <a:solidFill>
                            <a:schemeClr val="tx1"/>
                          </a:solidFill>
                          <a:latin typeface="微软雅黑" panose="020B0503020204020204" pitchFamily="34" charset="-122"/>
                          <a:ea typeface="微软雅黑" panose="020B0503020204020204" pitchFamily="34" charset="-122"/>
                        </a:rPr>
                        <a:t>天、置信水平为 </a:t>
                      </a:r>
                      <a:r>
                        <a:rPr lang="en-US" altLang="zh-CN" sz="1000" dirty="0">
                          <a:solidFill>
                            <a:schemeClr val="tx1"/>
                          </a:solidFill>
                          <a:latin typeface="微软雅黑" panose="020B0503020204020204" pitchFamily="34" charset="-122"/>
                          <a:ea typeface="微软雅黑" panose="020B0503020204020204" pitchFamily="34" charset="-122"/>
                        </a:rPr>
                        <a:t>95%</a:t>
                      </a:r>
                      <a:endParaRPr lang="zh-CN" altLang="en-US" sz="1000" dirty="0">
                        <a:solidFill>
                          <a:schemeClr val="tx1"/>
                        </a:solidFill>
                        <a:latin typeface="微软雅黑" panose="020B0503020204020204" pitchFamily="34" charset="-122"/>
                        <a:ea typeface="微软雅黑" panose="020B0503020204020204" pitchFamily="34" charset="-122"/>
                      </a:endParaRPr>
                    </a:p>
                  </a:txBody>
                  <a:tcPr marL="65780" marR="65780" marT="32890" marB="328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000" dirty="0">
                          <a:solidFill>
                            <a:schemeClr val="tx1"/>
                          </a:solidFill>
                          <a:latin typeface="微软雅黑" panose="020B0503020204020204" pitchFamily="34" charset="-122"/>
                          <a:ea typeface="微软雅黑" panose="020B0503020204020204" pitchFamily="34" charset="-122"/>
                        </a:rPr>
                        <a:t>4998.69 </a:t>
                      </a:r>
                      <a:r>
                        <a:rPr lang="zh-CN" altLang="en-US" sz="1000" dirty="0">
                          <a:solidFill>
                            <a:schemeClr val="tx1"/>
                          </a:solidFill>
                          <a:latin typeface="微软雅黑" panose="020B0503020204020204" pitchFamily="34" charset="-122"/>
                          <a:ea typeface="微软雅黑" panose="020B0503020204020204" pitchFamily="34" charset="-122"/>
                        </a:rPr>
                        <a:t>万美元 </a:t>
                      </a:r>
                    </a:p>
                  </a:txBody>
                  <a:tcPr marL="65780" marR="65780" marT="32890" marB="328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000" dirty="0">
                          <a:solidFill>
                            <a:schemeClr val="tx1"/>
                          </a:solidFill>
                          <a:latin typeface="微软雅黑" panose="020B0503020204020204" pitchFamily="34" charset="-122"/>
                          <a:ea typeface="微软雅黑" panose="020B0503020204020204" pitchFamily="34" charset="-122"/>
                        </a:rPr>
                        <a:t>4447.11 </a:t>
                      </a:r>
                      <a:r>
                        <a:rPr lang="zh-CN" altLang="en-US" sz="1000" dirty="0">
                          <a:solidFill>
                            <a:schemeClr val="tx1"/>
                          </a:solidFill>
                          <a:latin typeface="微软雅黑" panose="020B0503020204020204" pitchFamily="34" charset="-122"/>
                          <a:ea typeface="微软雅黑" panose="020B0503020204020204" pitchFamily="34" charset="-122"/>
                        </a:rPr>
                        <a:t>万美元</a:t>
                      </a:r>
                    </a:p>
                  </a:txBody>
                  <a:tcPr marL="65780" marR="65780" marT="32890" marB="328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000" dirty="0">
                          <a:solidFill>
                            <a:schemeClr val="tx1"/>
                          </a:solidFill>
                          <a:latin typeface="微软雅黑" panose="020B0503020204020204" pitchFamily="34" charset="-122"/>
                          <a:ea typeface="微软雅黑" panose="020B0503020204020204" pitchFamily="34" charset="-122"/>
                        </a:rPr>
                        <a:t>6195.58 </a:t>
                      </a:r>
                      <a:r>
                        <a:rPr lang="zh-CN" altLang="en-US" sz="1000" dirty="0">
                          <a:solidFill>
                            <a:schemeClr val="tx1"/>
                          </a:solidFill>
                          <a:latin typeface="微软雅黑" panose="020B0503020204020204" pitchFamily="34" charset="-122"/>
                          <a:ea typeface="微软雅黑" panose="020B0503020204020204" pitchFamily="34" charset="-122"/>
                        </a:rPr>
                        <a:t>万美元 </a:t>
                      </a:r>
                    </a:p>
                  </a:txBody>
                  <a:tcPr marL="65780" marR="65780" marT="32890" marB="328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000" dirty="0">
                          <a:solidFill>
                            <a:schemeClr val="tx1"/>
                          </a:solidFill>
                          <a:latin typeface="微软雅黑" panose="020B0503020204020204" pitchFamily="34" charset="-122"/>
                          <a:ea typeface="微软雅黑" panose="020B0503020204020204" pitchFamily="34" charset="-122"/>
                        </a:rPr>
                        <a:t>7685.16</a:t>
                      </a:r>
                      <a:r>
                        <a:rPr lang="zh-CN" altLang="en-US" sz="1000" dirty="0">
                          <a:solidFill>
                            <a:schemeClr val="tx1"/>
                          </a:solidFill>
                          <a:latin typeface="微软雅黑" panose="020B0503020204020204" pitchFamily="34" charset="-122"/>
                          <a:ea typeface="微软雅黑" panose="020B0503020204020204" pitchFamily="34" charset="-122"/>
                        </a:rPr>
                        <a:t>万美元</a:t>
                      </a:r>
                    </a:p>
                  </a:txBody>
                  <a:tcPr marL="65780" marR="65780" marT="32890" marB="328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29764546"/>
                  </a:ext>
                </a:extLst>
              </a:tr>
              <a:tr h="372753">
                <a:tc>
                  <a:txBody>
                    <a:bodyPr/>
                    <a:lstStyle/>
                    <a:p>
                      <a:pPr algn="ctr"/>
                      <a:r>
                        <a:rPr lang="zh-CN" altLang="en-US" sz="1000" dirty="0">
                          <a:solidFill>
                            <a:schemeClr val="tx1"/>
                          </a:solidFill>
                          <a:latin typeface="微软雅黑" panose="020B0503020204020204" pitchFamily="34" charset="-122"/>
                          <a:ea typeface="微软雅黑" panose="020B0503020204020204" pitchFamily="34" charset="-122"/>
                        </a:rPr>
                        <a:t>持有期为 </a:t>
                      </a:r>
                      <a:r>
                        <a:rPr lang="en-US" altLang="zh-CN" sz="1000" dirty="0">
                          <a:solidFill>
                            <a:schemeClr val="tx1"/>
                          </a:solidFill>
                          <a:latin typeface="微软雅黑" panose="020B0503020204020204" pitchFamily="34" charset="-122"/>
                          <a:ea typeface="微软雅黑" panose="020B0503020204020204" pitchFamily="34" charset="-122"/>
                        </a:rPr>
                        <a:t>10 </a:t>
                      </a:r>
                      <a:r>
                        <a:rPr lang="zh-CN" altLang="en-US" sz="1000" dirty="0">
                          <a:solidFill>
                            <a:schemeClr val="tx1"/>
                          </a:solidFill>
                          <a:latin typeface="微软雅黑" panose="020B0503020204020204" pitchFamily="34" charset="-122"/>
                          <a:ea typeface="微软雅黑" panose="020B0503020204020204" pitchFamily="34" charset="-122"/>
                        </a:rPr>
                        <a:t>天、置信水平为 </a:t>
                      </a:r>
                      <a:r>
                        <a:rPr lang="en-US" altLang="zh-CN" sz="1000" dirty="0">
                          <a:solidFill>
                            <a:schemeClr val="tx1"/>
                          </a:solidFill>
                          <a:latin typeface="微软雅黑" panose="020B0503020204020204" pitchFamily="34" charset="-122"/>
                          <a:ea typeface="微软雅黑" panose="020B0503020204020204" pitchFamily="34" charset="-122"/>
                        </a:rPr>
                        <a:t>99% </a:t>
                      </a:r>
                      <a:endParaRPr lang="zh-CN" altLang="en-US" sz="1000" dirty="0">
                        <a:solidFill>
                          <a:schemeClr val="tx1"/>
                        </a:solidFill>
                        <a:latin typeface="微软雅黑" panose="020B0503020204020204" pitchFamily="34" charset="-122"/>
                        <a:ea typeface="微软雅黑" panose="020B0503020204020204" pitchFamily="34" charset="-122"/>
                      </a:endParaRPr>
                    </a:p>
                  </a:txBody>
                  <a:tcPr marL="65780" marR="65780" marT="32890" marB="328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000" dirty="0">
                          <a:solidFill>
                            <a:schemeClr val="tx1"/>
                          </a:solidFill>
                          <a:latin typeface="微软雅黑" panose="020B0503020204020204" pitchFamily="34" charset="-122"/>
                          <a:ea typeface="微软雅黑" panose="020B0503020204020204" pitchFamily="34" charset="-122"/>
                        </a:rPr>
                        <a:t>7137.66 </a:t>
                      </a:r>
                      <a:r>
                        <a:rPr lang="zh-CN" altLang="en-US" sz="1000" dirty="0">
                          <a:solidFill>
                            <a:schemeClr val="tx1"/>
                          </a:solidFill>
                          <a:latin typeface="微软雅黑" panose="020B0503020204020204" pitchFamily="34" charset="-122"/>
                          <a:ea typeface="微软雅黑" panose="020B0503020204020204" pitchFamily="34" charset="-122"/>
                        </a:rPr>
                        <a:t>万美元 </a:t>
                      </a:r>
                    </a:p>
                  </a:txBody>
                  <a:tcPr marL="65780" marR="65780" marT="32890" marB="328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000" dirty="0">
                          <a:solidFill>
                            <a:schemeClr val="tx1"/>
                          </a:solidFill>
                          <a:latin typeface="微软雅黑" panose="020B0503020204020204" pitchFamily="34" charset="-122"/>
                          <a:ea typeface="微软雅黑" panose="020B0503020204020204" pitchFamily="34" charset="-122"/>
                        </a:rPr>
                        <a:t>9262.94 </a:t>
                      </a:r>
                      <a:r>
                        <a:rPr lang="zh-CN" altLang="en-US" sz="1000" dirty="0">
                          <a:solidFill>
                            <a:schemeClr val="tx1"/>
                          </a:solidFill>
                          <a:latin typeface="微软雅黑" panose="020B0503020204020204" pitchFamily="34" charset="-122"/>
                          <a:ea typeface="微软雅黑" panose="020B0503020204020204" pitchFamily="34" charset="-122"/>
                        </a:rPr>
                        <a:t>万美元 </a:t>
                      </a:r>
                    </a:p>
                  </a:txBody>
                  <a:tcPr marL="65780" marR="65780" marT="32890" marB="328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000" dirty="0">
                          <a:solidFill>
                            <a:schemeClr val="tx1"/>
                          </a:solidFill>
                          <a:latin typeface="微软雅黑" panose="020B0503020204020204" pitchFamily="34" charset="-122"/>
                          <a:ea typeface="微软雅黑" panose="020B0503020204020204" pitchFamily="34" charset="-122"/>
                        </a:rPr>
                        <a:t>8719.96 </a:t>
                      </a:r>
                      <a:r>
                        <a:rPr lang="zh-CN" altLang="en-US" sz="1000" dirty="0">
                          <a:solidFill>
                            <a:schemeClr val="tx1"/>
                          </a:solidFill>
                          <a:latin typeface="微软雅黑" panose="020B0503020204020204" pitchFamily="34" charset="-122"/>
                          <a:ea typeface="微软雅黑" panose="020B0503020204020204" pitchFamily="34" charset="-122"/>
                        </a:rPr>
                        <a:t>万美元 </a:t>
                      </a:r>
                    </a:p>
                  </a:txBody>
                  <a:tcPr marL="65780" marR="65780" marT="32890" marB="328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000" dirty="0">
                          <a:solidFill>
                            <a:schemeClr val="tx1"/>
                          </a:solidFill>
                          <a:latin typeface="微软雅黑" panose="020B0503020204020204" pitchFamily="34" charset="-122"/>
                          <a:ea typeface="微软雅黑" panose="020B0503020204020204" pitchFamily="34" charset="-122"/>
                        </a:rPr>
                        <a:t>1.51 </a:t>
                      </a:r>
                      <a:r>
                        <a:rPr lang="zh-CN" altLang="en-US" sz="1000" dirty="0">
                          <a:solidFill>
                            <a:schemeClr val="tx1"/>
                          </a:solidFill>
                          <a:latin typeface="微软雅黑" panose="020B0503020204020204" pitchFamily="34" charset="-122"/>
                          <a:ea typeface="微软雅黑" panose="020B0503020204020204" pitchFamily="34" charset="-122"/>
                        </a:rPr>
                        <a:t>亿美元</a:t>
                      </a:r>
                    </a:p>
                  </a:txBody>
                  <a:tcPr marL="65780" marR="65780" marT="32890" marB="328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09596731"/>
                  </a:ext>
                </a:extLst>
              </a:tr>
              <a:tr h="266774">
                <a:tc gridSpan="5">
                  <a:txBody>
                    <a:bodyPr/>
                    <a:lstStyle/>
                    <a:p>
                      <a:pPr algn="l"/>
                      <a:r>
                        <a:rPr lang="zh-CN" altLang="en-US" sz="700" dirty="0">
                          <a:solidFill>
                            <a:schemeClr val="tx1"/>
                          </a:solidFill>
                          <a:latin typeface="微软雅黑" panose="020B0503020204020204" pitchFamily="34" charset="-122"/>
                          <a:ea typeface="微软雅黑" panose="020B0503020204020204" pitchFamily="34" charset="-122"/>
                        </a:rPr>
                        <a:t>注：由于是随机抽样，因此每次运用蒙特卡罗模拟法得到的风险价值是存在差异的。</a:t>
                      </a:r>
                    </a:p>
                  </a:txBody>
                  <a:tcPr marL="65780" marR="65780" marT="32890" marB="328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75875933"/>
                  </a:ext>
                </a:extLst>
              </a:tr>
            </a:tbl>
          </a:graphicData>
        </a:graphic>
      </p:graphicFrame>
      <p:sp>
        <p:nvSpPr>
          <p:cNvPr id="8" name="对话气泡: 圆角矩形 7">
            <a:extLst>
              <a:ext uri="{FF2B5EF4-FFF2-40B4-BE49-F238E27FC236}">
                <a16:creationId xmlns:a16="http://schemas.microsoft.com/office/drawing/2014/main" id="{9DBAB025-FB47-6BD3-BA83-35FF306E2363}"/>
              </a:ext>
            </a:extLst>
          </p:cNvPr>
          <p:cNvSpPr/>
          <p:nvPr/>
        </p:nvSpPr>
        <p:spPr>
          <a:xfrm>
            <a:off x="8640582" y="4568521"/>
            <a:ext cx="3264815" cy="1887044"/>
          </a:xfrm>
          <a:prstGeom prst="wedgeRoundRectCallout">
            <a:avLst>
              <a:gd name="adj1" fmla="val -54115"/>
              <a:gd name="adj2" fmla="val -36283"/>
              <a:gd name="adj3" fmla="val 16667"/>
            </a:avLst>
          </a:prstGeom>
          <a:solidFill>
            <a:srgbClr val="1BA486"/>
          </a:solidFill>
          <a:ln>
            <a:solidFill>
              <a:srgbClr val="BEEF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0000"/>
            <a:r>
              <a:rPr lang="zh-CN" altLang="en-US" sz="1400" dirty="0">
                <a:solidFill>
                  <a:schemeClr val="bg1"/>
                </a:solidFill>
                <a:latin typeface="微软雅黑" panose="020B0503020204020204" pitchFamily="34" charset="-122"/>
                <a:ea typeface="微软雅黑" panose="020B0503020204020204" pitchFamily="34" charset="-122"/>
              </a:rPr>
              <a:t>因此，通过以上的分析，可以做出这样的推断：在爆发金融危机的极端市场中，即便是顶级投资大师的重仓股也会面临较高的亏损，而这恰好印证了“覆巢之下，焉有完卵”。因此，金融风险十分重要，风险管理的重要性也就不言而喻了。</a:t>
            </a:r>
          </a:p>
        </p:txBody>
      </p:sp>
    </p:spTree>
    <p:extLst>
      <p:ext uri="{BB962C8B-B14F-4D97-AF65-F5344CB8AC3E}">
        <p14:creationId xmlns:p14="http://schemas.microsoft.com/office/powerpoint/2010/main" val="30059516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13.8</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62142"/>
            <a:ext cx="8076460" cy="707886"/>
          </a:xfrm>
          <a:prstGeom prst="rect">
            <a:avLst/>
          </a:prstGeom>
          <a:noFill/>
        </p:spPr>
        <p:txBody>
          <a:bodyPr wrap="square" rtlCol="0">
            <a:spAutoFit/>
          </a:bodyPr>
          <a:lstStyle/>
          <a:p>
            <a:r>
              <a:rPr lang="zh-CN" altLang="en-US" sz="4000" dirty="0">
                <a:latin typeface="微软雅黑" panose="020B0503020204020204" pitchFamily="34" charset="-122"/>
                <a:ea typeface="微软雅黑" panose="020B0503020204020204" pitchFamily="34" charset="-122"/>
              </a:rPr>
              <a:t>本章小结</a:t>
            </a:r>
          </a:p>
        </p:txBody>
      </p:sp>
      <p:sp>
        <p:nvSpPr>
          <p:cNvPr id="5" name="文本框 4">
            <a:extLst>
              <a:ext uri="{FF2B5EF4-FFF2-40B4-BE49-F238E27FC236}">
                <a16:creationId xmlns:a16="http://schemas.microsoft.com/office/drawing/2014/main" id="{E029CC98-67F9-1770-4B87-C26F7F57E6DE}"/>
              </a:ext>
            </a:extLst>
          </p:cNvPr>
          <p:cNvSpPr txBox="1"/>
          <p:nvPr/>
        </p:nvSpPr>
        <p:spPr>
          <a:xfrm>
            <a:off x="286385" y="1427554"/>
            <a:ext cx="2890448" cy="338554"/>
          </a:xfrm>
          <a:prstGeom prst="homePlate">
            <a:avLst/>
          </a:prstGeom>
          <a:solidFill>
            <a:srgbClr val="1BA486"/>
          </a:solidFill>
        </p:spPr>
        <p:txBody>
          <a:bodyPr wrap="square" rtlCol="0" anchor="t">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）测度市场风险价值。</a:t>
            </a:r>
          </a:p>
        </p:txBody>
      </p:sp>
      <p:sp>
        <p:nvSpPr>
          <p:cNvPr id="6" name="文本框 5">
            <a:extLst>
              <a:ext uri="{FF2B5EF4-FFF2-40B4-BE49-F238E27FC236}">
                <a16:creationId xmlns:a16="http://schemas.microsoft.com/office/drawing/2014/main" id="{664F9D29-3191-7DFA-7826-D31080AA3634}"/>
              </a:ext>
            </a:extLst>
          </p:cNvPr>
          <p:cNvSpPr txBox="1"/>
          <p:nvPr/>
        </p:nvSpPr>
        <p:spPr>
          <a:xfrm>
            <a:off x="286382" y="1776315"/>
            <a:ext cx="11600815" cy="523220"/>
          </a:xfrm>
          <a:prstGeom prst="rect">
            <a:avLst/>
          </a:prstGeom>
          <a:noFill/>
          <a:ln>
            <a:solidFill>
              <a:schemeClr val="tx1"/>
            </a:solidFill>
          </a:ln>
        </p:spPr>
        <p:txBody>
          <a:bodyPr wrap="square" rtlCol="0" anchor="t">
            <a:spAutoFit/>
          </a:bodyPr>
          <a:lstStyle/>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在正常市场条件下，测度市场风险价值的方法包括方差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协方差法、历史模拟法以及蒙特卡罗模拟法这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种，运用不同的方法所得到的风险价值存在着差异。</a:t>
            </a:r>
          </a:p>
        </p:txBody>
      </p:sp>
      <p:sp>
        <p:nvSpPr>
          <p:cNvPr id="10" name="文本框 9">
            <a:extLst>
              <a:ext uri="{FF2B5EF4-FFF2-40B4-BE49-F238E27FC236}">
                <a16:creationId xmlns:a16="http://schemas.microsoft.com/office/drawing/2014/main" id="{3CE9BCFD-9034-17B1-C8CB-688B8CCED72F}"/>
              </a:ext>
            </a:extLst>
          </p:cNvPr>
          <p:cNvSpPr txBox="1"/>
          <p:nvPr/>
        </p:nvSpPr>
        <p:spPr>
          <a:xfrm>
            <a:off x="286381" y="2693789"/>
            <a:ext cx="11600815" cy="738664"/>
          </a:xfrm>
          <a:prstGeom prst="rect">
            <a:avLst/>
          </a:prstGeom>
          <a:noFill/>
          <a:ln>
            <a:solidFill>
              <a:schemeClr val="tx1"/>
            </a:solidFill>
          </a:ln>
        </p:spPr>
        <p:txBody>
          <a:bodyPr wrap="square" rtlCol="0" anchor="t">
            <a:spAutoFit/>
          </a:bodyPr>
          <a:lstStyle/>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可通过对模型测算得到的风险价值结果与投资组合实际交易日发生的损益进行比较，从而检验风险价值模型的可靠性。通常以亏损金额超过风险价值的交易日天数占样本期间交易日天数的比重作为衡量标准，该比重大于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减去置信水平，表明模型不可接受；相反，该比重小于</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减去置信水平，就表明模型是可以接受的。</a:t>
            </a:r>
          </a:p>
        </p:txBody>
      </p:sp>
      <p:sp>
        <p:nvSpPr>
          <p:cNvPr id="13" name="文本框 12">
            <a:extLst>
              <a:ext uri="{FF2B5EF4-FFF2-40B4-BE49-F238E27FC236}">
                <a16:creationId xmlns:a16="http://schemas.microsoft.com/office/drawing/2014/main" id="{C970206C-C1CB-DB70-73E5-8AC59B1D8809}"/>
              </a:ext>
            </a:extLst>
          </p:cNvPr>
          <p:cNvSpPr txBox="1"/>
          <p:nvPr/>
        </p:nvSpPr>
        <p:spPr>
          <a:xfrm>
            <a:off x="286380" y="3846706"/>
            <a:ext cx="11600815" cy="523220"/>
          </a:xfrm>
          <a:prstGeom prst="rect">
            <a:avLst/>
          </a:prstGeom>
          <a:noFill/>
          <a:ln>
            <a:solidFill>
              <a:schemeClr val="tx1"/>
            </a:solidFill>
          </a:ln>
        </p:spPr>
        <p:txBody>
          <a:bodyPr wrap="square" rtlCol="0" anchor="t">
            <a:spAutoFit/>
          </a:bodyPr>
          <a:lstStyle/>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压力测试的情景通常可以划分为轻度情景、中度情景以及重度情景这</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类，可根据不同的情景测算投资组合可能面临的亏损。压力测试是风险价值模型的有益补充。</a:t>
            </a:r>
          </a:p>
        </p:txBody>
      </p:sp>
      <p:sp>
        <p:nvSpPr>
          <p:cNvPr id="3" name="文本框 2">
            <a:extLst>
              <a:ext uri="{FF2B5EF4-FFF2-40B4-BE49-F238E27FC236}">
                <a16:creationId xmlns:a16="http://schemas.microsoft.com/office/drawing/2014/main" id="{3E233669-67F1-9A95-A147-D97BF1F46E16}"/>
              </a:ext>
            </a:extLst>
          </p:cNvPr>
          <p:cNvSpPr txBox="1"/>
          <p:nvPr/>
        </p:nvSpPr>
        <p:spPr>
          <a:xfrm>
            <a:off x="286382" y="853886"/>
            <a:ext cx="11600815" cy="523220"/>
          </a:xfrm>
          <a:prstGeom prst="rect">
            <a:avLst/>
          </a:prstGeom>
          <a:noFill/>
          <a:ln>
            <a:solidFill>
              <a:schemeClr val="tx1"/>
            </a:solidFill>
          </a:ln>
        </p:spPr>
        <p:txBody>
          <a:bodyPr wrap="square" rtlCol="0" anchor="t">
            <a:spAutoFit/>
          </a:bodyPr>
          <a:lstStyle/>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本章从单一的金融产品拓展到整个投资组合，案例围绕着测度投资组合的风险价值这一极其重要的风险管理工具展开。读者通过本章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7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个原创案例共计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22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个编程任务，可掌握如下的知识点以及技能。</a:t>
            </a:r>
          </a:p>
        </p:txBody>
      </p:sp>
      <p:sp>
        <p:nvSpPr>
          <p:cNvPr id="4" name="文本框 3">
            <a:extLst>
              <a:ext uri="{FF2B5EF4-FFF2-40B4-BE49-F238E27FC236}">
                <a16:creationId xmlns:a16="http://schemas.microsoft.com/office/drawing/2014/main" id="{8822D8BC-BD3F-E7F9-9D1A-3B73973158EC}"/>
              </a:ext>
            </a:extLst>
          </p:cNvPr>
          <p:cNvSpPr txBox="1"/>
          <p:nvPr/>
        </p:nvSpPr>
        <p:spPr>
          <a:xfrm>
            <a:off x="286381" y="2352778"/>
            <a:ext cx="2890448" cy="338554"/>
          </a:xfrm>
          <a:prstGeom prst="homePlate">
            <a:avLst/>
          </a:prstGeom>
          <a:solidFill>
            <a:srgbClr val="1BA486"/>
          </a:solidFill>
        </p:spPr>
        <p:txBody>
          <a:bodyPr wrap="square" rtlCol="0" anchor="t">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）风险价值模型检验。</a:t>
            </a:r>
          </a:p>
        </p:txBody>
      </p:sp>
      <p:sp>
        <p:nvSpPr>
          <p:cNvPr id="7" name="文本框 6">
            <a:extLst>
              <a:ext uri="{FF2B5EF4-FFF2-40B4-BE49-F238E27FC236}">
                <a16:creationId xmlns:a16="http://schemas.microsoft.com/office/drawing/2014/main" id="{4470C117-CAB3-B4DC-6997-B87B4E3E8638}"/>
              </a:ext>
            </a:extLst>
          </p:cNvPr>
          <p:cNvSpPr txBox="1"/>
          <p:nvPr/>
        </p:nvSpPr>
        <p:spPr>
          <a:xfrm>
            <a:off x="286381" y="3500014"/>
            <a:ext cx="2890448" cy="338554"/>
          </a:xfrm>
          <a:prstGeom prst="homePlate">
            <a:avLst/>
          </a:prstGeom>
          <a:solidFill>
            <a:srgbClr val="1BA486"/>
          </a:solidFill>
        </p:spPr>
        <p:txBody>
          <a:bodyPr wrap="square" rtlCol="0" anchor="t">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）投资组合压力测试。</a:t>
            </a:r>
          </a:p>
        </p:txBody>
      </p:sp>
      <p:sp>
        <p:nvSpPr>
          <p:cNvPr id="12" name="文本框 11">
            <a:extLst>
              <a:ext uri="{FF2B5EF4-FFF2-40B4-BE49-F238E27FC236}">
                <a16:creationId xmlns:a16="http://schemas.microsoft.com/office/drawing/2014/main" id="{70AFAAE1-A3C7-1AFA-BD4D-DD4B8A12FCBD}"/>
              </a:ext>
            </a:extLst>
          </p:cNvPr>
          <p:cNvSpPr txBox="1"/>
          <p:nvPr/>
        </p:nvSpPr>
        <p:spPr>
          <a:xfrm>
            <a:off x="286380" y="4451095"/>
            <a:ext cx="2890448" cy="338554"/>
          </a:xfrm>
          <a:prstGeom prst="homePlate">
            <a:avLst/>
          </a:prstGeom>
          <a:solidFill>
            <a:srgbClr val="1BA486"/>
          </a:solidFill>
        </p:spPr>
        <p:txBody>
          <a:bodyPr wrap="square" rtlCol="0" anchor="t">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4 </a:t>
            </a:r>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）测度信用风险价值。</a:t>
            </a:r>
          </a:p>
        </p:txBody>
      </p:sp>
      <p:sp>
        <p:nvSpPr>
          <p:cNvPr id="14" name="文本框 13">
            <a:extLst>
              <a:ext uri="{FF2B5EF4-FFF2-40B4-BE49-F238E27FC236}">
                <a16:creationId xmlns:a16="http://schemas.microsoft.com/office/drawing/2014/main" id="{52519043-71F2-B5B2-5997-010079E7EECD}"/>
              </a:ext>
            </a:extLst>
          </p:cNvPr>
          <p:cNvSpPr txBox="1"/>
          <p:nvPr/>
        </p:nvSpPr>
        <p:spPr>
          <a:xfrm>
            <a:off x="286380" y="5411031"/>
            <a:ext cx="2890448" cy="338554"/>
          </a:xfrm>
          <a:prstGeom prst="homePlate">
            <a:avLst/>
          </a:prstGeom>
          <a:solidFill>
            <a:srgbClr val="1BA486"/>
          </a:solidFill>
        </p:spPr>
        <p:txBody>
          <a:bodyPr wrap="square" rtlCol="0" anchor="t">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5 </a:t>
            </a:r>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）测度压力风险价值。</a:t>
            </a:r>
          </a:p>
        </p:txBody>
      </p:sp>
      <p:sp>
        <p:nvSpPr>
          <p:cNvPr id="15" name="文本框 14">
            <a:extLst>
              <a:ext uri="{FF2B5EF4-FFF2-40B4-BE49-F238E27FC236}">
                <a16:creationId xmlns:a16="http://schemas.microsoft.com/office/drawing/2014/main" id="{0C24F88E-B95A-7FF5-A7A6-D6E79CED64B3}"/>
              </a:ext>
            </a:extLst>
          </p:cNvPr>
          <p:cNvSpPr txBox="1"/>
          <p:nvPr/>
        </p:nvSpPr>
        <p:spPr>
          <a:xfrm>
            <a:off x="286380" y="4793606"/>
            <a:ext cx="11600815" cy="523220"/>
          </a:xfrm>
          <a:prstGeom prst="rect">
            <a:avLst/>
          </a:prstGeom>
          <a:noFill/>
          <a:ln>
            <a:solidFill>
              <a:schemeClr val="tx1"/>
            </a:solidFill>
          </a:ln>
        </p:spPr>
        <p:txBody>
          <a:bodyPr wrap="square" rtlCol="0" anchor="t">
            <a:spAutoFit/>
          </a:bodyPr>
          <a:lstStyle/>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信用风险价值与市场风险价值之间存在着较大的差异，在测度信用风险价值的过程中，需要测算出投资组合中单个资产的违约概率以及不同资产之间的违约相关系数。</a:t>
            </a:r>
          </a:p>
        </p:txBody>
      </p:sp>
      <p:sp>
        <p:nvSpPr>
          <p:cNvPr id="16" name="文本框 15">
            <a:extLst>
              <a:ext uri="{FF2B5EF4-FFF2-40B4-BE49-F238E27FC236}">
                <a16:creationId xmlns:a16="http://schemas.microsoft.com/office/drawing/2014/main" id="{5429B118-5C23-9717-F289-1EA9E4D3AB42}"/>
              </a:ext>
            </a:extLst>
          </p:cNvPr>
          <p:cNvSpPr txBox="1"/>
          <p:nvPr/>
        </p:nvSpPr>
        <p:spPr>
          <a:xfrm>
            <a:off x="286379" y="5758908"/>
            <a:ext cx="11600815" cy="523220"/>
          </a:xfrm>
          <a:prstGeom prst="rect">
            <a:avLst/>
          </a:prstGeom>
          <a:noFill/>
          <a:ln>
            <a:solidFill>
              <a:schemeClr val="tx1"/>
            </a:solidFill>
          </a:ln>
        </p:spPr>
        <p:txBody>
          <a:bodyPr wrap="square" rtlCol="0" anchor="t">
            <a:spAutoFit/>
          </a:bodyPr>
          <a:lstStyle/>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压力风险价值是通过历史模拟法测算出的在一定压力市场（极端市场）条件下的风险价值，选择的压力市场条件可以借鉴过往金融市场中已经出现过的极端市场条件。</a:t>
            </a:r>
          </a:p>
        </p:txBody>
      </p:sp>
      <p:sp>
        <p:nvSpPr>
          <p:cNvPr id="19" name="文本框 18">
            <a:extLst>
              <a:ext uri="{FF2B5EF4-FFF2-40B4-BE49-F238E27FC236}">
                <a16:creationId xmlns:a16="http://schemas.microsoft.com/office/drawing/2014/main" id="{AB21C999-28E6-6811-15EB-6A9D4644144D}"/>
              </a:ext>
            </a:extLst>
          </p:cNvPr>
          <p:cNvSpPr txBox="1"/>
          <p:nvPr/>
        </p:nvSpPr>
        <p:spPr>
          <a:xfrm>
            <a:off x="286378" y="6322092"/>
            <a:ext cx="11600815" cy="523220"/>
          </a:xfrm>
          <a:prstGeom prst="rect">
            <a:avLst/>
          </a:prstGeom>
          <a:solidFill>
            <a:srgbClr val="1BA486"/>
          </a:solidFill>
          <a:ln>
            <a:solidFill>
              <a:schemeClr val="tx1"/>
            </a:solidFill>
          </a:ln>
        </p:spPr>
        <p:txBody>
          <a:bodyPr wrap="square" rtlCol="0" anchor="t">
            <a:spAutoFit/>
          </a:bodyPr>
          <a:lstStyle/>
          <a:p>
            <a:pPr indent="360000"/>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到这里，你已经完成了对本书全部的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119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个原创编程案例的练习，相信你已经能够娴熟和自如地运用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Python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开展日常的金融分析与风险管理工作了。</a:t>
            </a:r>
          </a:p>
        </p:txBody>
      </p:sp>
    </p:spTree>
    <p:extLst>
      <p:ext uri="{BB962C8B-B14F-4D97-AF65-F5344CB8AC3E}">
        <p14:creationId xmlns:p14="http://schemas.microsoft.com/office/powerpoint/2010/main" val="31101849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35742" y="2676407"/>
            <a:ext cx="2646878" cy="1107996"/>
          </a:xfrm>
          <a:prstGeom prst="rect">
            <a:avLst/>
          </a:prstGeom>
          <a:noFill/>
        </p:spPr>
        <p:txBody>
          <a:bodyPr wrap="none" rtlCol="0">
            <a:spAutoFit/>
            <a:scene3d>
              <a:camera prst="orthographicFront"/>
              <a:lightRig rig="threePt" dir="t"/>
            </a:scene3d>
          </a:bodyPr>
          <a:lstStyle/>
          <a:p>
            <a:r>
              <a:rPr lang="zh-CN" altLang="en-US" sz="6600" b="1" spc="-300" dirty="0">
                <a:solidFill>
                  <a:schemeClr val="tx1"/>
                </a:solidFill>
                <a:effectLst/>
                <a:latin typeface="微软雅黑" panose="020B0503020204020204" pitchFamily="34" charset="-122"/>
                <a:ea typeface="微软雅黑" panose="020B0503020204020204" pitchFamily="34" charset="-122"/>
                <a:sym typeface="印品黑体" panose="00000500000000000000" pitchFamily="2" charset="-122"/>
              </a:rPr>
              <a:t>谢    谢</a:t>
            </a:r>
          </a:p>
        </p:txBody>
      </p:sp>
      <p:grpSp>
        <p:nvGrpSpPr>
          <p:cNvPr id="13" name="组合 12"/>
          <p:cNvGrpSpPr/>
          <p:nvPr/>
        </p:nvGrpSpPr>
        <p:grpSpPr>
          <a:xfrm>
            <a:off x="0" y="2483890"/>
            <a:ext cx="12191999" cy="1491018"/>
            <a:chOff x="0" y="2620370"/>
            <a:chExt cx="12191999" cy="1491018"/>
          </a:xfrm>
        </p:grpSpPr>
        <p:sp>
          <p:nvSpPr>
            <p:cNvPr id="7" name="矩形 6"/>
            <p:cNvSpPr/>
            <p:nvPr/>
          </p:nvSpPr>
          <p:spPr>
            <a:xfrm>
              <a:off x="0" y="2620370"/>
              <a:ext cx="559558" cy="1491018"/>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9" name="矩形 8"/>
            <p:cNvSpPr/>
            <p:nvPr/>
          </p:nvSpPr>
          <p:spPr>
            <a:xfrm>
              <a:off x="3781886" y="2620370"/>
              <a:ext cx="8410113" cy="1491018"/>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印品黑体" panose="00000500000000000000" pitchFamily="2" charset="-122"/>
                <a:ea typeface="印品黑体" panose="00000500000000000000" pitchFamily="2" charset="-122"/>
                <a:sym typeface="印品黑体" panose="00000500000000000000" pitchFamily="2" charset="-122"/>
              </a:endParaRPr>
            </a:p>
          </p:txBody>
        </p:sp>
      </p:grpSp>
      <p:sp>
        <p:nvSpPr>
          <p:cNvPr id="8" name="文本框 7"/>
          <p:cNvSpPr txBox="1"/>
          <p:nvPr/>
        </p:nvSpPr>
        <p:spPr>
          <a:xfrm>
            <a:off x="1052898" y="4037244"/>
            <a:ext cx="2590774" cy="523220"/>
          </a:xfrm>
          <a:prstGeom prst="rect">
            <a:avLst/>
          </a:prstGeom>
          <a:noFill/>
        </p:spPr>
        <p:txBody>
          <a:bodyPr wrap="none" rtlCol="0" anchor="t">
            <a:spAutoFit/>
          </a:bodyPr>
          <a:lstStyle/>
          <a:p>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主讲老师  </a:t>
            </a: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XXX</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13.1</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15007"/>
            <a:ext cx="807646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方差</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协方差法测度风险价值的编程</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以 </a:t>
            </a:r>
            <a:r>
              <a:rPr lang="en-US" altLang="zh-CN" sz="3200" dirty="0">
                <a:latin typeface="微软雅黑" panose="020B0503020204020204" pitchFamily="34" charset="-122"/>
                <a:ea typeface="微软雅黑" panose="020B0503020204020204" pitchFamily="34" charset="-122"/>
              </a:rPr>
              <a:t>QFII</a:t>
            </a:r>
            <a:r>
              <a:rPr lang="zh-CN" altLang="en-US" sz="3200" dirty="0">
                <a:latin typeface="微软雅黑" panose="020B0503020204020204" pitchFamily="34" charset="-122"/>
                <a:ea typeface="微软雅黑" panose="020B0503020204020204" pitchFamily="34" charset="-122"/>
              </a:rPr>
              <a:t>重仓股为案例</a:t>
            </a:r>
          </a:p>
        </p:txBody>
      </p:sp>
      <p:sp>
        <p:nvSpPr>
          <p:cNvPr id="2" name="文本框 1"/>
          <p:cNvSpPr txBox="1"/>
          <p:nvPr/>
        </p:nvSpPr>
        <p:spPr>
          <a:xfrm>
            <a:off x="286385" y="1072391"/>
            <a:ext cx="2568575" cy="368300"/>
          </a:xfrm>
          <a:prstGeom prst="rect">
            <a:avLst/>
          </a:prstGeom>
          <a:noFill/>
        </p:spPr>
        <p:txBody>
          <a:bodyPr wrap="square" rtlCol="0" anchor="t">
            <a:spAutoFit/>
          </a:bodyPr>
          <a:lstStyle/>
          <a:p>
            <a:r>
              <a:rPr lang="en-US" altLang="zh-CN" b="1" dirty="0">
                <a:latin typeface="微软雅黑" panose="020B0503020204020204" pitchFamily="34" charset="-122"/>
                <a:ea typeface="微软雅黑" panose="020B0503020204020204" pitchFamily="34" charset="-122"/>
              </a:rPr>
              <a:t>13.1.1 </a:t>
            </a:r>
            <a:r>
              <a:rPr lang="zh-CN" altLang="en-US" b="1" dirty="0">
                <a:latin typeface="微软雅黑" panose="020B0503020204020204" pitchFamily="34" charset="-122"/>
                <a:ea typeface="微软雅黑" panose="020B0503020204020204" pitchFamily="34" charset="-122"/>
              </a:rPr>
              <a:t>案例详情</a:t>
            </a:r>
          </a:p>
        </p:txBody>
      </p:sp>
      <p:sp>
        <p:nvSpPr>
          <p:cNvPr id="3" name="文本框 2"/>
          <p:cNvSpPr txBox="1"/>
          <p:nvPr/>
        </p:nvSpPr>
        <p:spPr>
          <a:xfrm>
            <a:off x="286385" y="1427554"/>
            <a:ext cx="2204085" cy="337184"/>
          </a:xfrm>
          <a:prstGeom prst="homePlate">
            <a:avLst/>
          </a:prstGeom>
          <a:solidFill>
            <a:srgbClr val="1BA486"/>
          </a:solidFill>
        </p:spPr>
        <p:txBody>
          <a:bodyPr wrap="square" rtlCol="0" anchor="t">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背景介绍</a:t>
            </a:r>
          </a:p>
        </p:txBody>
      </p:sp>
      <p:sp>
        <p:nvSpPr>
          <p:cNvPr id="4" name="文本框 3"/>
          <p:cNvSpPr txBox="1"/>
          <p:nvPr/>
        </p:nvSpPr>
        <p:spPr>
          <a:xfrm>
            <a:off x="286385" y="1768646"/>
            <a:ext cx="11600815" cy="2246769"/>
          </a:xfrm>
          <a:prstGeom prst="rect">
            <a:avLst/>
          </a:prstGeom>
          <a:noFill/>
          <a:ln>
            <a:solidFill>
              <a:schemeClr val="bg1">
                <a:lumMod val="85000"/>
              </a:schemeClr>
            </a:solidFill>
          </a:ln>
        </p:spPr>
        <p:txBody>
          <a:bodyPr wrap="square" rtlCol="0" anchor="t">
            <a:spAutoFit/>
          </a:bodyPr>
          <a:lstStyle/>
          <a:p>
            <a:pPr indent="360000"/>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公司是总部位于北京的一家信托公司，驰骋金融市场近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40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年，致力于成为全球财富管理服务的提供商。为了提高公司自有资金收益水平并且保持自有资金具有较高的流动性，公司将自有资金主要用于配置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股股票。受限于公司自身的投资研究水平，遵循的投资逻辑是密切跟踪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QFII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集中配置的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股股票，并且基于这些重仓股构建自有资金的投资组合。</a:t>
            </a:r>
          </a:p>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假定你是该公司的投资经理，负责公司的股票投资工作。根据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股上市公司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2021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年半年报披露的信息，截止到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2021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6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月末，</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QFII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配置的股票资产中，持股比例超过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（占公司股票发行规模）并且不少于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4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家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QFII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同时持有的股票数量达到了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只，按照股票上市日不晚于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2019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日的原则以及基于这些上市公司的最新基本面情况，你从这些股票中精选了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5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只拟投资的股票，分别是透景生命、双环传动、回天新材、迈为股份以及飞科电器。</a:t>
            </a:r>
          </a:p>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对此，你结合这些重仓股的基本面以及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A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公司自有资金的实际情况，向公司的投资决策委员会提交了一份运用公司自有资金配置这些股票的书面建议方案，总投资金额为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亿元，股票配置的时间为</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2021</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8</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日。表</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13-2</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列出了这些股票在投资组合中拟配置的权重以及</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2019</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月至</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2021</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9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月期间部分日收盘价数据，完整的数据存放在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Excel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文件中。</a:t>
            </a:r>
          </a:p>
        </p:txBody>
      </p:sp>
      <p:sp>
        <p:nvSpPr>
          <p:cNvPr id="12" name="文本框 11">
            <a:extLst>
              <a:ext uri="{FF2B5EF4-FFF2-40B4-BE49-F238E27FC236}">
                <a16:creationId xmlns:a16="http://schemas.microsoft.com/office/drawing/2014/main" id="{32C710A0-2C3A-723B-7BCD-8F84A8618B45}"/>
              </a:ext>
            </a:extLst>
          </p:cNvPr>
          <p:cNvSpPr txBox="1"/>
          <p:nvPr/>
        </p:nvSpPr>
        <p:spPr>
          <a:xfrm>
            <a:off x="286385" y="4489664"/>
            <a:ext cx="5605368" cy="1384995"/>
          </a:xfrm>
          <a:prstGeom prst="rect">
            <a:avLst/>
          </a:prstGeom>
          <a:noFill/>
          <a:ln>
            <a:solidFill>
              <a:schemeClr val="bg1">
                <a:lumMod val="85000"/>
              </a:schemeClr>
            </a:solidFill>
          </a:ln>
        </p:spPr>
        <p:txBody>
          <a:bodyPr wrap="square">
            <a:spAutoFit/>
          </a:bodyPr>
          <a:lstStyle/>
          <a:p>
            <a:pPr indent="360000"/>
            <a:r>
              <a:rPr lang="zh-CN" altLang="en-US" sz="1400" dirty="0">
                <a:latin typeface="微软雅黑" panose="020B0503020204020204" pitchFamily="34" charset="-122"/>
                <a:ea typeface="微软雅黑" panose="020B0503020204020204" pitchFamily="34" charset="-122"/>
              </a:rPr>
              <a:t>在公司投资决策委员会审议该配置方案时，作为该委员会成员之一的首席风险官提出，为了应对未来投资中可能出现的风险，要求你运用风险价值测算该投资组合的风险，并且在测算风险价值的过程中建议采用方差-协方差法（variance-covariance method），同时将相关测算结果补充至原有的配置方案中。为此，你需要借助 Python 完成 3 个编程任务。</a:t>
            </a:r>
          </a:p>
        </p:txBody>
      </p:sp>
      <p:graphicFrame>
        <p:nvGraphicFramePr>
          <p:cNvPr id="8" name="表格 9">
            <a:extLst>
              <a:ext uri="{FF2B5EF4-FFF2-40B4-BE49-F238E27FC236}">
                <a16:creationId xmlns:a16="http://schemas.microsoft.com/office/drawing/2014/main" id="{40FAC646-3191-B2B7-7774-6AE06AA9206B}"/>
              </a:ext>
            </a:extLst>
          </p:cNvPr>
          <p:cNvGraphicFramePr>
            <a:graphicFrameLocks noGrp="1"/>
          </p:cNvGraphicFramePr>
          <p:nvPr>
            <p:extLst>
              <p:ext uri="{D42A27DB-BD31-4B8C-83A1-F6EECF244321}">
                <p14:modId xmlns:p14="http://schemas.microsoft.com/office/powerpoint/2010/main" val="3131202548"/>
              </p:ext>
            </p:extLst>
          </p:nvPr>
        </p:nvGraphicFramePr>
        <p:xfrm>
          <a:off x="6014301" y="3871735"/>
          <a:ext cx="5872899" cy="2871258"/>
        </p:xfrm>
        <a:graphic>
          <a:graphicData uri="http://schemas.openxmlformats.org/drawingml/2006/table">
            <a:tbl>
              <a:tblPr firstRow="1" bandRow="1">
                <a:tableStyleId>{5C22544A-7EE6-4342-B048-85BDC9FD1C3A}</a:tableStyleId>
              </a:tblPr>
              <a:tblGrid>
                <a:gridCol w="861520">
                  <a:extLst>
                    <a:ext uri="{9D8B030D-6E8A-4147-A177-3AD203B41FA5}">
                      <a16:colId xmlns:a16="http://schemas.microsoft.com/office/drawing/2014/main" val="3838751804"/>
                    </a:ext>
                  </a:extLst>
                </a:gridCol>
                <a:gridCol w="1023537">
                  <a:extLst>
                    <a:ext uri="{9D8B030D-6E8A-4147-A177-3AD203B41FA5}">
                      <a16:colId xmlns:a16="http://schemas.microsoft.com/office/drawing/2014/main" val="4275921030"/>
                    </a:ext>
                  </a:extLst>
                </a:gridCol>
                <a:gridCol w="945394">
                  <a:extLst>
                    <a:ext uri="{9D8B030D-6E8A-4147-A177-3AD203B41FA5}">
                      <a16:colId xmlns:a16="http://schemas.microsoft.com/office/drawing/2014/main" val="1182989509"/>
                    </a:ext>
                  </a:extLst>
                </a:gridCol>
                <a:gridCol w="974041">
                  <a:extLst>
                    <a:ext uri="{9D8B030D-6E8A-4147-A177-3AD203B41FA5}">
                      <a16:colId xmlns:a16="http://schemas.microsoft.com/office/drawing/2014/main" val="2028100442"/>
                    </a:ext>
                  </a:extLst>
                </a:gridCol>
                <a:gridCol w="1077176">
                  <a:extLst>
                    <a:ext uri="{9D8B030D-6E8A-4147-A177-3AD203B41FA5}">
                      <a16:colId xmlns:a16="http://schemas.microsoft.com/office/drawing/2014/main" val="639480361"/>
                    </a:ext>
                  </a:extLst>
                </a:gridCol>
                <a:gridCol w="991231">
                  <a:extLst>
                    <a:ext uri="{9D8B030D-6E8A-4147-A177-3AD203B41FA5}">
                      <a16:colId xmlns:a16="http://schemas.microsoft.com/office/drawing/2014/main" val="3062171817"/>
                    </a:ext>
                  </a:extLst>
                </a:gridCol>
              </a:tblGrid>
              <a:tr h="225398">
                <a:tc gridSpan="6">
                  <a:txBody>
                    <a:bodyPr/>
                    <a:lstStyle/>
                    <a:p>
                      <a:pPr algn="ctr"/>
                      <a:r>
                        <a:rPr lang="zh-CN" altLang="en-US" sz="800" dirty="0">
                          <a:solidFill>
                            <a:schemeClr val="tx1"/>
                          </a:solidFill>
                          <a:latin typeface="微软雅黑" panose="020B0503020204020204" pitchFamily="34" charset="-122"/>
                          <a:ea typeface="微软雅黑" panose="020B0503020204020204" pitchFamily="34" charset="-122"/>
                        </a:rPr>
                        <a:t>表 </a:t>
                      </a:r>
                      <a:r>
                        <a:rPr lang="en-US" altLang="zh-CN" sz="800" dirty="0">
                          <a:solidFill>
                            <a:schemeClr val="tx1"/>
                          </a:solidFill>
                          <a:latin typeface="微软雅黑" panose="020B0503020204020204" pitchFamily="34" charset="-122"/>
                          <a:ea typeface="微软雅黑" panose="020B0503020204020204" pitchFamily="34" charset="-122"/>
                        </a:rPr>
                        <a:t>13-2 </a:t>
                      </a:r>
                      <a:r>
                        <a:rPr lang="zh-CN" altLang="en-US" sz="800" dirty="0">
                          <a:solidFill>
                            <a:schemeClr val="tx1"/>
                          </a:solidFill>
                          <a:latin typeface="微软雅黑" panose="020B0503020204020204" pitchFamily="34" charset="-122"/>
                          <a:ea typeface="微软雅黑" panose="020B0503020204020204" pitchFamily="34" charset="-122"/>
                        </a:rPr>
                        <a:t>投资组合中拟配置股票的权重以及 </a:t>
                      </a:r>
                      <a:r>
                        <a:rPr lang="en-US" altLang="zh-CN" sz="800" dirty="0">
                          <a:solidFill>
                            <a:schemeClr val="tx1"/>
                          </a:solidFill>
                          <a:latin typeface="微软雅黑" panose="020B0503020204020204" pitchFamily="34" charset="-122"/>
                          <a:ea typeface="微软雅黑" panose="020B0503020204020204" pitchFamily="34" charset="-122"/>
                        </a:rPr>
                        <a:t>2019 </a:t>
                      </a:r>
                      <a:r>
                        <a:rPr lang="zh-CN" altLang="en-US" sz="800" dirty="0">
                          <a:solidFill>
                            <a:schemeClr val="tx1"/>
                          </a:solidFill>
                          <a:latin typeface="微软雅黑" panose="020B0503020204020204" pitchFamily="34" charset="-122"/>
                          <a:ea typeface="微软雅黑" panose="020B0503020204020204" pitchFamily="34" charset="-122"/>
                        </a:rPr>
                        <a:t>年 </a:t>
                      </a:r>
                      <a:r>
                        <a:rPr lang="en-US" altLang="zh-CN" sz="800" dirty="0">
                          <a:solidFill>
                            <a:schemeClr val="tx1"/>
                          </a:solidFill>
                          <a:latin typeface="微软雅黑" panose="020B0503020204020204" pitchFamily="34" charset="-122"/>
                          <a:ea typeface="微软雅黑" panose="020B0503020204020204" pitchFamily="34" charset="-122"/>
                        </a:rPr>
                        <a:t>1 </a:t>
                      </a:r>
                      <a:r>
                        <a:rPr lang="zh-CN" altLang="en-US" sz="800" dirty="0">
                          <a:solidFill>
                            <a:schemeClr val="tx1"/>
                          </a:solidFill>
                          <a:latin typeface="微软雅黑" panose="020B0503020204020204" pitchFamily="34" charset="-122"/>
                          <a:ea typeface="微软雅黑" panose="020B0503020204020204" pitchFamily="34" charset="-122"/>
                        </a:rPr>
                        <a:t>月至 </a:t>
                      </a:r>
                      <a:r>
                        <a:rPr lang="en-US" altLang="zh-CN" sz="800" dirty="0">
                          <a:solidFill>
                            <a:schemeClr val="tx1"/>
                          </a:solidFill>
                          <a:latin typeface="微软雅黑" panose="020B0503020204020204" pitchFamily="34" charset="-122"/>
                          <a:ea typeface="微软雅黑" panose="020B0503020204020204" pitchFamily="34" charset="-122"/>
                        </a:rPr>
                        <a:t>2021 </a:t>
                      </a:r>
                      <a:r>
                        <a:rPr lang="zh-CN" altLang="en-US" sz="800" dirty="0">
                          <a:solidFill>
                            <a:schemeClr val="tx1"/>
                          </a:solidFill>
                          <a:latin typeface="微软雅黑" panose="020B0503020204020204" pitchFamily="34" charset="-122"/>
                          <a:ea typeface="微软雅黑" panose="020B0503020204020204" pitchFamily="34" charset="-122"/>
                        </a:rPr>
                        <a:t>年 </a:t>
                      </a:r>
                      <a:r>
                        <a:rPr lang="en-US" altLang="zh-CN" sz="800" dirty="0">
                          <a:solidFill>
                            <a:schemeClr val="tx1"/>
                          </a:solidFill>
                          <a:latin typeface="微软雅黑" panose="020B0503020204020204" pitchFamily="34" charset="-122"/>
                          <a:ea typeface="微软雅黑" panose="020B0503020204020204" pitchFamily="34" charset="-122"/>
                        </a:rPr>
                        <a:t>9 </a:t>
                      </a:r>
                      <a:r>
                        <a:rPr lang="zh-CN" altLang="en-US" sz="800" dirty="0">
                          <a:solidFill>
                            <a:schemeClr val="tx1"/>
                          </a:solidFill>
                          <a:latin typeface="微软雅黑" panose="020B0503020204020204" pitchFamily="34" charset="-122"/>
                          <a:ea typeface="微软雅黑" panose="020B0503020204020204" pitchFamily="34" charset="-122"/>
                        </a:rPr>
                        <a:t>月的部分日收盘价 单位：元</a:t>
                      </a:r>
                      <a:r>
                        <a:rPr lang="en-US" altLang="zh-CN" sz="800" dirty="0">
                          <a:solidFill>
                            <a:schemeClr val="tx1"/>
                          </a:solidFill>
                          <a:latin typeface="微软雅黑" panose="020B0503020204020204" pitchFamily="34" charset="-122"/>
                          <a:ea typeface="微软雅黑" panose="020B0503020204020204" pitchFamily="34" charset="-122"/>
                        </a:rPr>
                        <a:t>/</a:t>
                      </a:r>
                      <a:r>
                        <a:rPr lang="zh-CN" altLang="en-US" sz="800" dirty="0">
                          <a:solidFill>
                            <a:schemeClr val="tx1"/>
                          </a:solidFill>
                          <a:latin typeface="微软雅黑" panose="020B0503020204020204" pitchFamily="34" charset="-122"/>
                          <a:ea typeface="微软雅黑" panose="020B0503020204020204" pitchFamily="34" charset="-122"/>
                        </a:rPr>
                        <a:t>股</a:t>
                      </a:r>
                    </a:p>
                  </a:txBody>
                  <a:tcPr marL="55578" marR="55578" marT="27789" marB="27789" anchor="ctr">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20351200"/>
                  </a:ext>
                </a:extLst>
              </a:tr>
              <a:tr h="240837">
                <a:tc rowSpan="2">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日期</a:t>
                      </a: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透景生命</a:t>
                      </a:r>
                    </a:p>
                    <a:p>
                      <a:pPr algn="ctr"/>
                      <a:r>
                        <a:rPr lang="zh-CN" altLang="en-US" sz="800" dirty="0">
                          <a:solidFill>
                            <a:schemeClr val="bg1"/>
                          </a:solidFill>
                          <a:latin typeface="微软雅黑" panose="020B0503020204020204" pitchFamily="34" charset="-122"/>
                          <a:ea typeface="微软雅黑" panose="020B0503020204020204" pitchFamily="34" charset="-122"/>
                        </a:rPr>
                        <a:t>（代码：</a:t>
                      </a:r>
                      <a:r>
                        <a:rPr lang="en-US" altLang="zh-CN" sz="800" dirty="0">
                          <a:solidFill>
                            <a:schemeClr val="bg1"/>
                          </a:solidFill>
                          <a:latin typeface="微软雅黑" panose="020B0503020204020204" pitchFamily="34" charset="-122"/>
                          <a:ea typeface="微软雅黑" panose="020B0503020204020204" pitchFamily="34" charset="-122"/>
                        </a:rPr>
                        <a:t>300642</a:t>
                      </a:r>
                      <a:r>
                        <a:rPr lang="zh-CN" altLang="en-US" sz="800" dirty="0">
                          <a:solidFill>
                            <a:schemeClr val="bg1"/>
                          </a:solidFill>
                          <a:latin typeface="微软雅黑" panose="020B0503020204020204" pitchFamily="34" charset="-122"/>
                          <a:ea typeface="微软雅黑" panose="020B0503020204020204" pitchFamily="34" charset="-122"/>
                        </a:rPr>
                        <a:t>）</a:t>
                      </a: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双环传动</a:t>
                      </a:r>
                    </a:p>
                    <a:p>
                      <a:pPr algn="ctr"/>
                      <a:r>
                        <a:rPr lang="zh-CN" altLang="en-US" sz="800" dirty="0">
                          <a:solidFill>
                            <a:schemeClr val="bg1"/>
                          </a:solidFill>
                          <a:latin typeface="微软雅黑" panose="020B0503020204020204" pitchFamily="34" charset="-122"/>
                          <a:ea typeface="微软雅黑" panose="020B0503020204020204" pitchFamily="34" charset="-122"/>
                        </a:rPr>
                        <a:t>（代码：</a:t>
                      </a:r>
                      <a:r>
                        <a:rPr lang="en-US" altLang="zh-CN" sz="800" dirty="0">
                          <a:solidFill>
                            <a:schemeClr val="bg1"/>
                          </a:solidFill>
                          <a:latin typeface="微软雅黑" panose="020B0503020204020204" pitchFamily="34" charset="-122"/>
                          <a:ea typeface="微软雅黑" panose="020B0503020204020204" pitchFamily="34" charset="-122"/>
                        </a:rPr>
                        <a:t>002472</a:t>
                      </a:r>
                      <a:r>
                        <a:rPr lang="zh-CN" altLang="en-US" sz="800" dirty="0">
                          <a:solidFill>
                            <a:schemeClr val="bg1"/>
                          </a:solidFill>
                          <a:latin typeface="微软雅黑" panose="020B0503020204020204" pitchFamily="34" charset="-122"/>
                          <a:ea typeface="微软雅黑" panose="020B0503020204020204" pitchFamily="34" charset="-122"/>
                        </a:rPr>
                        <a:t>）</a:t>
                      </a: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回天新材</a:t>
                      </a:r>
                    </a:p>
                    <a:p>
                      <a:pPr algn="ctr"/>
                      <a:r>
                        <a:rPr lang="zh-CN" altLang="en-US" sz="800" dirty="0">
                          <a:solidFill>
                            <a:schemeClr val="bg1"/>
                          </a:solidFill>
                          <a:latin typeface="微软雅黑" panose="020B0503020204020204" pitchFamily="34" charset="-122"/>
                          <a:ea typeface="微软雅黑" panose="020B0503020204020204" pitchFamily="34" charset="-122"/>
                        </a:rPr>
                        <a:t>（代码：</a:t>
                      </a:r>
                      <a:r>
                        <a:rPr lang="en-US" altLang="zh-CN" sz="800" dirty="0">
                          <a:solidFill>
                            <a:schemeClr val="bg1"/>
                          </a:solidFill>
                          <a:latin typeface="微软雅黑" panose="020B0503020204020204" pitchFamily="34" charset="-122"/>
                          <a:ea typeface="微软雅黑" panose="020B0503020204020204" pitchFamily="34" charset="-122"/>
                        </a:rPr>
                        <a:t>300041</a:t>
                      </a:r>
                      <a:r>
                        <a:rPr lang="zh-CN" altLang="en-US" sz="800" dirty="0">
                          <a:solidFill>
                            <a:schemeClr val="bg1"/>
                          </a:solidFill>
                          <a:latin typeface="微软雅黑" panose="020B0503020204020204" pitchFamily="34" charset="-122"/>
                          <a:ea typeface="微软雅黑" panose="020B0503020204020204" pitchFamily="34" charset="-122"/>
                        </a:rPr>
                        <a:t>）</a:t>
                      </a: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迈为股份</a:t>
                      </a:r>
                    </a:p>
                    <a:p>
                      <a:pPr algn="ctr"/>
                      <a:r>
                        <a:rPr lang="zh-CN" altLang="en-US" sz="800" dirty="0">
                          <a:solidFill>
                            <a:schemeClr val="bg1"/>
                          </a:solidFill>
                          <a:latin typeface="微软雅黑" panose="020B0503020204020204" pitchFamily="34" charset="-122"/>
                          <a:ea typeface="微软雅黑" panose="020B0503020204020204" pitchFamily="34" charset="-122"/>
                        </a:rPr>
                        <a:t>（代码：</a:t>
                      </a:r>
                      <a:r>
                        <a:rPr lang="en-US" altLang="zh-CN" sz="800" dirty="0">
                          <a:solidFill>
                            <a:schemeClr val="bg1"/>
                          </a:solidFill>
                          <a:latin typeface="微软雅黑" panose="020B0503020204020204" pitchFamily="34" charset="-122"/>
                          <a:ea typeface="微软雅黑" panose="020B0503020204020204" pitchFamily="34" charset="-122"/>
                        </a:rPr>
                        <a:t>300751</a:t>
                      </a:r>
                      <a:r>
                        <a:rPr lang="zh-CN" altLang="en-US" sz="800" dirty="0">
                          <a:solidFill>
                            <a:schemeClr val="bg1"/>
                          </a:solidFill>
                          <a:latin typeface="微软雅黑" panose="020B0503020204020204" pitchFamily="34" charset="-122"/>
                          <a:ea typeface="微软雅黑" panose="020B0503020204020204" pitchFamily="34" charset="-122"/>
                        </a:rPr>
                        <a:t>）</a:t>
                      </a: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迈为股份</a:t>
                      </a:r>
                    </a:p>
                    <a:p>
                      <a:pPr algn="ctr"/>
                      <a:r>
                        <a:rPr lang="zh-CN" altLang="en-US" sz="800" dirty="0">
                          <a:solidFill>
                            <a:schemeClr val="bg1"/>
                          </a:solidFill>
                          <a:latin typeface="微软雅黑" panose="020B0503020204020204" pitchFamily="34" charset="-122"/>
                          <a:ea typeface="微软雅黑" panose="020B0503020204020204" pitchFamily="34" charset="-122"/>
                        </a:rPr>
                        <a:t>（代码：</a:t>
                      </a:r>
                      <a:r>
                        <a:rPr lang="en-US" altLang="zh-CN" sz="800" dirty="0">
                          <a:solidFill>
                            <a:schemeClr val="bg1"/>
                          </a:solidFill>
                          <a:latin typeface="微软雅黑" panose="020B0503020204020204" pitchFamily="34" charset="-122"/>
                          <a:ea typeface="微软雅黑" panose="020B0503020204020204" pitchFamily="34" charset="-122"/>
                        </a:rPr>
                        <a:t>300751</a:t>
                      </a:r>
                      <a:r>
                        <a:rPr lang="zh-CN" altLang="en-US" sz="800" dirty="0">
                          <a:solidFill>
                            <a:schemeClr val="bg1"/>
                          </a:solidFill>
                          <a:latin typeface="微软雅黑" panose="020B0503020204020204" pitchFamily="34" charset="-122"/>
                          <a:ea typeface="微软雅黑" panose="020B0503020204020204" pitchFamily="34" charset="-122"/>
                        </a:rPr>
                        <a:t>）</a:t>
                      </a: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extLst>
                  <a:ext uri="{0D108BD9-81ED-4DB2-BD59-A6C34878D82A}">
                    <a16:rowId xmlns:a16="http://schemas.microsoft.com/office/drawing/2014/main" val="1666034841"/>
                  </a:ext>
                </a:extLst>
              </a:tr>
              <a:tr h="225398">
                <a:tc vMerge="1">
                  <a:txBody>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权重比例 </a:t>
                      </a:r>
                      <a:r>
                        <a:rPr lang="en-US" altLang="zh-CN" sz="800" dirty="0">
                          <a:solidFill>
                            <a:schemeClr val="bg1"/>
                          </a:solidFill>
                          <a:latin typeface="微软雅黑" panose="020B0503020204020204" pitchFamily="34" charset="-122"/>
                          <a:ea typeface="微软雅黑" panose="020B0503020204020204" pitchFamily="34" charset="-122"/>
                        </a:rPr>
                        <a:t>30%</a:t>
                      </a:r>
                      <a:endParaRPr lang="zh-CN" altLang="en-US" sz="800" dirty="0">
                        <a:solidFill>
                          <a:schemeClr val="bg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权重比例 </a:t>
                      </a:r>
                      <a:r>
                        <a:rPr lang="en-US" altLang="zh-CN" sz="800" dirty="0">
                          <a:solidFill>
                            <a:schemeClr val="bg1"/>
                          </a:solidFill>
                          <a:latin typeface="微软雅黑" panose="020B0503020204020204" pitchFamily="34" charset="-122"/>
                          <a:ea typeface="微软雅黑" panose="020B0503020204020204" pitchFamily="34" charset="-122"/>
                        </a:rPr>
                        <a:t>26%</a:t>
                      </a:r>
                      <a:endParaRPr lang="zh-CN" altLang="en-US" sz="800" dirty="0">
                        <a:solidFill>
                          <a:schemeClr val="bg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权重比例 </a:t>
                      </a:r>
                      <a:r>
                        <a:rPr lang="en-US" altLang="zh-CN" sz="800" dirty="0">
                          <a:solidFill>
                            <a:schemeClr val="bg1"/>
                          </a:solidFill>
                          <a:latin typeface="微软雅黑" panose="020B0503020204020204" pitchFamily="34" charset="-122"/>
                          <a:ea typeface="微软雅黑" panose="020B0503020204020204" pitchFamily="34" charset="-122"/>
                        </a:rPr>
                        <a:t>21% </a:t>
                      </a:r>
                      <a:endParaRPr lang="zh-CN" altLang="en-US" sz="800" dirty="0">
                        <a:solidFill>
                          <a:schemeClr val="bg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权重比例 </a:t>
                      </a:r>
                      <a:r>
                        <a:rPr lang="en-US" altLang="zh-CN" sz="800" dirty="0">
                          <a:solidFill>
                            <a:schemeClr val="bg1"/>
                          </a:solidFill>
                          <a:latin typeface="微软雅黑" panose="020B0503020204020204" pitchFamily="34" charset="-122"/>
                          <a:ea typeface="微软雅黑" panose="020B0503020204020204" pitchFamily="34" charset="-122"/>
                        </a:rPr>
                        <a:t>14%</a:t>
                      </a:r>
                      <a:endParaRPr lang="zh-CN" altLang="en-US" sz="800" dirty="0">
                        <a:solidFill>
                          <a:schemeClr val="bg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tc>
                  <a:txBody>
                    <a:bodyPr/>
                    <a:lstStyle/>
                    <a:p>
                      <a:pPr algn="ctr"/>
                      <a:r>
                        <a:rPr lang="zh-CN" altLang="en-US" sz="800" dirty="0">
                          <a:solidFill>
                            <a:schemeClr val="bg1"/>
                          </a:solidFill>
                          <a:latin typeface="微软雅黑" panose="020B0503020204020204" pitchFamily="34" charset="-122"/>
                          <a:ea typeface="微软雅黑" panose="020B0503020204020204" pitchFamily="34" charset="-122"/>
                        </a:rPr>
                        <a:t>权重比例 </a:t>
                      </a:r>
                      <a:r>
                        <a:rPr lang="en-US" altLang="zh-CN" sz="800" dirty="0">
                          <a:solidFill>
                            <a:schemeClr val="bg1"/>
                          </a:solidFill>
                          <a:latin typeface="微软雅黑" panose="020B0503020204020204" pitchFamily="34" charset="-122"/>
                          <a:ea typeface="微软雅黑" panose="020B0503020204020204" pitchFamily="34" charset="-122"/>
                        </a:rPr>
                        <a:t>9%</a:t>
                      </a:r>
                      <a:endParaRPr lang="zh-CN" altLang="en-US" sz="800" dirty="0">
                        <a:solidFill>
                          <a:schemeClr val="bg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A486"/>
                    </a:solidFill>
                  </a:tcPr>
                </a:tc>
                <a:extLst>
                  <a:ext uri="{0D108BD9-81ED-4DB2-BD59-A6C34878D82A}">
                    <a16:rowId xmlns:a16="http://schemas.microsoft.com/office/drawing/2014/main" val="1304954237"/>
                  </a:ext>
                </a:extLst>
              </a:tr>
              <a:tr h="225398">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2019-01-02</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36.1100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5.6600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6.7100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125.6900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37.0400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62894424"/>
                  </a:ext>
                </a:extLst>
              </a:tr>
              <a:tr h="225398">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2019-01-03</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36.8800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5.7200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6.7400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126.6100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35.9600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8809862"/>
                  </a:ext>
                </a:extLst>
              </a:tr>
              <a:tr h="225398">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2019-01-04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37.8700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5.9600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6.8700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135.3600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36.2400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70143875"/>
                  </a:ext>
                </a:extLst>
              </a:tr>
              <a:tr h="225398">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1332827"/>
                  </a:ext>
                </a:extLst>
              </a:tr>
              <a:tr h="225398">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2021-09-28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69.4800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21.7500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15.4500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1089.6840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39.9500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60690409"/>
                  </a:ext>
                </a:extLst>
              </a:tr>
              <a:tr h="225398">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2021-09-29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64.4040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21.5500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14.9200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1087.2000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39.5200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7564020"/>
                  </a:ext>
                </a:extLst>
              </a:tr>
              <a:tr h="225398">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2021-09-30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65.8440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23.4900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15.2500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1097.1540 </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800" dirty="0">
                          <a:solidFill>
                            <a:schemeClr val="tx1"/>
                          </a:solidFill>
                          <a:latin typeface="微软雅黑" panose="020B0503020204020204" pitchFamily="34" charset="-122"/>
                          <a:ea typeface="微软雅黑" panose="020B0503020204020204" pitchFamily="34" charset="-122"/>
                        </a:rPr>
                        <a:t>39.1300</a:t>
                      </a:r>
                      <a:endParaRPr lang="zh-CN" altLang="en-US" sz="800" dirty="0">
                        <a:solidFill>
                          <a:schemeClr val="tx1"/>
                        </a:solidFill>
                        <a:latin typeface="微软雅黑" panose="020B0503020204020204" pitchFamily="34" charset="-122"/>
                        <a:ea typeface="微软雅黑" panose="020B0503020204020204" pitchFamily="34" charset="-122"/>
                      </a:endParaRP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83038307"/>
                  </a:ext>
                </a:extLst>
              </a:tr>
              <a:tr h="426096">
                <a:tc gridSpan="6">
                  <a:txBody>
                    <a:bodyPr/>
                    <a:lstStyle/>
                    <a:p>
                      <a:pPr algn="l"/>
                      <a:r>
                        <a:rPr lang="zh-CN" altLang="en-US" sz="800" dirty="0">
                          <a:solidFill>
                            <a:schemeClr val="tx1"/>
                          </a:solidFill>
                          <a:latin typeface="微软雅黑" panose="020B0503020204020204" pitchFamily="34" charset="-122"/>
                          <a:ea typeface="微软雅黑" panose="020B0503020204020204" pitchFamily="34" charset="-122"/>
                        </a:rPr>
                        <a:t>注：针对迈为股份，其公司在</a:t>
                      </a:r>
                      <a:r>
                        <a:rPr lang="en-US" altLang="zh-CN" sz="800" dirty="0">
                          <a:solidFill>
                            <a:schemeClr val="tx1"/>
                          </a:solidFill>
                          <a:latin typeface="微软雅黑" panose="020B0503020204020204" pitchFamily="34" charset="-122"/>
                          <a:ea typeface="微软雅黑" panose="020B0503020204020204" pitchFamily="34" charset="-122"/>
                        </a:rPr>
                        <a:t>2021 </a:t>
                      </a:r>
                      <a:r>
                        <a:rPr lang="zh-CN" altLang="en-US" sz="800" dirty="0">
                          <a:solidFill>
                            <a:schemeClr val="tx1"/>
                          </a:solidFill>
                          <a:latin typeface="微软雅黑" panose="020B0503020204020204" pitchFamily="34" charset="-122"/>
                          <a:ea typeface="微软雅黑" panose="020B0503020204020204" pitchFamily="34" charset="-122"/>
                        </a:rPr>
                        <a:t>年</a:t>
                      </a:r>
                      <a:r>
                        <a:rPr lang="en-US" altLang="zh-CN" sz="800" dirty="0">
                          <a:solidFill>
                            <a:schemeClr val="tx1"/>
                          </a:solidFill>
                          <a:latin typeface="微软雅黑" panose="020B0503020204020204" pitchFamily="34" charset="-122"/>
                          <a:ea typeface="微软雅黑" panose="020B0503020204020204" pitchFamily="34" charset="-122"/>
                        </a:rPr>
                        <a:t>5 </a:t>
                      </a:r>
                      <a:r>
                        <a:rPr lang="zh-CN" altLang="en-US" sz="800" dirty="0">
                          <a:solidFill>
                            <a:schemeClr val="tx1"/>
                          </a:solidFill>
                          <a:latin typeface="微软雅黑" panose="020B0503020204020204" pitchFamily="34" charset="-122"/>
                          <a:ea typeface="微软雅黑" panose="020B0503020204020204" pitchFamily="34" charset="-122"/>
                        </a:rPr>
                        <a:t>月</a:t>
                      </a:r>
                      <a:r>
                        <a:rPr lang="en-US" altLang="zh-CN" sz="800" dirty="0">
                          <a:solidFill>
                            <a:schemeClr val="tx1"/>
                          </a:solidFill>
                          <a:latin typeface="微软雅黑" panose="020B0503020204020204" pitchFamily="34" charset="-122"/>
                          <a:ea typeface="微软雅黑" panose="020B0503020204020204" pitchFamily="34" charset="-122"/>
                        </a:rPr>
                        <a:t>18 </a:t>
                      </a:r>
                      <a:r>
                        <a:rPr lang="zh-CN" altLang="en-US" sz="800" dirty="0">
                          <a:solidFill>
                            <a:schemeClr val="tx1"/>
                          </a:solidFill>
                          <a:latin typeface="微软雅黑" panose="020B0503020204020204" pitchFamily="34" charset="-122"/>
                          <a:ea typeface="微软雅黑" panose="020B0503020204020204" pitchFamily="34" charset="-122"/>
                        </a:rPr>
                        <a:t>日以资本公积金形式向全体股东每</a:t>
                      </a:r>
                      <a:r>
                        <a:rPr lang="en-US" altLang="zh-CN" sz="800" dirty="0">
                          <a:solidFill>
                            <a:schemeClr val="tx1"/>
                          </a:solidFill>
                          <a:latin typeface="微软雅黑" panose="020B0503020204020204" pitchFamily="34" charset="-122"/>
                          <a:ea typeface="微软雅黑" panose="020B0503020204020204" pitchFamily="34" charset="-122"/>
                        </a:rPr>
                        <a:t>10 </a:t>
                      </a:r>
                      <a:r>
                        <a:rPr lang="zh-CN" altLang="en-US" sz="800" dirty="0">
                          <a:solidFill>
                            <a:schemeClr val="tx1"/>
                          </a:solidFill>
                          <a:latin typeface="微软雅黑" panose="020B0503020204020204" pitchFamily="34" charset="-122"/>
                          <a:ea typeface="微软雅黑" panose="020B0503020204020204" pitchFamily="34" charset="-122"/>
                        </a:rPr>
                        <a:t>股转增</a:t>
                      </a:r>
                      <a:r>
                        <a:rPr lang="en-US" altLang="zh-CN" sz="800" dirty="0">
                          <a:solidFill>
                            <a:schemeClr val="tx1"/>
                          </a:solidFill>
                          <a:latin typeface="微软雅黑" panose="020B0503020204020204" pitchFamily="34" charset="-122"/>
                          <a:ea typeface="微软雅黑" panose="020B0503020204020204" pitchFamily="34" charset="-122"/>
                        </a:rPr>
                        <a:t>8 </a:t>
                      </a:r>
                      <a:r>
                        <a:rPr lang="zh-CN" altLang="en-US" sz="800" dirty="0">
                          <a:solidFill>
                            <a:schemeClr val="tx1"/>
                          </a:solidFill>
                          <a:latin typeface="微软雅黑" panose="020B0503020204020204" pitchFamily="34" charset="-122"/>
                          <a:ea typeface="微软雅黑" panose="020B0503020204020204" pitchFamily="34" charset="-122"/>
                        </a:rPr>
                        <a:t>股，因此，从</a:t>
                      </a:r>
                      <a:r>
                        <a:rPr lang="en-US" altLang="zh-CN" sz="800" dirty="0">
                          <a:solidFill>
                            <a:schemeClr val="tx1"/>
                          </a:solidFill>
                          <a:latin typeface="微软雅黑" panose="020B0503020204020204" pitchFamily="34" charset="-122"/>
                          <a:ea typeface="微软雅黑" panose="020B0503020204020204" pitchFamily="34" charset="-122"/>
                        </a:rPr>
                        <a:t>2021 </a:t>
                      </a:r>
                      <a:r>
                        <a:rPr lang="zh-CN" altLang="en-US" sz="800" dirty="0">
                          <a:solidFill>
                            <a:schemeClr val="tx1"/>
                          </a:solidFill>
                          <a:latin typeface="微软雅黑" panose="020B0503020204020204" pitchFamily="34" charset="-122"/>
                          <a:ea typeface="微软雅黑" panose="020B0503020204020204" pitchFamily="34" charset="-122"/>
                        </a:rPr>
                        <a:t>年</a:t>
                      </a:r>
                      <a:r>
                        <a:rPr lang="en-US" altLang="zh-CN" sz="800" dirty="0">
                          <a:solidFill>
                            <a:schemeClr val="tx1"/>
                          </a:solidFill>
                          <a:latin typeface="微软雅黑" panose="020B0503020204020204" pitchFamily="34" charset="-122"/>
                          <a:ea typeface="微软雅黑" panose="020B0503020204020204" pitchFamily="34" charset="-122"/>
                        </a:rPr>
                        <a:t>5 </a:t>
                      </a:r>
                      <a:r>
                        <a:rPr lang="zh-CN" altLang="en-US" sz="800" dirty="0">
                          <a:solidFill>
                            <a:schemeClr val="tx1"/>
                          </a:solidFill>
                          <a:latin typeface="微软雅黑" panose="020B0503020204020204" pitchFamily="34" charset="-122"/>
                          <a:ea typeface="微软雅黑" panose="020B0503020204020204" pitchFamily="34" charset="-122"/>
                        </a:rPr>
                        <a:t>月</a:t>
                      </a:r>
                      <a:r>
                        <a:rPr lang="en-US" altLang="zh-CN" sz="800" dirty="0">
                          <a:solidFill>
                            <a:schemeClr val="tx1"/>
                          </a:solidFill>
                          <a:latin typeface="微软雅黑" panose="020B0503020204020204" pitchFamily="34" charset="-122"/>
                          <a:ea typeface="微软雅黑" panose="020B0503020204020204" pitchFamily="34" charset="-122"/>
                        </a:rPr>
                        <a:t>18 </a:t>
                      </a:r>
                      <a:r>
                        <a:rPr lang="zh-CN" altLang="en-US" sz="800" dirty="0">
                          <a:solidFill>
                            <a:schemeClr val="tx1"/>
                          </a:solidFill>
                          <a:latin typeface="微软雅黑" panose="020B0503020204020204" pitchFamily="34" charset="-122"/>
                          <a:ea typeface="微软雅黑" panose="020B0503020204020204" pitchFamily="34" charset="-122"/>
                        </a:rPr>
                        <a:t>日开始的股票价格按照复权后的价格展示；针对透景生命，其公司在</a:t>
                      </a:r>
                      <a:r>
                        <a:rPr lang="en-US" altLang="zh-CN" sz="800" dirty="0">
                          <a:solidFill>
                            <a:schemeClr val="tx1"/>
                          </a:solidFill>
                          <a:latin typeface="微软雅黑" panose="020B0503020204020204" pitchFamily="34" charset="-122"/>
                          <a:ea typeface="微软雅黑" panose="020B0503020204020204" pitchFamily="34" charset="-122"/>
                        </a:rPr>
                        <a:t>2021 </a:t>
                      </a:r>
                      <a:r>
                        <a:rPr lang="zh-CN" altLang="en-US" sz="800" dirty="0">
                          <a:solidFill>
                            <a:schemeClr val="tx1"/>
                          </a:solidFill>
                          <a:latin typeface="微软雅黑" panose="020B0503020204020204" pitchFamily="34" charset="-122"/>
                          <a:ea typeface="微软雅黑" panose="020B0503020204020204" pitchFamily="34" charset="-122"/>
                        </a:rPr>
                        <a:t>年</a:t>
                      </a:r>
                      <a:r>
                        <a:rPr lang="en-US" altLang="zh-CN" sz="800" dirty="0">
                          <a:solidFill>
                            <a:schemeClr val="tx1"/>
                          </a:solidFill>
                          <a:latin typeface="微软雅黑" panose="020B0503020204020204" pitchFamily="34" charset="-122"/>
                          <a:ea typeface="微软雅黑" panose="020B0503020204020204" pitchFamily="34" charset="-122"/>
                        </a:rPr>
                        <a:t>9 </a:t>
                      </a:r>
                      <a:r>
                        <a:rPr lang="zh-CN" altLang="en-US" sz="800" dirty="0">
                          <a:solidFill>
                            <a:schemeClr val="tx1"/>
                          </a:solidFill>
                          <a:latin typeface="微软雅黑" panose="020B0503020204020204" pitchFamily="34" charset="-122"/>
                          <a:ea typeface="微软雅黑" panose="020B0503020204020204" pitchFamily="34" charset="-122"/>
                        </a:rPr>
                        <a:t>月</a:t>
                      </a:r>
                      <a:r>
                        <a:rPr lang="en-US" altLang="zh-CN" sz="800" dirty="0">
                          <a:solidFill>
                            <a:schemeClr val="tx1"/>
                          </a:solidFill>
                          <a:latin typeface="微软雅黑" panose="020B0503020204020204" pitchFamily="34" charset="-122"/>
                          <a:ea typeface="微软雅黑" panose="020B0503020204020204" pitchFamily="34" charset="-122"/>
                        </a:rPr>
                        <a:t>16 </a:t>
                      </a:r>
                      <a:r>
                        <a:rPr lang="zh-CN" altLang="en-US" sz="800" dirty="0">
                          <a:solidFill>
                            <a:schemeClr val="tx1"/>
                          </a:solidFill>
                          <a:latin typeface="微软雅黑" panose="020B0503020204020204" pitchFamily="34" charset="-122"/>
                          <a:ea typeface="微软雅黑" panose="020B0503020204020204" pitchFamily="34" charset="-122"/>
                        </a:rPr>
                        <a:t>日以资本公积金形式向全体股东每</a:t>
                      </a:r>
                      <a:r>
                        <a:rPr lang="en-US" altLang="zh-CN" sz="800" dirty="0">
                          <a:solidFill>
                            <a:schemeClr val="tx1"/>
                          </a:solidFill>
                          <a:latin typeface="微软雅黑" panose="020B0503020204020204" pitchFamily="34" charset="-122"/>
                          <a:ea typeface="微软雅黑" panose="020B0503020204020204" pitchFamily="34" charset="-122"/>
                        </a:rPr>
                        <a:t>10 </a:t>
                      </a:r>
                      <a:r>
                        <a:rPr lang="zh-CN" altLang="en-US" sz="800" dirty="0">
                          <a:solidFill>
                            <a:schemeClr val="tx1"/>
                          </a:solidFill>
                          <a:latin typeface="微软雅黑" panose="020B0503020204020204" pitchFamily="34" charset="-122"/>
                          <a:ea typeface="微软雅黑" panose="020B0503020204020204" pitchFamily="34" charset="-122"/>
                        </a:rPr>
                        <a:t>股转增</a:t>
                      </a:r>
                      <a:r>
                        <a:rPr lang="en-US" altLang="zh-CN" sz="800" dirty="0">
                          <a:solidFill>
                            <a:schemeClr val="tx1"/>
                          </a:solidFill>
                          <a:latin typeface="微软雅黑" panose="020B0503020204020204" pitchFamily="34" charset="-122"/>
                          <a:ea typeface="微软雅黑" panose="020B0503020204020204" pitchFamily="34" charset="-122"/>
                        </a:rPr>
                        <a:t>8 </a:t>
                      </a:r>
                      <a:r>
                        <a:rPr lang="zh-CN" altLang="en-US" sz="800" dirty="0">
                          <a:solidFill>
                            <a:schemeClr val="tx1"/>
                          </a:solidFill>
                          <a:latin typeface="微软雅黑" panose="020B0503020204020204" pitchFamily="34" charset="-122"/>
                          <a:ea typeface="微软雅黑" panose="020B0503020204020204" pitchFamily="34" charset="-122"/>
                        </a:rPr>
                        <a:t>股，因此，从</a:t>
                      </a:r>
                      <a:r>
                        <a:rPr lang="en-US" altLang="zh-CN" sz="800" dirty="0">
                          <a:solidFill>
                            <a:schemeClr val="tx1"/>
                          </a:solidFill>
                          <a:latin typeface="微软雅黑" panose="020B0503020204020204" pitchFamily="34" charset="-122"/>
                          <a:ea typeface="微软雅黑" panose="020B0503020204020204" pitchFamily="34" charset="-122"/>
                        </a:rPr>
                        <a:t>2021 </a:t>
                      </a:r>
                      <a:r>
                        <a:rPr lang="zh-CN" altLang="en-US" sz="800" dirty="0">
                          <a:solidFill>
                            <a:schemeClr val="tx1"/>
                          </a:solidFill>
                          <a:latin typeface="微软雅黑" panose="020B0503020204020204" pitchFamily="34" charset="-122"/>
                          <a:ea typeface="微软雅黑" panose="020B0503020204020204" pitchFamily="34" charset="-122"/>
                        </a:rPr>
                        <a:t>年</a:t>
                      </a:r>
                      <a:r>
                        <a:rPr lang="en-US" altLang="zh-CN" sz="800" dirty="0">
                          <a:solidFill>
                            <a:schemeClr val="tx1"/>
                          </a:solidFill>
                          <a:latin typeface="微软雅黑" panose="020B0503020204020204" pitchFamily="34" charset="-122"/>
                          <a:ea typeface="微软雅黑" panose="020B0503020204020204" pitchFamily="34" charset="-122"/>
                        </a:rPr>
                        <a:t>9 </a:t>
                      </a:r>
                      <a:r>
                        <a:rPr lang="zh-CN" altLang="en-US" sz="800" dirty="0">
                          <a:solidFill>
                            <a:schemeClr val="tx1"/>
                          </a:solidFill>
                          <a:latin typeface="微软雅黑" panose="020B0503020204020204" pitchFamily="34" charset="-122"/>
                          <a:ea typeface="微软雅黑" panose="020B0503020204020204" pitchFamily="34" charset="-122"/>
                        </a:rPr>
                        <a:t>月</a:t>
                      </a:r>
                      <a:r>
                        <a:rPr lang="en-US" altLang="zh-CN" sz="800" dirty="0">
                          <a:solidFill>
                            <a:schemeClr val="tx1"/>
                          </a:solidFill>
                          <a:latin typeface="微软雅黑" panose="020B0503020204020204" pitchFamily="34" charset="-122"/>
                          <a:ea typeface="微软雅黑" panose="020B0503020204020204" pitchFamily="34" charset="-122"/>
                        </a:rPr>
                        <a:t>16 </a:t>
                      </a:r>
                      <a:r>
                        <a:rPr lang="zh-CN" altLang="en-US" sz="800" dirty="0">
                          <a:solidFill>
                            <a:schemeClr val="tx1"/>
                          </a:solidFill>
                          <a:latin typeface="微软雅黑" panose="020B0503020204020204" pitchFamily="34" charset="-122"/>
                          <a:ea typeface="微软雅黑" panose="020B0503020204020204" pitchFamily="34" charset="-122"/>
                        </a:rPr>
                        <a:t>日开始的股票价格按照复权后的价格展示。相关计算公式如下：复权后股票价格</a:t>
                      </a:r>
                      <a:r>
                        <a:rPr lang="en-US" altLang="zh-CN" sz="800" dirty="0">
                          <a:solidFill>
                            <a:schemeClr val="tx1"/>
                          </a:solidFill>
                          <a:latin typeface="微软雅黑" panose="020B0503020204020204" pitchFamily="34" charset="-122"/>
                          <a:ea typeface="微软雅黑" panose="020B0503020204020204" pitchFamily="34" charset="-122"/>
                        </a:rPr>
                        <a:t>=</a:t>
                      </a:r>
                      <a:r>
                        <a:rPr lang="zh-CN" altLang="en-US" sz="800" dirty="0">
                          <a:solidFill>
                            <a:schemeClr val="tx1"/>
                          </a:solidFill>
                          <a:latin typeface="微软雅黑" panose="020B0503020204020204" pitchFamily="34" charset="-122"/>
                          <a:ea typeface="微软雅黑" panose="020B0503020204020204" pitchFamily="34" charset="-122"/>
                        </a:rPr>
                        <a:t>股票行情价格</a:t>
                      </a:r>
                      <a:r>
                        <a:rPr lang="en-US" altLang="zh-CN" sz="800" dirty="0">
                          <a:solidFill>
                            <a:schemeClr val="tx1"/>
                          </a:solidFill>
                          <a:latin typeface="微软雅黑" panose="020B0503020204020204" pitchFamily="34" charset="-122"/>
                          <a:ea typeface="微软雅黑" panose="020B0503020204020204" pitchFamily="34" charset="-122"/>
                        </a:rPr>
                        <a:t>×1.8</a:t>
                      </a:r>
                      <a:r>
                        <a:rPr lang="zh-CN" altLang="en-US" sz="800" dirty="0">
                          <a:solidFill>
                            <a:schemeClr val="tx1"/>
                          </a:solidFill>
                          <a:latin typeface="微软雅黑" panose="020B0503020204020204" pitchFamily="34" charset="-122"/>
                          <a:ea typeface="微软雅黑" panose="020B0503020204020204" pitchFamily="34" charset="-122"/>
                        </a:rPr>
                        <a:t>。</a:t>
                      </a:r>
                    </a:p>
                    <a:p>
                      <a:pPr algn="l"/>
                      <a:r>
                        <a:rPr lang="zh-CN" altLang="en-US" sz="800" dirty="0">
                          <a:solidFill>
                            <a:schemeClr val="tx1"/>
                          </a:solidFill>
                          <a:latin typeface="微软雅黑" panose="020B0503020204020204" pitchFamily="34" charset="-122"/>
                          <a:ea typeface="微软雅黑" panose="020B0503020204020204" pitchFamily="34" charset="-122"/>
                        </a:rPr>
                        <a:t>数据来源（不含权重数据）：上海证券交易所、深圳证券交易所。</a:t>
                      </a:r>
                    </a:p>
                  </a:txBody>
                  <a:tcPr marL="55578" marR="55578" marT="27789" marB="27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合计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22 </a:t>
                      </a:r>
                      <a:r>
                        <a:rPr lang="zh-CN" altLang="en-US" sz="1400" dirty="0">
                          <a:solidFill>
                            <a:schemeClr val="tx1"/>
                          </a:solidFill>
                          <a:latin typeface="微软雅黑" panose="020B0503020204020204" pitchFamily="34" charset="-122"/>
                          <a:ea typeface="微软雅黑" panose="020B0503020204020204" pitchFamily="34" charset="-122"/>
                        </a:rPr>
                        <a:t>个</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940281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13.1</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15007"/>
            <a:ext cx="807646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方差</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协方差法测度风险价值的编程</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以 </a:t>
            </a:r>
            <a:r>
              <a:rPr lang="en-US" altLang="zh-CN" sz="3200" dirty="0">
                <a:latin typeface="微软雅黑" panose="020B0503020204020204" pitchFamily="34" charset="-122"/>
                <a:ea typeface="微软雅黑" panose="020B0503020204020204" pitchFamily="34" charset="-122"/>
              </a:rPr>
              <a:t>QFII</a:t>
            </a:r>
            <a:r>
              <a:rPr lang="zh-CN" altLang="en-US" sz="3200" dirty="0">
                <a:latin typeface="微软雅黑" panose="020B0503020204020204" pitchFamily="34" charset="-122"/>
                <a:ea typeface="微软雅黑" panose="020B0503020204020204" pitchFamily="34" charset="-122"/>
              </a:rPr>
              <a:t>重仓股为案例</a:t>
            </a:r>
          </a:p>
        </p:txBody>
      </p:sp>
      <p:sp>
        <p:nvSpPr>
          <p:cNvPr id="2" name="文本框 1"/>
          <p:cNvSpPr txBox="1"/>
          <p:nvPr/>
        </p:nvSpPr>
        <p:spPr>
          <a:xfrm>
            <a:off x="286385" y="1072391"/>
            <a:ext cx="2568575" cy="368300"/>
          </a:xfrm>
          <a:prstGeom prst="rect">
            <a:avLst/>
          </a:prstGeom>
          <a:noFill/>
        </p:spPr>
        <p:txBody>
          <a:bodyPr wrap="square" rtlCol="0" anchor="t">
            <a:spAutoFit/>
          </a:bodyPr>
          <a:lstStyle/>
          <a:p>
            <a:r>
              <a:rPr lang="en-US" altLang="zh-CN" b="1" dirty="0">
                <a:latin typeface="微软雅黑" panose="020B0503020204020204" pitchFamily="34" charset="-122"/>
                <a:ea typeface="微软雅黑" panose="020B0503020204020204" pitchFamily="34" charset="-122"/>
              </a:rPr>
              <a:t>13.1.2 </a:t>
            </a:r>
            <a:r>
              <a:rPr lang="zh-CN" altLang="en-US" b="1" dirty="0">
                <a:latin typeface="微软雅黑" panose="020B0503020204020204" pitchFamily="34" charset="-122"/>
                <a:ea typeface="微软雅黑" panose="020B0503020204020204" pitchFamily="34" charset="-122"/>
              </a:rPr>
              <a:t>编程任务</a:t>
            </a:r>
          </a:p>
        </p:txBody>
      </p:sp>
      <p:sp>
        <p:nvSpPr>
          <p:cNvPr id="5" name="文本框 4">
            <a:extLst>
              <a:ext uri="{FF2B5EF4-FFF2-40B4-BE49-F238E27FC236}">
                <a16:creationId xmlns:a16="http://schemas.microsoft.com/office/drawing/2014/main" id="{E029CC98-67F9-1770-4B87-C26F7F57E6DE}"/>
              </a:ext>
            </a:extLst>
          </p:cNvPr>
          <p:cNvSpPr txBox="1"/>
          <p:nvPr/>
        </p:nvSpPr>
        <p:spPr>
          <a:xfrm>
            <a:off x="286385" y="1427554"/>
            <a:ext cx="2204085" cy="337184"/>
          </a:xfrm>
          <a:prstGeom prst="homePlate">
            <a:avLst/>
          </a:prstGeom>
          <a:solidFill>
            <a:srgbClr val="1BA486"/>
          </a:solidFill>
        </p:spPr>
        <p:txBody>
          <a:bodyPr wrap="square" rtlCol="0" anchor="t">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a:extLst>
              <a:ext uri="{FF2B5EF4-FFF2-40B4-BE49-F238E27FC236}">
                <a16:creationId xmlns:a16="http://schemas.microsoft.com/office/drawing/2014/main" id="{664F9D29-3191-7DFA-7826-D31080AA3634}"/>
              </a:ext>
            </a:extLst>
          </p:cNvPr>
          <p:cNvSpPr txBox="1"/>
          <p:nvPr/>
        </p:nvSpPr>
        <p:spPr>
          <a:xfrm>
            <a:off x="286385" y="1768646"/>
            <a:ext cx="11600815" cy="307777"/>
          </a:xfrm>
          <a:prstGeom prst="rect">
            <a:avLst/>
          </a:prstGeom>
          <a:noFill/>
          <a:ln>
            <a:solidFill>
              <a:schemeClr val="tx1"/>
            </a:solidFill>
          </a:ln>
        </p:spPr>
        <p:txBody>
          <a:bodyPr wrap="square" rtlCol="0" anchor="t">
            <a:spAutoFit/>
          </a:bodyPr>
          <a:lstStyle/>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为了今后计算的便利，需要在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Python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中自定义一个运用方差</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协方差法测算风险价值的函数。</a:t>
            </a:r>
          </a:p>
        </p:txBody>
      </p:sp>
      <p:sp>
        <p:nvSpPr>
          <p:cNvPr id="9" name="文本框 8">
            <a:extLst>
              <a:ext uri="{FF2B5EF4-FFF2-40B4-BE49-F238E27FC236}">
                <a16:creationId xmlns:a16="http://schemas.microsoft.com/office/drawing/2014/main" id="{801AB3A8-6277-8BE8-FD60-3F473E1D5FDC}"/>
              </a:ext>
            </a:extLst>
          </p:cNvPr>
          <p:cNvSpPr txBox="1"/>
          <p:nvPr/>
        </p:nvSpPr>
        <p:spPr>
          <a:xfrm>
            <a:off x="286384" y="2101047"/>
            <a:ext cx="2204085" cy="337184"/>
          </a:xfrm>
          <a:prstGeom prst="homePlate">
            <a:avLst/>
          </a:prstGeom>
          <a:solidFill>
            <a:srgbClr val="1BA486"/>
          </a:solidFill>
        </p:spPr>
        <p:txBody>
          <a:bodyPr wrap="square" rtlCol="0" anchor="t">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文本框 9">
            <a:extLst>
              <a:ext uri="{FF2B5EF4-FFF2-40B4-BE49-F238E27FC236}">
                <a16:creationId xmlns:a16="http://schemas.microsoft.com/office/drawing/2014/main" id="{3CE9BCFD-9034-17B1-C8CB-688B8CCED72F}"/>
              </a:ext>
            </a:extLst>
          </p:cNvPr>
          <p:cNvSpPr txBox="1"/>
          <p:nvPr/>
        </p:nvSpPr>
        <p:spPr>
          <a:xfrm>
            <a:off x="286384" y="2471199"/>
            <a:ext cx="11600815" cy="523220"/>
          </a:xfrm>
          <a:prstGeom prst="rect">
            <a:avLst/>
          </a:prstGeom>
          <a:noFill/>
          <a:ln>
            <a:solidFill>
              <a:schemeClr val="tx1"/>
            </a:solidFill>
          </a:ln>
        </p:spPr>
        <p:txBody>
          <a:bodyPr wrap="square" rtlCol="0" anchor="t">
            <a:spAutoFit/>
          </a:bodyPr>
          <a:lstStyle/>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导入包含</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2019</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月至</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2021</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年</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9</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月期间这些股票日收盘价数据的</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Excel</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文件，同时结合任务</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自定义的函数，分别计算在持有期为</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天和</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天、置信水平为</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95%</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99%</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的情况下投资组合的风险价值。</a:t>
            </a:r>
          </a:p>
        </p:txBody>
      </p:sp>
      <p:sp>
        <p:nvSpPr>
          <p:cNvPr id="11" name="文本框 10">
            <a:extLst>
              <a:ext uri="{FF2B5EF4-FFF2-40B4-BE49-F238E27FC236}">
                <a16:creationId xmlns:a16="http://schemas.microsoft.com/office/drawing/2014/main" id="{7B751AEF-BD76-3813-B33C-C8F2710B4A6C}"/>
              </a:ext>
            </a:extLst>
          </p:cNvPr>
          <p:cNvSpPr txBox="1"/>
          <p:nvPr/>
        </p:nvSpPr>
        <p:spPr>
          <a:xfrm>
            <a:off x="286383" y="3014649"/>
            <a:ext cx="2204085" cy="337184"/>
          </a:xfrm>
          <a:prstGeom prst="homePlate">
            <a:avLst/>
          </a:prstGeom>
          <a:solidFill>
            <a:srgbClr val="1BA486"/>
          </a:solidFill>
        </p:spPr>
        <p:txBody>
          <a:bodyPr wrap="square" rtlCol="0" anchor="t">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文本框 12">
            <a:extLst>
              <a:ext uri="{FF2B5EF4-FFF2-40B4-BE49-F238E27FC236}">
                <a16:creationId xmlns:a16="http://schemas.microsoft.com/office/drawing/2014/main" id="{C970206C-C1CB-DB70-73E5-8AC59B1D8809}"/>
              </a:ext>
            </a:extLst>
          </p:cNvPr>
          <p:cNvSpPr txBox="1"/>
          <p:nvPr/>
        </p:nvSpPr>
        <p:spPr>
          <a:xfrm>
            <a:off x="286384" y="3415303"/>
            <a:ext cx="11600815" cy="738664"/>
          </a:xfrm>
          <a:prstGeom prst="rect">
            <a:avLst/>
          </a:prstGeom>
          <a:noFill/>
          <a:ln>
            <a:solidFill>
              <a:schemeClr val="tx1"/>
            </a:solidFill>
          </a:ln>
        </p:spPr>
        <p:txBody>
          <a:bodyPr wrap="square" rtlCol="0" anchor="t">
            <a:spAutoFit/>
          </a:bodyPr>
          <a:lstStyle/>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当持有期取值是位于</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[1,30]</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的等差数列时，计算在置信水平分别为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95%</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和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99%</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条件下投资组合的风险价值；同时，当置信水平取值是位于</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[95%,99%]</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的等差数列时，计算持有期分别为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天和</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10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天的投资组合风险价值；最后，将相关的结果进行可视化。为了对比的需要，建议通过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 × 2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的子图模式依次展示持有期与风险价值的关系（第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张子图）、置信水平与风险价值的关系（第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张子图）。</a:t>
            </a:r>
          </a:p>
        </p:txBody>
      </p:sp>
      <p:sp>
        <p:nvSpPr>
          <p:cNvPr id="14" name="文本框 13">
            <a:extLst>
              <a:ext uri="{FF2B5EF4-FFF2-40B4-BE49-F238E27FC236}">
                <a16:creationId xmlns:a16="http://schemas.microsoft.com/office/drawing/2014/main" id="{C5A4F0F9-5F09-C2A1-4AD7-068D72A44521}"/>
              </a:ext>
            </a:extLst>
          </p:cNvPr>
          <p:cNvSpPr txBox="1"/>
          <p:nvPr/>
        </p:nvSpPr>
        <p:spPr>
          <a:xfrm>
            <a:off x="286385" y="4299384"/>
            <a:ext cx="2568575" cy="368300"/>
          </a:xfrm>
          <a:prstGeom prst="rect">
            <a:avLst/>
          </a:prstGeom>
          <a:noFill/>
        </p:spPr>
        <p:txBody>
          <a:bodyPr wrap="square" rtlCol="0" anchor="t">
            <a:spAutoFit/>
          </a:bodyPr>
          <a:lstStyle/>
          <a:p>
            <a:r>
              <a:rPr lang="en-US" altLang="zh-CN" b="1" dirty="0">
                <a:latin typeface="微软雅黑" panose="020B0503020204020204" pitchFamily="34" charset="-122"/>
                <a:ea typeface="微软雅黑" panose="020B0503020204020204" pitchFamily="34" charset="-122"/>
              </a:rPr>
              <a:t>13.1.3 </a:t>
            </a:r>
            <a:r>
              <a:rPr lang="zh-CN" altLang="en-US" b="1" dirty="0">
                <a:latin typeface="微软雅黑" panose="020B0503020204020204" pitchFamily="34" charset="-122"/>
                <a:ea typeface="微软雅黑" panose="020B0503020204020204" pitchFamily="34" charset="-122"/>
              </a:rPr>
              <a:t>编程提示</a:t>
            </a: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7002DCED-D85F-CCA7-5C39-DBD810B79C79}"/>
                  </a:ext>
                </a:extLst>
              </p:cNvPr>
              <p:cNvSpPr txBox="1"/>
              <p:nvPr/>
            </p:nvSpPr>
            <p:spPr>
              <a:xfrm>
                <a:off x="286383" y="4659625"/>
                <a:ext cx="11600815" cy="2206310"/>
              </a:xfrm>
              <a:prstGeom prst="rect">
                <a:avLst/>
              </a:prstGeom>
              <a:noFill/>
              <a:ln>
                <a:solidFill>
                  <a:schemeClr val="bg1">
                    <a:lumMod val="85000"/>
                  </a:schemeClr>
                </a:solidFill>
              </a:ln>
            </p:spPr>
            <p:txBody>
              <a:bodyPr wrap="square" rtlCol="0" anchor="t">
                <a:spAutoFit/>
              </a:bodyPr>
              <a:lstStyle/>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在本案例中，需要运用利用方差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协方差法计算风险价值的公式。假定 </a:t>
                </a:r>
                <a:r>
                  <a:rPr lang="en-US" altLang="zh-CN" sz="1400" dirty="0" err="1">
                    <a:latin typeface="微软雅黑" panose="020B0503020204020204" pitchFamily="34" charset="-122"/>
                    <a:ea typeface="微软雅黑" panose="020B0503020204020204" pitchFamily="34" charset="-122"/>
                    <a:cs typeface="微软雅黑" panose="020B0503020204020204" pitchFamily="34" charset="-122"/>
                  </a:rPr>
                  <a:t>VaR</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表示投资组合持有期等于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天的风险价值，</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V</a:t>
                </a:r>
                <a:r>
                  <a:rPr lang="en-US" altLang="zh-CN" sz="1400" baseline="-25000" dirty="0">
                    <a:latin typeface="微软雅黑" panose="020B0503020204020204" pitchFamily="34" charset="-122"/>
                    <a:ea typeface="微软雅黑" panose="020B0503020204020204" pitchFamily="34" charset="-122"/>
                    <a:cs typeface="微软雅黑" panose="020B0503020204020204" pitchFamily="34" charset="-122"/>
                  </a:rPr>
                  <a:t>P</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表示投资组合的最新市值，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X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表示置信水平，</a:t>
                </a:r>
                <a:r>
                  <a:rPr lang="en-US" altLang="zh-CN" sz="1400" dirty="0" err="1">
                    <a:latin typeface="微软雅黑" panose="020B0503020204020204" pitchFamily="34" charset="-122"/>
                    <a:ea typeface="微软雅黑" panose="020B0503020204020204" pitchFamily="34" charset="-122"/>
                    <a:cs typeface="微软雅黑" panose="020B0503020204020204" pitchFamily="34" charset="-122"/>
                  </a:rPr>
                  <a:t>z</a:t>
                </a:r>
                <a:r>
                  <a:rPr lang="en-US" altLang="zh-CN" sz="1400" baseline="-25000" dirty="0" err="1">
                    <a:latin typeface="微软雅黑" panose="020B0503020204020204" pitchFamily="34" charset="-122"/>
                    <a:ea typeface="微软雅黑" panose="020B0503020204020204" pitchFamily="34" charset="-122"/>
                    <a:cs typeface="微软雅黑" panose="020B0503020204020204" pitchFamily="34" charset="-122"/>
                  </a:rPr>
                  <a:t>c</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表示标准正态分布条件下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c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的分位数并且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c=1- X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E(R</a:t>
                </a:r>
                <a:r>
                  <a:rPr lang="en-US" altLang="zh-CN" sz="1400" baseline="-25000" dirty="0">
                    <a:latin typeface="微软雅黑" panose="020B0503020204020204" pitchFamily="34" charset="-122"/>
                    <a:ea typeface="微软雅黑" panose="020B0503020204020204" pitchFamily="34" charset="-122"/>
                    <a:cs typeface="微软雅黑" panose="020B0503020204020204" pitchFamily="34" charset="-122"/>
                  </a:rPr>
                  <a:t>P</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表示投资组合的期望收益率（用以往平均日收益率代替），</a:t>
                </a:r>
                <a:r>
                  <a:rPr lang="en-US" altLang="zh-CN" sz="1400" dirty="0" err="1">
                    <a:latin typeface="微软雅黑" panose="020B0503020204020204" pitchFamily="34" charset="-122"/>
                    <a:ea typeface="微软雅黑" panose="020B0503020204020204" pitchFamily="34" charset="-122"/>
                    <a:cs typeface="微软雅黑" panose="020B0503020204020204" pitchFamily="34" charset="-122"/>
                  </a:rPr>
                  <a:t>σ</a:t>
                </a:r>
                <a:r>
                  <a:rPr lang="en-US" altLang="zh-CN" sz="1400" baseline="-25000" dirty="0" err="1">
                    <a:latin typeface="微软雅黑" panose="020B0503020204020204" pitchFamily="34" charset="-122"/>
                    <a:ea typeface="微软雅黑" panose="020B0503020204020204" pitchFamily="34" charset="-122"/>
                    <a:cs typeface="微软雅黑" panose="020B0503020204020204" pitchFamily="34" charset="-122"/>
                  </a:rPr>
                  <a:t>P</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表示投资组合收益率的日波动率，则用方差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协方差法计算风险价值的数学表达式如下：</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a:p>
                <a:pPr indent="360000" algn="ctr"/>
                <a14:m>
                  <m:oMath xmlns:m="http://schemas.openxmlformats.org/officeDocument/2006/math">
                    <m:r>
                      <a:rPr lang="en-US" altLang="zh-CN" sz="1400" b="0" i="1" smtClean="0">
                        <a:latin typeface="Cambria Math" panose="02040503050406030204" pitchFamily="18" charset="0"/>
                        <a:ea typeface="微软雅黑" panose="020B0503020204020204" pitchFamily="34" charset="-122"/>
                        <a:cs typeface="微软雅黑" panose="020B0503020204020204" pitchFamily="34" charset="-122"/>
                      </a:rPr>
                      <m:t>𝑉𝑎𝑅</m:t>
                    </m:r>
                    <m:r>
                      <a:rPr lang="en-US" altLang="zh-CN" sz="1400" b="0" i="1" smtClean="0">
                        <a:latin typeface="Cambria Math" panose="02040503050406030204" pitchFamily="18" charset="0"/>
                        <a:ea typeface="微软雅黑" panose="020B0503020204020204" pitchFamily="34" charset="-122"/>
                        <a:cs typeface="微软雅黑" panose="020B0503020204020204" pitchFamily="34" charset="-122"/>
                      </a:rPr>
                      <m:t>=</m:t>
                    </m:r>
                    <m:sSub>
                      <m:sSubPr>
                        <m:ctrlPr>
                          <a:rPr lang="en-US" altLang="zh-CN" sz="1400" b="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𝑉</m:t>
                        </m:r>
                      </m:e>
                      <m:sub>
                        <m:r>
                          <a:rPr lang="en-US" altLang="zh-CN" sz="1400" b="0" i="1" smtClean="0">
                            <a:latin typeface="Cambria Math" panose="02040503050406030204" pitchFamily="18" charset="0"/>
                            <a:ea typeface="微软雅黑" panose="020B0503020204020204" pitchFamily="34" charset="-122"/>
                          </a:rPr>
                          <m:t>𝑃</m:t>
                        </m:r>
                      </m:sub>
                    </m:sSub>
                    <m:d>
                      <m:dPr>
                        <m:begChr m:val="["/>
                        <m:endChr m:val="]"/>
                        <m:ctrlPr>
                          <a:rPr lang="en-US" altLang="zh-CN" sz="1400" b="0" i="1" smtClean="0">
                            <a:latin typeface="Cambria Math" panose="02040503050406030204" pitchFamily="18" charset="0"/>
                            <a:ea typeface="微软雅黑" panose="020B0503020204020204" pitchFamily="34" charset="-122"/>
                          </a:rPr>
                        </m:ctrlPr>
                      </m:dPr>
                      <m:e>
                        <m:sSub>
                          <m:sSubPr>
                            <m:ctrlPr>
                              <a:rPr lang="en-US" altLang="zh-CN" sz="1400" b="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𝑧</m:t>
                            </m:r>
                          </m:e>
                          <m:sub>
                            <m:r>
                              <a:rPr lang="en-US" altLang="zh-CN" sz="1400" b="0" i="1" smtClean="0">
                                <a:latin typeface="Cambria Math" panose="02040503050406030204" pitchFamily="18" charset="0"/>
                                <a:ea typeface="微软雅黑" panose="020B0503020204020204" pitchFamily="34" charset="-122"/>
                              </a:rPr>
                              <m:t>𝑐</m:t>
                            </m:r>
                          </m:sub>
                        </m:sSub>
                        <m:sSub>
                          <m:sSubPr>
                            <m:ctrlPr>
                              <a:rPr lang="en-US" altLang="zh-CN" sz="1400" b="0" i="1" smtClean="0">
                                <a:latin typeface="Cambria Math" panose="02040503050406030204" pitchFamily="18" charset="0"/>
                                <a:ea typeface="微软雅黑" panose="020B0503020204020204" pitchFamily="34" charset="-122"/>
                              </a:rPr>
                            </m:ctrlPr>
                          </m:sSubPr>
                          <m:e>
                            <m:r>
                              <a:rPr lang="zh-CN" altLang="en-US" sz="1400" b="0" i="1" smtClean="0">
                                <a:latin typeface="Cambria Math" panose="02040503050406030204" pitchFamily="18" charset="0"/>
                                <a:ea typeface="微软雅黑" panose="020B0503020204020204" pitchFamily="34" charset="-122"/>
                              </a:rPr>
                              <m:t>𝜎</m:t>
                            </m:r>
                          </m:e>
                          <m:sub>
                            <m:r>
                              <a:rPr lang="en-US" altLang="zh-CN" sz="1400" b="0" i="1" smtClean="0">
                                <a:latin typeface="Cambria Math" panose="02040503050406030204" pitchFamily="18" charset="0"/>
                                <a:ea typeface="微软雅黑" panose="020B0503020204020204" pitchFamily="34" charset="-122"/>
                              </a:rPr>
                              <m:t>𝑃</m:t>
                            </m:r>
                          </m:sub>
                        </m:sSub>
                        <m:r>
                          <a:rPr lang="en-US" altLang="zh-CN" sz="1400" b="0" i="1" smtClean="0">
                            <a:latin typeface="Cambria Math" panose="02040503050406030204" pitchFamily="18" charset="0"/>
                            <a:ea typeface="微软雅黑" panose="020B0503020204020204" pitchFamily="34" charset="-122"/>
                          </a:rPr>
                          <m:t>−</m:t>
                        </m:r>
                        <m:r>
                          <a:rPr lang="en-US" altLang="zh-CN" sz="1400" b="0" i="1" smtClean="0">
                            <a:latin typeface="Cambria Math" panose="02040503050406030204" pitchFamily="18" charset="0"/>
                            <a:ea typeface="微软雅黑" panose="020B0503020204020204" pitchFamily="34" charset="-122"/>
                          </a:rPr>
                          <m:t>𝐸</m:t>
                        </m:r>
                        <m:d>
                          <m:dPr>
                            <m:ctrlPr>
                              <a:rPr lang="en-US" altLang="zh-CN" sz="1400" b="0" i="1" smtClean="0">
                                <a:latin typeface="Cambria Math" panose="02040503050406030204" pitchFamily="18" charset="0"/>
                                <a:ea typeface="微软雅黑" panose="020B0503020204020204" pitchFamily="34" charset="-122"/>
                              </a:rPr>
                            </m:ctrlPr>
                          </m:dPr>
                          <m:e>
                            <m:sSub>
                              <m:sSubPr>
                                <m:ctrlPr>
                                  <a:rPr lang="en-US" altLang="zh-CN" sz="1400" b="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𝑅</m:t>
                                </m:r>
                              </m:e>
                              <m:sub>
                                <m:r>
                                  <a:rPr lang="en-US" altLang="zh-CN" sz="1400" b="0" i="1" smtClean="0">
                                    <a:latin typeface="Cambria Math" panose="02040503050406030204" pitchFamily="18" charset="0"/>
                                    <a:ea typeface="微软雅黑" panose="020B0503020204020204" pitchFamily="34" charset="-122"/>
                                  </a:rPr>
                                  <m:t>𝑃</m:t>
                                </m:r>
                              </m:sub>
                            </m:sSub>
                          </m:e>
                        </m:d>
                      </m:e>
                    </m:d>
                  </m:oMath>
                </a14:m>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                                                 （式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13-1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同时，假设投资组合由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N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个资产组成，</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E ( R</a:t>
                </a:r>
                <a:r>
                  <a:rPr lang="en-US" altLang="zh-CN" sz="1400" baseline="-25000" dirty="0">
                    <a:latin typeface="微软雅黑" panose="020B0503020204020204" pitchFamily="34" charset="-122"/>
                    <a:ea typeface="微软雅黑" panose="020B0503020204020204" pitchFamily="34" charset="-122"/>
                    <a:cs typeface="微软雅黑" panose="020B0503020204020204" pitchFamily="34" charset="-122"/>
                  </a:rPr>
                  <a:t>i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表示投资组合中第</a:t>
                </a:r>
                <a:r>
                  <a:rPr lang="en-US" altLang="zh-CN" sz="1400"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个资产（证券）的期望收益率（依然用以往平均日收益率代替），</a:t>
                </a:r>
                <a:r>
                  <a:rPr lang="en-US" altLang="zh-CN" sz="1400" dirty="0" err="1">
                    <a:latin typeface="微软雅黑" panose="020B0503020204020204" pitchFamily="34" charset="-122"/>
                    <a:ea typeface="微软雅黑" panose="020B0503020204020204" pitchFamily="34" charset="-122"/>
                    <a:cs typeface="微软雅黑" panose="020B0503020204020204" pitchFamily="34" charset="-122"/>
                  </a:rPr>
                  <a:t>w</a:t>
                </a:r>
                <a:r>
                  <a:rPr lang="en-US" altLang="zh-CN" sz="1400" baseline="-25000"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表示第</a:t>
                </a:r>
                <a:r>
                  <a:rPr lang="en-US" altLang="zh-CN" sz="1400"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个资产在投资组合中的权重， </a:t>
                </a:r>
                <a:r>
                  <a:rPr lang="en-US" altLang="zh-CN" sz="1400" dirty="0" err="1">
                    <a:latin typeface="微软雅黑" panose="020B0503020204020204" pitchFamily="34" charset="-122"/>
                    <a:ea typeface="微软雅黑" panose="020B0503020204020204" pitchFamily="34" charset="-122"/>
                    <a:cs typeface="微软雅黑" panose="020B0503020204020204" pitchFamily="34" charset="-122"/>
                  </a:rPr>
                  <a:t>Cov</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(R</a:t>
                </a:r>
                <a:r>
                  <a:rPr lang="en-US" altLang="zh-CN" sz="1400" baseline="-25000" dirty="0">
                    <a:latin typeface="微软雅黑" panose="020B0503020204020204" pitchFamily="34" charset="-122"/>
                    <a:ea typeface="微软雅黑" panose="020B0503020204020204" pitchFamily="34" charset="-122"/>
                    <a:cs typeface="微软雅黑" panose="020B0503020204020204" pitchFamily="34" charset="-122"/>
                  </a:rPr>
                  <a:t>i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cs typeface="微软雅黑" panose="020B0503020204020204" pitchFamily="34" charset="-122"/>
                  </a:rPr>
                  <a:t>R</a:t>
                </a:r>
                <a:r>
                  <a:rPr lang="en-US" altLang="zh-CN" sz="1400" baseline="-25000" dirty="0" err="1">
                    <a:latin typeface="微软雅黑" panose="020B0503020204020204" pitchFamily="34" charset="-122"/>
                    <a:ea typeface="微软雅黑" panose="020B0503020204020204" pitchFamily="34" charset="-122"/>
                    <a:cs typeface="微软雅黑" panose="020B0503020204020204" pitchFamily="34" charset="-122"/>
                  </a:rPr>
                  <a:t>j</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表示投资组合中第 </a:t>
                </a:r>
                <a:r>
                  <a:rPr lang="en-US" altLang="zh-CN" sz="1400"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个资产与第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j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个资产收益率之间的协方差，其中 </a:t>
                </a:r>
                <a:r>
                  <a:rPr lang="en-US" altLang="zh-CN" sz="1400"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=1,2, ,…N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j=1,2, , … N</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，因此（式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13-1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）中的变量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E(R</a:t>
                </a:r>
                <a:r>
                  <a:rPr lang="en-US" altLang="zh-CN" sz="1400" baseline="-25000" dirty="0">
                    <a:latin typeface="微软雅黑" panose="020B0503020204020204" pitchFamily="34" charset="-122"/>
                    <a:ea typeface="微软雅黑" panose="020B0503020204020204" pitchFamily="34" charset="-122"/>
                    <a:cs typeface="微软雅黑" panose="020B0503020204020204" pitchFamily="34" charset="-122"/>
                  </a:rPr>
                  <a:t>P</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 )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和</a:t>
                </a:r>
                <a:r>
                  <a:rPr lang="el-GR" altLang="zh-CN" sz="1400" dirty="0">
                    <a:latin typeface="微软雅黑" panose="020B0503020204020204" pitchFamily="34" charset="-122"/>
                    <a:ea typeface="微软雅黑" panose="020B0503020204020204" pitchFamily="34" charset="-122"/>
                    <a:cs typeface="微软雅黑" panose="020B0503020204020204" pitchFamily="34" charset="-122"/>
                  </a:rPr>
                  <a:t>σ</a:t>
                </a:r>
                <a:r>
                  <a:rPr lang="en-US" altLang="zh-CN" sz="1400" baseline="-25000" dirty="0">
                    <a:latin typeface="微软雅黑" panose="020B0503020204020204" pitchFamily="34" charset="-122"/>
                    <a:ea typeface="微软雅黑" panose="020B0503020204020204" pitchFamily="34" charset="-122"/>
                    <a:cs typeface="微软雅黑" panose="020B0503020204020204" pitchFamily="34" charset="-122"/>
                  </a:rPr>
                  <a:t>P</a:t>
                </a:r>
                <a:r>
                  <a:rPr lang="el-GR" altLang="zh-CN" sz="1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的表达式如下：</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a:p>
                <a:pPr indent="360000"/>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ea typeface="微软雅黑" panose="020B0503020204020204" pitchFamily="34" charset="-122"/>
                          <a:cs typeface="微软雅黑" panose="020B0503020204020204" pitchFamily="34" charset="-122"/>
                        </a:rPr>
                        <m:t>𝐸</m:t>
                      </m:r>
                      <m:d>
                        <m:dPr>
                          <m:ctrlPr>
                            <a:rPr lang="en-US" altLang="zh-CN" sz="1400" b="0" i="1" smtClean="0">
                              <a:latin typeface="Cambria Math" panose="02040503050406030204" pitchFamily="18" charset="0"/>
                              <a:ea typeface="微软雅黑" panose="020B0503020204020204" pitchFamily="34" charset="-122"/>
                            </a:rPr>
                          </m:ctrlPr>
                        </m:dPr>
                        <m:e>
                          <m:sSub>
                            <m:sSubPr>
                              <m:ctrlPr>
                                <a:rPr lang="en-US" altLang="zh-CN" sz="1400" b="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𝑅</m:t>
                              </m:r>
                            </m:e>
                            <m:sub>
                              <m:r>
                                <a:rPr lang="en-US" altLang="zh-CN" sz="1400" b="0" i="1" smtClean="0">
                                  <a:latin typeface="Cambria Math" panose="02040503050406030204" pitchFamily="18" charset="0"/>
                                  <a:ea typeface="微软雅黑" panose="020B0503020204020204" pitchFamily="34" charset="-122"/>
                                </a:rPr>
                                <m:t>𝑃</m:t>
                              </m:r>
                            </m:sub>
                          </m:sSub>
                        </m:e>
                      </m:d>
                      <m:r>
                        <a:rPr lang="en-US" altLang="zh-CN" sz="1400" b="0" i="1" smtClean="0">
                          <a:latin typeface="Cambria Math" panose="02040503050406030204" pitchFamily="18" charset="0"/>
                          <a:ea typeface="微软雅黑" panose="020B0503020204020204" pitchFamily="34" charset="-122"/>
                        </a:rPr>
                        <m:t>=</m:t>
                      </m:r>
                      <m:nary>
                        <m:naryPr>
                          <m:chr m:val="∑"/>
                          <m:ctrlPr>
                            <a:rPr lang="en-US" altLang="zh-CN" sz="1400" b="0" i="1" smtClean="0">
                              <a:latin typeface="Cambria Math" panose="02040503050406030204" pitchFamily="18" charset="0"/>
                              <a:ea typeface="微软雅黑" panose="020B0503020204020204" pitchFamily="34" charset="-122"/>
                            </a:rPr>
                          </m:ctrlPr>
                        </m:naryPr>
                        <m:sub>
                          <m:r>
                            <m:rPr>
                              <m:brk m:alnAt="23"/>
                            </m:rPr>
                            <a:rPr lang="en-US" altLang="zh-CN" sz="1400" b="0" i="1" smtClean="0">
                              <a:latin typeface="Cambria Math" panose="02040503050406030204" pitchFamily="18" charset="0"/>
                              <a:ea typeface="微软雅黑" panose="020B0503020204020204" pitchFamily="34" charset="-122"/>
                            </a:rPr>
                            <m:t>𝑖</m:t>
                          </m:r>
                          <m:r>
                            <a:rPr lang="en-US" altLang="zh-CN" sz="1400" b="0" i="1" smtClean="0">
                              <a:latin typeface="Cambria Math" panose="02040503050406030204" pitchFamily="18" charset="0"/>
                              <a:ea typeface="微软雅黑" panose="020B0503020204020204" pitchFamily="34" charset="-122"/>
                            </a:rPr>
                            <m:t>=1</m:t>
                          </m:r>
                        </m:sub>
                        <m:sup>
                          <m:r>
                            <a:rPr lang="en-US" altLang="zh-CN" sz="1400" b="0" i="1" smtClean="0">
                              <a:latin typeface="Cambria Math" panose="02040503050406030204" pitchFamily="18" charset="0"/>
                              <a:ea typeface="微软雅黑" panose="020B0503020204020204" pitchFamily="34" charset="-122"/>
                            </a:rPr>
                            <m:t>𝑁</m:t>
                          </m:r>
                        </m:sup>
                        <m:e>
                          <m:sSub>
                            <m:sSubPr>
                              <m:ctrlPr>
                                <a:rPr lang="en-US" altLang="zh-CN" sz="1400" b="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𝑤</m:t>
                              </m:r>
                            </m:e>
                            <m:sub>
                              <m:r>
                                <a:rPr lang="en-US" altLang="zh-CN" sz="1400" b="0" i="1" smtClean="0">
                                  <a:latin typeface="Cambria Math" panose="02040503050406030204" pitchFamily="18" charset="0"/>
                                  <a:ea typeface="微软雅黑" panose="020B0503020204020204" pitchFamily="34" charset="-122"/>
                                </a:rPr>
                                <m:t>𝑖</m:t>
                              </m:r>
                            </m:sub>
                          </m:sSub>
                          <m:r>
                            <a:rPr lang="en-US" altLang="zh-CN" sz="1400" b="0" i="1" smtClean="0">
                              <a:latin typeface="Cambria Math" panose="02040503050406030204" pitchFamily="18" charset="0"/>
                              <a:ea typeface="微软雅黑" panose="020B0503020204020204" pitchFamily="34" charset="-122"/>
                            </a:rPr>
                            <m:t>𝐸</m:t>
                          </m:r>
                          <m:d>
                            <m:dPr>
                              <m:ctrlPr>
                                <a:rPr lang="en-US" altLang="zh-CN" sz="1400" b="0" i="1" smtClean="0">
                                  <a:latin typeface="Cambria Math" panose="02040503050406030204" pitchFamily="18" charset="0"/>
                                  <a:ea typeface="微软雅黑" panose="020B0503020204020204" pitchFamily="34" charset="-122"/>
                                </a:rPr>
                              </m:ctrlPr>
                            </m:dPr>
                            <m:e>
                              <m:sSub>
                                <m:sSubPr>
                                  <m:ctrlPr>
                                    <a:rPr lang="en-US" altLang="zh-CN" sz="1400" b="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𝑅</m:t>
                                  </m:r>
                                </m:e>
                                <m:sub>
                                  <m:r>
                                    <a:rPr lang="en-US" altLang="zh-CN" sz="1400" b="0" i="1" smtClean="0">
                                      <a:latin typeface="Cambria Math" panose="02040503050406030204" pitchFamily="18" charset="0"/>
                                      <a:ea typeface="微软雅黑" panose="020B0503020204020204" pitchFamily="34" charset="-122"/>
                                    </a:rPr>
                                    <m:t>𝑖</m:t>
                                  </m:r>
                                </m:sub>
                              </m:sSub>
                            </m:e>
                          </m:d>
                        </m:e>
                      </m:nary>
                    </m:oMath>
                  </m:oMathPara>
                </a14:m>
                <a:b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br>
                <a:endParaRPr lang="zh-CN" altLang="en-US" sz="1400" dirty="0">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xmlns="">
          <p:sp>
            <p:nvSpPr>
              <p:cNvPr id="15" name="文本框 14">
                <a:extLst>
                  <a:ext uri="{FF2B5EF4-FFF2-40B4-BE49-F238E27FC236}">
                    <a16:creationId xmlns:a16="http://schemas.microsoft.com/office/drawing/2014/main" id="{7002DCED-D85F-CCA7-5C39-DBD810B79C79}"/>
                  </a:ext>
                </a:extLst>
              </p:cNvPr>
              <p:cNvSpPr txBox="1">
                <a:spLocks noRot="1" noChangeAspect="1" noMove="1" noResize="1" noEditPoints="1" noAdjustHandles="1" noChangeArrowheads="1" noChangeShapeType="1" noTextEdit="1"/>
              </p:cNvSpPr>
              <p:nvPr/>
            </p:nvSpPr>
            <p:spPr>
              <a:xfrm>
                <a:off x="286383" y="4659625"/>
                <a:ext cx="11600815" cy="2206310"/>
              </a:xfrm>
              <a:prstGeom prst="rect">
                <a:avLst/>
              </a:prstGeom>
              <a:blipFill>
                <a:blip r:embed="rId2"/>
                <a:stretch>
                  <a:fillRect l="-105" r="-1470"/>
                </a:stretch>
              </a:blipFill>
              <a:ln>
                <a:solidFill>
                  <a:schemeClr val="bg1">
                    <a:lumMod val="85000"/>
                  </a:schemeClr>
                </a:solidFill>
              </a:ln>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69892330-D4B0-7C5F-52D7-2E82626273BD}"/>
              </a:ext>
            </a:extLst>
          </p:cNvPr>
          <p:cNvSpPr txBox="1"/>
          <p:nvPr/>
        </p:nvSpPr>
        <p:spPr>
          <a:xfrm>
            <a:off x="7748833" y="6278252"/>
            <a:ext cx="1223412"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（式 </a:t>
            </a:r>
            <a:r>
              <a:rPr lang="en-US" altLang="zh-CN" sz="1400" dirty="0">
                <a:latin typeface="微软雅黑" panose="020B0503020204020204" pitchFamily="34" charset="-122"/>
                <a:ea typeface="微软雅黑" panose="020B0503020204020204" pitchFamily="34" charset="-122"/>
              </a:rPr>
              <a:t>13-2 </a:t>
            </a:r>
            <a:r>
              <a:rPr lang="zh-CN" altLang="en-US" sz="1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832514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13.1</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15007"/>
            <a:ext cx="807646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方差</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协方差法测度风险价值的编程</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以 </a:t>
            </a:r>
            <a:r>
              <a:rPr lang="en-US" altLang="zh-CN" sz="3200" dirty="0">
                <a:latin typeface="微软雅黑" panose="020B0503020204020204" pitchFamily="34" charset="-122"/>
                <a:ea typeface="微软雅黑" panose="020B0503020204020204" pitchFamily="34" charset="-122"/>
              </a:rPr>
              <a:t>QFII</a:t>
            </a:r>
            <a:r>
              <a:rPr lang="zh-CN" altLang="en-US" sz="3200" dirty="0">
                <a:latin typeface="微软雅黑" panose="020B0503020204020204" pitchFamily="34" charset="-122"/>
                <a:ea typeface="微软雅黑" panose="020B0503020204020204" pitchFamily="34" charset="-122"/>
              </a:rPr>
              <a:t>重仓股为案例</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CE9BCFD-9034-17B1-C8CB-688B8CCED72F}"/>
                  </a:ext>
                </a:extLst>
              </p:cNvPr>
              <p:cNvSpPr txBox="1"/>
              <p:nvPr/>
            </p:nvSpPr>
            <p:spPr>
              <a:xfrm>
                <a:off x="286382" y="1252722"/>
                <a:ext cx="11600815" cy="930511"/>
              </a:xfrm>
              <a:prstGeom prst="rect">
                <a:avLst/>
              </a:prstGeom>
              <a:noFill/>
              <a:ln>
                <a:noFill/>
              </a:ln>
            </p:spPr>
            <p:txBody>
              <a:bodyPr wrap="square" rtlCol="0" anchor="t">
                <a:spAutoFit/>
              </a:bodyPr>
              <a:lstStyle/>
              <a:p>
                <a:pPr indent="360000"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微软雅黑" panose="020B0503020204020204" pitchFamily="34" charset="-122"/>
                            </a:rPr>
                          </m:ctrlPr>
                        </m:sSubPr>
                        <m:e>
                          <m:r>
                            <a:rPr lang="zh-CN" altLang="en-US" sz="1400" i="1" smtClean="0">
                              <a:latin typeface="Cambria Math" panose="02040503050406030204" pitchFamily="18" charset="0"/>
                              <a:ea typeface="微软雅黑" panose="020B0503020204020204" pitchFamily="34" charset="-122"/>
                            </a:rPr>
                            <m:t>𝜎</m:t>
                          </m:r>
                        </m:e>
                        <m:sub>
                          <m:r>
                            <a:rPr lang="en-US" altLang="zh-CN" sz="1400" b="0" i="1" smtClean="0">
                              <a:latin typeface="Cambria Math" panose="02040503050406030204" pitchFamily="18" charset="0"/>
                              <a:ea typeface="微软雅黑" panose="020B0503020204020204" pitchFamily="34" charset="-122"/>
                            </a:rPr>
                            <m:t>𝑃</m:t>
                          </m:r>
                        </m:sub>
                      </m:sSub>
                      <m:r>
                        <a:rPr lang="en-US" altLang="zh-CN" sz="1400" b="0" i="1" smtClean="0">
                          <a:latin typeface="Cambria Math" panose="02040503050406030204" pitchFamily="18" charset="0"/>
                          <a:ea typeface="微软雅黑" panose="020B0503020204020204" pitchFamily="34" charset="-122"/>
                        </a:rPr>
                        <m:t>=</m:t>
                      </m:r>
                      <m:rad>
                        <m:radPr>
                          <m:degHide m:val="on"/>
                          <m:ctrlPr>
                            <a:rPr lang="en-US" altLang="zh-CN" sz="1400" b="0" i="1" smtClean="0">
                              <a:latin typeface="Cambria Math" panose="02040503050406030204" pitchFamily="18" charset="0"/>
                              <a:ea typeface="微软雅黑" panose="020B0503020204020204" pitchFamily="34" charset="-122"/>
                            </a:rPr>
                          </m:ctrlPr>
                        </m:radPr>
                        <m:deg/>
                        <m:e>
                          <m:nary>
                            <m:naryPr>
                              <m:chr m:val="∑"/>
                              <m:ctrlPr>
                                <a:rPr lang="en-US" altLang="zh-CN" sz="1400" b="0" i="1" smtClean="0">
                                  <a:latin typeface="Cambria Math" panose="02040503050406030204" pitchFamily="18" charset="0"/>
                                  <a:ea typeface="微软雅黑" panose="020B0503020204020204" pitchFamily="34" charset="-122"/>
                                </a:rPr>
                              </m:ctrlPr>
                            </m:naryPr>
                            <m:sub>
                              <m:r>
                                <m:rPr>
                                  <m:brk m:alnAt="23"/>
                                </m:rPr>
                                <a:rPr lang="en-US" altLang="zh-CN" sz="1400" b="0" i="1" smtClean="0">
                                  <a:latin typeface="Cambria Math" panose="02040503050406030204" pitchFamily="18" charset="0"/>
                                  <a:ea typeface="微软雅黑" panose="020B0503020204020204" pitchFamily="34" charset="-122"/>
                                </a:rPr>
                                <m:t>𝑖</m:t>
                              </m:r>
                              <m:r>
                                <a:rPr lang="en-US" altLang="zh-CN" sz="1400" b="0" i="1" smtClean="0">
                                  <a:latin typeface="Cambria Math" panose="02040503050406030204" pitchFamily="18" charset="0"/>
                                  <a:ea typeface="微软雅黑" panose="020B0503020204020204" pitchFamily="34" charset="-122"/>
                                </a:rPr>
                                <m:t>=1</m:t>
                              </m:r>
                            </m:sub>
                            <m:sup>
                              <m:r>
                                <a:rPr lang="en-US" altLang="zh-CN" sz="1400" b="0" i="1" smtClean="0">
                                  <a:latin typeface="Cambria Math" panose="02040503050406030204" pitchFamily="18" charset="0"/>
                                  <a:ea typeface="微软雅黑" panose="020B0503020204020204" pitchFamily="34" charset="-122"/>
                                </a:rPr>
                                <m:t>𝑁</m:t>
                              </m:r>
                            </m:sup>
                            <m:e>
                              <m:nary>
                                <m:naryPr>
                                  <m:chr m:val="∑"/>
                                  <m:ctrlPr>
                                    <a:rPr lang="en-US" altLang="zh-CN" sz="1400" b="0" i="1" smtClean="0">
                                      <a:latin typeface="Cambria Math" panose="02040503050406030204" pitchFamily="18" charset="0"/>
                                      <a:ea typeface="微软雅黑" panose="020B0503020204020204" pitchFamily="34" charset="-122"/>
                                    </a:rPr>
                                  </m:ctrlPr>
                                </m:naryPr>
                                <m:sub>
                                  <m:r>
                                    <m:rPr>
                                      <m:brk m:alnAt="23"/>
                                    </m:rPr>
                                    <a:rPr lang="en-US" altLang="zh-CN" sz="1400" b="0" i="1" smtClean="0">
                                      <a:latin typeface="Cambria Math" panose="02040503050406030204" pitchFamily="18" charset="0"/>
                                      <a:ea typeface="微软雅黑" panose="020B0503020204020204" pitchFamily="34" charset="-122"/>
                                    </a:rPr>
                                    <m:t>𝑗</m:t>
                                  </m:r>
                                  <m:r>
                                    <a:rPr lang="en-US" altLang="zh-CN" sz="1400" b="0" i="1" smtClean="0">
                                      <a:latin typeface="Cambria Math" panose="02040503050406030204" pitchFamily="18" charset="0"/>
                                      <a:ea typeface="微软雅黑" panose="020B0503020204020204" pitchFamily="34" charset="-122"/>
                                    </a:rPr>
                                    <m:t>=1</m:t>
                                  </m:r>
                                </m:sub>
                                <m:sup>
                                  <m:r>
                                    <a:rPr lang="en-US" altLang="zh-CN" sz="1400" b="0" i="1" smtClean="0">
                                      <a:latin typeface="Cambria Math" panose="02040503050406030204" pitchFamily="18" charset="0"/>
                                      <a:ea typeface="微软雅黑" panose="020B0503020204020204" pitchFamily="34" charset="-122"/>
                                    </a:rPr>
                                    <m:t>𝑁</m:t>
                                  </m:r>
                                </m:sup>
                                <m:e>
                                  <m:sSub>
                                    <m:sSubPr>
                                      <m:ctrlPr>
                                        <a:rPr lang="en-US" altLang="zh-CN" sz="1400" b="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𝑤</m:t>
                                      </m:r>
                                    </m:e>
                                    <m:sub>
                                      <m:r>
                                        <a:rPr lang="en-US" altLang="zh-CN" sz="1400" b="0" i="1" smtClean="0">
                                          <a:latin typeface="Cambria Math" panose="02040503050406030204" pitchFamily="18" charset="0"/>
                                          <a:ea typeface="微软雅黑" panose="020B0503020204020204" pitchFamily="34" charset="-122"/>
                                        </a:rPr>
                                        <m:t>𝑖</m:t>
                                      </m:r>
                                    </m:sub>
                                  </m:sSub>
                                  <m:sSub>
                                    <m:sSubPr>
                                      <m:ctrlPr>
                                        <a:rPr lang="en-US" altLang="zh-CN" sz="1400" b="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𝑤</m:t>
                                      </m:r>
                                    </m:e>
                                    <m:sub>
                                      <m:r>
                                        <a:rPr lang="en-US" altLang="zh-CN" sz="1400" b="0" i="1" smtClean="0">
                                          <a:latin typeface="Cambria Math" panose="02040503050406030204" pitchFamily="18" charset="0"/>
                                          <a:ea typeface="微软雅黑" panose="020B0503020204020204" pitchFamily="34" charset="-122"/>
                                        </a:rPr>
                                        <m:t>𝑗</m:t>
                                      </m:r>
                                    </m:sub>
                                  </m:sSub>
                                  <m:r>
                                    <a:rPr lang="en-US" altLang="zh-CN" sz="1400" b="0" i="1" smtClean="0">
                                      <a:latin typeface="Cambria Math" panose="02040503050406030204" pitchFamily="18" charset="0"/>
                                      <a:ea typeface="微软雅黑" panose="020B0503020204020204" pitchFamily="34" charset="-122"/>
                                    </a:rPr>
                                    <m:t>𝐶𝑜𝑣</m:t>
                                  </m:r>
                                  <m:d>
                                    <m:dPr>
                                      <m:ctrlPr>
                                        <a:rPr lang="en-US" altLang="zh-CN" sz="1400" b="0" i="1" smtClean="0">
                                          <a:latin typeface="Cambria Math" panose="02040503050406030204" pitchFamily="18" charset="0"/>
                                          <a:ea typeface="微软雅黑" panose="020B0503020204020204" pitchFamily="34" charset="-122"/>
                                        </a:rPr>
                                      </m:ctrlPr>
                                    </m:dPr>
                                    <m:e>
                                      <m:sSub>
                                        <m:sSubPr>
                                          <m:ctrlPr>
                                            <a:rPr lang="en-US" altLang="zh-CN" sz="1400" b="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𝑅</m:t>
                                          </m:r>
                                        </m:e>
                                        <m:sub>
                                          <m:r>
                                            <a:rPr lang="en-US" altLang="zh-CN" sz="1400" b="0" i="1" smtClean="0">
                                              <a:latin typeface="Cambria Math" panose="02040503050406030204" pitchFamily="18" charset="0"/>
                                              <a:ea typeface="微软雅黑" panose="020B0503020204020204" pitchFamily="34" charset="-122"/>
                                            </a:rPr>
                                            <m:t>𝑖</m:t>
                                          </m:r>
                                        </m:sub>
                                      </m:sSub>
                                      <m:r>
                                        <a:rPr lang="en-US" altLang="zh-CN" sz="1400" b="0" i="1" smtClean="0">
                                          <a:latin typeface="Cambria Math" panose="02040503050406030204" pitchFamily="18" charset="0"/>
                                          <a:ea typeface="微软雅黑" panose="020B0503020204020204" pitchFamily="34" charset="-122"/>
                                        </a:rPr>
                                        <m:t> ,</m:t>
                                      </m:r>
                                      <m:sSub>
                                        <m:sSubPr>
                                          <m:ctrlPr>
                                            <a:rPr lang="en-US" altLang="zh-CN" sz="1400" b="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𝑅</m:t>
                                          </m:r>
                                        </m:e>
                                        <m:sub>
                                          <m:r>
                                            <a:rPr lang="en-US" altLang="zh-CN" sz="1400" b="0" i="1" smtClean="0">
                                              <a:latin typeface="Cambria Math" panose="02040503050406030204" pitchFamily="18" charset="0"/>
                                              <a:ea typeface="微软雅黑" panose="020B0503020204020204" pitchFamily="34" charset="-122"/>
                                            </a:rPr>
                                            <m:t>𝑗</m:t>
                                          </m:r>
                                        </m:sub>
                                      </m:sSub>
                                    </m:e>
                                  </m:d>
                                </m:e>
                              </m:nary>
                            </m:e>
                          </m:nary>
                        </m:e>
                      </m:rad>
                    </m:oMath>
                  </m:oMathPara>
                </a14:m>
                <a:endParaRPr lang="zh-CN" altLang="en-US" sz="1400" dirty="0">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xmlns="">
          <p:sp>
            <p:nvSpPr>
              <p:cNvPr id="10" name="文本框 9">
                <a:extLst>
                  <a:ext uri="{FF2B5EF4-FFF2-40B4-BE49-F238E27FC236}">
                    <a16:creationId xmlns:a16="http://schemas.microsoft.com/office/drawing/2014/main" id="{3CE9BCFD-9034-17B1-C8CB-688B8CCED72F}"/>
                  </a:ext>
                </a:extLst>
              </p:cNvPr>
              <p:cNvSpPr txBox="1">
                <a:spLocks noRot="1" noChangeAspect="1" noMove="1" noResize="1" noEditPoints="1" noAdjustHandles="1" noChangeArrowheads="1" noChangeShapeType="1" noTextEdit="1"/>
              </p:cNvSpPr>
              <p:nvPr/>
            </p:nvSpPr>
            <p:spPr>
              <a:xfrm>
                <a:off x="286382" y="1252722"/>
                <a:ext cx="11600815" cy="930511"/>
              </a:xfrm>
              <a:prstGeom prst="rect">
                <a:avLst/>
              </a:prstGeom>
              <a:blipFill>
                <a:blip r:embed="rId2"/>
                <a:stretch>
                  <a:fillRect/>
                </a:stretch>
              </a:blipFill>
              <a:ln>
                <a:noFill/>
              </a:ln>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C5A4F0F9-5F09-C2A1-4AD7-068D72A44521}"/>
              </a:ext>
            </a:extLst>
          </p:cNvPr>
          <p:cNvSpPr txBox="1"/>
          <p:nvPr/>
        </p:nvSpPr>
        <p:spPr>
          <a:xfrm>
            <a:off x="286385" y="2781666"/>
            <a:ext cx="2568575" cy="368300"/>
          </a:xfrm>
          <a:prstGeom prst="rect">
            <a:avLst/>
          </a:prstGeom>
          <a:noFill/>
        </p:spPr>
        <p:txBody>
          <a:bodyPr wrap="square" rtlCol="0" anchor="t">
            <a:spAutoFit/>
          </a:bodyPr>
          <a:lstStyle/>
          <a:p>
            <a:r>
              <a:rPr lang="en-US" altLang="zh-CN" b="1" dirty="0">
                <a:latin typeface="微软雅黑" panose="020B0503020204020204" pitchFamily="34" charset="-122"/>
                <a:ea typeface="微软雅黑" panose="020B0503020204020204" pitchFamily="34" charset="-122"/>
              </a:rPr>
              <a:t>13.1.4 </a:t>
            </a:r>
            <a:r>
              <a:rPr lang="zh-CN" altLang="en-US" b="1" dirty="0">
                <a:latin typeface="微软雅黑" panose="020B0503020204020204" pitchFamily="34" charset="-122"/>
                <a:ea typeface="微软雅黑" panose="020B0503020204020204" pitchFamily="34" charset="-122"/>
              </a:rPr>
              <a:t>参考代码与说明</a:t>
            </a:r>
          </a:p>
        </p:txBody>
      </p:sp>
      <p:sp>
        <p:nvSpPr>
          <p:cNvPr id="3" name="文本框 2">
            <a:extLst>
              <a:ext uri="{FF2B5EF4-FFF2-40B4-BE49-F238E27FC236}">
                <a16:creationId xmlns:a16="http://schemas.microsoft.com/office/drawing/2014/main" id="{9006A7D0-CE0A-EBD4-32C8-E3B66D871847}"/>
              </a:ext>
            </a:extLst>
          </p:cNvPr>
          <p:cNvSpPr txBox="1"/>
          <p:nvPr/>
        </p:nvSpPr>
        <p:spPr>
          <a:xfrm>
            <a:off x="8360539" y="1564088"/>
            <a:ext cx="1170513"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（式 </a:t>
            </a:r>
            <a:r>
              <a:rPr lang="en-US" altLang="zh-CN" sz="1400" dirty="0">
                <a:latin typeface="微软雅黑" panose="020B0503020204020204" pitchFamily="34" charset="-122"/>
                <a:ea typeface="微软雅黑" panose="020B0503020204020204" pitchFamily="34" charset="-122"/>
              </a:rPr>
              <a:t>13-3</a:t>
            </a:r>
            <a:r>
              <a:rPr lang="zh-CN" altLang="en-US" sz="1400" dirty="0">
                <a:latin typeface="微软雅黑" panose="020B0503020204020204" pitchFamily="34" charset="-122"/>
                <a:ea typeface="微软雅黑" panose="020B0503020204020204" pitchFamily="34" charset="-122"/>
              </a:rPr>
              <a:t>）</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836CB50-3D85-F56E-5B60-BCA1D5149A91}"/>
                  </a:ext>
                </a:extLst>
              </p:cNvPr>
              <p:cNvSpPr txBox="1"/>
              <p:nvPr/>
            </p:nvSpPr>
            <p:spPr>
              <a:xfrm>
                <a:off x="286381" y="2183231"/>
                <a:ext cx="11600815" cy="553485"/>
              </a:xfrm>
              <a:prstGeom prst="rect">
                <a:avLst/>
              </a:prstGeom>
              <a:noFill/>
              <a:ln>
                <a:solidFill>
                  <a:schemeClr val="tx1"/>
                </a:solidFill>
              </a:ln>
            </p:spPr>
            <p:txBody>
              <a:bodyPr wrap="square" rtlCol="0" anchor="t">
                <a:spAutoFit/>
              </a:bodyPr>
              <a:lstStyle/>
              <a:p>
                <a:pPr indent="360000"/>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此外，针对同一种方法计算得到的风险价值，在相同置信水平下，持有期为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N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天的风险价值与持有期为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天的风险价值之间近似满足如下的平方根法则：               </a:t>
                </a:r>
                <a14:m>
                  <m:oMath xmlns:m="http://schemas.openxmlformats.org/officeDocument/2006/math">
                    <m:r>
                      <a:rPr lang="en-US" altLang="zh-CN" sz="1400" b="0" i="1" smtClean="0">
                        <a:latin typeface="Cambria Math" panose="02040503050406030204" pitchFamily="18" charset="0"/>
                        <a:ea typeface="微软雅黑" panose="020B0503020204020204" pitchFamily="34" charset="-122"/>
                        <a:cs typeface="微软雅黑" panose="020B0503020204020204" pitchFamily="34" charset="-122"/>
                      </a:rPr>
                      <m:t>𝑁</m:t>
                    </m:r>
                    <m:r>
                      <a:rPr lang="zh-CN" altLang="en-US" sz="1400" i="1">
                        <a:latin typeface="Cambria Math" panose="02040503050406030204" pitchFamily="18" charset="0"/>
                        <a:ea typeface="微软雅黑" panose="020B0503020204020204" pitchFamily="34" charset="-122"/>
                        <a:cs typeface="微软雅黑" panose="020B0503020204020204" pitchFamily="34" charset="-122"/>
                      </a:rPr>
                      <m:t>天</m:t>
                    </m:r>
                    <m:r>
                      <a:rPr lang="zh-CN" altLang="en-US" sz="1400" i="1" smtClean="0">
                        <a:latin typeface="Cambria Math" panose="02040503050406030204" pitchFamily="18" charset="0"/>
                        <a:ea typeface="微软雅黑" panose="020B0503020204020204" pitchFamily="34" charset="-122"/>
                        <a:cs typeface="微软雅黑" panose="020B0503020204020204" pitchFamily="34" charset="-122"/>
                      </a:rPr>
                      <m:t>的</m:t>
                    </m:r>
                    <m:r>
                      <a:rPr lang="en-US" altLang="zh-CN" sz="1400" b="0" i="1" smtClean="0">
                        <a:latin typeface="Cambria Math" panose="02040503050406030204" pitchFamily="18" charset="0"/>
                        <a:ea typeface="微软雅黑" panose="020B0503020204020204" pitchFamily="34" charset="-122"/>
                        <a:cs typeface="微软雅黑" panose="020B0503020204020204" pitchFamily="34" charset="-122"/>
                      </a:rPr>
                      <m:t>𝑉</m:t>
                    </m:r>
                    <m:r>
                      <m:rPr>
                        <m:sty m:val="p"/>
                      </m:rPr>
                      <a:rPr lang="en-US" altLang="zh-CN" sz="1400" i="1">
                        <a:latin typeface="Cambria Math" panose="02040503050406030204" pitchFamily="18" charset="0"/>
                        <a:ea typeface="微软雅黑" panose="020B0503020204020204" pitchFamily="34" charset="-122"/>
                        <a:cs typeface="微软雅黑" panose="020B0503020204020204" pitchFamily="34" charset="-122"/>
                      </a:rPr>
                      <m:t>a</m:t>
                    </m:r>
                    <m:r>
                      <a:rPr lang="en-US" altLang="zh-CN" sz="1400" b="0" i="1" smtClean="0">
                        <a:latin typeface="Cambria Math" panose="02040503050406030204" pitchFamily="18" charset="0"/>
                        <a:ea typeface="微软雅黑" panose="020B0503020204020204" pitchFamily="34" charset="-122"/>
                        <a:cs typeface="微软雅黑" panose="020B0503020204020204" pitchFamily="34" charset="-122"/>
                      </a:rPr>
                      <m:t>𝑅</m:t>
                    </m:r>
                    <m:r>
                      <a:rPr lang="en-US" altLang="zh-CN" sz="1400" b="0" i="1" smtClean="0">
                        <a:latin typeface="Cambria Math" panose="02040503050406030204" pitchFamily="18" charset="0"/>
                        <a:ea typeface="微软雅黑" panose="020B0503020204020204" pitchFamily="34" charset="-122"/>
                        <a:cs typeface="微软雅黑" panose="020B0503020204020204" pitchFamily="34" charset="-122"/>
                      </a:rPr>
                      <m:t>=</m:t>
                    </m:r>
                    <m:rad>
                      <m:radPr>
                        <m:degHide m:val="on"/>
                        <m:ctrlPr>
                          <a:rPr lang="en-US" altLang="zh-CN" sz="1400" b="0" i="1" smtClean="0">
                            <a:latin typeface="Cambria Math" panose="02040503050406030204" pitchFamily="18" charset="0"/>
                            <a:ea typeface="微软雅黑" panose="020B0503020204020204" pitchFamily="34" charset="-122"/>
                          </a:rPr>
                        </m:ctrlPr>
                      </m:radPr>
                      <m:deg/>
                      <m:e>
                        <m:r>
                          <a:rPr lang="en-US" altLang="zh-CN" sz="1400" b="0" i="1" smtClean="0">
                            <a:latin typeface="Cambria Math" panose="02040503050406030204" pitchFamily="18" charset="0"/>
                            <a:ea typeface="微软雅黑" panose="020B0503020204020204" pitchFamily="34" charset="-122"/>
                          </a:rPr>
                          <m:t>𝑁</m:t>
                        </m:r>
                      </m:e>
                    </m:rad>
                    <m:r>
                      <a:rPr lang="en-US" altLang="zh-CN" sz="1400" b="0" i="1" smtClean="0">
                        <a:latin typeface="Cambria Math" panose="02040503050406030204" pitchFamily="18" charset="0"/>
                        <a:ea typeface="Cambria Math" panose="02040503050406030204" pitchFamily="18" charset="0"/>
                      </a:rPr>
                      <m:t>×1</m:t>
                    </m:r>
                    <m:r>
                      <a:rPr lang="zh-CN" altLang="en-US" sz="1400" i="1">
                        <a:latin typeface="Cambria Math" panose="02040503050406030204" pitchFamily="18" charset="0"/>
                        <a:ea typeface="Cambria Math" panose="02040503050406030204" pitchFamily="18" charset="0"/>
                      </a:rPr>
                      <m:t>天</m:t>
                    </m:r>
                    <m:r>
                      <a:rPr lang="zh-CN" altLang="en-US" sz="1400" i="1" smtClean="0">
                        <a:latin typeface="Cambria Math" panose="02040503050406030204" pitchFamily="18" charset="0"/>
                        <a:ea typeface="Cambria Math" panose="02040503050406030204" pitchFamily="18" charset="0"/>
                      </a:rPr>
                      <m:t>的</m:t>
                    </m:r>
                    <m:r>
                      <a:rPr lang="en-US" altLang="zh-CN" sz="1400" b="0" i="1" smtClean="0">
                        <a:latin typeface="Cambria Math" panose="02040503050406030204" pitchFamily="18" charset="0"/>
                        <a:ea typeface="Cambria Math" panose="02040503050406030204" pitchFamily="18" charset="0"/>
                      </a:rPr>
                      <m:t>𝑉</m:t>
                    </m:r>
                    <m:r>
                      <m:rPr>
                        <m:sty m:val="p"/>
                      </m:rPr>
                      <a:rPr lang="en-US" altLang="zh-CN" sz="1400" i="1">
                        <a:latin typeface="Cambria Math" panose="02040503050406030204" pitchFamily="18" charset="0"/>
                        <a:ea typeface="Cambria Math" panose="02040503050406030204" pitchFamily="18" charset="0"/>
                      </a:rPr>
                      <m:t>a</m:t>
                    </m:r>
                    <m:r>
                      <a:rPr lang="en-US" altLang="zh-CN" sz="1400" b="0" i="1" smtClean="0">
                        <a:latin typeface="Cambria Math" panose="02040503050406030204" pitchFamily="18" charset="0"/>
                        <a:ea typeface="Cambria Math" panose="02040503050406030204" pitchFamily="18" charset="0"/>
                      </a:rPr>
                      <m:t>𝑅</m:t>
                    </m:r>
                  </m:oMath>
                </a14:m>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                                           （式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13-4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                                  </a:t>
                </a:r>
              </a:p>
            </p:txBody>
          </p:sp>
        </mc:Choice>
        <mc:Fallback xmlns="">
          <p:sp>
            <p:nvSpPr>
              <p:cNvPr id="4" name="文本框 3">
                <a:extLst>
                  <a:ext uri="{FF2B5EF4-FFF2-40B4-BE49-F238E27FC236}">
                    <a16:creationId xmlns:a16="http://schemas.microsoft.com/office/drawing/2014/main" id="{1836CB50-3D85-F56E-5B60-BCA1D5149A91}"/>
                  </a:ext>
                </a:extLst>
              </p:cNvPr>
              <p:cNvSpPr txBox="1">
                <a:spLocks noRot="1" noChangeAspect="1" noMove="1" noResize="1" noEditPoints="1" noAdjustHandles="1" noChangeArrowheads="1" noChangeShapeType="1" noTextEdit="1"/>
              </p:cNvSpPr>
              <p:nvPr/>
            </p:nvSpPr>
            <p:spPr>
              <a:xfrm>
                <a:off x="286381" y="2183231"/>
                <a:ext cx="11600815" cy="553485"/>
              </a:xfrm>
              <a:prstGeom prst="rect">
                <a:avLst/>
              </a:prstGeom>
              <a:blipFill>
                <a:blip r:embed="rId3"/>
                <a:stretch>
                  <a:fillRect l="-105" t="-1075" b="-7527"/>
                </a:stretch>
              </a:blipFill>
              <a:ln>
                <a:solidFill>
                  <a:schemeClr val="tx1"/>
                </a:solidFill>
              </a:ln>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53593400-FBC5-08F4-106B-B695403776DE}"/>
              </a:ext>
            </a:extLst>
          </p:cNvPr>
          <p:cNvPicPr>
            <a:picLocks noChangeAspect="1"/>
          </p:cNvPicPr>
          <p:nvPr/>
        </p:nvPicPr>
        <p:blipFill>
          <a:blip r:embed="rId4"/>
          <a:stretch>
            <a:fillRect/>
          </a:stretch>
        </p:blipFill>
        <p:spPr>
          <a:xfrm>
            <a:off x="4967925" y="2781666"/>
            <a:ext cx="6569543" cy="3330267"/>
          </a:xfrm>
          <a:prstGeom prst="rect">
            <a:avLst/>
          </a:prstGeom>
        </p:spPr>
      </p:pic>
      <p:pic>
        <p:nvPicPr>
          <p:cNvPr id="17" name="图片 16">
            <a:extLst>
              <a:ext uri="{FF2B5EF4-FFF2-40B4-BE49-F238E27FC236}">
                <a16:creationId xmlns:a16="http://schemas.microsoft.com/office/drawing/2014/main" id="{838496E4-D772-61C3-A293-05714230EB24}"/>
              </a:ext>
            </a:extLst>
          </p:cNvPr>
          <p:cNvPicPr>
            <a:picLocks noChangeAspect="1"/>
          </p:cNvPicPr>
          <p:nvPr/>
        </p:nvPicPr>
        <p:blipFill>
          <a:blip r:embed="rId5"/>
          <a:stretch>
            <a:fillRect/>
          </a:stretch>
        </p:blipFill>
        <p:spPr>
          <a:xfrm>
            <a:off x="4977352" y="6101937"/>
            <a:ext cx="6569543" cy="756063"/>
          </a:xfrm>
          <a:prstGeom prst="rect">
            <a:avLst/>
          </a:prstGeom>
        </p:spPr>
      </p:pic>
      <p:sp>
        <p:nvSpPr>
          <p:cNvPr id="18" name="文本框 17">
            <a:extLst>
              <a:ext uri="{FF2B5EF4-FFF2-40B4-BE49-F238E27FC236}">
                <a16:creationId xmlns:a16="http://schemas.microsoft.com/office/drawing/2014/main" id="{20CD7ECC-5ED2-DD10-A66B-D348BA1D51C3}"/>
              </a:ext>
            </a:extLst>
          </p:cNvPr>
          <p:cNvSpPr txBox="1"/>
          <p:nvPr/>
        </p:nvSpPr>
        <p:spPr>
          <a:xfrm>
            <a:off x="286381" y="3964971"/>
            <a:ext cx="4489426" cy="1766982"/>
          </a:xfrm>
          <a:prstGeom prst="roundRect">
            <a:avLst>
              <a:gd name="adj" fmla="val 10055"/>
            </a:avLst>
          </a:prstGeom>
          <a:solidFill>
            <a:srgbClr val="1BA486"/>
          </a:solidFill>
        </p:spPr>
        <p:txBody>
          <a:bodyPr wrap="square" rtlCol="0" anchor="t">
            <a:spAutoFit/>
          </a:bodyPr>
          <a:lstStyle/>
          <a:p>
            <a:pPr indent="360000">
              <a:lnSpc>
                <a:spcPct val="150000"/>
              </a:lnSpc>
            </a:pP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在右侧自定义的函数 </a:t>
            </a:r>
            <a:r>
              <a:rPr lang="en-US" altLang="zh-CN" sz="14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VaR_VarCov</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中，只需要输入投资组合的最新市值、投资组合中每个资产的权重、每个资产的日收益率序列、持有期以及置信水平等参数，就可以很方便地获取运用方差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协方差法计算得到的在某个持有期和某一置信水平条件下的风险价值。</a:t>
            </a:r>
          </a:p>
        </p:txBody>
      </p:sp>
      <p:sp>
        <p:nvSpPr>
          <p:cNvPr id="19" name="文本框 18">
            <a:extLst>
              <a:ext uri="{FF2B5EF4-FFF2-40B4-BE49-F238E27FC236}">
                <a16:creationId xmlns:a16="http://schemas.microsoft.com/office/drawing/2014/main" id="{E673EEE3-819E-A1E2-74BD-FE7B44FB6F1D}"/>
              </a:ext>
            </a:extLst>
          </p:cNvPr>
          <p:cNvSpPr txBox="1"/>
          <p:nvPr/>
        </p:nvSpPr>
        <p:spPr>
          <a:xfrm>
            <a:off x="286381" y="3260408"/>
            <a:ext cx="2204085" cy="337184"/>
          </a:xfrm>
          <a:prstGeom prst="homePlate">
            <a:avLst/>
          </a:prstGeom>
          <a:solidFill>
            <a:srgbClr val="1BA486"/>
          </a:solidFill>
        </p:spPr>
        <p:txBody>
          <a:bodyPr wrap="square" rtlCol="0" anchor="t">
            <a:spAutoFit/>
          </a:bodyPr>
          <a:lstStyle/>
          <a:p>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．针对任务 </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145233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13.1</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15007"/>
            <a:ext cx="807646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方差</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协方差法测度风险价值的编程</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以 </a:t>
            </a:r>
            <a:r>
              <a:rPr lang="en-US" altLang="zh-CN" sz="3200" dirty="0">
                <a:latin typeface="微软雅黑" panose="020B0503020204020204" pitchFamily="34" charset="-122"/>
                <a:ea typeface="微软雅黑" panose="020B0503020204020204" pitchFamily="34" charset="-122"/>
              </a:rPr>
              <a:t>QFII</a:t>
            </a:r>
            <a:r>
              <a:rPr lang="zh-CN" altLang="en-US" sz="3200" dirty="0">
                <a:latin typeface="微软雅黑" panose="020B0503020204020204" pitchFamily="34" charset="-122"/>
                <a:ea typeface="微软雅黑" panose="020B0503020204020204" pitchFamily="34" charset="-122"/>
              </a:rPr>
              <a:t>重仓股为案例</a:t>
            </a:r>
          </a:p>
        </p:txBody>
      </p:sp>
      <p:sp>
        <p:nvSpPr>
          <p:cNvPr id="18" name="文本框 17">
            <a:extLst>
              <a:ext uri="{FF2B5EF4-FFF2-40B4-BE49-F238E27FC236}">
                <a16:creationId xmlns:a16="http://schemas.microsoft.com/office/drawing/2014/main" id="{20CD7ECC-5ED2-DD10-A66B-D348BA1D51C3}"/>
              </a:ext>
            </a:extLst>
          </p:cNvPr>
          <p:cNvSpPr txBox="1"/>
          <p:nvPr/>
        </p:nvSpPr>
        <p:spPr>
          <a:xfrm>
            <a:off x="7192005" y="4220119"/>
            <a:ext cx="4981575" cy="1670073"/>
          </a:xfrm>
          <a:prstGeom prst="roundRect">
            <a:avLst>
              <a:gd name="adj" fmla="val 620"/>
            </a:avLst>
          </a:prstGeom>
          <a:solidFill>
            <a:srgbClr val="1BA486"/>
          </a:solidFill>
        </p:spPr>
        <p:txBody>
          <a:bodyPr wrap="square" rtlCol="0" anchor="t">
            <a:spAutoFit/>
          </a:bodyPr>
          <a:lstStyle/>
          <a:p>
            <a:pPr indent="360000">
              <a:lnSpc>
                <a:spcPct val="150000"/>
              </a:lnSpc>
            </a:pP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从图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13-1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中可以清楚地看到，在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2019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月至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2021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年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9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月期间内，迈为股份的股价走势最为强劲，涨幅超过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7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倍，给投资者带来的财富收益最大；飞科电器股价的表现最糟糕，几乎是在原地打转；其他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只股票价格在该期间收获了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倍至 </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倍的涨幅，这说明股票投资中择股的重要性。</a:t>
            </a:r>
          </a:p>
        </p:txBody>
      </p:sp>
      <p:sp>
        <p:nvSpPr>
          <p:cNvPr id="19" name="文本框 18">
            <a:extLst>
              <a:ext uri="{FF2B5EF4-FFF2-40B4-BE49-F238E27FC236}">
                <a16:creationId xmlns:a16="http://schemas.microsoft.com/office/drawing/2014/main" id="{E673EEE3-819E-A1E2-74BD-FE7B44FB6F1D}"/>
              </a:ext>
            </a:extLst>
          </p:cNvPr>
          <p:cNvSpPr txBox="1"/>
          <p:nvPr/>
        </p:nvSpPr>
        <p:spPr>
          <a:xfrm>
            <a:off x="286381" y="1101670"/>
            <a:ext cx="2204085" cy="337184"/>
          </a:xfrm>
          <a:prstGeom prst="homePlate">
            <a:avLst/>
          </a:prstGeom>
          <a:solidFill>
            <a:srgbClr val="1BA486"/>
          </a:solidFill>
        </p:spPr>
        <p:txBody>
          <a:bodyPr wrap="square" rtlCol="0" anchor="t">
            <a:spAutoFit/>
          </a:bodyPr>
          <a:lstStyle/>
          <a:p>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．针对任务 </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a:extLst>
              <a:ext uri="{FF2B5EF4-FFF2-40B4-BE49-F238E27FC236}">
                <a16:creationId xmlns:a16="http://schemas.microsoft.com/office/drawing/2014/main" id="{D88AF050-567B-335D-0065-7A19CA1667DD}"/>
              </a:ext>
            </a:extLst>
          </p:cNvPr>
          <p:cNvPicPr>
            <a:picLocks noChangeAspect="1"/>
          </p:cNvPicPr>
          <p:nvPr/>
        </p:nvPicPr>
        <p:blipFill>
          <a:blip r:embed="rId2"/>
          <a:stretch>
            <a:fillRect/>
          </a:stretch>
        </p:blipFill>
        <p:spPr>
          <a:xfrm>
            <a:off x="286381" y="1493831"/>
            <a:ext cx="6905625" cy="762000"/>
          </a:xfrm>
          <a:prstGeom prst="rect">
            <a:avLst/>
          </a:prstGeom>
        </p:spPr>
      </p:pic>
      <p:pic>
        <p:nvPicPr>
          <p:cNvPr id="7" name="图片 6">
            <a:extLst>
              <a:ext uri="{FF2B5EF4-FFF2-40B4-BE49-F238E27FC236}">
                <a16:creationId xmlns:a16="http://schemas.microsoft.com/office/drawing/2014/main" id="{F5C4ED48-F4FC-8D45-0F67-BFFEE043FDD9}"/>
              </a:ext>
            </a:extLst>
          </p:cNvPr>
          <p:cNvPicPr>
            <a:picLocks noChangeAspect="1"/>
          </p:cNvPicPr>
          <p:nvPr/>
        </p:nvPicPr>
        <p:blipFill>
          <a:blip r:embed="rId3"/>
          <a:stretch>
            <a:fillRect/>
          </a:stretch>
        </p:blipFill>
        <p:spPr>
          <a:xfrm>
            <a:off x="286381" y="2230332"/>
            <a:ext cx="6867525" cy="3924300"/>
          </a:xfrm>
          <a:prstGeom prst="rect">
            <a:avLst/>
          </a:prstGeom>
        </p:spPr>
      </p:pic>
      <p:pic>
        <p:nvPicPr>
          <p:cNvPr id="11" name="图片 10">
            <a:extLst>
              <a:ext uri="{FF2B5EF4-FFF2-40B4-BE49-F238E27FC236}">
                <a16:creationId xmlns:a16="http://schemas.microsoft.com/office/drawing/2014/main" id="{0227C263-224E-AA15-A360-F3A0A675B1EF}"/>
              </a:ext>
            </a:extLst>
          </p:cNvPr>
          <p:cNvPicPr>
            <a:picLocks noChangeAspect="1"/>
          </p:cNvPicPr>
          <p:nvPr/>
        </p:nvPicPr>
        <p:blipFill>
          <a:blip r:embed="rId4"/>
          <a:stretch>
            <a:fillRect/>
          </a:stretch>
        </p:blipFill>
        <p:spPr>
          <a:xfrm>
            <a:off x="7155337" y="1101670"/>
            <a:ext cx="4981575" cy="3028950"/>
          </a:xfrm>
          <a:prstGeom prst="rect">
            <a:avLst/>
          </a:prstGeom>
        </p:spPr>
      </p:pic>
      <p:sp>
        <p:nvSpPr>
          <p:cNvPr id="13" name="文本框 12">
            <a:extLst>
              <a:ext uri="{FF2B5EF4-FFF2-40B4-BE49-F238E27FC236}">
                <a16:creationId xmlns:a16="http://schemas.microsoft.com/office/drawing/2014/main" id="{AEA84931-8D40-8CCA-4282-9B6628097CB9}"/>
              </a:ext>
            </a:extLst>
          </p:cNvPr>
          <p:cNvSpPr txBox="1"/>
          <p:nvPr/>
        </p:nvSpPr>
        <p:spPr>
          <a:xfrm>
            <a:off x="286380" y="6244131"/>
            <a:ext cx="11850531" cy="523220"/>
          </a:xfrm>
          <a:prstGeom prst="rect">
            <a:avLst/>
          </a:prstGeom>
          <a:solidFill>
            <a:srgbClr val="1BA486"/>
          </a:solidFill>
          <a:ln>
            <a:solidFill>
              <a:srgbClr val="1BA486"/>
            </a:solidFill>
          </a:ln>
        </p:spPr>
        <p:txBody>
          <a:bodyPr wrap="square">
            <a:spAutoFit/>
          </a:bodyPr>
          <a:lstStyle/>
          <a:p>
            <a:pPr indent="360000"/>
            <a:r>
              <a:rPr lang="zh-CN" altLang="en-US" sz="1400" dirty="0">
                <a:solidFill>
                  <a:schemeClr val="bg1"/>
                </a:solidFill>
                <a:latin typeface="微软雅黑" panose="020B0503020204020204" pitchFamily="34" charset="-122"/>
                <a:ea typeface="微软雅黑" panose="020B0503020204020204" pitchFamily="34" charset="-122"/>
              </a:rPr>
              <a:t>从以上的输出结果可以看到，配置方案中的投资组合在 1 个交易日内，有 95% 的可能性亏损不会超过 576.88 万元，有 99% 的可能性亏损不会超过 828.69 万元；在 10 个交易日内，有 95% 的可能性亏损不会超过 1824.27 万元，有 99% 的可能性亏损不会超过 2620.53 万元。</a:t>
            </a:r>
          </a:p>
        </p:txBody>
      </p:sp>
    </p:spTree>
    <p:extLst>
      <p:ext uri="{BB962C8B-B14F-4D97-AF65-F5344CB8AC3E}">
        <p14:creationId xmlns:p14="http://schemas.microsoft.com/office/powerpoint/2010/main" val="1664228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22" name="矩形 21"/>
          <p:cNvSpPr/>
          <p:nvPr/>
        </p:nvSpPr>
        <p:spPr>
          <a:xfrm>
            <a:off x="436729" y="54510"/>
            <a:ext cx="1429778" cy="922020"/>
          </a:xfrm>
          <a:prstGeom prst="rect">
            <a:avLst/>
          </a:prstGeom>
        </p:spPr>
        <p:txBody>
          <a:bodyPr wrap="square">
            <a:spAutoFit/>
          </a:bodyPr>
          <a:lstStyle/>
          <a:p>
            <a:r>
              <a:rPr lang="en-US" altLang="zh-CN" sz="5400" dirty="0">
                <a:solidFill>
                  <a:srgbClr val="3CB19B"/>
                </a:solidFill>
                <a:latin typeface="Impact" panose="020B0806030902050204" pitchFamily="34" charset="0"/>
                <a:ea typeface="思源黑体 CN Heavy" panose="020B0A00000000000000" pitchFamily="34" charset="-122"/>
              </a:rPr>
              <a:t>13.1</a:t>
            </a:r>
            <a:endParaRPr lang="zh-CN" altLang="en-US" sz="5400" dirty="0">
              <a:solidFill>
                <a:srgbClr val="3CB19B"/>
              </a:solidFill>
              <a:latin typeface="Impact" panose="020B0806030902050204" pitchFamily="34" charset="0"/>
              <a:ea typeface="思源黑体 CN Heavy" panose="020B0A00000000000000" pitchFamily="34" charset="-122"/>
            </a:endParaRPr>
          </a:p>
        </p:txBody>
      </p:sp>
      <p:sp>
        <p:nvSpPr>
          <p:cNvPr id="23" name="文本框 22"/>
          <p:cNvSpPr txBox="1"/>
          <p:nvPr/>
        </p:nvSpPr>
        <p:spPr>
          <a:xfrm>
            <a:off x="1793404" y="115007"/>
            <a:ext cx="8076460"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方差</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协方差法测度风险价值的编程</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以 </a:t>
            </a:r>
            <a:r>
              <a:rPr lang="en-US" altLang="zh-CN" sz="3200" dirty="0">
                <a:latin typeface="微软雅黑" panose="020B0503020204020204" pitchFamily="34" charset="-122"/>
                <a:ea typeface="微软雅黑" panose="020B0503020204020204" pitchFamily="34" charset="-122"/>
              </a:rPr>
              <a:t>QFII</a:t>
            </a:r>
            <a:r>
              <a:rPr lang="zh-CN" altLang="en-US" sz="3200" dirty="0">
                <a:latin typeface="微软雅黑" panose="020B0503020204020204" pitchFamily="34" charset="-122"/>
                <a:ea typeface="微软雅黑" panose="020B0503020204020204" pitchFamily="34" charset="-122"/>
              </a:rPr>
              <a:t>重仓股为案例</a:t>
            </a:r>
          </a:p>
        </p:txBody>
      </p:sp>
      <p:sp>
        <p:nvSpPr>
          <p:cNvPr id="18" name="文本框 17">
            <a:extLst>
              <a:ext uri="{FF2B5EF4-FFF2-40B4-BE49-F238E27FC236}">
                <a16:creationId xmlns:a16="http://schemas.microsoft.com/office/drawing/2014/main" id="{20CD7ECC-5ED2-DD10-A66B-D348BA1D51C3}"/>
              </a:ext>
            </a:extLst>
          </p:cNvPr>
          <p:cNvSpPr txBox="1"/>
          <p:nvPr/>
        </p:nvSpPr>
        <p:spPr>
          <a:xfrm>
            <a:off x="7155337" y="4227846"/>
            <a:ext cx="4981575" cy="2552686"/>
          </a:xfrm>
          <a:prstGeom prst="roundRect">
            <a:avLst>
              <a:gd name="adj" fmla="val 620"/>
            </a:avLst>
          </a:prstGeom>
          <a:solidFill>
            <a:srgbClr val="1BA486"/>
          </a:solidFill>
        </p:spPr>
        <p:txBody>
          <a:bodyPr wrap="square" rtlCol="0" anchor="t">
            <a:spAutoFit/>
          </a:bodyPr>
          <a:lstStyle/>
          <a:p>
            <a:pPr indent="360000">
              <a:lnSpc>
                <a:spcPct val="150000"/>
              </a:lnSpc>
            </a:pPr>
            <a:r>
              <a:rPr lang="zh-CN" altLang="en-US" sz="12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通过观察图 </a:t>
            </a:r>
            <a:r>
              <a:rPr lang="en-US" altLang="zh-CN" sz="12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13-2 </a:t>
            </a:r>
            <a:r>
              <a:rPr lang="zh-CN" altLang="en-US" sz="12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，可以得到以下 </a:t>
            </a:r>
            <a:r>
              <a:rPr lang="en-US" altLang="zh-CN" sz="12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12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个有价值的结论。</a:t>
            </a:r>
            <a:endParaRPr lang="en-US" altLang="zh-CN" sz="12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indent="360000">
              <a:lnSpc>
                <a:spcPct val="150000"/>
              </a:lnSpc>
            </a:pPr>
            <a:r>
              <a:rPr lang="zh-CN" altLang="en-US" sz="12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一是投资组合的风险价值是关于持有期变量、置信水平变量的递增函数。</a:t>
            </a:r>
          </a:p>
          <a:p>
            <a:pPr indent="360000">
              <a:lnSpc>
                <a:spcPct val="150000"/>
              </a:lnSpc>
            </a:pPr>
            <a:r>
              <a:rPr lang="zh-CN" altLang="en-US" sz="12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二是根据第 </a:t>
            </a:r>
            <a:r>
              <a:rPr lang="en-US" altLang="zh-CN" sz="12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2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张子图（持有期与风险价值的关系），伴随着持有期拉长，不同置信水平条件下风险价值之间的差异会逐步拉大，在图中就呈现出一个“喇叭口”形状。</a:t>
            </a:r>
            <a:endParaRPr lang="en-US" altLang="zh-CN" sz="12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indent="360000">
              <a:lnSpc>
                <a:spcPct val="150000"/>
              </a:lnSpc>
            </a:pPr>
            <a:r>
              <a:rPr lang="zh-CN" altLang="en-US" sz="12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三是根据第 </a:t>
            </a:r>
            <a:r>
              <a:rPr lang="en-US" altLang="zh-CN" sz="12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12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张子图（置信水平与风险价值的关系），当投资组合的持有期越长时，风险价值对置信水平的敏感性（即图中曲线的斜率）也就越高。</a:t>
            </a:r>
          </a:p>
        </p:txBody>
      </p:sp>
      <p:sp>
        <p:nvSpPr>
          <p:cNvPr id="19" name="文本框 18">
            <a:extLst>
              <a:ext uri="{FF2B5EF4-FFF2-40B4-BE49-F238E27FC236}">
                <a16:creationId xmlns:a16="http://schemas.microsoft.com/office/drawing/2014/main" id="{E673EEE3-819E-A1E2-74BD-FE7B44FB6F1D}"/>
              </a:ext>
            </a:extLst>
          </p:cNvPr>
          <p:cNvSpPr txBox="1"/>
          <p:nvPr/>
        </p:nvSpPr>
        <p:spPr>
          <a:xfrm>
            <a:off x="286381" y="1101670"/>
            <a:ext cx="2204085" cy="337184"/>
          </a:xfrm>
          <a:prstGeom prst="homePlate">
            <a:avLst/>
          </a:prstGeom>
          <a:solidFill>
            <a:srgbClr val="1BA486"/>
          </a:solidFill>
        </p:spPr>
        <p:txBody>
          <a:bodyPr wrap="square" rtlCol="0" anchor="t">
            <a:spAutoFit/>
          </a:bodyPr>
          <a:lstStyle/>
          <a:p>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．针对任务 </a:t>
            </a:r>
            <a:r>
              <a:rPr lang="en-US" altLang="zh-CN"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endParaRPr lang="zh-CN" altLang="en-US" sz="1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a:extLst>
              <a:ext uri="{FF2B5EF4-FFF2-40B4-BE49-F238E27FC236}">
                <a16:creationId xmlns:a16="http://schemas.microsoft.com/office/drawing/2014/main" id="{E76667C2-193B-B720-8BFC-8DEFA5133962}"/>
              </a:ext>
            </a:extLst>
          </p:cNvPr>
          <p:cNvPicPr>
            <a:picLocks noChangeAspect="1"/>
          </p:cNvPicPr>
          <p:nvPr/>
        </p:nvPicPr>
        <p:blipFill>
          <a:blip r:embed="rId2"/>
          <a:stretch>
            <a:fillRect/>
          </a:stretch>
        </p:blipFill>
        <p:spPr>
          <a:xfrm>
            <a:off x="202087" y="1467016"/>
            <a:ext cx="6953250" cy="5038725"/>
          </a:xfrm>
          <a:prstGeom prst="rect">
            <a:avLst/>
          </a:prstGeom>
        </p:spPr>
      </p:pic>
      <p:pic>
        <p:nvPicPr>
          <p:cNvPr id="6" name="图片 5">
            <a:extLst>
              <a:ext uri="{FF2B5EF4-FFF2-40B4-BE49-F238E27FC236}">
                <a16:creationId xmlns:a16="http://schemas.microsoft.com/office/drawing/2014/main" id="{5AD943E3-82F3-D8CB-D7FD-B4E24A51F32A}"/>
              </a:ext>
            </a:extLst>
          </p:cNvPr>
          <p:cNvPicPr>
            <a:picLocks noChangeAspect="1"/>
          </p:cNvPicPr>
          <p:nvPr/>
        </p:nvPicPr>
        <p:blipFill>
          <a:blip r:embed="rId3"/>
          <a:stretch>
            <a:fillRect/>
          </a:stretch>
        </p:blipFill>
        <p:spPr>
          <a:xfrm>
            <a:off x="7095494" y="1101670"/>
            <a:ext cx="4810125" cy="2990850"/>
          </a:xfrm>
          <a:prstGeom prst="rect">
            <a:avLst/>
          </a:prstGeom>
        </p:spPr>
      </p:pic>
    </p:spTree>
    <p:extLst>
      <p:ext uri="{BB962C8B-B14F-4D97-AF65-F5344CB8AC3E}">
        <p14:creationId xmlns:p14="http://schemas.microsoft.com/office/powerpoint/2010/main" val="9857247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mM5Y2FhZjU5MjQ5N2NhNGU4ZTY1MzgzZTFiZGFjYTEifQ=="/>
  <p:tag name="KSO_WPP_MARK_KEY" val="c4299757-6cc6-4b0b-a946-d6c9df893a8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TotalTime>
  <Words>11665</Words>
  <Application>Microsoft Office PowerPoint</Application>
  <PresentationFormat>宽屏</PresentationFormat>
  <Paragraphs>1062</Paragraphs>
  <Slides>49</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49</vt:i4>
      </vt:variant>
    </vt:vector>
  </HeadingPairs>
  <TitlesOfParts>
    <vt:vector size="59" baseType="lpstr">
      <vt:lpstr>等线</vt:lpstr>
      <vt:lpstr>思源黑体 CN Heavy</vt:lpstr>
      <vt:lpstr>微软雅黑</vt:lpstr>
      <vt:lpstr>印品黑体</vt:lpstr>
      <vt:lpstr>Arial</vt:lpstr>
      <vt:lpstr>Calibri</vt:lpstr>
      <vt:lpstr>Cambria Math</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5a7580219f0b6</dc:title>
  <dc:creator>高志远</dc:creator>
  <cp:lastModifiedBy>杨 成功</cp:lastModifiedBy>
  <cp:revision>244</cp:revision>
  <dcterms:created xsi:type="dcterms:W3CDTF">2018-02-03T05:34:00Z</dcterms:created>
  <dcterms:modified xsi:type="dcterms:W3CDTF">2022-11-20T06:42:48Z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8ECAFD8BBE514F4FAB153BD41C243B74</vt:lpwstr>
  </property>
</Properties>
</file>