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21"/>
  </p:notesMasterIdLst>
  <p:sldIdLst>
    <p:sldId id="256" r:id="rId3"/>
    <p:sldId id="257" r:id="rId4"/>
    <p:sldId id="258" r:id="rId5"/>
    <p:sldId id="259" r:id="rId6"/>
    <p:sldId id="269" r:id="rId7"/>
    <p:sldId id="260" r:id="rId8"/>
    <p:sldId id="263" r:id="rId9"/>
    <p:sldId id="261" r:id="rId10"/>
    <p:sldId id="268" r:id="rId11"/>
    <p:sldId id="270" r:id="rId12"/>
    <p:sldId id="264" r:id="rId13"/>
    <p:sldId id="262" r:id="rId14"/>
    <p:sldId id="265" r:id="rId15"/>
    <p:sldId id="266" r:id="rId16"/>
    <p:sldId id="267"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68" autoAdjust="0"/>
    <p:restoredTop sz="94095" autoAdjust="0"/>
  </p:normalViewPr>
  <p:slideViewPr>
    <p:cSldViewPr snapToGrid="0">
      <p:cViewPr varScale="1">
        <p:scale>
          <a:sx n="70" d="100"/>
          <a:sy n="70" d="100"/>
        </p:scale>
        <p:origin x="7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8E092A-F3AA-4462-B163-E04F6B93397B}"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21C4D-947F-4263-B0B8-CB61DD35AE86}" type="slidenum">
              <a:rPr lang="en-US" smtClean="0"/>
              <a:t>‹#›</a:t>
            </a:fld>
            <a:endParaRPr lang="en-US"/>
          </a:p>
        </p:txBody>
      </p:sp>
    </p:spTree>
    <p:extLst>
      <p:ext uri="{BB962C8B-B14F-4D97-AF65-F5344CB8AC3E}">
        <p14:creationId xmlns:p14="http://schemas.microsoft.com/office/powerpoint/2010/main" val="27053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POM Files</a:t>
            </a:r>
            <a:r>
              <a:rPr lang="en-US" dirty="0" smtClean="0"/>
              <a:t/>
            </a:r>
            <a:br>
              <a:rPr lang="en-US" dirty="0" smtClean="0"/>
            </a:br>
            <a:r>
              <a:rPr lang="en-US" sz="1200" b="0" i="0" kern="1200" dirty="0" smtClean="0">
                <a:solidFill>
                  <a:schemeClr val="tx1"/>
                </a:solidFill>
                <a:effectLst/>
                <a:latin typeface="+mn-lt"/>
                <a:ea typeface="+mn-ea"/>
                <a:cs typeface="+mn-cs"/>
              </a:rPr>
              <a:t>When you execute a Maven command you give Maven a POM file to execute the commands on. Maven will then execute the command on the resources described in the POM.</a:t>
            </a:r>
          </a:p>
          <a:p>
            <a:r>
              <a:rPr lang="en-US" sz="1200" b="1" i="0" kern="1200" dirty="0" smtClean="0">
                <a:solidFill>
                  <a:schemeClr val="tx1"/>
                </a:solidFill>
                <a:effectLst/>
                <a:latin typeface="+mn-lt"/>
                <a:ea typeface="+mn-ea"/>
                <a:cs typeface="+mn-cs"/>
              </a:rPr>
              <a:t>Build Life Cycles, Phases and Goals</a:t>
            </a:r>
            <a:r>
              <a:rPr lang="en-US" dirty="0" smtClean="0"/>
              <a:t/>
            </a:r>
            <a:br>
              <a:rPr lang="en-US" dirty="0" smtClean="0"/>
            </a:br>
            <a:r>
              <a:rPr lang="en-US" sz="1200" b="0" i="0" kern="1200" dirty="0" smtClean="0">
                <a:solidFill>
                  <a:schemeClr val="tx1"/>
                </a:solidFill>
                <a:effectLst/>
                <a:latin typeface="+mn-lt"/>
                <a:ea typeface="+mn-ea"/>
                <a:cs typeface="+mn-cs"/>
              </a:rPr>
              <a:t>The build process in Maven is split up into build life cycles, phases and goals. A build life cycle consists of a sequence of build phases, and each build phase consists of a sequence of goals.</a:t>
            </a:r>
          </a:p>
          <a:p>
            <a:r>
              <a:rPr lang="en-US" sz="1200" b="1" i="0" kern="1200" dirty="0" smtClean="0">
                <a:solidFill>
                  <a:schemeClr val="tx1"/>
                </a:solidFill>
                <a:effectLst/>
                <a:latin typeface="+mn-lt"/>
                <a:ea typeface="+mn-ea"/>
                <a:cs typeface="+mn-cs"/>
              </a:rPr>
              <a:t>Dependencies and Repositories</a:t>
            </a:r>
            <a:r>
              <a:rPr lang="en-US" dirty="0" smtClean="0"/>
              <a:t/>
            </a:r>
            <a:br>
              <a:rPr lang="en-US" dirty="0" smtClean="0"/>
            </a:br>
            <a:r>
              <a:rPr lang="en-US" sz="1200" b="0" i="0" kern="1200" dirty="0" smtClean="0">
                <a:solidFill>
                  <a:schemeClr val="tx1"/>
                </a:solidFill>
                <a:effectLst/>
                <a:latin typeface="+mn-lt"/>
                <a:ea typeface="+mn-ea"/>
                <a:cs typeface="+mn-cs"/>
              </a:rPr>
              <a:t>One of the first goals Maven executes is to check the dependencies needed by your project. Dependencies are external JAR files (Java libraries) that your project uses. If the dependencies are not found in the local Maven repository, Maven downloads them from a central Maven repository and puts them in your local repository</a:t>
            </a:r>
          </a:p>
          <a:p>
            <a:r>
              <a:rPr lang="en-US" sz="1200" b="1" i="0" kern="1200" dirty="0" smtClean="0">
                <a:solidFill>
                  <a:schemeClr val="tx1"/>
                </a:solidFill>
                <a:effectLst/>
                <a:latin typeface="+mn-lt"/>
                <a:ea typeface="+mn-ea"/>
                <a:cs typeface="+mn-cs"/>
              </a:rPr>
              <a:t>Build Plugins</a:t>
            </a:r>
            <a:r>
              <a:rPr lang="en-US" dirty="0" smtClean="0"/>
              <a:t/>
            </a:r>
            <a:br>
              <a:rPr lang="en-US" dirty="0" smtClean="0"/>
            </a:br>
            <a:r>
              <a:rPr lang="en-US" sz="1200" b="0" i="0" kern="1200" dirty="0" smtClean="0">
                <a:solidFill>
                  <a:schemeClr val="tx1"/>
                </a:solidFill>
                <a:effectLst/>
                <a:latin typeface="+mn-lt"/>
                <a:ea typeface="+mn-ea"/>
                <a:cs typeface="+mn-cs"/>
              </a:rPr>
              <a:t>Build plugins are used to insert extra goals into a build phase. If you need to perform a set of actions for your project which are not covered by the standard Maven build phases and goals, you can add a plugin to the POM file</a:t>
            </a:r>
          </a:p>
          <a:p>
            <a:r>
              <a:rPr lang="en-US" sz="1200" b="1" i="0" kern="1200" dirty="0" smtClean="0">
                <a:solidFill>
                  <a:schemeClr val="tx1"/>
                </a:solidFill>
                <a:effectLst/>
                <a:latin typeface="+mn-lt"/>
                <a:ea typeface="+mn-ea"/>
                <a:cs typeface="+mn-cs"/>
              </a:rPr>
              <a:t>Build Profiles</a:t>
            </a:r>
            <a:r>
              <a:rPr lang="en-US" dirty="0" smtClean="0"/>
              <a:t/>
            </a:r>
            <a:br>
              <a:rPr lang="en-US" dirty="0" smtClean="0"/>
            </a:br>
            <a:r>
              <a:rPr lang="en-US" sz="1200" b="0" i="0" kern="1200" dirty="0" smtClean="0">
                <a:solidFill>
                  <a:schemeClr val="tx1"/>
                </a:solidFill>
                <a:effectLst/>
                <a:latin typeface="+mn-lt"/>
                <a:ea typeface="+mn-ea"/>
                <a:cs typeface="+mn-cs"/>
              </a:rPr>
              <a:t>Build profiles are used if you need to build your project in different ways. For instance, you may need to build your project for your local computer, for development and test. And you may need to build it for deployment on your production environment. These two builds may be different. To enable different builds you can add different build profiles to your POM files. When executing Maven you can tell which build profile to use.</a:t>
            </a:r>
            <a:endParaRPr lang="en-US" dirty="0"/>
          </a:p>
        </p:txBody>
      </p:sp>
      <p:sp>
        <p:nvSpPr>
          <p:cNvPr id="4" name="Slide Number Placeholder 3"/>
          <p:cNvSpPr>
            <a:spLocks noGrp="1"/>
          </p:cNvSpPr>
          <p:nvPr>
            <p:ph type="sldNum" sz="quarter" idx="10"/>
          </p:nvPr>
        </p:nvSpPr>
        <p:spPr/>
        <p:txBody>
          <a:bodyPr/>
          <a:lstStyle/>
          <a:p>
            <a:fld id="{2B721C4D-947F-4263-B0B8-CB61DD35AE86}" type="slidenum">
              <a:rPr lang="en-US" smtClean="0"/>
              <a:t>4</a:t>
            </a:fld>
            <a:endParaRPr lang="en-US"/>
          </a:p>
        </p:txBody>
      </p:sp>
    </p:spTree>
    <p:extLst>
      <p:ext uri="{BB962C8B-B14F-4D97-AF65-F5344CB8AC3E}">
        <p14:creationId xmlns:p14="http://schemas.microsoft.com/office/powerpoint/2010/main" val="1963709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721C4D-947F-4263-B0B8-CB61DD35AE86}" type="slidenum">
              <a:rPr lang="en-US" smtClean="0"/>
              <a:t>14</a:t>
            </a:fld>
            <a:endParaRPr lang="en-US"/>
          </a:p>
        </p:txBody>
      </p:sp>
    </p:spTree>
    <p:extLst>
      <p:ext uri="{BB962C8B-B14F-4D97-AF65-F5344CB8AC3E}">
        <p14:creationId xmlns:p14="http://schemas.microsoft.com/office/powerpoint/2010/main" val="2356912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local repository is a directory on the developer's computer. This repository will contain all the dependencies Maven downloads. The same Maven repository is typically used for several different projects. Thus Maven only needs to download the dependencies once, even if multiple projects depends on them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central Maven repository is a repository provided by the Maven community. By default Maven looks in this central repository for any dependencies needed but not found in your local repository. Maven then downloads these dependencies into your local repository. You need no special configuration to access the central repository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remote repository is a repository on a web server from which Maven can download dependencies, just like the central repository. A remote repository can be located anywhere on the internet, or inside a local network.</a:t>
            </a:r>
            <a:endParaRPr lang="en-US" dirty="0"/>
          </a:p>
        </p:txBody>
      </p:sp>
      <p:sp>
        <p:nvSpPr>
          <p:cNvPr id="4" name="Slide Number Placeholder 3"/>
          <p:cNvSpPr>
            <a:spLocks noGrp="1"/>
          </p:cNvSpPr>
          <p:nvPr>
            <p:ph type="sldNum" sz="quarter" idx="10"/>
          </p:nvPr>
        </p:nvSpPr>
        <p:spPr/>
        <p:txBody>
          <a:bodyPr/>
          <a:lstStyle/>
          <a:p>
            <a:fld id="{2B721C4D-947F-4263-B0B8-CB61DD35AE86}" type="slidenum">
              <a:rPr lang="en-US" smtClean="0"/>
              <a:t>15</a:t>
            </a:fld>
            <a:endParaRPr lang="en-US"/>
          </a:p>
        </p:txBody>
      </p:sp>
    </p:spTree>
    <p:extLst>
      <p:ext uri="{BB962C8B-B14F-4D97-AF65-F5344CB8AC3E}">
        <p14:creationId xmlns:p14="http://schemas.microsoft.com/office/powerpoint/2010/main" val="3025101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721C4D-947F-4263-B0B8-CB61DD35AE86}" type="slidenum">
              <a:rPr lang="en-US" smtClean="0"/>
              <a:t>16</a:t>
            </a:fld>
            <a:endParaRPr lang="en-US"/>
          </a:p>
        </p:txBody>
      </p:sp>
    </p:spTree>
    <p:extLst>
      <p:ext uri="{BB962C8B-B14F-4D97-AF65-F5344CB8AC3E}">
        <p14:creationId xmlns:p14="http://schemas.microsoft.com/office/powerpoint/2010/main" val="2447669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721C4D-947F-4263-B0B8-CB61DD35AE86}" type="slidenum">
              <a:rPr lang="en-US" smtClean="0"/>
              <a:t>17</a:t>
            </a:fld>
            <a:endParaRPr lang="en-US"/>
          </a:p>
        </p:txBody>
      </p:sp>
    </p:spTree>
    <p:extLst>
      <p:ext uri="{BB962C8B-B14F-4D97-AF65-F5344CB8AC3E}">
        <p14:creationId xmlns:p14="http://schemas.microsoft.com/office/powerpoint/2010/main" val="1991249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721C4D-947F-4263-B0B8-CB61DD35AE86}" type="slidenum">
              <a:rPr lang="en-US" smtClean="0"/>
              <a:t>18</a:t>
            </a:fld>
            <a:endParaRPr lang="en-US"/>
          </a:p>
        </p:txBody>
      </p:sp>
    </p:spTree>
    <p:extLst>
      <p:ext uri="{BB962C8B-B14F-4D97-AF65-F5344CB8AC3E}">
        <p14:creationId xmlns:p14="http://schemas.microsoft.com/office/powerpoint/2010/main" val="413288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POM Files</a:t>
            </a:r>
            <a:r>
              <a:rPr lang="en-US" dirty="0" smtClean="0"/>
              <a:t/>
            </a:r>
            <a:br>
              <a:rPr lang="en-US" dirty="0" smtClean="0"/>
            </a:br>
            <a:r>
              <a:rPr lang="en-US" sz="1200" b="0" i="0" kern="1200" dirty="0" smtClean="0">
                <a:solidFill>
                  <a:schemeClr val="tx1"/>
                </a:solidFill>
                <a:effectLst/>
                <a:latin typeface="+mn-lt"/>
                <a:ea typeface="+mn-ea"/>
                <a:cs typeface="+mn-cs"/>
              </a:rPr>
              <a:t>When you execute a Maven command you give Maven a POM file to execute the commands on. Maven will then execute the command on the resources described in the POM.</a:t>
            </a:r>
          </a:p>
          <a:p>
            <a:r>
              <a:rPr lang="en-US" sz="1200" b="1" i="0" kern="1200" dirty="0" smtClean="0">
                <a:solidFill>
                  <a:schemeClr val="tx1"/>
                </a:solidFill>
                <a:effectLst/>
                <a:latin typeface="+mn-lt"/>
                <a:ea typeface="+mn-ea"/>
                <a:cs typeface="+mn-cs"/>
              </a:rPr>
              <a:t>Build Life Cycles, Phases and Goals</a:t>
            </a:r>
            <a:r>
              <a:rPr lang="en-US" dirty="0" smtClean="0"/>
              <a:t/>
            </a:r>
            <a:br>
              <a:rPr lang="en-US" dirty="0" smtClean="0"/>
            </a:br>
            <a:r>
              <a:rPr lang="en-US" sz="1200" b="0" i="0" kern="1200" dirty="0" smtClean="0">
                <a:solidFill>
                  <a:schemeClr val="tx1"/>
                </a:solidFill>
                <a:effectLst/>
                <a:latin typeface="+mn-lt"/>
                <a:ea typeface="+mn-ea"/>
                <a:cs typeface="+mn-cs"/>
              </a:rPr>
              <a:t>The build process in Maven is split up into build life cycles, phases and goals. A build life cycle consists of a sequence of build phases, and each build phase consists of a sequence of goals.</a:t>
            </a:r>
          </a:p>
          <a:p>
            <a:r>
              <a:rPr lang="en-US" sz="1200" b="1" i="0" kern="1200" dirty="0" smtClean="0">
                <a:solidFill>
                  <a:schemeClr val="tx1"/>
                </a:solidFill>
                <a:effectLst/>
                <a:latin typeface="+mn-lt"/>
                <a:ea typeface="+mn-ea"/>
                <a:cs typeface="+mn-cs"/>
              </a:rPr>
              <a:t>Dependencies and Repositories</a:t>
            </a:r>
            <a:r>
              <a:rPr lang="en-US" dirty="0" smtClean="0"/>
              <a:t/>
            </a:r>
            <a:br>
              <a:rPr lang="en-US" dirty="0" smtClean="0"/>
            </a:br>
            <a:r>
              <a:rPr lang="en-US" sz="1200" b="0" i="0" kern="1200" dirty="0" smtClean="0">
                <a:solidFill>
                  <a:schemeClr val="tx1"/>
                </a:solidFill>
                <a:effectLst/>
                <a:latin typeface="+mn-lt"/>
                <a:ea typeface="+mn-ea"/>
                <a:cs typeface="+mn-cs"/>
              </a:rPr>
              <a:t>One of the first goals Maven executes is to check the dependencies needed by your project. Dependencies are external JAR files (Java libraries) that your project uses. If the dependencies are not found in the local Maven repository, Maven downloads them from a central Maven repository and puts them in your local repository</a:t>
            </a:r>
          </a:p>
          <a:p>
            <a:r>
              <a:rPr lang="en-US" sz="1200" b="1" i="0" kern="1200" dirty="0" smtClean="0">
                <a:solidFill>
                  <a:schemeClr val="tx1"/>
                </a:solidFill>
                <a:effectLst/>
                <a:latin typeface="+mn-lt"/>
                <a:ea typeface="+mn-ea"/>
                <a:cs typeface="+mn-cs"/>
              </a:rPr>
              <a:t>Build Plugins</a:t>
            </a:r>
            <a:r>
              <a:rPr lang="en-US" dirty="0" smtClean="0"/>
              <a:t/>
            </a:r>
            <a:br>
              <a:rPr lang="en-US" dirty="0" smtClean="0"/>
            </a:br>
            <a:r>
              <a:rPr lang="en-US" sz="1200" b="0" i="0" kern="1200" dirty="0" smtClean="0">
                <a:solidFill>
                  <a:schemeClr val="tx1"/>
                </a:solidFill>
                <a:effectLst/>
                <a:latin typeface="+mn-lt"/>
                <a:ea typeface="+mn-ea"/>
                <a:cs typeface="+mn-cs"/>
              </a:rPr>
              <a:t>Build plugins are used to insert extra goals into a build phase. If you need to perform a set of actions for your project which are not covered by the standard Maven build phases and goals, you can add a plugin to the POM file</a:t>
            </a:r>
          </a:p>
          <a:p>
            <a:r>
              <a:rPr lang="en-US" sz="1200" b="1" i="0" kern="1200" dirty="0" smtClean="0">
                <a:solidFill>
                  <a:schemeClr val="tx1"/>
                </a:solidFill>
                <a:effectLst/>
                <a:latin typeface="+mn-lt"/>
                <a:ea typeface="+mn-ea"/>
                <a:cs typeface="+mn-cs"/>
              </a:rPr>
              <a:t>Build Profiles</a:t>
            </a:r>
            <a:r>
              <a:rPr lang="en-US" dirty="0" smtClean="0"/>
              <a:t/>
            </a:r>
            <a:br>
              <a:rPr lang="en-US" dirty="0" smtClean="0"/>
            </a:br>
            <a:r>
              <a:rPr lang="en-US" sz="1200" b="0" i="0" kern="1200" dirty="0" smtClean="0">
                <a:solidFill>
                  <a:schemeClr val="tx1"/>
                </a:solidFill>
                <a:effectLst/>
                <a:latin typeface="+mn-lt"/>
                <a:ea typeface="+mn-ea"/>
                <a:cs typeface="+mn-cs"/>
              </a:rPr>
              <a:t>Build profiles are used if you need to build your project in different ways. For instance, you may need to build your project for your local computer, for development and test. And you may need to build it for deployment on your production environment. These two builds may be different. To enable different builds you can add different build profiles to your POM files. When executing Maven you can tell which build profile to use.</a:t>
            </a:r>
            <a:endParaRPr lang="en-US" dirty="0"/>
          </a:p>
        </p:txBody>
      </p:sp>
      <p:sp>
        <p:nvSpPr>
          <p:cNvPr id="4" name="Slide Number Placeholder 3"/>
          <p:cNvSpPr>
            <a:spLocks noGrp="1"/>
          </p:cNvSpPr>
          <p:nvPr>
            <p:ph type="sldNum" sz="quarter" idx="10"/>
          </p:nvPr>
        </p:nvSpPr>
        <p:spPr/>
        <p:txBody>
          <a:bodyPr/>
          <a:lstStyle/>
          <a:p>
            <a:fld id="{2B721C4D-947F-4263-B0B8-CB61DD35AE86}" type="slidenum">
              <a:rPr lang="en-US" smtClean="0"/>
              <a:t>5</a:t>
            </a:fld>
            <a:endParaRPr lang="en-US"/>
          </a:p>
        </p:txBody>
      </p:sp>
    </p:spTree>
    <p:extLst>
      <p:ext uri="{BB962C8B-B14F-4D97-AF65-F5344CB8AC3E}">
        <p14:creationId xmlns:p14="http://schemas.microsoft.com/office/powerpoint/2010/main" val="1413149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execute either a whole build life cycle like </a:t>
            </a:r>
            <a:r>
              <a:rPr lang="en-US" dirty="0" smtClean="0"/>
              <a:t>clean</a:t>
            </a:r>
            <a:r>
              <a:rPr lang="en-US" sz="1200" b="0" i="0" kern="1200" dirty="0" smtClean="0">
                <a:solidFill>
                  <a:schemeClr val="tx1"/>
                </a:solidFill>
                <a:effectLst/>
                <a:latin typeface="+mn-lt"/>
                <a:ea typeface="+mn-ea"/>
                <a:cs typeface="+mn-cs"/>
              </a:rPr>
              <a:t> or </a:t>
            </a:r>
            <a:r>
              <a:rPr lang="en-US" dirty="0" smtClean="0"/>
              <a:t>site</a:t>
            </a:r>
            <a:r>
              <a:rPr lang="en-US" sz="1200" b="0" i="0" kern="1200" dirty="0" smtClean="0">
                <a:solidFill>
                  <a:schemeClr val="tx1"/>
                </a:solidFill>
                <a:effectLst/>
                <a:latin typeface="+mn-lt"/>
                <a:ea typeface="+mn-ea"/>
                <a:cs typeface="+mn-cs"/>
              </a:rPr>
              <a:t>, a build phase like </a:t>
            </a:r>
            <a:r>
              <a:rPr lang="en-US" dirty="0" smtClean="0"/>
              <a:t>install</a:t>
            </a:r>
            <a:r>
              <a:rPr lang="en-US" sz="1200" b="0" i="0" kern="1200" dirty="0" smtClean="0">
                <a:solidFill>
                  <a:schemeClr val="tx1"/>
                </a:solidFill>
                <a:effectLst/>
                <a:latin typeface="+mn-lt"/>
                <a:ea typeface="+mn-ea"/>
                <a:cs typeface="+mn-cs"/>
              </a:rPr>
              <a:t> which is part of the </a:t>
            </a:r>
            <a:r>
              <a:rPr lang="en-US" dirty="0" smtClean="0"/>
              <a:t>default</a:t>
            </a:r>
            <a:r>
              <a:rPr lang="en-US" sz="1200" b="0" i="0" kern="1200" dirty="0" smtClean="0">
                <a:solidFill>
                  <a:schemeClr val="tx1"/>
                </a:solidFill>
                <a:effectLst/>
                <a:latin typeface="+mn-lt"/>
                <a:ea typeface="+mn-ea"/>
                <a:cs typeface="+mn-cs"/>
              </a:rPr>
              <a:t> build life cycle, or a build goal like </a:t>
            </a:r>
            <a:r>
              <a:rPr lang="en-US" dirty="0" err="1" smtClean="0"/>
              <a:t>dependency:copy-dependencies</a:t>
            </a:r>
            <a:r>
              <a:rPr lang="en-US" sz="1200" b="0" i="0" kern="1200" dirty="0" smtClean="0">
                <a:solidFill>
                  <a:schemeClr val="tx1"/>
                </a:solidFill>
                <a:effectLst/>
                <a:latin typeface="+mn-lt"/>
                <a:ea typeface="+mn-ea"/>
                <a:cs typeface="+mn-cs"/>
              </a:rPr>
              <a:t>. Note: You cannot execute the </a:t>
            </a:r>
            <a:r>
              <a:rPr lang="en-US" dirty="0" smtClean="0"/>
              <a:t>default</a:t>
            </a:r>
            <a:r>
              <a:rPr lang="en-US" sz="1200" b="0" i="0" kern="1200" dirty="0" smtClean="0">
                <a:solidFill>
                  <a:schemeClr val="tx1"/>
                </a:solidFill>
                <a:effectLst/>
                <a:latin typeface="+mn-lt"/>
                <a:ea typeface="+mn-ea"/>
                <a:cs typeface="+mn-cs"/>
              </a:rPr>
              <a:t> life cycle directly. You have to specify a build phase or goal inside the </a:t>
            </a:r>
            <a:r>
              <a:rPr lang="en-US" dirty="0" smtClean="0"/>
              <a:t>default</a:t>
            </a:r>
            <a:r>
              <a:rPr lang="en-US" sz="1200" b="0" i="0" kern="1200" dirty="0" smtClean="0">
                <a:solidFill>
                  <a:schemeClr val="tx1"/>
                </a:solidFill>
                <a:effectLst/>
                <a:latin typeface="+mn-lt"/>
                <a:ea typeface="+mn-ea"/>
                <a:cs typeface="+mn-cs"/>
              </a:rPr>
              <a:t> life cycle.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default</a:t>
            </a:r>
            <a:r>
              <a:rPr lang="en-US" sz="1200" b="0" i="0" kern="1200" dirty="0" smtClean="0">
                <a:solidFill>
                  <a:schemeClr val="tx1"/>
                </a:solidFill>
                <a:effectLst/>
                <a:latin typeface="+mn-lt"/>
                <a:ea typeface="+mn-ea"/>
                <a:cs typeface="+mn-cs"/>
              </a:rPr>
              <a:t> build life cycle consists of 23 phases as it's the main build lifecycle.</a:t>
            </a:r>
          </a:p>
          <a:p>
            <a:r>
              <a:rPr lang="en-US" sz="1200" b="0" i="0" kern="1200" dirty="0" smtClean="0">
                <a:solidFill>
                  <a:schemeClr val="tx1"/>
                </a:solidFill>
                <a:effectLst/>
                <a:latin typeface="+mn-lt"/>
                <a:ea typeface="+mn-ea"/>
                <a:cs typeface="+mn-cs"/>
              </a:rPr>
              <a:t>On the other hand, </a:t>
            </a:r>
            <a:r>
              <a:rPr lang="en-US" sz="1200" b="0" i="1" kern="1200" dirty="0" smtClean="0">
                <a:solidFill>
                  <a:schemeClr val="tx1"/>
                </a:solidFill>
                <a:effectLst/>
                <a:latin typeface="+mn-lt"/>
                <a:ea typeface="+mn-ea"/>
                <a:cs typeface="+mn-cs"/>
              </a:rPr>
              <a:t>clean</a:t>
            </a:r>
            <a:r>
              <a:rPr lang="en-US" sz="1200" b="0" i="0" kern="1200" dirty="0" smtClean="0">
                <a:solidFill>
                  <a:schemeClr val="tx1"/>
                </a:solidFill>
                <a:effectLst/>
                <a:latin typeface="+mn-lt"/>
                <a:ea typeface="+mn-ea"/>
                <a:cs typeface="+mn-cs"/>
              </a:rPr>
              <a:t> life cycle consists of 3 phases, while the </a:t>
            </a:r>
            <a:r>
              <a:rPr lang="en-US" sz="1200" b="0" i="1" kern="1200" dirty="0" smtClean="0">
                <a:solidFill>
                  <a:schemeClr val="tx1"/>
                </a:solidFill>
                <a:effectLst/>
                <a:latin typeface="+mn-lt"/>
                <a:ea typeface="+mn-ea"/>
                <a:cs typeface="+mn-cs"/>
              </a:rPr>
              <a:t>site</a:t>
            </a:r>
            <a:r>
              <a:rPr lang="en-US" sz="1200" b="0" i="0" kern="1200" dirty="0" smtClean="0">
                <a:solidFill>
                  <a:schemeClr val="tx1"/>
                </a:solidFill>
                <a:effectLst/>
                <a:latin typeface="+mn-lt"/>
                <a:ea typeface="+mn-ea"/>
                <a:cs typeface="+mn-cs"/>
              </a:rPr>
              <a:t> lifecycle is made up of 4 phases.</a:t>
            </a:r>
          </a:p>
          <a:p>
            <a:endParaRPr lang="en-US" dirty="0"/>
          </a:p>
        </p:txBody>
      </p:sp>
      <p:sp>
        <p:nvSpPr>
          <p:cNvPr id="4" name="Slide Number Placeholder 3"/>
          <p:cNvSpPr>
            <a:spLocks noGrp="1"/>
          </p:cNvSpPr>
          <p:nvPr>
            <p:ph type="sldNum" sz="quarter" idx="10"/>
          </p:nvPr>
        </p:nvSpPr>
        <p:spPr/>
        <p:txBody>
          <a:bodyPr/>
          <a:lstStyle/>
          <a:p>
            <a:fld id="{2B721C4D-947F-4263-B0B8-CB61DD35AE86}" type="slidenum">
              <a:rPr lang="en-US" smtClean="0"/>
              <a:t>6</a:t>
            </a:fld>
            <a:endParaRPr lang="en-US"/>
          </a:p>
        </p:txBody>
      </p:sp>
    </p:spTree>
    <p:extLst>
      <p:ext uri="{BB962C8B-B14F-4D97-AF65-F5344CB8AC3E}">
        <p14:creationId xmlns:p14="http://schemas.microsoft.com/office/powerpoint/2010/main" val="3793814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see a full list of Maven archetypes  </a:t>
            </a:r>
            <a:r>
              <a:rPr lang="en-US" dirty="0" err="1" smtClean="0"/>
              <a:t>mvn</a:t>
            </a:r>
            <a:r>
              <a:rPr lang="en-US" dirty="0" smtClean="0"/>
              <a:t> </a:t>
            </a:r>
            <a:r>
              <a:rPr lang="en-US" dirty="0" err="1" smtClean="0"/>
              <a:t>archetype:generate</a:t>
            </a:r>
            <a:endParaRPr lang="en-US" dirty="0"/>
          </a:p>
        </p:txBody>
      </p:sp>
      <p:sp>
        <p:nvSpPr>
          <p:cNvPr id="4" name="Slide Number Placeholder 3"/>
          <p:cNvSpPr>
            <a:spLocks noGrp="1"/>
          </p:cNvSpPr>
          <p:nvPr>
            <p:ph type="sldNum" sz="quarter" idx="10"/>
          </p:nvPr>
        </p:nvSpPr>
        <p:spPr/>
        <p:txBody>
          <a:bodyPr/>
          <a:lstStyle/>
          <a:p>
            <a:fld id="{2B721C4D-947F-4263-B0B8-CB61DD35AE86}" type="slidenum">
              <a:rPr lang="en-US" smtClean="0"/>
              <a:t>7</a:t>
            </a:fld>
            <a:endParaRPr lang="en-US"/>
          </a:p>
        </p:txBody>
      </p:sp>
    </p:spTree>
    <p:extLst>
      <p:ext uri="{BB962C8B-B14F-4D97-AF65-F5344CB8AC3E}">
        <p14:creationId xmlns:p14="http://schemas.microsoft.com/office/powerpoint/2010/main" val="720589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you execute a build phase, all build phases before that build phase in this standard phase sequence are executed. Thus, executing the </a:t>
            </a:r>
            <a:r>
              <a:rPr lang="en-US" dirty="0" smtClean="0"/>
              <a:t>install</a:t>
            </a:r>
            <a:r>
              <a:rPr lang="en-US" sz="1200" b="0" i="0" kern="1200" dirty="0" smtClean="0">
                <a:solidFill>
                  <a:schemeClr val="tx1"/>
                </a:solidFill>
                <a:effectLst/>
                <a:latin typeface="+mn-lt"/>
                <a:ea typeface="+mn-ea"/>
                <a:cs typeface="+mn-cs"/>
              </a:rPr>
              <a:t> build phase really means executing all build phases before the </a:t>
            </a:r>
            <a:r>
              <a:rPr lang="en-US" dirty="0" smtClean="0"/>
              <a:t>install</a:t>
            </a:r>
            <a:r>
              <a:rPr lang="en-US" sz="1200" b="0" i="0" kern="1200" dirty="0" smtClean="0">
                <a:solidFill>
                  <a:schemeClr val="tx1"/>
                </a:solidFill>
                <a:effectLst/>
                <a:latin typeface="+mn-lt"/>
                <a:ea typeface="+mn-ea"/>
                <a:cs typeface="+mn-cs"/>
              </a:rPr>
              <a:t> phase, and then execute the </a:t>
            </a:r>
            <a:r>
              <a:rPr lang="en-US" dirty="0" smtClean="0"/>
              <a:t>install</a:t>
            </a:r>
            <a:r>
              <a:rPr lang="en-US" sz="1200" b="0" i="0" kern="1200" dirty="0" smtClean="0">
                <a:solidFill>
                  <a:schemeClr val="tx1"/>
                </a:solidFill>
                <a:effectLst/>
                <a:latin typeface="+mn-lt"/>
                <a:ea typeface="+mn-ea"/>
                <a:cs typeface="+mn-cs"/>
              </a:rPr>
              <a:t> phase after that.</a:t>
            </a:r>
            <a:endParaRPr lang="en-US" dirty="0"/>
          </a:p>
        </p:txBody>
      </p:sp>
      <p:sp>
        <p:nvSpPr>
          <p:cNvPr id="4" name="Slide Number Placeholder 3"/>
          <p:cNvSpPr>
            <a:spLocks noGrp="1"/>
          </p:cNvSpPr>
          <p:nvPr>
            <p:ph type="sldNum" sz="quarter" idx="10"/>
          </p:nvPr>
        </p:nvSpPr>
        <p:spPr/>
        <p:txBody>
          <a:bodyPr/>
          <a:lstStyle/>
          <a:p>
            <a:fld id="{2B721C4D-947F-4263-B0B8-CB61DD35AE86}" type="slidenum">
              <a:rPr lang="en-US" smtClean="0"/>
              <a:t>8</a:t>
            </a:fld>
            <a:endParaRPr lang="en-US"/>
          </a:p>
        </p:txBody>
      </p:sp>
    </p:spTree>
    <p:extLst>
      <p:ext uri="{BB962C8B-B14F-4D97-AF65-F5344CB8AC3E}">
        <p14:creationId xmlns:p14="http://schemas.microsoft.com/office/powerpoint/2010/main" val="1196219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721C4D-947F-4263-B0B8-CB61DD35AE86}" type="slidenum">
              <a:rPr lang="en-US" smtClean="0"/>
              <a:t>9</a:t>
            </a:fld>
            <a:endParaRPr lang="en-US"/>
          </a:p>
        </p:txBody>
      </p:sp>
    </p:spTree>
    <p:extLst>
      <p:ext uri="{BB962C8B-B14F-4D97-AF65-F5344CB8AC3E}">
        <p14:creationId xmlns:p14="http://schemas.microsoft.com/office/powerpoint/2010/main" val="3494219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B721C4D-947F-4263-B0B8-CB61DD35AE86}" type="slidenum">
              <a:rPr lang="en-US" smtClean="0"/>
              <a:t>10</a:t>
            </a:fld>
            <a:endParaRPr lang="en-US"/>
          </a:p>
        </p:txBody>
      </p:sp>
    </p:spTree>
    <p:extLst>
      <p:ext uri="{BB962C8B-B14F-4D97-AF65-F5344CB8AC3E}">
        <p14:creationId xmlns:p14="http://schemas.microsoft.com/office/powerpoint/2010/main" val="3145817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see a full list of Maven archetypes  </a:t>
            </a:r>
            <a:r>
              <a:rPr lang="en-US" dirty="0" err="1" smtClean="0"/>
              <a:t>mvn</a:t>
            </a:r>
            <a:r>
              <a:rPr lang="en-US" dirty="0" smtClean="0"/>
              <a:t> </a:t>
            </a:r>
            <a:r>
              <a:rPr lang="en-US" dirty="0" err="1" smtClean="0"/>
              <a:t>archetype:generate</a:t>
            </a:r>
            <a:endParaRPr lang="en-US" dirty="0"/>
          </a:p>
        </p:txBody>
      </p:sp>
      <p:sp>
        <p:nvSpPr>
          <p:cNvPr id="4" name="Slide Number Placeholder 3"/>
          <p:cNvSpPr>
            <a:spLocks noGrp="1"/>
          </p:cNvSpPr>
          <p:nvPr>
            <p:ph type="sldNum" sz="quarter" idx="10"/>
          </p:nvPr>
        </p:nvSpPr>
        <p:spPr/>
        <p:txBody>
          <a:bodyPr/>
          <a:lstStyle/>
          <a:p>
            <a:fld id="{2B721C4D-947F-4263-B0B8-CB61DD35AE86}" type="slidenum">
              <a:rPr lang="en-US" smtClean="0"/>
              <a:t>11</a:t>
            </a:fld>
            <a:endParaRPr lang="en-US"/>
          </a:p>
        </p:txBody>
      </p:sp>
    </p:spTree>
    <p:extLst>
      <p:ext uri="{BB962C8B-B14F-4D97-AF65-F5344CB8AC3E}">
        <p14:creationId xmlns:p14="http://schemas.microsoft.com/office/powerpoint/2010/main" val="3295237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While we create child class many properties will get inherited like</a:t>
            </a:r>
          </a:p>
          <a:p>
            <a:r>
              <a:rPr lang="en-US" sz="1200" b="0" i="0" kern="1200" dirty="0" smtClean="0">
                <a:solidFill>
                  <a:schemeClr val="tx1"/>
                </a:solidFill>
                <a:effectLst/>
                <a:latin typeface="+mn-lt"/>
                <a:ea typeface="+mn-ea"/>
                <a:cs typeface="+mn-cs"/>
              </a:rPr>
              <a:t>groupId,version,description,url,organization,properties,dependencyManagement,dependencies,repositories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pluginRepositories,build,profiles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Few  properties will not get inherited like </a:t>
            </a:r>
            <a:r>
              <a:rPr lang="en-US" sz="1200" b="0" i="0" kern="1200" dirty="0" err="1" smtClean="0">
                <a:solidFill>
                  <a:schemeClr val="tx1"/>
                </a:solidFill>
                <a:effectLst/>
                <a:latin typeface="+mn-lt"/>
                <a:ea typeface="+mn-ea"/>
                <a:cs typeface="+mn-cs"/>
              </a:rPr>
              <a:t>artifactid,name,prerequisite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see effective </a:t>
            </a:r>
            <a:r>
              <a:rPr lang="en-US" sz="1200" b="0" i="0" kern="1200" dirty="0" err="1" smtClean="0">
                <a:solidFill>
                  <a:schemeClr val="tx1"/>
                </a:solidFill>
                <a:effectLst/>
                <a:latin typeface="+mn-lt"/>
                <a:ea typeface="+mn-ea"/>
                <a:cs typeface="+mn-cs"/>
              </a:rPr>
              <a:t>pom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mvn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help:effective-pom</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B721C4D-947F-4263-B0B8-CB61DD35AE86}" type="slidenum">
              <a:rPr lang="en-US" smtClean="0"/>
              <a:t>13</a:t>
            </a:fld>
            <a:endParaRPr lang="en-US"/>
          </a:p>
        </p:txBody>
      </p:sp>
    </p:spTree>
    <p:extLst>
      <p:ext uri="{BB962C8B-B14F-4D97-AF65-F5344CB8AC3E}">
        <p14:creationId xmlns:p14="http://schemas.microsoft.com/office/powerpoint/2010/main" val="3455634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5/18/2020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79364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5/18/2020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248613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5/18/2020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130111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5/18/2020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4182353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5/18/2020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3535768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5/18/2020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3617824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5/18/2020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936548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5/18/2020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870360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4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751968472"/>
      </p:ext>
    </p:extLst>
  </p:cSld>
  <p:clrMapOvr>
    <a:masterClrMapping/>
  </p:clrMapOvr>
  <p:extLst mod="1">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49978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4153970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5/18/2020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2241039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0575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364219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9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1812083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18"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extLst>
      <p:ext uri="{BB962C8B-B14F-4D97-AF65-F5344CB8AC3E}">
        <p14:creationId xmlns:p14="http://schemas.microsoft.com/office/powerpoint/2010/main" val="29017927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4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080668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rgbClr val="FFFFFF"/>
              </a:solidFill>
            </a:endParaRPr>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Tree>
    <p:extLst>
      <p:ext uri="{BB962C8B-B14F-4D97-AF65-F5344CB8AC3E}">
        <p14:creationId xmlns:p14="http://schemas.microsoft.com/office/powerpoint/2010/main" val="52950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5/18/2020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2307178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99255B-7DF6-4A62-A3FB-12468D4D70F6}" type="datetimeFigureOut">
              <a:rPr lang="en-US" smtClean="0">
                <a:solidFill>
                  <a:prstClr val="black">
                    <a:tint val="75000"/>
                  </a:prstClr>
                </a:solidFill>
              </a:rPr>
              <a:pPr/>
              <a:t>5/18/2020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2570617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99255B-7DF6-4A62-A3FB-12468D4D70F6}" type="datetimeFigureOut">
              <a:rPr lang="en-US" smtClean="0">
                <a:solidFill>
                  <a:prstClr val="black">
                    <a:tint val="75000"/>
                  </a:prstClr>
                </a:solidFill>
              </a:rPr>
              <a:pPr/>
              <a:t>5/18/2020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208757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99255B-7DF6-4A62-A3FB-12468D4D70F6}" type="datetimeFigureOut">
              <a:rPr lang="en-US" smtClean="0">
                <a:solidFill>
                  <a:prstClr val="black">
                    <a:tint val="75000"/>
                  </a:prstClr>
                </a:solidFill>
              </a:rPr>
              <a:pPr/>
              <a:t>5/18/2020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1867021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9255B-7DF6-4A62-A3FB-12468D4D70F6}" type="datetimeFigureOut">
              <a:rPr lang="en-US" smtClean="0">
                <a:solidFill>
                  <a:prstClr val="black">
                    <a:tint val="75000"/>
                  </a:prstClr>
                </a:solidFill>
              </a:rPr>
              <a:pPr/>
              <a:t>5/18/2020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381754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9255B-7DF6-4A62-A3FB-12468D4D70F6}" type="datetimeFigureOut">
              <a:rPr lang="en-US" smtClean="0">
                <a:solidFill>
                  <a:prstClr val="black">
                    <a:tint val="75000"/>
                  </a:prstClr>
                </a:solidFill>
              </a:rPr>
              <a:pPr/>
              <a:t>5/18/2020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216170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
        <p:nvSpPr>
          <p:cNvPr id="5" name="Date Placeholder 4"/>
          <p:cNvSpPr>
            <a:spLocks noGrp="1"/>
          </p:cNvSpPr>
          <p:nvPr>
            <p:ph type="dt" sz="half" idx="10"/>
          </p:nvPr>
        </p:nvSpPr>
        <p:spPr/>
        <p:txBody>
          <a:bodyPr/>
          <a:lstStyle/>
          <a:p>
            <a:fld id="{C299255B-7DF6-4A62-A3FB-12468D4D70F6}" type="datetimeFigureOut">
              <a:rPr lang="en-US" smtClean="0">
                <a:solidFill>
                  <a:prstClr val="black">
                    <a:tint val="75000"/>
                  </a:prstClr>
                </a:solidFill>
              </a:rPr>
              <a:pPr/>
              <a:t>5/18/2020</a:t>
            </a:fld>
            <a:endParaRPr lang="en-US">
              <a:solidFill>
                <a:prstClr val="black">
                  <a:tint val="75000"/>
                </a:prstClr>
              </a:solidFill>
            </a:endParaRPr>
          </a:p>
        </p:txBody>
      </p:sp>
    </p:spTree>
    <p:extLst>
      <p:ext uri="{BB962C8B-B14F-4D97-AF65-F5344CB8AC3E}">
        <p14:creationId xmlns:p14="http://schemas.microsoft.com/office/powerpoint/2010/main" val="3592697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ags" Target="../tags/tag2.xml"/><Relationship Id="rId5" Type="http://schemas.openxmlformats.org/officeDocument/2006/relationships/slideLayout" Target="../slideLayouts/slideLayout22.xml"/><Relationship Id="rId10" Type="http://schemas.openxmlformats.org/officeDocument/2006/relationships/vmlDrawing" Target="../drawings/vmlDrawing2.vml"/><Relationship Id="rId4" Type="http://schemas.openxmlformats.org/officeDocument/2006/relationships/slideLayout" Target="../slideLayouts/slideLayout2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99255B-7DF6-4A62-A3FB-12468D4D70F6}" type="datetimeFigureOut">
              <a:rPr lang="en-US" smtClean="0">
                <a:solidFill>
                  <a:prstClr val="black">
                    <a:tint val="75000"/>
                  </a:prstClr>
                </a:solidFill>
              </a:rPr>
              <a:pPr/>
              <a:t>5/18/2020</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2258065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70" name="think-cell Slide" r:id="rId12" imgW="270" imgH="270" progId="TCLayout.ActiveDocument.1">
                  <p:embed/>
                </p:oleObj>
              </mc:Choice>
              <mc:Fallback>
                <p:oleObj name="think-cell Slide" r:id="rId12" imgW="270" imgH="270" progId="TCLayout.ActiveDocument.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a:solidFill>
                  <a:srgbClr val="FFFFFF">
                    <a:lumMod val="65000"/>
                  </a:srgbClr>
                </a:solidFill>
                <a:cs typeface="Arial" panose="020B0604020202020204" pitchFamily="34" charset="0"/>
              </a:rPr>
              <a:pPr algn="r"/>
              <a:t>‹#›</a:t>
            </a:fld>
            <a:endParaRPr lang="en-US" sz="800" dirty="0">
              <a:solidFill>
                <a:srgbClr val="FFFFFF">
                  <a:lumMod val="65000"/>
                </a:srgb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en-US" dirty="0">
                <a:solidFill>
                  <a:srgbClr val="FFFFFF">
                    <a:lumMod val="65000"/>
                  </a:srgbClr>
                </a:solidFill>
              </a:rPr>
              <a:t>© Capgemini 2018. All rights reserved  </a:t>
            </a:r>
            <a:r>
              <a:rPr lang="en-US" dirty="0">
                <a:solidFill>
                  <a:srgbClr val="12ABDB"/>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FFFF">
                    <a:lumMod val="65000"/>
                  </a:srgb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2" name="Rectangle 11">
              <a:extLst>
                <a:ext uri="{FF2B5EF4-FFF2-40B4-BE49-F238E27FC236}">
                  <a16:creationId xmlns=""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3" name="Rectangle 12">
              <a:extLst>
                <a:ext uri="{FF2B5EF4-FFF2-40B4-BE49-F238E27FC236}">
                  <a16:creationId xmlns=""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4" name="Rectangle 13">
              <a:extLst>
                <a:ext uri="{FF2B5EF4-FFF2-40B4-BE49-F238E27FC236}">
                  <a16:creationId xmlns=""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5" name="Rectangle 14">
              <a:extLst>
                <a:ext uri="{FF2B5EF4-FFF2-40B4-BE49-F238E27FC236}">
                  <a16:creationId xmlns=""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grpSp>
      <p:grpSp>
        <p:nvGrpSpPr>
          <p:cNvPr id="5" name="Groupe 4">
            <a:extLst>
              <a:ext uri="{FF2B5EF4-FFF2-40B4-BE49-F238E27FC236}">
                <a16:creationId xmlns=""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solidFill>
                  <a:srgbClr val="FFFFFF"/>
                </a:solidFill>
              </a:endParaRPr>
            </a:p>
          </p:txBody>
        </p:sp>
        <p:sp>
          <p:nvSpPr>
            <p:cNvPr id="17" name="Rectangle 16">
              <a:extLst>
                <a:ext uri="{FF2B5EF4-FFF2-40B4-BE49-F238E27FC236}">
                  <a16:creationId xmlns=""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solidFill>
                  <a:srgbClr val="FFFFFF"/>
                </a:solidFill>
              </a:endParaRPr>
            </a:p>
          </p:txBody>
        </p:sp>
        <p:sp>
          <p:nvSpPr>
            <p:cNvPr id="18" name="Rectangle 17">
              <a:extLst>
                <a:ext uri="{FF2B5EF4-FFF2-40B4-BE49-F238E27FC236}">
                  <a16:creationId xmlns=""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9" name="Rectangle 18">
              <a:extLst>
                <a:ext uri="{FF2B5EF4-FFF2-40B4-BE49-F238E27FC236}">
                  <a16:creationId xmlns=""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0" name="Rectangle 19">
              <a:extLst>
                <a:ext uri="{FF2B5EF4-FFF2-40B4-BE49-F238E27FC236}">
                  <a16:creationId xmlns=""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2" name="Rectangle 21">
              <a:extLst>
                <a:ext uri="{FF2B5EF4-FFF2-40B4-BE49-F238E27FC236}">
                  <a16:creationId xmlns=""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3" name="Rectangle 22">
              <a:extLst>
                <a:ext uri="{FF2B5EF4-FFF2-40B4-BE49-F238E27FC236}">
                  <a16:creationId xmlns=""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4" name="Rectangle 23">
              <a:extLst>
                <a:ext uri="{FF2B5EF4-FFF2-40B4-BE49-F238E27FC236}">
                  <a16:creationId xmlns=""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5" name="Rectangle 24">
              <a:extLst>
                <a:ext uri="{FF2B5EF4-FFF2-40B4-BE49-F238E27FC236}">
                  <a16:creationId xmlns=""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6" name="Rectangle 25">
              <a:extLst>
                <a:ext uri="{FF2B5EF4-FFF2-40B4-BE49-F238E27FC236}">
                  <a16:creationId xmlns=""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7" name="Rectangle 26">
              <a:extLst>
                <a:ext uri="{FF2B5EF4-FFF2-40B4-BE49-F238E27FC236}">
                  <a16:creationId xmlns=""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8" name="Rectangle 27">
              <a:extLst>
                <a:ext uri="{FF2B5EF4-FFF2-40B4-BE49-F238E27FC236}">
                  <a16:creationId xmlns=""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9" name="Rectangle 28">
              <a:extLst>
                <a:ext uri="{FF2B5EF4-FFF2-40B4-BE49-F238E27FC236}">
                  <a16:creationId xmlns=""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30" name="Rectangle 29">
              <a:extLst>
                <a:ext uri="{FF2B5EF4-FFF2-40B4-BE49-F238E27FC236}">
                  <a16:creationId xmlns=""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grpSp>
    </p:spTree>
    <p:extLst>
      <p:ext uri="{BB962C8B-B14F-4D97-AF65-F5344CB8AC3E}">
        <p14:creationId xmlns:p14="http://schemas.microsoft.com/office/powerpoint/2010/main" val="12557840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maven.apache.org/download.cg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Introduction to </a:t>
            </a:r>
            <a:r>
              <a:rPr lang="en-US" dirty="0" smtClean="0">
                <a:latin typeface="Arial Rounded MT Bold" panose="020F0704030504030204" pitchFamily="34" charset="0"/>
              </a:rPr>
              <a:t>Maven 3.x.x</a:t>
            </a:r>
            <a:br>
              <a:rPr lang="en-US" dirty="0" smtClean="0">
                <a:latin typeface="Arial Rounded MT Bold" panose="020F0704030504030204" pitchFamily="34" charset="0"/>
              </a:rPr>
            </a:br>
            <a:r>
              <a:rPr lang="en-US" dirty="0"/>
              <a:t/>
            </a:r>
            <a:br>
              <a:rPr lang="en-US" dirty="0"/>
            </a:br>
            <a:endParaRPr lang="en-GB" dirty="0"/>
          </a:p>
        </p:txBody>
      </p:sp>
      <p:sp>
        <p:nvSpPr>
          <p:cNvPr id="5" name="Subtitle 4"/>
          <p:cNvSpPr>
            <a:spLocks noGrp="1"/>
          </p:cNvSpPr>
          <p:nvPr>
            <p:ph type="subTitle" idx="1"/>
          </p:nvPr>
        </p:nvSpPr>
        <p:spPr/>
        <p:txBody>
          <a:bodyPr/>
          <a:lstStyle/>
          <a:p>
            <a:endParaRPr lang="en-US" dirty="0"/>
          </a:p>
          <a:p>
            <a:endParaRPr lang="en-GB" dirty="0"/>
          </a:p>
        </p:txBody>
      </p:sp>
    </p:spTree>
    <p:extLst>
      <p:ext uri="{BB962C8B-B14F-4D97-AF65-F5344CB8AC3E}">
        <p14:creationId xmlns:p14="http://schemas.microsoft.com/office/powerpoint/2010/main" val="2136881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dirty="0"/>
          </a:p>
          <a:p>
            <a:pPr lvl="1">
              <a:buNone/>
            </a:pPr>
            <a:endParaRPr lang="en-US" dirty="0"/>
          </a:p>
          <a:p>
            <a:endParaRPr lang="en-GB" dirty="0"/>
          </a:p>
        </p:txBody>
      </p:sp>
      <p:sp>
        <p:nvSpPr>
          <p:cNvPr id="4" name="Title 3"/>
          <p:cNvSpPr>
            <a:spLocks noGrp="1"/>
          </p:cNvSpPr>
          <p:nvPr>
            <p:ph type="title"/>
          </p:nvPr>
        </p:nvSpPr>
        <p:spPr/>
        <p:txBody>
          <a:bodyPr/>
          <a:lstStyle/>
          <a:p>
            <a:r>
              <a:rPr lang="en-GB" sz="3200" dirty="0" smtClean="0">
                <a:solidFill>
                  <a:schemeClr val="accent2">
                    <a:lumMod val="75000"/>
                  </a:schemeClr>
                </a:solidFill>
              </a:rPr>
              <a:t>Maven Goals</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205046" y="1431965"/>
            <a:ext cx="11607800" cy="4699000"/>
          </a:xfrm>
        </p:spPr>
        <p:txBody>
          <a:bodyPr/>
          <a:lstStyle/>
          <a:p>
            <a:endParaRPr lang="en-US" dirty="0">
              <a:solidFill>
                <a:schemeClr val="accent1">
                  <a:lumMod val="75000"/>
                </a:schemeClr>
              </a:solidFill>
            </a:endParaRPr>
          </a:p>
          <a:p>
            <a:r>
              <a:rPr lang="en-US" dirty="0" smtClean="0"/>
              <a:t>If you want to know about Goals in each phases you van use the command</a:t>
            </a:r>
          </a:p>
          <a:p>
            <a:endParaRPr lang="en-US" dirty="0"/>
          </a:p>
          <a:p>
            <a:r>
              <a:rPr lang="en-US" b="1" i="1" dirty="0" err="1"/>
              <a:t>mvn</a:t>
            </a:r>
            <a:r>
              <a:rPr lang="en-US" b="1" i="1" dirty="0"/>
              <a:t> </a:t>
            </a:r>
            <a:r>
              <a:rPr lang="en-US" b="1" i="1" dirty="0" err="1"/>
              <a:t>help:describe</a:t>
            </a:r>
            <a:r>
              <a:rPr lang="en-US" b="1" i="1" dirty="0"/>
              <a:t> -</a:t>
            </a:r>
            <a:r>
              <a:rPr lang="en-US" b="1" i="1" dirty="0" err="1" smtClean="0"/>
              <a:t>Dcmd</a:t>
            </a:r>
            <a:r>
              <a:rPr lang="en-US" b="1" i="1" dirty="0" smtClean="0"/>
              <a:t>=PHASENAME</a:t>
            </a:r>
          </a:p>
          <a:p>
            <a:endParaRPr lang="en-US" b="1" i="1" dirty="0"/>
          </a:p>
          <a:p>
            <a:r>
              <a:rPr lang="en-US" b="1" i="1" dirty="0" smtClean="0"/>
              <a:t>Ex:  compile is a phase corresponding to this plugin</a:t>
            </a:r>
          </a:p>
          <a:p>
            <a:r>
              <a:rPr lang="en-US" b="1" i="1" dirty="0" smtClean="0"/>
              <a:t>Org.apache.maven.plugins:maven-compiler-plugin:3.1:compile</a:t>
            </a:r>
          </a:p>
          <a:p>
            <a:endParaRPr lang="en-US" b="1" i="1" dirty="0"/>
          </a:p>
          <a:p>
            <a:r>
              <a:rPr lang="en-US" b="1" i="1" dirty="0" smtClean="0">
                <a:solidFill>
                  <a:schemeClr val="accent2">
                    <a:lumMod val="75000"/>
                  </a:schemeClr>
                </a:solidFill>
              </a:rPr>
              <a:t>Task: find the goals under plugin</a:t>
            </a:r>
          </a:p>
          <a:p>
            <a:r>
              <a:rPr lang="en-US" b="1" i="1" dirty="0" smtClean="0">
                <a:solidFill>
                  <a:schemeClr val="accent2">
                    <a:lumMod val="75000"/>
                  </a:schemeClr>
                </a:solidFill>
              </a:rPr>
              <a:t>Clean, </a:t>
            </a:r>
            <a:r>
              <a:rPr lang="en-US" b="1" i="1" dirty="0" err="1" smtClean="0">
                <a:solidFill>
                  <a:schemeClr val="accent2">
                    <a:lumMod val="75000"/>
                  </a:schemeClr>
                </a:solidFill>
              </a:rPr>
              <a:t>resources,compiler,surefire</a:t>
            </a:r>
            <a:endParaRPr lang="en-US" b="1" i="1" dirty="0" smtClean="0">
              <a:solidFill>
                <a:schemeClr val="accent2">
                  <a:lumMod val="75000"/>
                </a:schemeClr>
              </a:solidFill>
            </a:endParaRPr>
          </a:p>
          <a:p>
            <a:r>
              <a:rPr lang="en-US" b="1" i="1" dirty="0" smtClean="0">
                <a:solidFill>
                  <a:schemeClr val="accent2">
                    <a:lumMod val="75000"/>
                  </a:schemeClr>
                </a:solidFill>
              </a:rPr>
              <a:t>Use command</a:t>
            </a:r>
          </a:p>
          <a:p>
            <a:r>
              <a:rPr lang="en-US" b="1" i="1" dirty="0" err="1" smtClean="0">
                <a:solidFill>
                  <a:schemeClr val="accent2">
                    <a:lumMod val="75000"/>
                  </a:schemeClr>
                </a:solidFill>
              </a:rPr>
              <a:t>Mvn</a:t>
            </a:r>
            <a:r>
              <a:rPr lang="en-US" b="1" i="1" dirty="0" smtClean="0">
                <a:solidFill>
                  <a:schemeClr val="accent2">
                    <a:lumMod val="75000"/>
                  </a:schemeClr>
                </a:solidFill>
              </a:rPr>
              <a:t> &lt;</a:t>
            </a:r>
            <a:r>
              <a:rPr lang="en-US" b="1" i="1" dirty="0" err="1" smtClean="0">
                <a:solidFill>
                  <a:schemeClr val="accent2">
                    <a:lumMod val="75000"/>
                  </a:schemeClr>
                </a:solidFill>
              </a:rPr>
              <a:t>pluginName</a:t>
            </a:r>
            <a:r>
              <a:rPr lang="en-US" b="1" i="1" dirty="0" smtClean="0">
                <a:solidFill>
                  <a:schemeClr val="accent2">
                    <a:lumMod val="75000"/>
                  </a:schemeClr>
                </a:solidFill>
              </a:rPr>
              <a:t>&gt;:help</a:t>
            </a:r>
            <a:endParaRPr lang="en-US" b="1" i="1" dirty="0">
              <a:solidFill>
                <a:schemeClr val="accent2">
                  <a:lumMod val="75000"/>
                </a:schemeClr>
              </a:solidFill>
            </a:endParaRPr>
          </a:p>
          <a:p>
            <a:endParaRPr lang="en-GB" dirty="0" smtClean="0"/>
          </a:p>
          <a:p>
            <a:pPr lvl="4" indent="0">
              <a:buNone/>
            </a:pPr>
            <a:endParaRPr lang="en-GB" sz="2000" dirty="0" smtClean="0"/>
          </a:p>
        </p:txBody>
      </p:sp>
    </p:spTree>
    <p:extLst>
      <p:ext uri="{BB962C8B-B14F-4D97-AF65-F5344CB8AC3E}">
        <p14:creationId xmlns:p14="http://schemas.microsoft.com/office/powerpoint/2010/main" val="2461902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304694"/>
            <a:ext cx="11700000" cy="4976860"/>
          </a:xfrm>
        </p:spPr>
        <p:txBody>
          <a:bodyPr/>
          <a:lstStyle/>
          <a:p>
            <a:endParaRPr lang="en-US" dirty="0"/>
          </a:p>
          <a:p>
            <a:pPr lvl="1">
              <a:buNone/>
            </a:pPr>
            <a:endParaRPr lang="en-US" dirty="0"/>
          </a:p>
          <a:p>
            <a:endParaRPr lang="en-GB" dirty="0"/>
          </a:p>
        </p:txBody>
      </p:sp>
      <p:sp>
        <p:nvSpPr>
          <p:cNvPr id="4" name="Title 3"/>
          <p:cNvSpPr>
            <a:spLocks noGrp="1"/>
          </p:cNvSpPr>
          <p:nvPr>
            <p:ph type="title"/>
          </p:nvPr>
        </p:nvSpPr>
        <p:spPr/>
        <p:txBody>
          <a:bodyPr/>
          <a:lstStyle/>
          <a:p>
            <a:r>
              <a:rPr lang="en-GB" sz="3200" dirty="0" smtClean="0">
                <a:solidFill>
                  <a:schemeClr val="accent2">
                    <a:lumMod val="75000"/>
                  </a:schemeClr>
                </a:solidFill>
              </a:rPr>
              <a:t>Basic Maven Coordinates</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205046" y="1431965"/>
            <a:ext cx="11607800" cy="4699000"/>
          </a:xfrm>
        </p:spPr>
        <p:txBody>
          <a:bodyPr/>
          <a:lstStyle/>
          <a:p>
            <a:endParaRPr lang="en-US" dirty="0">
              <a:solidFill>
                <a:schemeClr val="accent1">
                  <a:lumMod val="75000"/>
                </a:schemeClr>
              </a:solidFill>
            </a:endParaRPr>
          </a:p>
          <a:p>
            <a:pPr marL="342900" indent="-342900">
              <a:buFont typeface="Wingdings" panose="05000000000000000000" pitchFamily="2" charset="2"/>
              <a:buChar char="Ø"/>
            </a:pPr>
            <a:r>
              <a:rPr lang="en-US" dirty="0" err="1" smtClean="0"/>
              <a:t>GroupID</a:t>
            </a:r>
            <a:r>
              <a:rPr lang="en-US" dirty="0" smtClean="0"/>
              <a:t>, Artifact ID and Version are the required fields wherein</a:t>
            </a:r>
          </a:p>
          <a:p>
            <a:pPr marL="342900" indent="-342900">
              <a:buFont typeface="Wingdings" panose="05000000000000000000" pitchFamily="2" charset="2"/>
              <a:buChar char="Ø"/>
            </a:pPr>
            <a:r>
              <a:rPr lang="en-US" dirty="0" err="1" smtClean="0"/>
              <a:t>GroupID</a:t>
            </a:r>
            <a:r>
              <a:rPr lang="en-US" dirty="0" smtClean="0"/>
              <a:t>: </a:t>
            </a:r>
            <a:r>
              <a:rPr lang="en-US" dirty="0"/>
              <a:t>unique amongst an </a:t>
            </a:r>
            <a:r>
              <a:rPr lang="en-US" dirty="0" smtClean="0"/>
              <a:t>organization</a:t>
            </a:r>
          </a:p>
          <a:p>
            <a:pPr marL="342900" indent="-342900">
              <a:buFont typeface="Wingdings" panose="05000000000000000000" pitchFamily="2" charset="2"/>
              <a:buChar char="Ø"/>
            </a:pPr>
            <a:r>
              <a:rPr lang="en-US" dirty="0" err="1" smtClean="0"/>
              <a:t>ArtifactID</a:t>
            </a:r>
            <a:r>
              <a:rPr lang="en-US" dirty="0" smtClean="0"/>
              <a:t>: It’s generally </a:t>
            </a:r>
            <a:r>
              <a:rPr lang="en-US" dirty="0"/>
              <a:t>the name that the </a:t>
            </a:r>
            <a:r>
              <a:rPr lang="en-US" dirty="0" smtClean="0"/>
              <a:t>project is known as. Artifact ID separates a project from other.</a:t>
            </a:r>
          </a:p>
          <a:p>
            <a:pPr marL="342900" indent="-342900">
              <a:buFont typeface="Wingdings" panose="05000000000000000000" pitchFamily="2" charset="2"/>
              <a:buChar char="Ø"/>
            </a:pPr>
            <a:r>
              <a:rPr lang="en-US" dirty="0" smtClean="0"/>
              <a:t>Version: artifact ID </a:t>
            </a:r>
            <a:r>
              <a:rPr lang="en-US" dirty="0"/>
              <a:t>denotes a single project but they cannot delineate which incarnation of that project we are talking </a:t>
            </a:r>
            <a:r>
              <a:rPr lang="en-US" dirty="0" smtClean="0"/>
              <a:t>about. Whenever </a:t>
            </a:r>
            <a:r>
              <a:rPr lang="en-US" dirty="0"/>
              <a:t>code changes, those changes should be versioned, and this element keeps those versions in line</a:t>
            </a:r>
            <a:br>
              <a:rPr lang="en-US" dirty="0"/>
            </a:br>
            <a:endParaRPr lang="en-GB" sz="2000" dirty="0" smtClean="0"/>
          </a:p>
        </p:txBody>
      </p:sp>
      <p:sp>
        <p:nvSpPr>
          <p:cNvPr id="3" name="Rectangle 2"/>
          <p:cNvSpPr>
            <a:spLocks noChangeArrowheads="1"/>
          </p:cNvSpPr>
          <p:nvPr/>
        </p:nvSpPr>
        <p:spPr bwMode="auto">
          <a:xfrm>
            <a:off x="0" y="120877"/>
            <a:ext cx="221536" cy="215444"/>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449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dirty="0"/>
          </a:p>
          <a:p>
            <a:pPr lvl="1">
              <a:buNone/>
            </a:pPr>
            <a:endParaRPr lang="en-US" dirty="0"/>
          </a:p>
          <a:p>
            <a:endParaRPr lang="en-GB" dirty="0"/>
          </a:p>
        </p:txBody>
      </p:sp>
      <p:sp>
        <p:nvSpPr>
          <p:cNvPr id="4" name="Title 3"/>
          <p:cNvSpPr>
            <a:spLocks noGrp="1"/>
          </p:cNvSpPr>
          <p:nvPr>
            <p:ph type="title"/>
          </p:nvPr>
        </p:nvSpPr>
        <p:spPr/>
        <p:txBody>
          <a:bodyPr/>
          <a:lstStyle/>
          <a:p>
            <a:r>
              <a:rPr lang="en-GB" sz="3200" dirty="0" smtClean="0">
                <a:solidFill>
                  <a:schemeClr val="accent2">
                    <a:lumMod val="75000"/>
                  </a:schemeClr>
                </a:solidFill>
              </a:rPr>
              <a:t>Maven Java Compiler Version</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205046" y="1431965"/>
            <a:ext cx="11607800" cy="4699000"/>
          </a:xfrm>
        </p:spPr>
        <p:txBody>
          <a:bodyPr/>
          <a:lstStyle/>
          <a:p>
            <a:endParaRPr lang="en-US" dirty="0">
              <a:solidFill>
                <a:schemeClr val="accent1">
                  <a:lumMod val="75000"/>
                </a:schemeClr>
              </a:solidFill>
            </a:endParaRPr>
          </a:p>
          <a:p>
            <a:pPr lvl="4" indent="0">
              <a:buNone/>
            </a:pPr>
            <a:r>
              <a:rPr lang="en-GB" sz="2000" dirty="0" smtClean="0"/>
              <a:t>&lt;properties&gt;</a:t>
            </a:r>
          </a:p>
          <a:p>
            <a:r>
              <a:rPr lang="en-US" dirty="0" smtClean="0"/>
              <a:t>	&lt;</a:t>
            </a:r>
            <a:r>
              <a:rPr lang="en-US" dirty="0" err="1"/>
              <a:t>maven.compiler.target</a:t>
            </a:r>
            <a:r>
              <a:rPr lang="en-US" dirty="0"/>
              <a:t>&gt;1.8&lt;/</a:t>
            </a:r>
            <a:r>
              <a:rPr lang="en-US" dirty="0" err="1"/>
              <a:t>maven.compiler.target</a:t>
            </a:r>
            <a:r>
              <a:rPr lang="en-US" dirty="0"/>
              <a:t>&gt;</a:t>
            </a:r>
          </a:p>
          <a:p>
            <a:r>
              <a:rPr lang="en-US" dirty="0"/>
              <a:t> </a:t>
            </a:r>
            <a:r>
              <a:rPr lang="en-US" dirty="0" smtClean="0"/>
              <a:t>	 </a:t>
            </a:r>
            <a:r>
              <a:rPr lang="en-US" dirty="0"/>
              <a:t>&lt;</a:t>
            </a:r>
            <a:r>
              <a:rPr lang="en-US" dirty="0" err="1"/>
              <a:t>maven.compiler.source</a:t>
            </a:r>
            <a:r>
              <a:rPr lang="en-US" dirty="0"/>
              <a:t>&gt;1.8&lt;/</a:t>
            </a:r>
            <a:r>
              <a:rPr lang="en-US" dirty="0" err="1"/>
              <a:t>maven.compiler.source</a:t>
            </a:r>
            <a:r>
              <a:rPr lang="en-US" dirty="0"/>
              <a:t>&gt;</a:t>
            </a:r>
            <a:endParaRPr lang="en-GB" sz="2400" dirty="0"/>
          </a:p>
          <a:p>
            <a:pPr lvl="4" indent="0">
              <a:buNone/>
            </a:pPr>
            <a:r>
              <a:rPr lang="en-GB" sz="2000" dirty="0" smtClean="0"/>
              <a:t>&lt;/properties&gt;</a:t>
            </a:r>
          </a:p>
          <a:p>
            <a:pPr lvl="4" indent="0">
              <a:buNone/>
            </a:pPr>
            <a:endParaRPr lang="en-GB" sz="2000" dirty="0"/>
          </a:p>
          <a:p>
            <a:pPr lvl="4" indent="0">
              <a:buNone/>
            </a:pPr>
            <a:endParaRPr lang="en-GB" sz="2000" dirty="0" smtClean="0"/>
          </a:p>
          <a:p>
            <a:pPr lvl="4" indent="0">
              <a:buNone/>
            </a:pPr>
            <a:endParaRPr lang="en-GB" sz="2000" dirty="0"/>
          </a:p>
          <a:p>
            <a:pPr lvl="4" indent="0">
              <a:buNone/>
            </a:pPr>
            <a:r>
              <a:rPr lang="en-GB" sz="2000" dirty="0" smtClean="0"/>
              <a:t>Update your project(maven update)</a:t>
            </a:r>
            <a:endParaRPr lang="en-GB" sz="2000" dirty="0"/>
          </a:p>
          <a:p>
            <a:pPr lvl="4" indent="0">
              <a:buNone/>
            </a:pPr>
            <a:endParaRPr lang="en-GB" sz="2000" dirty="0" smtClean="0"/>
          </a:p>
        </p:txBody>
      </p:sp>
      <p:sp>
        <p:nvSpPr>
          <p:cNvPr id="3" name="Rectangle 2"/>
          <p:cNvSpPr>
            <a:spLocks noChangeArrowheads="1"/>
          </p:cNvSpPr>
          <p:nvPr/>
        </p:nvSpPr>
        <p:spPr bwMode="auto">
          <a:xfrm>
            <a:off x="0" y="120877"/>
            <a:ext cx="221536" cy="215444"/>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360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304694"/>
            <a:ext cx="11700000" cy="4976860"/>
          </a:xfrm>
        </p:spPr>
        <p:txBody>
          <a:bodyPr/>
          <a:lstStyle/>
          <a:p>
            <a:endParaRPr lang="en-US" dirty="0"/>
          </a:p>
          <a:p>
            <a:pPr lvl="1">
              <a:buNone/>
            </a:pPr>
            <a:endParaRPr lang="en-US" dirty="0"/>
          </a:p>
          <a:p>
            <a:endParaRPr lang="en-GB" dirty="0"/>
          </a:p>
        </p:txBody>
      </p:sp>
      <p:sp>
        <p:nvSpPr>
          <p:cNvPr id="4" name="Title 3"/>
          <p:cNvSpPr>
            <a:spLocks noGrp="1"/>
          </p:cNvSpPr>
          <p:nvPr>
            <p:ph type="title"/>
          </p:nvPr>
        </p:nvSpPr>
        <p:spPr/>
        <p:txBody>
          <a:bodyPr/>
          <a:lstStyle/>
          <a:p>
            <a:r>
              <a:rPr lang="en-GB" sz="3200" dirty="0" err="1" smtClean="0">
                <a:solidFill>
                  <a:schemeClr val="accent2">
                    <a:lumMod val="75000"/>
                  </a:schemeClr>
                </a:solidFill>
              </a:rPr>
              <a:t>Inheritence</a:t>
            </a:r>
            <a:r>
              <a:rPr lang="en-GB" sz="3200" dirty="0" smtClean="0">
                <a:solidFill>
                  <a:schemeClr val="accent2">
                    <a:lumMod val="75000"/>
                  </a:schemeClr>
                </a:solidFill>
              </a:rPr>
              <a:t> in Maven</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205046" y="1431965"/>
            <a:ext cx="11607800" cy="4699000"/>
          </a:xfrm>
        </p:spPr>
        <p:txBody>
          <a:bodyPr>
            <a:normAutofit fontScale="92500" lnSpcReduction="20000"/>
          </a:bodyPr>
          <a:lstStyle/>
          <a:p>
            <a:pPr marL="342900" indent="-342900">
              <a:buFont typeface="Wingdings" panose="05000000000000000000" pitchFamily="2" charset="2"/>
              <a:buChar char="Ø"/>
            </a:pPr>
            <a:r>
              <a:rPr lang="en-US" dirty="0" smtClean="0">
                <a:solidFill>
                  <a:schemeClr val="accent1">
                    <a:lumMod val="75000"/>
                  </a:schemeClr>
                </a:solidFill>
              </a:rPr>
              <a:t>Packaging must be </a:t>
            </a:r>
            <a:r>
              <a:rPr lang="en-US" dirty="0" err="1" smtClean="0">
                <a:solidFill>
                  <a:schemeClr val="accent1">
                    <a:lumMod val="75000"/>
                  </a:schemeClr>
                </a:solidFill>
              </a:rPr>
              <a:t>pom</a:t>
            </a:r>
            <a:r>
              <a:rPr lang="en-US" dirty="0" smtClean="0">
                <a:solidFill>
                  <a:schemeClr val="accent1">
                    <a:lumMod val="75000"/>
                  </a:schemeClr>
                </a:solidFill>
              </a:rPr>
              <a:t> to the parent</a:t>
            </a:r>
          </a:p>
          <a:p>
            <a:r>
              <a:rPr lang="en-US" dirty="0"/>
              <a:t>&lt;</a:t>
            </a:r>
            <a:r>
              <a:rPr lang="en-US" dirty="0" err="1"/>
              <a:t>modelVersion</a:t>
            </a:r>
            <a:r>
              <a:rPr lang="en-US" dirty="0"/>
              <a:t>&gt;4.0.0&lt;/</a:t>
            </a:r>
            <a:r>
              <a:rPr lang="en-US" dirty="0" err="1"/>
              <a:t>modelVersion</a:t>
            </a:r>
            <a:r>
              <a:rPr lang="en-US" dirty="0"/>
              <a:t>&gt;</a:t>
            </a:r>
          </a:p>
          <a:p>
            <a:endParaRPr lang="en-US" dirty="0"/>
          </a:p>
          <a:p>
            <a:r>
              <a:rPr lang="en-US" dirty="0"/>
              <a:t>  &lt;</a:t>
            </a:r>
            <a:r>
              <a:rPr lang="en-US" dirty="0" err="1"/>
              <a:t>groupId</a:t>
            </a:r>
            <a:r>
              <a:rPr lang="en-US" dirty="0"/>
              <a:t>&gt;</a:t>
            </a:r>
            <a:r>
              <a:rPr lang="en-US" dirty="0" err="1"/>
              <a:t>com.example</a:t>
            </a:r>
            <a:r>
              <a:rPr lang="en-US" dirty="0"/>
              <a:t>&lt;/</a:t>
            </a:r>
            <a:r>
              <a:rPr lang="en-US" dirty="0" err="1"/>
              <a:t>groupId</a:t>
            </a:r>
            <a:r>
              <a:rPr lang="en-US" dirty="0"/>
              <a:t>&gt;</a:t>
            </a:r>
          </a:p>
          <a:p>
            <a:r>
              <a:rPr lang="en-US" dirty="0"/>
              <a:t>  &lt;</a:t>
            </a:r>
            <a:r>
              <a:rPr lang="en-US" dirty="0" err="1"/>
              <a:t>artifactId</a:t>
            </a:r>
            <a:r>
              <a:rPr lang="en-US" dirty="0"/>
              <a:t>&gt;Parent&lt;/</a:t>
            </a:r>
            <a:r>
              <a:rPr lang="en-US" dirty="0" err="1"/>
              <a:t>artifactId</a:t>
            </a:r>
            <a:r>
              <a:rPr lang="en-US" dirty="0"/>
              <a:t>&gt;</a:t>
            </a:r>
          </a:p>
          <a:p>
            <a:r>
              <a:rPr lang="en-US" dirty="0"/>
              <a:t>  &lt;version&gt;0.0.1-SNAPSHOT&lt;/version&gt;</a:t>
            </a:r>
          </a:p>
          <a:p>
            <a:r>
              <a:rPr lang="en-US" dirty="0"/>
              <a:t>  &lt;packaging&gt;</a:t>
            </a:r>
            <a:r>
              <a:rPr lang="en-US" u="sng" dirty="0" err="1"/>
              <a:t>pom</a:t>
            </a:r>
            <a:r>
              <a:rPr lang="en-US" dirty="0"/>
              <a:t>&lt;/packaging</a:t>
            </a:r>
            <a:r>
              <a:rPr lang="en-US" dirty="0" smtClean="0"/>
              <a:t>&gt;</a:t>
            </a:r>
          </a:p>
          <a:p>
            <a:endParaRPr lang="en-US" dirty="0"/>
          </a:p>
          <a:p>
            <a:r>
              <a:rPr lang="en-US" dirty="0" smtClean="0"/>
              <a:t>In the child pom.xml</a:t>
            </a:r>
          </a:p>
          <a:p>
            <a:r>
              <a:rPr lang="en-US" dirty="0"/>
              <a:t>&lt;parent&gt;</a:t>
            </a:r>
          </a:p>
          <a:p>
            <a:r>
              <a:rPr lang="en-US" dirty="0"/>
              <a:t>    &lt;</a:t>
            </a:r>
            <a:r>
              <a:rPr lang="en-US" dirty="0" err="1"/>
              <a:t>groupId</a:t>
            </a:r>
            <a:r>
              <a:rPr lang="en-US" dirty="0"/>
              <a:t>&gt;</a:t>
            </a:r>
            <a:r>
              <a:rPr lang="en-US" dirty="0" err="1"/>
              <a:t>com.example</a:t>
            </a:r>
            <a:r>
              <a:rPr lang="en-US" dirty="0"/>
              <a:t>&lt;/</a:t>
            </a:r>
            <a:r>
              <a:rPr lang="en-US" dirty="0" err="1"/>
              <a:t>groupId</a:t>
            </a:r>
            <a:r>
              <a:rPr lang="en-US" dirty="0"/>
              <a:t>&gt;</a:t>
            </a:r>
          </a:p>
          <a:p>
            <a:r>
              <a:rPr lang="en-US" dirty="0"/>
              <a:t>    &lt;</a:t>
            </a:r>
            <a:r>
              <a:rPr lang="en-US" dirty="0" err="1"/>
              <a:t>artifactId</a:t>
            </a:r>
            <a:r>
              <a:rPr lang="en-US" dirty="0"/>
              <a:t>&gt;Parent&lt;/</a:t>
            </a:r>
            <a:r>
              <a:rPr lang="en-US" dirty="0" err="1"/>
              <a:t>artifactId</a:t>
            </a:r>
            <a:r>
              <a:rPr lang="en-US" dirty="0"/>
              <a:t>&gt;</a:t>
            </a:r>
          </a:p>
          <a:p>
            <a:r>
              <a:rPr lang="en-US" dirty="0"/>
              <a:t>    &lt;version&gt;0.0.1-SNAPSHOT&lt;/version&gt;</a:t>
            </a:r>
          </a:p>
          <a:p>
            <a:r>
              <a:rPr lang="en-US" dirty="0"/>
              <a:t>&lt;/parent&gt; </a:t>
            </a:r>
            <a:endParaRPr lang="en-US" dirty="0" smtClean="0"/>
          </a:p>
          <a:p>
            <a:endParaRPr lang="en-US" dirty="0">
              <a:solidFill>
                <a:schemeClr val="accent1">
                  <a:lumMod val="75000"/>
                </a:schemeClr>
              </a:solidFill>
            </a:endParaRPr>
          </a:p>
          <a:p>
            <a:endParaRPr lang="en-US" dirty="0">
              <a:solidFill>
                <a:schemeClr val="accent1">
                  <a:lumMod val="75000"/>
                </a:schemeClr>
              </a:solidFill>
            </a:endParaRPr>
          </a:p>
        </p:txBody>
      </p:sp>
      <p:sp>
        <p:nvSpPr>
          <p:cNvPr id="3" name="Rectangle 2"/>
          <p:cNvSpPr>
            <a:spLocks noChangeArrowheads="1"/>
          </p:cNvSpPr>
          <p:nvPr/>
        </p:nvSpPr>
        <p:spPr bwMode="auto">
          <a:xfrm>
            <a:off x="0" y="120877"/>
            <a:ext cx="221536" cy="215444"/>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1573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304694"/>
            <a:ext cx="11700000" cy="4976860"/>
          </a:xfrm>
        </p:spPr>
        <p:txBody>
          <a:bodyPr/>
          <a:lstStyle/>
          <a:p>
            <a:endParaRPr lang="en-US" dirty="0"/>
          </a:p>
          <a:p>
            <a:pPr lvl="1">
              <a:buNone/>
            </a:pPr>
            <a:endParaRPr lang="en-US" dirty="0"/>
          </a:p>
          <a:p>
            <a:endParaRPr lang="en-GB" dirty="0"/>
          </a:p>
        </p:txBody>
      </p:sp>
      <p:sp>
        <p:nvSpPr>
          <p:cNvPr id="4" name="Title 3"/>
          <p:cNvSpPr>
            <a:spLocks noGrp="1"/>
          </p:cNvSpPr>
          <p:nvPr>
            <p:ph type="title"/>
          </p:nvPr>
        </p:nvSpPr>
        <p:spPr/>
        <p:txBody>
          <a:bodyPr/>
          <a:lstStyle/>
          <a:p>
            <a:r>
              <a:rPr lang="en-GB" sz="3200" dirty="0" smtClean="0">
                <a:solidFill>
                  <a:schemeClr val="accent2">
                    <a:lumMod val="75000"/>
                  </a:schemeClr>
                </a:solidFill>
              </a:rPr>
              <a:t>Maven Repository</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205046" y="1431965"/>
            <a:ext cx="11607800" cy="4699000"/>
          </a:xfrm>
        </p:spPr>
        <p:txBody>
          <a:bodyPr/>
          <a:lstStyle/>
          <a:p>
            <a:endParaRPr lang="en-US" dirty="0">
              <a:solidFill>
                <a:schemeClr val="accent1">
                  <a:lumMod val="75000"/>
                </a:schemeClr>
              </a:solidFill>
            </a:endParaRPr>
          </a:p>
          <a:p>
            <a:pPr marL="342900" indent="-342900">
              <a:buFont typeface="Wingdings" panose="05000000000000000000" pitchFamily="2" charset="2"/>
              <a:buChar char="Ø"/>
            </a:pPr>
            <a:r>
              <a:rPr lang="en-US" dirty="0"/>
              <a:t>Maven repositories are directories of packaged JAR files with extra meta data. The meta data are POM files describing the projects each packaged JAR file belongs to, including what external dependencies each packaged JAR has. It is this meta data that enables Maven to download dependencies of your dependencies recursively, until the whole tree of dependencies is download and put into your local </a:t>
            </a:r>
            <a:r>
              <a:rPr lang="en-US" dirty="0" smtClean="0"/>
              <a:t>repository</a:t>
            </a:r>
          </a:p>
          <a:p>
            <a:pPr marL="342900" indent="-342900">
              <a:buFont typeface="Wingdings" panose="05000000000000000000" pitchFamily="2" charset="2"/>
              <a:buChar char="Ø"/>
            </a:pPr>
            <a:r>
              <a:rPr lang="en-US" dirty="0"/>
              <a:t>Maven has three types of repository:</a:t>
            </a:r>
          </a:p>
          <a:p>
            <a:r>
              <a:rPr lang="en-US" dirty="0" smtClean="0"/>
              <a:t>	Local </a:t>
            </a:r>
            <a:r>
              <a:rPr lang="en-US" dirty="0"/>
              <a:t>repository</a:t>
            </a:r>
          </a:p>
          <a:p>
            <a:r>
              <a:rPr lang="en-US" dirty="0" smtClean="0"/>
              <a:t>	Central </a:t>
            </a:r>
            <a:r>
              <a:rPr lang="en-US" dirty="0"/>
              <a:t>repository</a:t>
            </a:r>
          </a:p>
          <a:p>
            <a:r>
              <a:rPr lang="en-US" dirty="0" smtClean="0"/>
              <a:t>	Remote </a:t>
            </a:r>
            <a:r>
              <a:rPr lang="en-US" dirty="0"/>
              <a:t>repository</a:t>
            </a:r>
          </a:p>
          <a:p>
            <a:pPr marL="342900" indent="-342900">
              <a:buFont typeface="Wingdings" panose="05000000000000000000" pitchFamily="2" charset="2"/>
              <a:buChar char="Ø"/>
            </a:pPr>
            <a:endParaRPr lang="en-US" dirty="0" smtClean="0"/>
          </a:p>
        </p:txBody>
      </p:sp>
      <p:sp>
        <p:nvSpPr>
          <p:cNvPr id="3" name="Rectangle 2"/>
          <p:cNvSpPr>
            <a:spLocks noChangeArrowheads="1"/>
          </p:cNvSpPr>
          <p:nvPr/>
        </p:nvSpPr>
        <p:spPr bwMode="auto">
          <a:xfrm>
            <a:off x="0" y="120877"/>
            <a:ext cx="221536" cy="215444"/>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9799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304694"/>
            <a:ext cx="11700000" cy="4976860"/>
          </a:xfrm>
        </p:spPr>
        <p:txBody>
          <a:bodyPr/>
          <a:lstStyle/>
          <a:p>
            <a:endParaRPr lang="en-US" dirty="0"/>
          </a:p>
          <a:p>
            <a:pPr lvl="1">
              <a:buNone/>
            </a:pPr>
            <a:endParaRPr lang="en-US" dirty="0"/>
          </a:p>
          <a:p>
            <a:endParaRPr lang="en-GB" dirty="0"/>
          </a:p>
        </p:txBody>
      </p:sp>
      <p:sp>
        <p:nvSpPr>
          <p:cNvPr id="4" name="Title 3"/>
          <p:cNvSpPr>
            <a:spLocks noGrp="1"/>
          </p:cNvSpPr>
          <p:nvPr>
            <p:ph type="title"/>
          </p:nvPr>
        </p:nvSpPr>
        <p:spPr/>
        <p:txBody>
          <a:bodyPr/>
          <a:lstStyle/>
          <a:p>
            <a:r>
              <a:rPr lang="en-GB" sz="3200" dirty="0" smtClean="0">
                <a:solidFill>
                  <a:schemeClr val="accent2">
                    <a:lumMod val="75000"/>
                  </a:schemeClr>
                </a:solidFill>
              </a:rPr>
              <a:t>Maven Repository</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205046" y="1431965"/>
            <a:ext cx="11607800" cy="4699000"/>
          </a:xfrm>
        </p:spPr>
        <p:txBody>
          <a:bodyPr/>
          <a:lstStyle/>
          <a:p>
            <a:endParaRPr lang="en-US" dirty="0">
              <a:solidFill>
                <a:schemeClr val="accent1">
                  <a:lumMod val="75000"/>
                </a:schemeClr>
              </a:solidFill>
            </a:endParaRPr>
          </a:p>
          <a:p>
            <a:pPr marL="342900" indent="-342900">
              <a:buFont typeface="Wingdings" panose="05000000000000000000" pitchFamily="2" charset="2"/>
              <a:buChar char="Ø"/>
            </a:pPr>
            <a:endParaRPr lang="en-US" dirty="0" smtClean="0"/>
          </a:p>
        </p:txBody>
      </p:sp>
      <p:sp>
        <p:nvSpPr>
          <p:cNvPr id="3" name="Rectangle 2"/>
          <p:cNvSpPr>
            <a:spLocks noChangeArrowheads="1"/>
          </p:cNvSpPr>
          <p:nvPr/>
        </p:nvSpPr>
        <p:spPr bwMode="auto">
          <a:xfrm>
            <a:off x="0" y="120877"/>
            <a:ext cx="221536" cy="215444"/>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595" y="858645"/>
            <a:ext cx="10593659" cy="5999356"/>
          </a:xfrm>
          <a:prstGeom prst="rect">
            <a:avLst/>
          </a:prstGeom>
        </p:spPr>
      </p:pic>
    </p:spTree>
    <p:extLst>
      <p:ext uri="{BB962C8B-B14F-4D97-AF65-F5344CB8AC3E}">
        <p14:creationId xmlns:p14="http://schemas.microsoft.com/office/powerpoint/2010/main" val="3334778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304694"/>
            <a:ext cx="11700000" cy="4976860"/>
          </a:xfrm>
        </p:spPr>
        <p:txBody>
          <a:bodyPr/>
          <a:lstStyle/>
          <a:p>
            <a:endParaRPr lang="en-US" dirty="0"/>
          </a:p>
          <a:p>
            <a:pPr lvl="1">
              <a:buNone/>
            </a:pPr>
            <a:endParaRPr lang="en-US" dirty="0"/>
          </a:p>
          <a:p>
            <a:endParaRPr lang="en-GB" dirty="0"/>
          </a:p>
        </p:txBody>
      </p:sp>
      <p:sp>
        <p:nvSpPr>
          <p:cNvPr id="4" name="Title 3"/>
          <p:cNvSpPr>
            <a:spLocks noGrp="1"/>
          </p:cNvSpPr>
          <p:nvPr>
            <p:ph type="title"/>
          </p:nvPr>
        </p:nvSpPr>
        <p:spPr/>
        <p:txBody>
          <a:bodyPr/>
          <a:lstStyle/>
          <a:p>
            <a:r>
              <a:rPr lang="en-GB" sz="3200" dirty="0" smtClean="0">
                <a:solidFill>
                  <a:schemeClr val="accent2">
                    <a:lumMod val="75000"/>
                  </a:schemeClr>
                </a:solidFill>
              </a:rPr>
              <a:t>Maven Dependencies</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205046" y="1431965"/>
            <a:ext cx="11607800" cy="4699000"/>
          </a:xfrm>
        </p:spPr>
        <p:txBody>
          <a:bodyPr/>
          <a:lstStyle/>
          <a:p>
            <a:endParaRPr lang="en-US" dirty="0">
              <a:solidFill>
                <a:schemeClr val="accent1">
                  <a:lumMod val="75000"/>
                </a:schemeClr>
              </a:solidFill>
            </a:endParaRPr>
          </a:p>
          <a:p>
            <a:pPr marL="342900" indent="-342900">
              <a:buFont typeface="Wingdings" panose="05000000000000000000" pitchFamily="2" charset="2"/>
              <a:buChar char="Ø"/>
            </a:pPr>
            <a:r>
              <a:rPr lang="en-US" b="1" dirty="0" smtClean="0">
                <a:solidFill>
                  <a:schemeClr val="accent2">
                    <a:lumMod val="75000"/>
                  </a:schemeClr>
                </a:solidFill>
              </a:rPr>
              <a:t>External Dependencies-</a:t>
            </a:r>
            <a:r>
              <a:rPr lang="en-US" dirty="0" smtClean="0"/>
              <a:t>An</a:t>
            </a:r>
            <a:r>
              <a:rPr lang="en-US" b="1" dirty="0" smtClean="0">
                <a:solidFill>
                  <a:schemeClr val="accent2">
                    <a:lumMod val="75000"/>
                  </a:schemeClr>
                </a:solidFill>
              </a:rPr>
              <a:t> </a:t>
            </a:r>
            <a:r>
              <a:rPr lang="en-US" dirty="0" smtClean="0"/>
              <a:t>external dependency means, its not located in Maven repositories, It will be located in your local </a:t>
            </a:r>
            <a:r>
              <a:rPr lang="en-US" dirty="0" err="1" smtClean="0"/>
              <a:t>harddisk</a:t>
            </a:r>
            <a:r>
              <a:rPr lang="en-US" dirty="0" smtClean="0"/>
              <a:t> like the lib directory of </a:t>
            </a:r>
            <a:r>
              <a:rPr lang="en-US" dirty="0" err="1" smtClean="0"/>
              <a:t>webapp</a:t>
            </a:r>
            <a:r>
              <a:rPr lang="en-US" dirty="0" smtClean="0"/>
              <a:t>.</a:t>
            </a:r>
          </a:p>
          <a:p>
            <a:r>
              <a:rPr lang="en-US" dirty="0"/>
              <a:t> </a:t>
            </a:r>
            <a:r>
              <a:rPr lang="en-US" dirty="0" smtClean="0"/>
              <a:t>  example:</a:t>
            </a:r>
            <a:r>
              <a:rPr lang="en-US" dirty="0">
                <a:solidFill>
                  <a:srgbClr val="000000"/>
                </a:solidFill>
                <a:latin typeface="Arial Unicode MS" panose="020B0604020202020204" pitchFamily="34" charset="-128"/>
              </a:rPr>
              <a:t> &lt;dependency</a:t>
            </a:r>
            <a:r>
              <a:rPr lang="en-US" dirty="0" smtClean="0">
                <a:solidFill>
                  <a:srgbClr val="000000"/>
                </a:solidFill>
                <a:latin typeface="Arial Unicode MS" panose="020B0604020202020204" pitchFamily="34" charset="-128"/>
              </a:rPr>
              <a:t>&gt;</a:t>
            </a:r>
          </a:p>
          <a:p>
            <a:r>
              <a:rPr lang="en-US" dirty="0" smtClean="0">
                <a:solidFill>
                  <a:srgbClr val="000000"/>
                </a:solidFill>
                <a:latin typeface="Arial Unicode MS" panose="020B0604020202020204" pitchFamily="34" charset="-128"/>
              </a:rPr>
              <a:t> </a:t>
            </a:r>
            <a:r>
              <a:rPr lang="en-US" dirty="0">
                <a:solidFill>
                  <a:srgbClr val="000000"/>
                </a:solidFill>
                <a:latin typeface="Arial Unicode MS" panose="020B0604020202020204" pitchFamily="34" charset="-128"/>
              </a:rPr>
              <a:t>&lt;</a:t>
            </a:r>
            <a:r>
              <a:rPr lang="en-US" dirty="0" err="1">
                <a:solidFill>
                  <a:srgbClr val="000000"/>
                </a:solidFill>
                <a:latin typeface="Arial Unicode MS" panose="020B0604020202020204" pitchFamily="34" charset="-128"/>
              </a:rPr>
              <a:t>groupId</a:t>
            </a:r>
            <a:r>
              <a:rPr lang="en-US" dirty="0">
                <a:solidFill>
                  <a:srgbClr val="000000"/>
                </a:solidFill>
                <a:latin typeface="Arial Unicode MS" panose="020B0604020202020204" pitchFamily="34" charset="-128"/>
              </a:rPr>
              <a:t>&gt;</a:t>
            </a:r>
            <a:r>
              <a:rPr lang="en-US" dirty="0" err="1">
                <a:solidFill>
                  <a:srgbClr val="000000"/>
                </a:solidFill>
                <a:latin typeface="Arial Unicode MS" panose="020B0604020202020204" pitchFamily="34" charset="-128"/>
              </a:rPr>
              <a:t>mydependency</a:t>
            </a:r>
            <a:r>
              <a:rPr lang="en-US" dirty="0">
                <a:solidFill>
                  <a:srgbClr val="000000"/>
                </a:solidFill>
                <a:latin typeface="Arial Unicode MS" panose="020B0604020202020204" pitchFamily="34" charset="-128"/>
              </a:rPr>
              <a:t>&lt;/</a:t>
            </a:r>
            <a:r>
              <a:rPr lang="en-US" dirty="0" err="1">
                <a:solidFill>
                  <a:srgbClr val="000000"/>
                </a:solidFill>
                <a:latin typeface="Arial Unicode MS" panose="020B0604020202020204" pitchFamily="34" charset="-128"/>
              </a:rPr>
              <a:t>groupId</a:t>
            </a:r>
            <a:r>
              <a:rPr lang="en-US" dirty="0">
                <a:solidFill>
                  <a:srgbClr val="000000"/>
                </a:solidFill>
                <a:latin typeface="Arial Unicode MS" panose="020B0604020202020204" pitchFamily="34" charset="-128"/>
              </a:rPr>
              <a:t>&gt; </a:t>
            </a:r>
            <a:endParaRPr lang="en-US" dirty="0" smtClean="0">
              <a:solidFill>
                <a:srgbClr val="000000"/>
              </a:solidFill>
              <a:latin typeface="Arial Unicode MS" panose="020B0604020202020204" pitchFamily="34" charset="-128"/>
            </a:endParaRPr>
          </a:p>
          <a:p>
            <a:r>
              <a:rPr lang="en-US" dirty="0" smtClean="0">
                <a:solidFill>
                  <a:srgbClr val="000000"/>
                </a:solidFill>
                <a:latin typeface="Arial Unicode MS" panose="020B0604020202020204" pitchFamily="34" charset="-128"/>
              </a:rPr>
              <a:t> &lt;</a:t>
            </a:r>
            <a:r>
              <a:rPr lang="en-US" dirty="0" err="1">
                <a:solidFill>
                  <a:srgbClr val="000000"/>
                </a:solidFill>
                <a:latin typeface="Arial Unicode MS" panose="020B0604020202020204" pitchFamily="34" charset="-128"/>
              </a:rPr>
              <a:t>artifactId</a:t>
            </a:r>
            <a:r>
              <a:rPr lang="en-US" dirty="0">
                <a:solidFill>
                  <a:srgbClr val="000000"/>
                </a:solidFill>
                <a:latin typeface="Arial Unicode MS" panose="020B0604020202020204" pitchFamily="34" charset="-128"/>
              </a:rPr>
              <a:t>&gt;</a:t>
            </a:r>
            <a:r>
              <a:rPr lang="en-US" dirty="0" err="1">
                <a:solidFill>
                  <a:srgbClr val="000000"/>
                </a:solidFill>
                <a:latin typeface="Arial Unicode MS" panose="020B0604020202020204" pitchFamily="34" charset="-128"/>
              </a:rPr>
              <a:t>mydependency</a:t>
            </a:r>
            <a:r>
              <a:rPr lang="en-US" dirty="0">
                <a:solidFill>
                  <a:srgbClr val="000000"/>
                </a:solidFill>
                <a:latin typeface="Arial Unicode MS" panose="020B0604020202020204" pitchFamily="34" charset="-128"/>
              </a:rPr>
              <a:t>&lt;/</a:t>
            </a:r>
            <a:r>
              <a:rPr lang="en-US" dirty="0" err="1">
                <a:solidFill>
                  <a:srgbClr val="000000"/>
                </a:solidFill>
                <a:latin typeface="Arial Unicode MS" panose="020B0604020202020204" pitchFamily="34" charset="-128"/>
              </a:rPr>
              <a:t>artifactId</a:t>
            </a:r>
            <a:r>
              <a:rPr lang="en-US" dirty="0">
                <a:solidFill>
                  <a:srgbClr val="000000"/>
                </a:solidFill>
                <a:latin typeface="Arial Unicode MS" panose="020B0604020202020204" pitchFamily="34" charset="-128"/>
              </a:rPr>
              <a:t>&gt; </a:t>
            </a:r>
            <a:endParaRPr lang="en-US" dirty="0" smtClean="0">
              <a:solidFill>
                <a:srgbClr val="000000"/>
              </a:solidFill>
              <a:latin typeface="Arial Unicode MS" panose="020B0604020202020204" pitchFamily="34" charset="-128"/>
            </a:endParaRPr>
          </a:p>
          <a:p>
            <a:r>
              <a:rPr lang="en-US" dirty="0" smtClean="0">
                <a:solidFill>
                  <a:srgbClr val="000000"/>
                </a:solidFill>
                <a:latin typeface="Arial Unicode MS" panose="020B0604020202020204" pitchFamily="34" charset="-128"/>
              </a:rPr>
              <a:t> &lt;</a:t>
            </a:r>
            <a:r>
              <a:rPr lang="en-US" dirty="0">
                <a:solidFill>
                  <a:srgbClr val="000000"/>
                </a:solidFill>
                <a:latin typeface="Arial Unicode MS" panose="020B0604020202020204" pitchFamily="34" charset="-128"/>
              </a:rPr>
              <a:t>scope&gt;system&lt;/scope&gt; </a:t>
            </a:r>
            <a:endParaRPr lang="en-US" dirty="0" smtClean="0">
              <a:solidFill>
                <a:srgbClr val="000000"/>
              </a:solidFill>
              <a:latin typeface="Arial Unicode MS" panose="020B0604020202020204" pitchFamily="34" charset="-128"/>
            </a:endParaRPr>
          </a:p>
          <a:p>
            <a:r>
              <a:rPr lang="en-US" dirty="0" smtClean="0">
                <a:solidFill>
                  <a:srgbClr val="000000"/>
                </a:solidFill>
                <a:latin typeface="Arial Unicode MS" panose="020B0604020202020204" pitchFamily="34" charset="-128"/>
              </a:rPr>
              <a:t> &lt;</a:t>
            </a:r>
            <a:r>
              <a:rPr lang="en-US" dirty="0">
                <a:solidFill>
                  <a:srgbClr val="000000"/>
                </a:solidFill>
                <a:latin typeface="Arial Unicode MS" panose="020B0604020202020204" pitchFamily="34" charset="-128"/>
              </a:rPr>
              <a:t>version&gt;1.0&lt;/version</a:t>
            </a:r>
            <a:r>
              <a:rPr lang="en-US" dirty="0" smtClean="0">
                <a:solidFill>
                  <a:srgbClr val="000000"/>
                </a:solidFill>
                <a:latin typeface="Arial Unicode MS" panose="020B0604020202020204" pitchFamily="34" charset="-128"/>
              </a:rPr>
              <a:t>&gt;</a:t>
            </a:r>
          </a:p>
          <a:p>
            <a:pPr lvl="0"/>
            <a:r>
              <a:rPr lang="en-US" dirty="0" smtClean="0">
                <a:solidFill>
                  <a:srgbClr val="000000"/>
                </a:solidFill>
                <a:latin typeface="Arial Unicode MS" panose="020B0604020202020204" pitchFamily="34" charset="-128"/>
              </a:rPr>
              <a:t> &lt;</a:t>
            </a:r>
            <a:r>
              <a:rPr lang="en-US" dirty="0" err="1">
                <a:solidFill>
                  <a:srgbClr val="000000"/>
                </a:solidFill>
                <a:latin typeface="Arial Unicode MS" panose="020B0604020202020204" pitchFamily="34" charset="-128"/>
              </a:rPr>
              <a:t>systemPath</a:t>
            </a:r>
            <a:r>
              <a:rPr lang="en-US" dirty="0">
                <a:solidFill>
                  <a:srgbClr val="000000"/>
                </a:solidFill>
                <a:latin typeface="Arial Unicode MS" panose="020B0604020202020204" pitchFamily="34" charset="-128"/>
              </a:rPr>
              <a:t>&gt;${</a:t>
            </a:r>
            <a:r>
              <a:rPr lang="en-US" dirty="0" err="1">
                <a:solidFill>
                  <a:srgbClr val="000000"/>
                </a:solidFill>
                <a:latin typeface="Arial Unicode MS" panose="020B0604020202020204" pitchFamily="34" charset="-128"/>
              </a:rPr>
              <a:t>basedir</a:t>
            </a:r>
            <a:r>
              <a:rPr lang="en-US" dirty="0">
                <a:solidFill>
                  <a:srgbClr val="000000"/>
                </a:solidFill>
                <a:latin typeface="Arial Unicode MS" panose="020B0604020202020204" pitchFamily="34" charset="-128"/>
              </a:rPr>
              <a:t>}\war\WEB-INF\lib\mydependency.jar&lt;/</a:t>
            </a:r>
            <a:r>
              <a:rPr lang="en-US" dirty="0" err="1">
                <a:solidFill>
                  <a:srgbClr val="000000"/>
                </a:solidFill>
                <a:latin typeface="Arial Unicode MS" panose="020B0604020202020204" pitchFamily="34" charset="-128"/>
              </a:rPr>
              <a:t>systemPath</a:t>
            </a:r>
            <a:r>
              <a:rPr lang="en-US" dirty="0">
                <a:solidFill>
                  <a:srgbClr val="000000"/>
                </a:solidFill>
                <a:latin typeface="Arial Unicode MS" panose="020B0604020202020204" pitchFamily="34" charset="-128"/>
              </a:rPr>
              <a:t>&gt; </a:t>
            </a:r>
            <a:endParaRPr lang="en-US" dirty="0" smtClean="0">
              <a:solidFill>
                <a:srgbClr val="000000"/>
              </a:solidFill>
              <a:latin typeface="Arial Unicode MS" panose="020B0604020202020204" pitchFamily="34" charset="-128"/>
            </a:endParaRPr>
          </a:p>
          <a:p>
            <a:pPr lvl="0"/>
            <a:r>
              <a:rPr lang="en-US" dirty="0" smtClean="0">
                <a:solidFill>
                  <a:srgbClr val="000000"/>
                </a:solidFill>
                <a:latin typeface="Arial Unicode MS" panose="020B0604020202020204" pitchFamily="34" charset="-128"/>
              </a:rPr>
              <a:t> &lt;/</a:t>
            </a:r>
            <a:r>
              <a:rPr lang="en-US" dirty="0">
                <a:solidFill>
                  <a:srgbClr val="000000"/>
                </a:solidFill>
                <a:latin typeface="Arial Unicode MS" panose="020B0604020202020204" pitchFamily="34" charset="-128"/>
              </a:rPr>
              <a:t>dependency&gt;</a:t>
            </a:r>
            <a:r>
              <a:rPr lang="en-US" sz="1600" dirty="0"/>
              <a:t> </a:t>
            </a:r>
            <a:endParaRPr lang="en-US" sz="4400" dirty="0">
              <a:latin typeface="Arial" panose="020B0604020202020204" pitchFamily="34" charset="0"/>
            </a:endParaRPr>
          </a:p>
          <a:p>
            <a:endParaRPr lang="en-US" dirty="0" smtClean="0"/>
          </a:p>
          <a:p>
            <a:endParaRPr lang="en-US" dirty="0" smtClean="0"/>
          </a:p>
        </p:txBody>
      </p:sp>
      <p:sp>
        <p:nvSpPr>
          <p:cNvPr id="3" name="Rectangle 2"/>
          <p:cNvSpPr>
            <a:spLocks noChangeArrowheads="1"/>
          </p:cNvSpPr>
          <p:nvPr/>
        </p:nvSpPr>
        <p:spPr bwMode="auto">
          <a:xfrm>
            <a:off x="0" y="120877"/>
            <a:ext cx="221536" cy="215444"/>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84666"/>
            <a:ext cx="24878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43934"/>
            <a:ext cx="184731" cy="369332"/>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0993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304694"/>
            <a:ext cx="11700000" cy="4976860"/>
          </a:xfrm>
        </p:spPr>
        <p:txBody>
          <a:bodyPr/>
          <a:lstStyle/>
          <a:p>
            <a:endParaRPr lang="en-US" dirty="0"/>
          </a:p>
          <a:p>
            <a:pPr lvl="1">
              <a:buNone/>
            </a:pPr>
            <a:endParaRPr lang="en-US" dirty="0"/>
          </a:p>
          <a:p>
            <a:endParaRPr lang="en-GB" dirty="0"/>
          </a:p>
        </p:txBody>
      </p:sp>
      <p:sp>
        <p:nvSpPr>
          <p:cNvPr id="4" name="Title 3"/>
          <p:cNvSpPr>
            <a:spLocks noGrp="1"/>
          </p:cNvSpPr>
          <p:nvPr>
            <p:ph type="title"/>
          </p:nvPr>
        </p:nvSpPr>
        <p:spPr/>
        <p:txBody>
          <a:bodyPr/>
          <a:lstStyle/>
          <a:p>
            <a:r>
              <a:rPr lang="en-GB" sz="3200" dirty="0" smtClean="0">
                <a:solidFill>
                  <a:schemeClr val="accent2">
                    <a:lumMod val="75000"/>
                  </a:schemeClr>
                </a:solidFill>
              </a:rPr>
              <a:t>Maven Dependencies</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205046" y="1104900"/>
            <a:ext cx="11607800" cy="5026065"/>
          </a:xfrm>
        </p:spPr>
        <p:txBody>
          <a:bodyPr>
            <a:normAutofit fontScale="92500" lnSpcReduction="20000"/>
          </a:bodyPr>
          <a:lstStyle/>
          <a:p>
            <a:endParaRPr lang="en-US" dirty="0">
              <a:solidFill>
                <a:schemeClr val="accent1">
                  <a:lumMod val="75000"/>
                </a:schemeClr>
              </a:solidFill>
            </a:endParaRPr>
          </a:p>
          <a:p>
            <a:pPr marL="342900" indent="-342900">
              <a:buFont typeface="Wingdings" panose="05000000000000000000" pitchFamily="2" charset="2"/>
              <a:buChar char="Ø"/>
            </a:pPr>
            <a:r>
              <a:rPr lang="en-US" b="1" dirty="0" err="1" smtClean="0">
                <a:solidFill>
                  <a:srgbClr val="0070C0"/>
                </a:solidFill>
                <a:latin typeface="Arial" panose="020B0604020202020204" pitchFamily="34" charset="0"/>
                <a:cs typeface="Arial" panose="020B0604020202020204" pitchFamily="34" charset="0"/>
              </a:rPr>
              <a:t>SnapShot</a:t>
            </a:r>
            <a:r>
              <a:rPr lang="en-US" b="1" dirty="0" smtClean="0">
                <a:solidFill>
                  <a:srgbClr val="0070C0"/>
                </a:solidFill>
                <a:latin typeface="Arial" panose="020B0604020202020204" pitchFamily="34" charset="0"/>
                <a:cs typeface="Arial" panose="020B0604020202020204" pitchFamily="34" charset="0"/>
              </a:rPr>
              <a:t> Dependencies-</a:t>
            </a:r>
            <a:r>
              <a:rPr lang="en-US" dirty="0" smtClean="0">
                <a:latin typeface="Arial" panose="020B0604020202020204" pitchFamily="34" charset="0"/>
                <a:cs typeface="Arial" panose="020B0604020202020204" pitchFamily="34" charset="0"/>
              </a:rPr>
              <a:t>A</a:t>
            </a:r>
            <a:r>
              <a:rPr lang="en-US" dirty="0" smtClean="0">
                <a:solidFill>
                  <a:srgbClr val="0070C0"/>
                </a:solidFill>
                <a:latin typeface="Arial" panose="020B0604020202020204" pitchFamily="34" charset="0"/>
                <a:cs typeface="Arial" panose="020B0604020202020204" pitchFamily="34" charset="0"/>
              </a:rPr>
              <a:t> </a:t>
            </a:r>
            <a:r>
              <a:rPr lang="en-US" dirty="0" smtClean="0"/>
              <a:t>snapshot dependency, is a dependency under development.</a:t>
            </a:r>
          </a:p>
          <a:p>
            <a:pPr lvl="0"/>
            <a:r>
              <a:rPr lang="en-US" dirty="0"/>
              <a:t> </a:t>
            </a:r>
            <a:r>
              <a:rPr lang="en-US" dirty="0" smtClean="0"/>
              <a:t>  You can tell </a:t>
            </a:r>
            <a:r>
              <a:rPr lang="en-US" dirty="0">
                <a:solidFill>
                  <a:srgbClr val="000000"/>
                </a:solidFill>
                <a:latin typeface="Arial" panose="020B0604020202020204" pitchFamily="34" charset="0"/>
                <a:cs typeface="Arial" panose="020B0604020202020204" pitchFamily="34" charset="0"/>
              </a:rPr>
              <a:t>Maven that your project is a snapshot version simply by </a:t>
            </a:r>
            <a:r>
              <a:rPr lang="en-US" dirty="0" smtClean="0">
                <a:solidFill>
                  <a:srgbClr val="000000"/>
                </a:solidFill>
                <a:latin typeface="Arial" panose="020B0604020202020204" pitchFamily="34" charset="0"/>
                <a:cs typeface="Arial" panose="020B0604020202020204" pitchFamily="34" charset="0"/>
              </a:rPr>
              <a:t>appending –SNAPSHOT </a:t>
            </a:r>
            <a:r>
              <a:rPr lang="en-US" dirty="0">
                <a:solidFill>
                  <a:srgbClr val="000000"/>
                </a:solidFill>
                <a:latin typeface="Arial" panose="020B0604020202020204" pitchFamily="34" charset="0"/>
                <a:cs typeface="Arial" panose="020B0604020202020204" pitchFamily="34" charset="0"/>
              </a:rPr>
              <a:t>to </a:t>
            </a:r>
            <a:r>
              <a:rPr lang="en-US" dirty="0" smtClean="0">
                <a:solidFill>
                  <a:srgbClr val="000000"/>
                </a:solidFill>
                <a:latin typeface="Arial" panose="020B0604020202020204" pitchFamily="34" charset="0"/>
                <a:cs typeface="Arial" panose="020B0604020202020204" pitchFamily="34" charset="0"/>
              </a:rPr>
              <a:t> 	the </a:t>
            </a:r>
            <a:r>
              <a:rPr lang="en-US" dirty="0">
                <a:solidFill>
                  <a:srgbClr val="000000"/>
                </a:solidFill>
                <a:latin typeface="Arial" panose="020B0604020202020204" pitchFamily="34" charset="0"/>
                <a:cs typeface="Arial" panose="020B0604020202020204" pitchFamily="34" charset="0"/>
              </a:rPr>
              <a:t>version number in the beginning of the POM</a:t>
            </a:r>
            <a:r>
              <a:rPr lang="en-US" dirty="0"/>
              <a:t> </a:t>
            </a:r>
            <a:endParaRPr lang="en-US" dirty="0" smtClean="0"/>
          </a:p>
          <a:p>
            <a:pPr lvl="0"/>
            <a:endParaRPr lang="en-US" dirty="0">
              <a:latin typeface="Arial" panose="020B0604020202020204" pitchFamily="34" charset="0"/>
            </a:endParaRPr>
          </a:p>
          <a:p>
            <a:pPr lvl="0"/>
            <a:r>
              <a:rPr lang="en-US" dirty="0" smtClean="0">
                <a:latin typeface="Arial" panose="020B0604020202020204" pitchFamily="34" charset="0"/>
              </a:rPr>
              <a:t>   &lt;version&gt;1.0-SNAPSHOT&lt;/version&gt;</a:t>
            </a:r>
          </a:p>
          <a:p>
            <a:pPr lvl="0"/>
            <a:endParaRPr lang="en-US" dirty="0">
              <a:latin typeface="Arial" panose="020B0604020202020204" pitchFamily="34" charset="0"/>
            </a:endParaRPr>
          </a:p>
          <a:p>
            <a:pPr marL="342900" lvl="0" indent="-342900">
              <a:buFont typeface="Wingdings" panose="05000000000000000000" pitchFamily="2" charset="2"/>
              <a:buChar char="Ø"/>
            </a:pPr>
            <a:r>
              <a:rPr lang="en-US" b="1" dirty="0" smtClean="0">
                <a:solidFill>
                  <a:srgbClr val="0070C0"/>
                </a:solidFill>
                <a:latin typeface="Arial" panose="020B0604020202020204" pitchFamily="34" charset="0"/>
              </a:rPr>
              <a:t>Transitive Dependencies- </a:t>
            </a:r>
            <a:r>
              <a:rPr lang="en-US" dirty="0" smtClean="0">
                <a:latin typeface="Arial" panose="020B0604020202020204" pitchFamily="34" charset="0"/>
              </a:rPr>
              <a:t>if your project </a:t>
            </a:r>
            <a:r>
              <a:rPr lang="en-US" dirty="0" err="1" smtClean="0">
                <a:latin typeface="Arial" panose="020B0604020202020204" pitchFamily="34" charset="0"/>
              </a:rPr>
              <a:t>dependes</a:t>
            </a:r>
            <a:r>
              <a:rPr lang="en-US" dirty="0" smtClean="0">
                <a:latin typeface="Arial" panose="020B0604020202020204" pitchFamily="34" charset="0"/>
              </a:rPr>
              <a:t> on a dependency ABC, and ABC depends on XYZ, then XYZ is a transitive dependency for your project.</a:t>
            </a:r>
          </a:p>
          <a:p>
            <a:pPr lvl="0"/>
            <a:endParaRPr lang="en-US" dirty="0" smtClean="0">
              <a:latin typeface="Arial" panose="020B0604020202020204" pitchFamily="34" charset="0"/>
            </a:endParaRPr>
          </a:p>
          <a:p>
            <a:pPr marL="342900" lvl="0" indent="-342900">
              <a:buFont typeface="Wingdings" panose="05000000000000000000" pitchFamily="2" charset="2"/>
              <a:buChar char="Ø"/>
            </a:pPr>
            <a:r>
              <a:rPr lang="en-US" b="1" dirty="0" smtClean="0">
                <a:solidFill>
                  <a:srgbClr val="0070C0"/>
                </a:solidFill>
                <a:latin typeface="Arial" panose="020B0604020202020204" pitchFamily="34" charset="0"/>
              </a:rPr>
              <a:t>Exclude Dependency-</a:t>
            </a:r>
            <a:r>
              <a:rPr lang="en-US" dirty="0" smtClean="0">
                <a:latin typeface="Arial" panose="020B0604020202020204" pitchFamily="34" charset="0"/>
              </a:rPr>
              <a:t>to exclude a particular dependency, (like a transitive dependency version is not matching with your direct dependency version, we can exclude the dependency)</a:t>
            </a:r>
          </a:p>
          <a:p>
            <a:r>
              <a:rPr lang="en-US" b="1" dirty="0">
                <a:solidFill>
                  <a:srgbClr val="0070C0"/>
                </a:solidFill>
                <a:latin typeface="Arial" panose="020B0604020202020204" pitchFamily="34" charset="0"/>
              </a:rPr>
              <a:t>	</a:t>
            </a:r>
            <a:r>
              <a:rPr lang="en-US" b="1" dirty="0" smtClean="0">
                <a:latin typeface="Arial" panose="020B0604020202020204" pitchFamily="34" charset="0"/>
              </a:rPr>
              <a:t>&lt;dependency&gt;</a:t>
            </a:r>
            <a:r>
              <a:rPr lang="en-US" dirty="0">
                <a:solidFill>
                  <a:srgbClr val="000000"/>
                </a:solidFill>
                <a:latin typeface="Arial Unicode MS" panose="020B0604020202020204" pitchFamily="34" charset="-128"/>
              </a:rPr>
              <a:t>&lt;exclusions</a:t>
            </a:r>
            <a:r>
              <a:rPr lang="en-US" dirty="0" smtClean="0">
                <a:solidFill>
                  <a:srgbClr val="000000"/>
                </a:solidFill>
                <a:latin typeface="Arial Unicode MS" panose="020B0604020202020204" pitchFamily="34" charset="-128"/>
              </a:rPr>
              <a:t>&gt;</a:t>
            </a:r>
          </a:p>
          <a:p>
            <a:r>
              <a:rPr lang="en-US" dirty="0" smtClean="0">
                <a:solidFill>
                  <a:srgbClr val="000000"/>
                </a:solidFill>
                <a:latin typeface="Arial Unicode MS" panose="020B0604020202020204" pitchFamily="34" charset="-128"/>
              </a:rPr>
              <a:t> </a:t>
            </a:r>
            <a:r>
              <a:rPr lang="en-US" dirty="0">
                <a:solidFill>
                  <a:srgbClr val="000000"/>
                </a:solidFill>
                <a:latin typeface="Arial Unicode MS" panose="020B0604020202020204" pitchFamily="34" charset="-128"/>
              </a:rPr>
              <a:t>&lt;exclusion&gt; &lt;</a:t>
            </a:r>
            <a:r>
              <a:rPr lang="en-US" dirty="0" err="1">
                <a:solidFill>
                  <a:srgbClr val="000000"/>
                </a:solidFill>
                <a:latin typeface="Arial Unicode MS" panose="020B0604020202020204" pitchFamily="34" charset="-128"/>
              </a:rPr>
              <a:t>groupId</a:t>
            </a:r>
            <a:r>
              <a:rPr lang="en-US" dirty="0">
                <a:solidFill>
                  <a:srgbClr val="000000"/>
                </a:solidFill>
                <a:latin typeface="Arial Unicode MS" panose="020B0604020202020204" pitchFamily="34" charset="-128"/>
              </a:rPr>
              <a:t>&gt;</a:t>
            </a:r>
            <a:r>
              <a:rPr lang="en-US" dirty="0" err="1">
                <a:solidFill>
                  <a:srgbClr val="000000"/>
                </a:solidFill>
                <a:latin typeface="Arial Unicode MS" panose="020B0604020202020204" pitchFamily="34" charset="-128"/>
              </a:rPr>
              <a:t>com.fasterxml.jackson.core</a:t>
            </a:r>
            <a:r>
              <a:rPr lang="en-US" dirty="0">
                <a:solidFill>
                  <a:srgbClr val="000000"/>
                </a:solidFill>
                <a:latin typeface="Arial Unicode MS" panose="020B0604020202020204" pitchFamily="34" charset="-128"/>
              </a:rPr>
              <a:t>&lt;/</a:t>
            </a:r>
            <a:r>
              <a:rPr lang="en-US" dirty="0" err="1">
                <a:solidFill>
                  <a:srgbClr val="000000"/>
                </a:solidFill>
                <a:latin typeface="Arial Unicode MS" panose="020B0604020202020204" pitchFamily="34" charset="-128"/>
              </a:rPr>
              <a:t>groupId</a:t>
            </a:r>
            <a:r>
              <a:rPr lang="en-US" dirty="0" smtClean="0">
                <a:solidFill>
                  <a:srgbClr val="000000"/>
                </a:solidFill>
                <a:latin typeface="Arial Unicode MS" panose="020B0604020202020204" pitchFamily="34" charset="-128"/>
              </a:rPr>
              <a:t>&gt;</a:t>
            </a:r>
          </a:p>
          <a:p>
            <a:r>
              <a:rPr lang="en-US" dirty="0" smtClean="0">
                <a:solidFill>
                  <a:srgbClr val="000000"/>
                </a:solidFill>
                <a:latin typeface="Arial Unicode MS" panose="020B0604020202020204" pitchFamily="34" charset="-128"/>
              </a:rPr>
              <a:t> </a:t>
            </a:r>
            <a:r>
              <a:rPr lang="en-US" dirty="0">
                <a:solidFill>
                  <a:srgbClr val="000000"/>
                </a:solidFill>
                <a:latin typeface="Arial Unicode MS" panose="020B0604020202020204" pitchFamily="34" charset="-128"/>
              </a:rPr>
              <a:t>&lt;</a:t>
            </a:r>
            <a:r>
              <a:rPr lang="en-US" dirty="0" err="1">
                <a:solidFill>
                  <a:srgbClr val="000000"/>
                </a:solidFill>
                <a:latin typeface="Arial Unicode MS" panose="020B0604020202020204" pitchFamily="34" charset="-128"/>
              </a:rPr>
              <a:t>artifactId</a:t>
            </a:r>
            <a:r>
              <a:rPr lang="en-US" dirty="0">
                <a:solidFill>
                  <a:srgbClr val="000000"/>
                </a:solidFill>
                <a:latin typeface="Arial Unicode MS" panose="020B0604020202020204" pitchFamily="34" charset="-128"/>
              </a:rPr>
              <a:t>&gt;</a:t>
            </a:r>
            <a:r>
              <a:rPr lang="en-US" dirty="0" err="1">
                <a:solidFill>
                  <a:srgbClr val="000000"/>
                </a:solidFill>
                <a:latin typeface="Arial Unicode MS" panose="020B0604020202020204" pitchFamily="34" charset="-128"/>
              </a:rPr>
              <a:t>jackson</a:t>
            </a:r>
            <a:r>
              <a:rPr lang="en-US" dirty="0">
                <a:solidFill>
                  <a:srgbClr val="000000"/>
                </a:solidFill>
                <a:latin typeface="Arial Unicode MS" panose="020B0604020202020204" pitchFamily="34" charset="-128"/>
              </a:rPr>
              <a:t>-core&lt;/</a:t>
            </a:r>
            <a:r>
              <a:rPr lang="en-US" dirty="0" err="1">
                <a:solidFill>
                  <a:srgbClr val="000000"/>
                </a:solidFill>
                <a:latin typeface="Arial Unicode MS" panose="020B0604020202020204" pitchFamily="34" charset="-128"/>
              </a:rPr>
              <a:t>artifactId</a:t>
            </a:r>
            <a:r>
              <a:rPr lang="en-US" dirty="0">
                <a:solidFill>
                  <a:srgbClr val="000000"/>
                </a:solidFill>
                <a:latin typeface="Arial Unicode MS" panose="020B0604020202020204" pitchFamily="34" charset="-128"/>
              </a:rPr>
              <a:t>&gt; </a:t>
            </a:r>
            <a:endParaRPr lang="en-US" dirty="0" smtClean="0">
              <a:solidFill>
                <a:srgbClr val="000000"/>
              </a:solidFill>
              <a:latin typeface="Arial Unicode MS" panose="020B0604020202020204" pitchFamily="34" charset="-128"/>
            </a:endParaRPr>
          </a:p>
          <a:p>
            <a:r>
              <a:rPr lang="en-US" dirty="0" smtClean="0">
                <a:solidFill>
                  <a:srgbClr val="000000"/>
                </a:solidFill>
                <a:latin typeface="Arial Unicode MS" panose="020B0604020202020204" pitchFamily="34" charset="-128"/>
              </a:rPr>
              <a:t>&lt;/</a:t>
            </a:r>
            <a:r>
              <a:rPr lang="en-US" dirty="0">
                <a:solidFill>
                  <a:srgbClr val="000000"/>
                </a:solidFill>
                <a:latin typeface="Arial Unicode MS" panose="020B0604020202020204" pitchFamily="34" charset="-128"/>
              </a:rPr>
              <a:t>exclusion&gt; &lt;/exclusions&gt;</a:t>
            </a:r>
            <a:r>
              <a:rPr lang="en-US" sz="1600" dirty="0"/>
              <a:t> </a:t>
            </a:r>
            <a:endParaRPr lang="en-US" sz="4400" dirty="0">
              <a:latin typeface="Arial" panose="020B0604020202020204" pitchFamily="34" charset="0"/>
            </a:endParaRPr>
          </a:p>
          <a:p>
            <a:pPr lvl="0"/>
            <a:endParaRPr lang="en-US" b="1" dirty="0">
              <a:solidFill>
                <a:srgbClr val="0070C0"/>
              </a:solidFill>
              <a:latin typeface="Arial" panose="020B0604020202020204" pitchFamily="34" charset="0"/>
            </a:endParaRPr>
          </a:p>
          <a:p>
            <a:endParaRPr lang="en-US" dirty="0" smtClean="0"/>
          </a:p>
          <a:p>
            <a:endParaRPr lang="en-US" dirty="0" smtClean="0"/>
          </a:p>
        </p:txBody>
      </p:sp>
      <p:sp>
        <p:nvSpPr>
          <p:cNvPr id="3" name="Rectangle 2"/>
          <p:cNvSpPr>
            <a:spLocks noChangeArrowheads="1"/>
          </p:cNvSpPr>
          <p:nvPr/>
        </p:nvSpPr>
        <p:spPr bwMode="auto">
          <a:xfrm>
            <a:off x="0" y="120877"/>
            <a:ext cx="221536" cy="215444"/>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84666"/>
            <a:ext cx="24878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43934"/>
            <a:ext cx="184731" cy="369332"/>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184666"/>
            <a:ext cx="27764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0" y="43934"/>
            <a:ext cx="184731" cy="369332"/>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3259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304694"/>
            <a:ext cx="11700000" cy="4976860"/>
          </a:xfrm>
        </p:spPr>
        <p:txBody>
          <a:bodyPr/>
          <a:lstStyle/>
          <a:p>
            <a:endParaRPr lang="en-US" dirty="0"/>
          </a:p>
          <a:p>
            <a:pPr lvl="1">
              <a:buNone/>
            </a:pPr>
            <a:endParaRPr lang="en-US" dirty="0"/>
          </a:p>
          <a:p>
            <a:endParaRPr lang="en-GB" dirty="0"/>
          </a:p>
        </p:txBody>
      </p:sp>
      <p:sp>
        <p:nvSpPr>
          <p:cNvPr id="4" name="Title 3"/>
          <p:cNvSpPr>
            <a:spLocks noGrp="1"/>
          </p:cNvSpPr>
          <p:nvPr>
            <p:ph type="title"/>
          </p:nvPr>
        </p:nvSpPr>
        <p:spPr/>
        <p:txBody>
          <a:bodyPr/>
          <a:lstStyle/>
          <a:p>
            <a:r>
              <a:rPr lang="en-GB" sz="3200" dirty="0" smtClean="0">
                <a:solidFill>
                  <a:schemeClr val="accent2">
                    <a:lumMod val="75000"/>
                  </a:schemeClr>
                </a:solidFill>
              </a:rPr>
              <a:t>Publish Jar to Central Maven Repository</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205046" y="1104900"/>
            <a:ext cx="11607800" cy="5026065"/>
          </a:xfrm>
        </p:spPr>
        <p:txBody>
          <a:bodyPr>
            <a:normAutofit/>
          </a:bodyPr>
          <a:lstStyle/>
          <a:p>
            <a:endParaRPr lang="en-US" dirty="0">
              <a:solidFill>
                <a:schemeClr val="accent1">
                  <a:lumMod val="75000"/>
                </a:schemeClr>
              </a:solidFill>
            </a:endParaRPr>
          </a:p>
          <a:p>
            <a:r>
              <a:rPr lang="en-US" dirty="0"/>
              <a:t>Steps to Publish to Central Maven Repository</a:t>
            </a:r>
          </a:p>
          <a:p>
            <a:pPr lvl="1"/>
            <a:r>
              <a:rPr lang="en-US" dirty="0"/>
              <a:t>Create a </a:t>
            </a:r>
            <a:r>
              <a:rPr lang="en-US" dirty="0" err="1"/>
              <a:t>Sonatype</a:t>
            </a:r>
            <a:r>
              <a:rPr lang="en-US" dirty="0"/>
              <a:t> Account and Claim your Namespace</a:t>
            </a:r>
          </a:p>
          <a:p>
            <a:pPr lvl="1"/>
            <a:r>
              <a:rPr lang="en-US" dirty="0"/>
              <a:t>Create and Publish PGP Keys</a:t>
            </a:r>
          </a:p>
          <a:p>
            <a:pPr lvl="1"/>
            <a:r>
              <a:rPr lang="en-US" dirty="0"/>
              <a:t>Prepare Your Project Maven POM File</a:t>
            </a:r>
          </a:p>
          <a:p>
            <a:r>
              <a:rPr lang="en-US" dirty="0"/>
              <a:t>Configure POM File for Distribution Management</a:t>
            </a:r>
          </a:p>
          <a:p>
            <a:r>
              <a:rPr lang="en-US" dirty="0"/>
              <a:t>Configure POM File for Nexus Staging Plugin</a:t>
            </a:r>
          </a:p>
          <a:p>
            <a:r>
              <a:rPr lang="en-US" dirty="0"/>
              <a:t>Configure POM File for Sources</a:t>
            </a:r>
          </a:p>
          <a:p>
            <a:r>
              <a:rPr lang="en-US" dirty="0"/>
              <a:t>Configure POM File for </a:t>
            </a:r>
            <a:r>
              <a:rPr lang="en-US" dirty="0" err="1"/>
              <a:t>JavaDoc</a:t>
            </a:r>
            <a:endParaRPr lang="en-US" dirty="0"/>
          </a:p>
          <a:p>
            <a:r>
              <a:rPr lang="en-US" dirty="0"/>
              <a:t>Configure POM File for Signing JAR Files</a:t>
            </a:r>
          </a:p>
          <a:p>
            <a:r>
              <a:rPr lang="en-US" dirty="0"/>
              <a:t>Configure settings.xml</a:t>
            </a:r>
          </a:p>
          <a:p>
            <a:r>
              <a:rPr lang="en-US" dirty="0"/>
              <a:t>Publish JAR File</a:t>
            </a:r>
          </a:p>
          <a:p>
            <a:pPr lvl="0"/>
            <a:endParaRPr lang="en-US" b="1" dirty="0">
              <a:solidFill>
                <a:srgbClr val="0070C0"/>
              </a:solidFill>
              <a:latin typeface="Arial" panose="020B0604020202020204" pitchFamily="34" charset="0"/>
            </a:endParaRPr>
          </a:p>
          <a:p>
            <a:endParaRPr lang="en-US" dirty="0" smtClean="0"/>
          </a:p>
          <a:p>
            <a:endParaRPr lang="en-US" dirty="0" smtClean="0"/>
          </a:p>
        </p:txBody>
      </p:sp>
      <p:sp>
        <p:nvSpPr>
          <p:cNvPr id="3" name="Rectangle 2"/>
          <p:cNvSpPr>
            <a:spLocks noChangeArrowheads="1"/>
          </p:cNvSpPr>
          <p:nvPr/>
        </p:nvSpPr>
        <p:spPr bwMode="auto">
          <a:xfrm>
            <a:off x="0" y="120877"/>
            <a:ext cx="221536" cy="215444"/>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84666"/>
            <a:ext cx="24878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43934"/>
            <a:ext cx="184731" cy="369332"/>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184666"/>
            <a:ext cx="27764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0" y="43934"/>
            <a:ext cx="184731" cy="369332"/>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4086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42900" indent="-342900">
              <a:buFont typeface="Wingdings" panose="05000000000000000000" pitchFamily="2" charset="2"/>
              <a:buChar char="Ø"/>
            </a:pPr>
            <a:r>
              <a:rPr lang="en-US" dirty="0" smtClean="0"/>
              <a:t>What is Maven</a:t>
            </a:r>
          </a:p>
          <a:p>
            <a:pPr marL="342900" indent="-342900">
              <a:buFont typeface="Wingdings" panose="05000000000000000000" pitchFamily="2" charset="2"/>
              <a:buChar char="Ø"/>
            </a:pPr>
            <a:r>
              <a:rPr lang="en-US" dirty="0" smtClean="0"/>
              <a:t>How can Maven be helpful for Project Development</a:t>
            </a:r>
          </a:p>
          <a:p>
            <a:pPr marL="342900" indent="-342900">
              <a:buFont typeface="Wingdings" panose="05000000000000000000" pitchFamily="2" charset="2"/>
              <a:buChar char="Ø"/>
            </a:pPr>
            <a:r>
              <a:rPr lang="en-US" dirty="0" smtClean="0"/>
              <a:t>Maven Architecture</a:t>
            </a:r>
          </a:p>
          <a:p>
            <a:pPr marL="342900" indent="-342900">
              <a:buFont typeface="Wingdings" panose="05000000000000000000" pitchFamily="2" charset="2"/>
              <a:buChar char="Ø"/>
            </a:pPr>
            <a:r>
              <a:rPr lang="en-US" dirty="0" smtClean="0"/>
              <a:t>How to use Maven</a:t>
            </a:r>
          </a:p>
          <a:p>
            <a:pPr marL="342900" indent="-342900">
              <a:buFont typeface="Wingdings" panose="05000000000000000000" pitchFamily="2" charset="2"/>
              <a:buChar char="Ø"/>
            </a:pPr>
            <a:r>
              <a:rPr lang="en-US" dirty="0" smtClean="0"/>
              <a:t>Maven Life Cycle</a:t>
            </a:r>
            <a:endParaRPr lang="en-US" dirty="0"/>
          </a:p>
        </p:txBody>
      </p:sp>
      <p:sp>
        <p:nvSpPr>
          <p:cNvPr id="2" name="Title 1"/>
          <p:cNvSpPr>
            <a:spLocks noGrp="1"/>
          </p:cNvSpPr>
          <p:nvPr>
            <p:ph type="title"/>
          </p:nvPr>
        </p:nvSpPr>
        <p:spPr/>
        <p:txBody>
          <a:bodyPr/>
          <a:lstStyle/>
          <a:p>
            <a:r>
              <a:rPr lang="en-US" dirty="0" smtClean="0">
                <a:solidFill>
                  <a:schemeClr val="accent2">
                    <a:lumMod val="75000"/>
                  </a:schemeClr>
                </a:solidFill>
              </a:rPr>
              <a:t>Agenda</a:t>
            </a:r>
            <a:endParaRPr lang="en-US" dirty="0">
              <a:solidFill>
                <a:schemeClr val="accent2">
                  <a:lumMod val="75000"/>
                </a:schemeClr>
              </a:solidFill>
            </a:endParaRPr>
          </a:p>
        </p:txBody>
      </p:sp>
    </p:spTree>
    <p:extLst>
      <p:ext uri="{BB962C8B-B14F-4D97-AF65-F5344CB8AC3E}">
        <p14:creationId xmlns:p14="http://schemas.microsoft.com/office/powerpoint/2010/main" val="401337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dirty="0"/>
          </a:p>
          <a:p>
            <a:pPr lvl="1">
              <a:buNone/>
            </a:pPr>
            <a:endParaRPr lang="en-US" dirty="0"/>
          </a:p>
          <a:p>
            <a:endParaRPr lang="en-GB" dirty="0"/>
          </a:p>
        </p:txBody>
      </p:sp>
      <p:sp>
        <p:nvSpPr>
          <p:cNvPr id="4" name="Title 3"/>
          <p:cNvSpPr>
            <a:spLocks noGrp="1"/>
          </p:cNvSpPr>
          <p:nvPr>
            <p:ph type="title"/>
          </p:nvPr>
        </p:nvSpPr>
        <p:spPr/>
        <p:txBody>
          <a:bodyPr/>
          <a:lstStyle/>
          <a:p>
            <a:r>
              <a:rPr lang="en-GB" sz="3200" dirty="0" smtClean="0">
                <a:solidFill>
                  <a:schemeClr val="accent2">
                    <a:lumMod val="75000"/>
                  </a:schemeClr>
                </a:solidFill>
              </a:rPr>
              <a:t>What is Maven</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0" y="1420813"/>
            <a:ext cx="11607800" cy="4699000"/>
          </a:xfrm>
        </p:spPr>
        <p:txBody>
          <a:bodyPr/>
          <a:lstStyle/>
          <a:p>
            <a:endParaRPr lang="en-US" dirty="0">
              <a:solidFill>
                <a:schemeClr val="accent1">
                  <a:lumMod val="75000"/>
                </a:schemeClr>
              </a:solidFill>
            </a:endParaRPr>
          </a:p>
          <a:p>
            <a:pPr marL="342900" indent="-342900">
              <a:buFont typeface="Wingdings" panose="05000000000000000000" pitchFamily="2" charset="2"/>
              <a:buChar char="Ø"/>
            </a:pPr>
            <a:r>
              <a:rPr lang="en-GB" dirty="0" smtClean="0"/>
              <a:t>Maven is a build tool that automates everything related to s/w project like</a:t>
            </a:r>
          </a:p>
          <a:p>
            <a:endParaRPr lang="en-GB" dirty="0" smtClean="0"/>
          </a:p>
          <a:p>
            <a:pPr marL="1155700" lvl="4" indent="-342900">
              <a:buFont typeface="Wingdings" panose="05000000000000000000" pitchFamily="2" charset="2"/>
              <a:buChar char="ü"/>
            </a:pPr>
            <a:r>
              <a:rPr lang="en-GB" dirty="0"/>
              <a:t>	</a:t>
            </a:r>
            <a:r>
              <a:rPr lang="en-GB" sz="2000" dirty="0" smtClean="0"/>
              <a:t>Generating source code</a:t>
            </a:r>
            <a:endParaRPr lang="en-GB" sz="2000" dirty="0"/>
          </a:p>
          <a:p>
            <a:pPr marL="1155700" lvl="4" indent="-342900">
              <a:buFont typeface="Wingdings" panose="05000000000000000000" pitchFamily="2" charset="2"/>
              <a:buChar char="ü"/>
            </a:pPr>
            <a:r>
              <a:rPr lang="en-GB" sz="2000" dirty="0" smtClean="0"/>
              <a:t>           Generating documentation from source code</a:t>
            </a:r>
          </a:p>
          <a:p>
            <a:pPr marL="1155700" lvl="4" indent="-342900">
              <a:buFont typeface="Wingdings" panose="05000000000000000000" pitchFamily="2" charset="2"/>
              <a:buChar char="ü"/>
            </a:pPr>
            <a:r>
              <a:rPr lang="en-GB" sz="2000" dirty="0"/>
              <a:t> </a:t>
            </a:r>
            <a:r>
              <a:rPr lang="en-GB" sz="2000" dirty="0" smtClean="0"/>
              <a:t>          compiling Source Code</a:t>
            </a:r>
            <a:endParaRPr lang="en-GB" sz="2000" dirty="0"/>
          </a:p>
          <a:p>
            <a:pPr marL="1155700" lvl="4" indent="-342900">
              <a:buFont typeface="Wingdings" panose="05000000000000000000" pitchFamily="2" charset="2"/>
              <a:buChar char="ü"/>
            </a:pPr>
            <a:r>
              <a:rPr lang="en-GB" sz="2000" dirty="0" smtClean="0"/>
              <a:t>           Packaging Source code as jar , war file</a:t>
            </a:r>
            <a:endParaRPr lang="en-GB" sz="2000" dirty="0"/>
          </a:p>
          <a:p>
            <a:pPr marL="1155700" lvl="4" indent="-342900">
              <a:buFont typeface="Wingdings" panose="05000000000000000000" pitchFamily="2" charset="2"/>
              <a:buChar char="ü"/>
            </a:pPr>
            <a:r>
              <a:rPr lang="en-GB" sz="2000" dirty="0" smtClean="0"/>
              <a:t>           Installing packaged code on server, in a repository</a:t>
            </a:r>
          </a:p>
        </p:txBody>
      </p:sp>
    </p:spTree>
    <p:extLst>
      <p:ext uri="{BB962C8B-B14F-4D97-AF65-F5344CB8AC3E}">
        <p14:creationId xmlns:p14="http://schemas.microsoft.com/office/powerpoint/2010/main" val="1510967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sz="3200" dirty="0" smtClean="0">
                <a:solidFill>
                  <a:schemeClr val="accent2">
                    <a:lumMod val="75000"/>
                  </a:schemeClr>
                </a:solidFill>
              </a:rPr>
              <a:t>Maven Core Concept</a:t>
            </a:r>
            <a:endParaRPr lang="en-GB" sz="3200" dirty="0">
              <a:solidFill>
                <a:schemeClr val="accent2">
                  <a:lumMod val="75000"/>
                </a:schemeClr>
              </a:solidFill>
            </a:endParaRPr>
          </a:p>
        </p:txBody>
      </p:sp>
      <p:sp>
        <p:nvSpPr>
          <p:cNvPr id="5" name="Text Placeholder 4"/>
          <p:cNvSpPr>
            <a:spLocks noGrp="1"/>
          </p:cNvSpPr>
          <p:nvPr>
            <p:ph type="body" sz="quarter" idx="4294967295"/>
          </p:nvPr>
        </p:nvSpPr>
        <p:spPr>
          <a:xfrm>
            <a:off x="0" y="1816100"/>
            <a:ext cx="11699875" cy="4465638"/>
          </a:xfrm>
        </p:spPr>
        <p:txBody>
          <a:bodyPr/>
          <a:lstStyle/>
          <a:p>
            <a:endParaRPr lang="en-US" dirty="0"/>
          </a:p>
          <a:p>
            <a:pPr lvl="1">
              <a:buNone/>
            </a:pPr>
            <a:endParaRPr lang="en-US" dirty="0"/>
          </a:p>
          <a:p>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025" y="1433762"/>
            <a:ext cx="10318281" cy="4847976"/>
          </a:xfrm>
          <a:prstGeom prst="rect">
            <a:avLst/>
          </a:prstGeom>
        </p:spPr>
      </p:pic>
    </p:spTree>
    <p:extLst>
      <p:ext uri="{BB962C8B-B14F-4D97-AF65-F5344CB8AC3E}">
        <p14:creationId xmlns:p14="http://schemas.microsoft.com/office/powerpoint/2010/main" val="2176250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sz="3200" dirty="0" smtClean="0">
                <a:solidFill>
                  <a:schemeClr val="accent2">
                    <a:lumMod val="75000"/>
                  </a:schemeClr>
                </a:solidFill>
              </a:rPr>
              <a:t>Maven Demo</a:t>
            </a:r>
            <a:endParaRPr lang="en-GB" sz="3200" dirty="0">
              <a:solidFill>
                <a:schemeClr val="accent2">
                  <a:lumMod val="75000"/>
                </a:schemeClr>
              </a:solidFill>
            </a:endParaRPr>
          </a:p>
        </p:txBody>
      </p:sp>
      <p:sp>
        <p:nvSpPr>
          <p:cNvPr id="5" name="Text Placeholder 4"/>
          <p:cNvSpPr>
            <a:spLocks noGrp="1"/>
          </p:cNvSpPr>
          <p:nvPr>
            <p:ph idx="1"/>
          </p:nvPr>
        </p:nvSpPr>
        <p:spPr>
          <a:xfrm>
            <a:off x="677334" y="1385181"/>
            <a:ext cx="8596668" cy="4656182"/>
          </a:xfrm>
        </p:spPr>
        <p:txBody>
          <a:bodyPr/>
          <a:lstStyle/>
          <a:p>
            <a:pPr>
              <a:buFont typeface="+mj-lt"/>
              <a:buAutoNum type="arabicPeriod"/>
            </a:pPr>
            <a:r>
              <a:rPr lang="en-US" dirty="0" smtClean="0"/>
              <a:t>Install Maven</a:t>
            </a:r>
            <a:r>
              <a:rPr lang="en-US" dirty="0" smtClean="0">
                <a:sym typeface="Wingdings" panose="05000000000000000000" pitchFamily="2" charset="2"/>
              </a:rPr>
              <a:t> </a:t>
            </a:r>
            <a:r>
              <a:rPr lang="en-US" dirty="0">
                <a:hlinkClick r:id="rId3"/>
              </a:rPr>
              <a:t>http://</a:t>
            </a:r>
            <a:r>
              <a:rPr lang="en-US" dirty="0" smtClean="0">
                <a:hlinkClick r:id="rId3"/>
              </a:rPr>
              <a:t>maven.apache.org/download.cgi</a:t>
            </a:r>
            <a:endParaRPr lang="en-US" dirty="0" smtClean="0"/>
          </a:p>
          <a:p>
            <a:pPr>
              <a:buFont typeface="+mj-lt"/>
              <a:buAutoNum type="arabicPeriod"/>
            </a:pPr>
            <a:r>
              <a:rPr lang="en-US" dirty="0" smtClean="0"/>
              <a:t>Download binary zip file</a:t>
            </a:r>
          </a:p>
          <a:p>
            <a:pPr>
              <a:buFont typeface="+mj-lt"/>
              <a:buAutoNum type="arabicPeriod"/>
            </a:pPr>
            <a:r>
              <a:rPr lang="en-US" dirty="0" smtClean="0"/>
              <a:t>Set JAVA_HOME Environment variable</a:t>
            </a:r>
          </a:p>
          <a:p>
            <a:pPr>
              <a:buFont typeface="+mj-lt"/>
              <a:buAutoNum type="arabicPeriod"/>
            </a:pPr>
            <a:r>
              <a:rPr lang="en-US" dirty="0" smtClean="0"/>
              <a:t>SET Path variable to the path of unzipped maven file bin</a:t>
            </a:r>
          </a:p>
          <a:p>
            <a:pPr>
              <a:buFont typeface="+mj-lt"/>
              <a:buAutoNum type="arabicPeriod"/>
            </a:pPr>
            <a:r>
              <a:rPr lang="en-US" dirty="0" smtClean="0"/>
              <a:t>Open command prompt and type </a:t>
            </a:r>
            <a:r>
              <a:rPr lang="en-US" dirty="0" err="1" smtClean="0"/>
              <a:t>mvn</a:t>
            </a:r>
            <a:r>
              <a:rPr lang="en-US" dirty="0" smtClean="0"/>
              <a:t> –version</a:t>
            </a:r>
          </a:p>
          <a:p>
            <a:pPr>
              <a:buFont typeface="+mj-lt"/>
              <a:buAutoNum type="arabicPeriod"/>
            </a:pPr>
            <a:r>
              <a:rPr lang="en-US" dirty="0" smtClean="0"/>
              <a:t>After the command, it must show the version.</a:t>
            </a:r>
          </a:p>
          <a:p>
            <a:pPr>
              <a:buFont typeface="+mj-lt"/>
              <a:buAutoNum type="arabicPeriod"/>
            </a:pPr>
            <a:endParaRPr lang="en-US" dirty="0"/>
          </a:p>
          <a:p>
            <a:pPr marL="457200" lvl="1" indent="0">
              <a:buNone/>
            </a:pPr>
            <a:endParaRPr lang="en-US" dirty="0"/>
          </a:p>
          <a:p>
            <a:pPr marL="0" indent="0">
              <a:buNone/>
            </a:pPr>
            <a:endParaRPr lang="en-GB" dirty="0"/>
          </a:p>
        </p:txBody>
      </p:sp>
    </p:spTree>
    <p:extLst>
      <p:ext uri="{BB962C8B-B14F-4D97-AF65-F5344CB8AC3E}">
        <p14:creationId xmlns:p14="http://schemas.microsoft.com/office/powerpoint/2010/main" val="1935118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dirty="0"/>
          </a:p>
          <a:p>
            <a:pPr lvl="1">
              <a:buNone/>
            </a:pPr>
            <a:endParaRPr lang="en-US" dirty="0"/>
          </a:p>
          <a:p>
            <a:endParaRPr lang="en-GB" dirty="0"/>
          </a:p>
        </p:txBody>
      </p:sp>
      <p:sp>
        <p:nvSpPr>
          <p:cNvPr id="4" name="Title 3"/>
          <p:cNvSpPr>
            <a:spLocks noGrp="1"/>
          </p:cNvSpPr>
          <p:nvPr>
            <p:ph type="title"/>
          </p:nvPr>
        </p:nvSpPr>
        <p:spPr/>
        <p:txBody>
          <a:bodyPr/>
          <a:lstStyle/>
          <a:p>
            <a:r>
              <a:rPr lang="en-GB" sz="3200" dirty="0" smtClean="0">
                <a:solidFill>
                  <a:schemeClr val="accent2">
                    <a:lumMod val="75000"/>
                  </a:schemeClr>
                </a:solidFill>
              </a:rPr>
              <a:t>Maven Lifecycle</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205046" y="1431965"/>
            <a:ext cx="11607800" cy="4699000"/>
          </a:xfrm>
        </p:spPr>
        <p:txBody>
          <a:bodyPr/>
          <a:lstStyle/>
          <a:p>
            <a:endParaRPr lang="en-US" dirty="0">
              <a:solidFill>
                <a:schemeClr val="accent1">
                  <a:lumMod val="75000"/>
                </a:schemeClr>
              </a:solidFill>
            </a:endParaRPr>
          </a:p>
          <a:p>
            <a:r>
              <a:rPr lang="en-US" dirty="0"/>
              <a:t>Maven has 3 built-in build life cycles. These are</a:t>
            </a:r>
            <a:r>
              <a:rPr lang="en-US" dirty="0" smtClean="0"/>
              <a:t>:</a:t>
            </a:r>
          </a:p>
          <a:p>
            <a:pPr marL="342900" indent="-342900">
              <a:buFont typeface="Wingdings" panose="05000000000000000000" pitchFamily="2" charset="2"/>
              <a:buChar char="Ø"/>
            </a:pPr>
            <a:r>
              <a:rPr lang="en-US" dirty="0" smtClean="0"/>
              <a:t>Default-</a:t>
            </a:r>
            <a:r>
              <a:rPr lang="en-US" dirty="0"/>
              <a:t> handles everything related to compiling and packaging your project</a:t>
            </a:r>
            <a:endParaRPr lang="en-US" dirty="0" smtClean="0"/>
          </a:p>
          <a:p>
            <a:pPr marL="342900" indent="-342900">
              <a:buFont typeface="Wingdings" panose="05000000000000000000" pitchFamily="2" charset="2"/>
              <a:buChar char="Ø"/>
            </a:pPr>
            <a:r>
              <a:rPr lang="en-US" dirty="0" smtClean="0"/>
              <a:t>Clean-</a:t>
            </a:r>
            <a:r>
              <a:rPr lang="en-US" dirty="0"/>
              <a:t>handles everything related to removing temporary files from the output directory, including generated source files, compiled classes, previous JAR files </a:t>
            </a:r>
            <a:r>
              <a:rPr lang="en-US" dirty="0" err="1"/>
              <a:t>etc</a:t>
            </a:r>
            <a:endParaRPr lang="en-US" dirty="0" smtClean="0"/>
          </a:p>
          <a:p>
            <a:pPr marL="342900" indent="-342900">
              <a:buFont typeface="Wingdings" panose="05000000000000000000" pitchFamily="2" charset="2"/>
              <a:buChar char="Ø"/>
            </a:pPr>
            <a:r>
              <a:rPr lang="en-US" dirty="0" smtClean="0"/>
              <a:t>Site-</a:t>
            </a:r>
            <a:r>
              <a:rPr lang="en-US" dirty="0"/>
              <a:t>handles everything related to generating documentation for your project</a:t>
            </a:r>
          </a:p>
          <a:p>
            <a:endParaRPr lang="en-GB" dirty="0" smtClean="0"/>
          </a:p>
          <a:p>
            <a:pPr lvl="4" indent="0">
              <a:buNone/>
            </a:pPr>
            <a:endParaRPr lang="en-GB" sz="2000" dirty="0" smtClean="0"/>
          </a:p>
        </p:txBody>
      </p:sp>
    </p:spTree>
    <p:extLst>
      <p:ext uri="{BB962C8B-B14F-4D97-AF65-F5344CB8AC3E}">
        <p14:creationId xmlns:p14="http://schemas.microsoft.com/office/powerpoint/2010/main" val="4238876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dirty="0"/>
          </a:p>
          <a:p>
            <a:pPr lvl="1">
              <a:buNone/>
            </a:pPr>
            <a:endParaRPr lang="en-US" dirty="0"/>
          </a:p>
          <a:p>
            <a:endParaRPr lang="en-GB" dirty="0"/>
          </a:p>
        </p:txBody>
      </p:sp>
      <p:sp>
        <p:nvSpPr>
          <p:cNvPr id="4" name="Title 3"/>
          <p:cNvSpPr>
            <a:spLocks noGrp="1"/>
          </p:cNvSpPr>
          <p:nvPr>
            <p:ph type="title"/>
          </p:nvPr>
        </p:nvSpPr>
        <p:spPr/>
        <p:txBody>
          <a:bodyPr/>
          <a:lstStyle/>
          <a:p>
            <a:r>
              <a:rPr lang="en-GB" sz="3200" dirty="0" smtClean="0">
                <a:solidFill>
                  <a:schemeClr val="accent2">
                    <a:lumMod val="75000"/>
                  </a:schemeClr>
                </a:solidFill>
              </a:rPr>
              <a:t>Maven Archetype</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205046" y="1431965"/>
            <a:ext cx="11607800" cy="4699000"/>
          </a:xfrm>
        </p:spPr>
        <p:txBody>
          <a:bodyPr/>
          <a:lstStyle/>
          <a:p>
            <a:endParaRPr lang="en-US" dirty="0">
              <a:solidFill>
                <a:schemeClr val="accent1">
                  <a:lumMod val="75000"/>
                </a:schemeClr>
              </a:solidFill>
            </a:endParaRPr>
          </a:p>
          <a:p>
            <a:pPr lvl="4" indent="0">
              <a:buNone/>
            </a:pPr>
            <a:r>
              <a:rPr lang="en-GB" sz="2000" b="1" dirty="0" smtClean="0"/>
              <a:t>To create a maven project use</a:t>
            </a:r>
          </a:p>
          <a:p>
            <a:r>
              <a:rPr lang="en-US" b="1" i="1" dirty="0" smtClean="0"/>
              <a:t>	</a:t>
            </a:r>
            <a:r>
              <a:rPr lang="en-US" b="1" i="1" dirty="0" err="1" smtClean="0"/>
              <a:t>mvn</a:t>
            </a:r>
            <a:r>
              <a:rPr lang="en-US" b="1" i="1" dirty="0" smtClean="0"/>
              <a:t> </a:t>
            </a:r>
            <a:r>
              <a:rPr lang="en-US" b="1" i="1" dirty="0" err="1"/>
              <a:t>archetype:generate</a:t>
            </a:r>
            <a:r>
              <a:rPr lang="en-US" b="1" i="1" dirty="0"/>
              <a:t> -</a:t>
            </a:r>
            <a:r>
              <a:rPr lang="en-US" b="1" i="1" dirty="0" err="1" smtClean="0"/>
              <a:t>DgroupId</a:t>
            </a:r>
            <a:r>
              <a:rPr lang="en-US" b="1" i="1" dirty="0" smtClean="0"/>
              <a:t>=</a:t>
            </a:r>
            <a:r>
              <a:rPr lang="en-US" b="1" i="1" dirty="0" err="1" smtClean="0"/>
              <a:t>MyProject</a:t>
            </a:r>
            <a:r>
              <a:rPr lang="en-US" b="1" i="1" dirty="0" smtClean="0"/>
              <a:t> </a:t>
            </a:r>
            <a:r>
              <a:rPr lang="en-US" b="1" i="1" dirty="0"/>
              <a:t>-</a:t>
            </a:r>
            <a:r>
              <a:rPr lang="en-US" b="1" i="1" dirty="0" err="1"/>
              <a:t>DartifactId</a:t>
            </a:r>
            <a:r>
              <a:rPr lang="en-US" b="1" i="1" dirty="0"/>
              <a:t>=</a:t>
            </a:r>
            <a:r>
              <a:rPr lang="en-US" b="1" i="1" dirty="0" err="1"/>
              <a:t>DemoMavenProject</a:t>
            </a:r>
            <a:r>
              <a:rPr lang="en-US" b="1" i="1" dirty="0"/>
              <a:t> -</a:t>
            </a:r>
            <a:r>
              <a:rPr lang="en-US" b="1" i="1" dirty="0" err="1"/>
              <a:t>DarchetypeArtifactId</a:t>
            </a:r>
            <a:r>
              <a:rPr lang="en-US" b="1" i="1" dirty="0"/>
              <a:t>=maven-archetype-</a:t>
            </a:r>
            <a:r>
              <a:rPr lang="en-US" b="1" i="1" dirty="0" err="1"/>
              <a:t>quickstart</a:t>
            </a:r>
            <a:r>
              <a:rPr lang="en-US" b="1" i="1" dirty="0"/>
              <a:t> -</a:t>
            </a:r>
            <a:r>
              <a:rPr lang="en-US" b="1" i="1" dirty="0" err="1" smtClean="0"/>
              <a:t>DinteractiveMode</a:t>
            </a:r>
            <a:r>
              <a:rPr lang="en-US" b="1" i="1" dirty="0" smtClean="0"/>
              <a:t>=false</a:t>
            </a:r>
          </a:p>
          <a:p>
            <a:endParaRPr lang="en-US" b="1" i="1" dirty="0"/>
          </a:p>
          <a:p>
            <a:r>
              <a:rPr lang="en-US" b="1" i="1" dirty="0" smtClean="0"/>
              <a:t>To convert it into eclipse compatible format</a:t>
            </a:r>
          </a:p>
          <a:p>
            <a:r>
              <a:rPr lang="en-US" b="1" i="1" dirty="0" err="1" smtClean="0"/>
              <a:t>Mvn</a:t>
            </a:r>
            <a:r>
              <a:rPr lang="en-US" b="1" i="1" dirty="0" smtClean="0"/>
              <a:t> </a:t>
            </a:r>
            <a:r>
              <a:rPr lang="en-US" b="1" i="1" dirty="0" err="1" smtClean="0"/>
              <a:t>eclipse:eclipse</a:t>
            </a:r>
            <a:endParaRPr lang="en-US" dirty="0"/>
          </a:p>
          <a:p>
            <a:r>
              <a:rPr lang="en-US" dirty="0"/>
              <a:t/>
            </a:r>
            <a:br>
              <a:rPr lang="en-US" dirty="0"/>
            </a:br>
            <a:endParaRPr lang="en-GB" sz="2000" dirty="0" smtClean="0"/>
          </a:p>
        </p:txBody>
      </p:sp>
      <p:sp>
        <p:nvSpPr>
          <p:cNvPr id="3" name="Rectangle 2"/>
          <p:cNvSpPr>
            <a:spLocks noChangeArrowheads="1"/>
          </p:cNvSpPr>
          <p:nvPr/>
        </p:nvSpPr>
        <p:spPr bwMode="auto">
          <a:xfrm>
            <a:off x="0" y="120877"/>
            <a:ext cx="221536" cy="215444"/>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2195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dirty="0"/>
          </a:p>
          <a:p>
            <a:pPr lvl="1">
              <a:buNone/>
            </a:pPr>
            <a:endParaRPr lang="en-US" dirty="0"/>
          </a:p>
          <a:p>
            <a:endParaRPr lang="en-GB" dirty="0"/>
          </a:p>
        </p:txBody>
      </p:sp>
      <p:sp>
        <p:nvSpPr>
          <p:cNvPr id="4" name="Title 3"/>
          <p:cNvSpPr>
            <a:spLocks noGrp="1"/>
          </p:cNvSpPr>
          <p:nvPr>
            <p:ph type="title"/>
          </p:nvPr>
        </p:nvSpPr>
        <p:spPr/>
        <p:txBody>
          <a:bodyPr/>
          <a:lstStyle/>
          <a:p>
            <a:r>
              <a:rPr lang="en-GB" sz="3200" dirty="0" smtClean="0">
                <a:solidFill>
                  <a:schemeClr val="accent2">
                    <a:lumMod val="75000"/>
                  </a:schemeClr>
                </a:solidFill>
              </a:rPr>
              <a:t>Build Phases</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205046" y="1431965"/>
            <a:ext cx="11607800" cy="4699000"/>
          </a:xfrm>
        </p:spPr>
        <p:txBody>
          <a:bodyPr/>
          <a:lstStyle/>
          <a:p>
            <a:endParaRPr lang="en-US" dirty="0">
              <a:solidFill>
                <a:schemeClr val="accent1">
                  <a:lumMod val="75000"/>
                </a:schemeClr>
              </a:solidFill>
            </a:endParaRPr>
          </a:p>
          <a:p>
            <a:endParaRPr lang="en-GB" dirty="0" smtClean="0"/>
          </a:p>
          <a:p>
            <a:pPr lvl="4" indent="0">
              <a:buNone/>
            </a:pPr>
            <a:endParaRPr lang="en-GB" sz="2000" dirty="0" smtClean="0"/>
          </a:p>
        </p:txBody>
      </p:sp>
      <p:graphicFrame>
        <p:nvGraphicFramePr>
          <p:cNvPr id="2" name="Table 1"/>
          <p:cNvGraphicFramePr>
            <a:graphicFrameLocks noGrp="1"/>
          </p:cNvGraphicFramePr>
          <p:nvPr/>
        </p:nvGraphicFramePr>
        <p:xfrm>
          <a:off x="2032000" y="719666"/>
          <a:ext cx="8128000" cy="1854200"/>
        </p:xfrm>
        <a:graphic>
          <a:graphicData uri="http://schemas.openxmlformats.org/drawingml/2006/table">
            <a:tbl>
              <a:tblPr firstRow="1" bandRow="1">
                <a:tableStyleId>{5C22544A-7EE6-4342-B048-85BDC9FD1C3A}</a:tableStyleId>
              </a:tblPr>
              <a:tblGrid>
                <a:gridCol w="4064000"/>
                <a:gridCol w="4064000"/>
              </a:tblGrid>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020636721"/>
              </p:ext>
            </p:extLst>
          </p:nvPr>
        </p:nvGraphicFramePr>
        <p:xfrm>
          <a:off x="2032000" y="719666"/>
          <a:ext cx="8128000" cy="53136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Build</a:t>
                      </a:r>
                      <a:r>
                        <a:rPr lang="en-US" baseline="0" dirty="0" smtClean="0"/>
                        <a:t> Phase</a:t>
                      </a:r>
                      <a:endParaRPr lang="en-US" dirty="0"/>
                    </a:p>
                  </a:txBody>
                  <a:tcPr/>
                </a:tc>
                <a:tc>
                  <a:txBody>
                    <a:bodyPr/>
                    <a:lstStyle/>
                    <a:p>
                      <a:r>
                        <a:rPr lang="en-US" dirty="0" smtClean="0"/>
                        <a:t>Description</a:t>
                      </a:r>
                      <a:endParaRPr lang="en-US" dirty="0"/>
                    </a:p>
                  </a:txBody>
                  <a:tcPr/>
                </a:tc>
              </a:tr>
              <a:tr h="370840">
                <a:tc>
                  <a:txBody>
                    <a:bodyPr/>
                    <a:lstStyle/>
                    <a:p>
                      <a:r>
                        <a:rPr lang="en-US" dirty="0" smtClean="0"/>
                        <a:t>Validate</a:t>
                      </a:r>
                      <a:endParaRPr lang="en-US" dirty="0"/>
                    </a:p>
                  </a:txBody>
                  <a:tcPr/>
                </a:tc>
                <a:tc>
                  <a:txBody>
                    <a:bodyPr/>
                    <a:lstStyle/>
                    <a:p>
                      <a:r>
                        <a:rPr lang="en-US" dirty="0" smtClean="0"/>
                        <a:t>Project is correct, necessary info is available</a:t>
                      </a:r>
                      <a:r>
                        <a:rPr lang="en-US" baseline="0" dirty="0" smtClean="0"/>
                        <a:t> and all dependencies are downloaded</a:t>
                      </a:r>
                      <a:endParaRPr lang="en-US" dirty="0"/>
                    </a:p>
                  </a:txBody>
                  <a:tcPr/>
                </a:tc>
              </a:tr>
              <a:tr h="370840">
                <a:tc>
                  <a:txBody>
                    <a:bodyPr/>
                    <a:lstStyle/>
                    <a:p>
                      <a:r>
                        <a:rPr lang="en-US" dirty="0" smtClean="0"/>
                        <a:t>Compile</a:t>
                      </a:r>
                      <a:endParaRPr lang="en-US" dirty="0"/>
                    </a:p>
                  </a:txBody>
                  <a:tcPr/>
                </a:tc>
                <a:tc>
                  <a:txBody>
                    <a:bodyPr/>
                    <a:lstStyle/>
                    <a:p>
                      <a:r>
                        <a:rPr lang="en-US" dirty="0" smtClean="0"/>
                        <a:t>Compiles source code of project</a:t>
                      </a:r>
                      <a:endParaRPr lang="en-US" dirty="0"/>
                    </a:p>
                  </a:txBody>
                  <a:tcPr/>
                </a:tc>
              </a:tr>
              <a:tr h="370840">
                <a:tc>
                  <a:txBody>
                    <a:bodyPr/>
                    <a:lstStyle/>
                    <a:p>
                      <a:r>
                        <a:rPr lang="en-US" dirty="0" smtClean="0"/>
                        <a:t>Test</a:t>
                      </a:r>
                      <a:endParaRPr lang="en-US" dirty="0"/>
                    </a:p>
                  </a:txBody>
                  <a:tcPr/>
                </a:tc>
                <a:tc>
                  <a:txBody>
                    <a:bodyPr/>
                    <a:lstStyle/>
                    <a:p>
                      <a:r>
                        <a:rPr lang="en-US" dirty="0" smtClean="0"/>
                        <a:t>Runs the test against compiled source code, using suitable UT framework. These tests</a:t>
                      </a:r>
                      <a:r>
                        <a:rPr lang="en-US" baseline="0" dirty="0" smtClean="0"/>
                        <a:t> don’t need to be packaged or deployed</a:t>
                      </a:r>
                      <a:endParaRPr lang="en-US" dirty="0"/>
                    </a:p>
                  </a:txBody>
                  <a:tcPr/>
                </a:tc>
              </a:tr>
              <a:tr h="370840">
                <a:tc>
                  <a:txBody>
                    <a:bodyPr/>
                    <a:lstStyle/>
                    <a:p>
                      <a:r>
                        <a:rPr lang="en-US" dirty="0" smtClean="0"/>
                        <a:t>Package</a:t>
                      </a:r>
                      <a:endParaRPr lang="en-US" dirty="0"/>
                    </a:p>
                  </a:txBody>
                  <a:tcPr/>
                </a:tc>
                <a:tc>
                  <a:txBody>
                    <a:bodyPr/>
                    <a:lstStyle/>
                    <a:p>
                      <a:r>
                        <a:rPr lang="en-US" dirty="0" smtClean="0"/>
                        <a:t>Packs the compiled code in its distributable format (Jar/War)</a:t>
                      </a:r>
                    </a:p>
                  </a:txBody>
                  <a:tcPr/>
                </a:tc>
              </a:tr>
              <a:tr h="370840">
                <a:tc>
                  <a:txBody>
                    <a:bodyPr/>
                    <a:lstStyle/>
                    <a:p>
                      <a:r>
                        <a:rPr lang="en-US" dirty="0" smtClean="0"/>
                        <a:t>install</a:t>
                      </a:r>
                      <a:endParaRPr lang="en-US" dirty="0"/>
                    </a:p>
                  </a:txBody>
                  <a:tcPr/>
                </a:tc>
                <a:tc>
                  <a:txBody>
                    <a:bodyPr/>
                    <a:lstStyle/>
                    <a:p>
                      <a:r>
                        <a:rPr lang="en-US" dirty="0" smtClean="0"/>
                        <a:t>Install</a:t>
                      </a:r>
                      <a:r>
                        <a:rPr lang="en-US" baseline="0" dirty="0" smtClean="0"/>
                        <a:t> the package into the local repository, so as to use in other projects as dependency; locally</a:t>
                      </a:r>
                      <a:endParaRPr lang="en-US" dirty="0"/>
                    </a:p>
                  </a:txBody>
                  <a:tcPr/>
                </a:tc>
              </a:tr>
              <a:tr h="370840">
                <a:tc>
                  <a:txBody>
                    <a:bodyPr/>
                    <a:lstStyle/>
                    <a:p>
                      <a:r>
                        <a:rPr lang="en-US" dirty="0" smtClean="0"/>
                        <a:t>Deploy</a:t>
                      </a:r>
                      <a:endParaRPr lang="en-US" dirty="0"/>
                    </a:p>
                  </a:txBody>
                  <a:tcPr/>
                </a:tc>
                <a:tc>
                  <a:txBody>
                    <a:bodyPr/>
                    <a:lstStyle/>
                    <a:p>
                      <a:r>
                        <a:rPr lang="en-US" dirty="0" smtClean="0"/>
                        <a:t>Copies the final package to remote repository for sharing with other developers</a:t>
                      </a:r>
                      <a:endParaRPr lang="en-US" dirty="0"/>
                    </a:p>
                  </a:txBody>
                  <a:tcPr/>
                </a:tc>
              </a:tr>
            </a:tbl>
          </a:graphicData>
        </a:graphic>
      </p:graphicFrame>
    </p:spTree>
    <p:extLst>
      <p:ext uri="{BB962C8B-B14F-4D97-AF65-F5344CB8AC3E}">
        <p14:creationId xmlns:p14="http://schemas.microsoft.com/office/powerpoint/2010/main" val="2295800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304694"/>
            <a:ext cx="11700000" cy="4976860"/>
          </a:xfrm>
        </p:spPr>
        <p:txBody>
          <a:bodyPr/>
          <a:lstStyle/>
          <a:p>
            <a:endParaRPr lang="en-US" dirty="0"/>
          </a:p>
          <a:p>
            <a:pPr lvl="1">
              <a:buNone/>
            </a:pPr>
            <a:endParaRPr lang="en-US" dirty="0"/>
          </a:p>
          <a:p>
            <a:endParaRPr lang="en-GB" dirty="0"/>
          </a:p>
        </p:txBody>
      </p:sp>
      <p:sp>
        <p:nvSpPr>
          <p:cNvPr id="4" name="Title 3"/>
          <p:cNvSpPr>
            <a:spLocks noGrp="1"/>
          </p:cNvSpPr>
          <p:nvPr>
            <p:ph type="title"/>
          </p:nvPr>
        </p:nvSpPr>
        <p:spPr/>
        <p:txBody>
          <a:bodyPr/>
          <a:lstStyle/>
          <a:p>
            <a:r>
              <a:rPr lang="en-GB" sz="3200" dirty="0" smtClean="0">
                <a:solidFill>
                  <a:schemeClr val="accent2">
                    <a:lumMod val="75000"/>
                  </a:schemeClr>
                </a:solidFill>
              </a:rPr>
              <a:t>Maven Plugin(Group of Goals)</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205046" y="1431965"/>
            <a:ext cx="11607800" cy="4699000"/>
          </a:xfrm>
        </p:spPr>
        <p:txBody>
          <a:bodyPr>
            <a:normAutofit fontScale="62500" lnSpcReduction="20000"/>
          </a:bodyPr>
          <a:lstStyle/>
          <a:p>
            <a:pPr lvl="0" eaLnBrk="0" fontAlgn="base" hangingPunct="0">
              <a:lnSpc>
                <a:spcPct val="100000"/>
              </a:lnSpc>
              <a:spcBef>
                <a:spcPct val="0"/>
              </a:spcBef>
              <a:spcAft>
                <a:spcPct val="0"/>
              </a:spcAft>
            </a:pPr>
            <a:r>
              <a:rPr lang="en-US" dirty="0" smtClean="0">
                <a:solidFill>
                  <a:schemeClr val="accent1">
                    <a:lumMod val="75000"/>
                  </a:schemeClr>
                </a:solidFill>
              </a:rPr>
              <a:t>    </a:t>
            </a:r>
            <a:r>
              <a:rPr lang="en-US" dirty="0">
                <a:solidFill>
                  <a:srgbClr val="000000"/>
                </a:solidFill>
                <a:latin typeface="Courier New" panose="02070309020205020404" pitchFamily="49" charset="0"/>
                <a:cs typeface="Courier New" panose="02070309020205020404" pitchFamily="49" charset="0"/>
              </a:rPr>
              <a:t>&lt;</a:t>
            </a:r>
            <a:r>
              <a:rPr lang="en-US" b="1" dirty="0">
                <a:solidFill>
                  <a:srgbClr val="006699"/>
                </a:solidFill>
                <a:latin typeface="Courier New" panose="02070309020205020404" pitchFamily="49" charset="0"/>
                <a:cs typeface="Courier New" panose="02070309020205020404" pitchFamily="49" charset="0"/>
              </a:rPr>
              <a:t>build</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8200"/>
                </a:solidFill>
                <a:latin typeface="Courier New" panose="02070309020205020404" pitchFamily="49" charset="0"/>
                <a:cs typeface="Courier New" panose="02070309020205020404" pitchFamily="49" charset="0"/>
              </a:rPr>
              <a:t>&lt;!-- Source directory configuration --&gt;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err="1">
                <a:solidFill>
                  <a:srgbClr val="006699"/>
                </a:solidFill>
                <a:latin typeface="Courier New" panose="02070309020205020404" pitchFamily="49" charset="0"/>
                <a:cs typeface="Courier New" panose="02070309020205020404" pitchFamily="49" charset="0"/>
              </a:rPr>
              <a:t>sourceDirectory</a:t>
            </a:r>
            <a:r>
              <a:rPr lang="en-US" dirty="0">
                <a:solidFill>
                  <a:srgbClr val="000000"/>
                </a:solidFill>
                <a:latin typeface="Courier New" panose="02070309020205020404" pitchFamily="49" charset="0"/>
                <a:cs typeface="Courier New" panose="02070309020205020404" pitchFamily="49" charset="0"/>
              </a:rPr>
              <a:t>&gt;</a:t>
            </a:r>
            <a:r>
              <a:rPr lang="en-US" dirty="0" err="1">
                <a:solidFill>
                  <a:srgbClr val="000000"/>
                </a:solidFill>
                <a:latin typeface="Courier New" panose="02070309020205020404" pitchFamily="49" charset="0"/>
                <a:cs typeface="Courier New" panose="02070309020205020404" pitchFamily="49" charset="0"/>
              </a:rPr>
              <a:t>src</a:t>
            </a:r>
            <a:r>
              <a:rPr lang="en-US" dirty="0">
                <a:solidFill>
                  <a:srgbClr val="000000"/>
                </a:solidFill>
                <a:latin typeface="Courier New" panose="02070309020205020404" pitchFamily="49" charset="0"/>
                <a:cs typeface="Courier New" panose="02070309020205020404" pitchFamily="49" charset="0"/>
              </a:rPr>
              <a:t>&lt;/</a:t>
            </a:r>
            <a:r>
              <a:rPr lang="en-US" b="1" dirty="0" err="1">
                <a:solidFill>
                  <a:srgbClr val="006699"/>
                </a:solidFill>
                <a:latin typeface="Courier New" panose="02070309020205020404" pitchFamily="49" charset="0"/>
                <a:cs typeface="Courier New" panose="02070309020205020404" pitchFamily="49" charset="0"/>
              </a:rPr>
              <a:t>sourceDirectory</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a:solidFill>
                  <a:srgbClr val="006699"/>
                </a:solidFill>
                <a:latin typeface="Courier New" panose="02070309020205020404" pitchFamily="49" charset="0"/>
                <a:cs typeface="Courier New" panose="02070309020205020404" pitchFamily="49" charset="0"/>
              </a:rPr>
              <a:t>plugins</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8200"/>
                </a:solidFill>
                <a:latin typeface="Courier New" panose="02070309020205020404" pitchFamily="49" charset="0"/>
                <a:cs typeface="Courier New" panose="02070309020205020404" pitchFamily="49" charset="0"/>
              </a:rPr>
              <a:t>&lt;!-- Following plugin executes the </a:t>
            </a:r>
            <a:r>
              <a:rPr lang="en-US" dirty="0" err="1">
                <a:solidFill>
                  <a:srgbClr val="008200"/>
                </a:solidFill>
                <a:latin typeface="Courier New" panose="02070309020205020404" pitchFamily="49" charset="0"/>
                <a:cs typeface="Courier New" panose="02070309020205020404" pitchFamily="49" charset="0"/>
              </a:rPr>
              <a:t>testng</a:t>
            </a:r>
            <a:r>
              <a:rPr lang="en-US" dirty="0">
                <a:solidFill>
                  <a:srgbClr val="008200"/>
                </a:solidFill>
                <a:latin typeface="Courier New" panose="02070309020205020404" pitchFamily="49" charset="0"/>
                <a:cs typeface="Courier New" panose="02070309020205020404" pitchFamily="49" charset="0"/>
              </a:rPr>
              <a:t> tests --&gt;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a:solidFill>
                  <a:srgbClr val="006699"/>
                </a:solidFill>
                <a:latin typeface="Courier New" panose="02070309020205020404" pitchFamily="49" charset="0"/>
                <a:cs typeface="Courier New" panose="02070309020205020404" pitchFamily="49" charset="0"/>
              </a:rPr>
              <a:t>plugin</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err="1">
                <a:solidFill>
                  <a:srgbClr val="006699"/>
                </a:solidFill>
                <a:latin typeface="Courier New" panose="02070309020205020404" pitchFamily="49" charset="0"/>
                <a:cs typeface="Courier New" panose="02070309020205020404" pitchFamily="49" charset="0"/>
              </a:rPr>
              <a:t>groupId</a:t>
            </a:r>
            <a:r>
              <a:rPr lang="en-US" dirty="0">
                <a:solidFill>
                  <a:srgbClr val="000000"/>
                </a:solidFill>
                <a:latin typeface="Courier New" panose="02070309020205020404" pitchFamily="49" charset="0"/>
                <a:cs typeface="Courier New" panose="02070309020205020404" pitchFamily="49" charset="0"/>
              </a:rPr>
              <a:t>&gt;</a:t>
            </a:r>
            <a:r>
              <a:rPr lang="en-US" dirty="0" err="1">
                <a:solidFill>
                  <a:srgbClr val="000000"/>
                </a:solidFill>
                <a:latin typeface="Courier New" panose="02070309020205020404" pitchFamily="49" charset="0"/>
                <a:cs typeface="Courier New" panose="02070309020205020404" pitchFamily="49" charset="0"/>
              </a:rPr>
              <a:t>org.apache.maven.plugins</a:t>
            </a:r>
            <a:r>
              <a:rPr lang="en-US" dirty="0">
                <a:solidFill>
                  <a:srgbClr val="000000"/>
                </a:solidFill>
                <a:latin typeface="Courier New" panose="02070309020205020404" pitchFamily="49" charset="0"/>
                <a:cs typeface="Courier New" panose="02070309020205020404" pitchFamily="49" charset="0"/>
              </a:rPr>
              <a:t>&lt;/</a:t>
            </a:r>
            <a:r>
              <a:rPr lang="en-US" b="1" dirty="0" err="1">
                <a:solidFill>
                  <a:srgbClr val="006699"/>
                </a:solidFill>
                <a:latin typeface="Courier New" panose="02070309020205020404" pitchFamily="49" charset="0"/>
                <a:cs typeface="Courier New" panose="02070309020205020404" pitchFamily="49" charset="0"/>
              </a:rPr>
              <a:t>groupId</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err="1">
                <a:solidFill>
                  <a:srgbClr val="006699"/>
                </a:solidFill>
                <a:latin typeface="Courier New" panose="02070309020205020404" pitchFamily="49" charset="0"/>
                <a:cs typeface="Courier New" panose="02070309020205020404" pitchFamily="49" charset="0"/>
              </a:rPr>
              <a:t>artifactId</a:t>
            </a:r>
            <a:r>
              <a:rPr lang="en-US" dirty="0">
                <a:solidFill>
                  <a:srgbClr val="000000"/>
                </a:solidFill>
                <a:latin typeface="Courier New" panose="02070309020205020404" pitchFamily="49" charset="0"/>
                <a:cs typeface="Courier New" panose="02070309020205020404" pitchFamily="49" charset="0"/>
              </a:rPr>
              <a:t>&gt;maven-surefire-plugin&lt;/</a:t>
            </a:r>
            <a:r>
              <a:rPr lang="en-US" b="1" dirty="0" err="1">
                <a:solidFill>
                  <a:srgbClr val="006699"/>
                </a:solidFill>
                <a:latin typeface="Courier New" panose="02070309020205020404" pitchFamily="49" charset="0"/>
                <a:cs typeface="Courier New" panose="02070309020205020404" pitchFamily="49" charset="0"/>
              </a:rPr>
              <a:t>artifactId</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a:solidFill>
                  <a:srgbClr val="006699"/>
                </a:solidFill>
                <a:latin typeface="Courier New" panose="02070309020205020404" pitchFamily="49" charset="0"/>
                <a:cs typeface="Courier New" panose="02070309020205020404" pitchFamily="49" charset="0"/>
              </a:rPr>
              <a:t>version</a:t>
            </a:r>
            <a:r>
              <a:rPr lang="en-US" dirty="0">
                <a:solidFill>
                  <a:srgbClr val="000000"/>
                </a:solidFill>
                <a:latin typeface="Courier New" panose="02070309020205020404" pitchFamily="49" charset="0"/>
                <a:cs typeface="Courier New" panose="02070309020205020404" pitchFamily="49" charset="0"/>
              </a:rPr>
              <a:t>&gt;2.14.1&lt;/</a:t>
            </a:r>
            <a:r>
              <a:rPr lang="en-US" b="1" dirty="0">
                <a:solidFill>
                  <a:srgbClr val="006699"/>
                </a:solidFill>
                <a:latin typeface="Courier New" panose="02070309020205020404" pitchFamily="49" charset="0"/>
                <a:cs typeface="Courier New" panose="02070309020205020404" pitchFamily="49" charset="0"/>
              </a:rPr>
              <a:t>version</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a:solidFill>
                  <a:srgbClr val="006699"/>
                </a:solidFill>
                <a:latin typeface="Courier New" panose="02070309020205020404" pitchFamily="49" charset="0"/>
                <a:cs typeface="Courier New" panose="02070309020205020404" pitchFamily="49" charset="0"/>
              </a:rPr>
              <a:t>configuration</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8200"/>
                </a:solidFill>
                <a:latin typeface="Courier New" panose="02070309020205020404" pitchFamily="49" charset="0"/>
                <a:cs typeface="Courier New" panose="02070309020205020404" pitchFamily="49" charset="0"/>
              </a:rPr>
              <a:t>&lt;!-- Suite </a:t>
            </a:r>
            <a:r>
              <a:rPr lang="en-US" dirty="0" err="1">
                <a:solidFill>
                  <a:srgbClr val="008200"/>
                </a:solidFill>
                <a:latin typeface="Courier New" panose="02070309020205020404" pitchFamily="49" charset="0"/>
                <a:cs typeface="Courier New" panose="02070309020205020404" pitchFamily="49" charset="0"/>
              </a:rPr>
              <a:t>testng</a:t>
            </a:r>
            <a:r>
              <a:rPr lang="en-US" dirty="0">
                <a:solidFill>
                  <a:srgbClr val="008200"/>
                </a:solidFill>
                <a:latin typeface="Courier New" panose="02070309020205020404" pitchFamily="49" charset="0"/>
                <a:cs typeface="Courier New" panose="02070309020205020404" pitchFamily="49" charset="0"/>
              </a:rPr>
              <a:t> xml file to consider for test execution --&gt;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err="1">
                <a:solidFill>
                  <a:srgbClr val="006699"/>
                </a:solidFill>
                <a:latin typeface="Courier New" panose="02070309020205020404" pitchFamily="49" charset="0"/>
                <a:cs typeface="Courier New" panose="02070309020205020404" pitchFamily="49" charset="0"/>
              </a:rPr>
              <a:t>suiteXmlFiles</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err="1">
                <a:solidFill>
                  <a:srgbClr val="006699"/>
                </a:solidFill>
                <a:latin typeface="Courier New" panose="02070309020205020404" pitchFamily="49" charset="0"/>
                <a:cs typeface="Courier New" panose="02070309020205020404" pitchFamily="49" charset="0"/>
              </a:rPr>
              <a:t>suiteXmlFile</a:t>
            </a:r>
            <a:r>
              <a:rPr lang="en-US" dirty="0">
                <a:solidFill>
                  <a:srgbClr val="000000"/>
                </a:solidFill>
                <a:latin typeface="Courier New" panose="02070309020205020404" pitchFamily="49" charset="0"/>
                <a:cs typeface="Courier New" panose="02070309020205020404" pitchFamily="49" charset="0"/>
              </a:rPr>
              <a:t>&gt;testng.xml&lt;/</a:t>
            </a:r>
            <a:r>
              <a:rPr lang="en-US" b="1" dirty="0" err="1">
                <a:solidFill>
                  <a:srgbClr val="006699"/>
                </a:solidFill>
                <a:latin typeface="Courier New" panose="02070309020205020404" pitchFamily="49" charset="0"/>
                <a:cs typeface="Courier New" panose="02070309020205020404" pitchFamily="49" charset="0"/>
              </a:rPr>
              <a:t>suiteXmlFile</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err="1">
                <a:solidFill>
                  <a:srgbClr val="006699"/>
                </a:solidFill>
                <a:latin typeface="Courier New" panose="02070309020205020404" pitchFamily="49" charset="0"/>
                <a:cs typeface="Courier New" panose="02070309020205020404" pitchFamily="49" charset="0"/>
              </a:rPr>
              <a:t>suiteXmlFile</a:t>
            </a:r>
            <a:r>
              <a:rPr lang="en-US" dirty="0">
                <a:solidFill>
                  <a:srgbClr val="000000"/>
                </a:solidFill>
                <a:latin typeface="Courier New" panose="02070309020205020404" pitchFamily="49" charset="0"/>
                <a:cs typeface="Courier New" panose="02070309020205020404" pitchFamily="49" charset="0"/>
              </a:rPr>
              <a:t>&gt;suites-test-testng.xml&lt;/</a:t>
            </a:r>
            <a:r>
              <a:rPr lang="en-US" b="1" dirty="0" err="1">
                <a:solidFill>
                  <a:srgbClr val="006699"/>
                </a:solidFill>
                <a:latin typeface="Courier New" panose="02070309020205020404" pitchFamily="49" charset="0"/>
                <a:cs typeface="Courier New" panose="02070309020205020404" pitchFamily="49" charset="0"/>
              </a:rPr>
              <a:t>suiteXmlFile</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err="1">
                <a:solidFill>
                  <a:srgbClr val="006699"/>
                </a:solidFill>
                <a:latin typeface="Courier New" panose="02070309020205020404" pitchFamily="49" charset="0"/>
                <a:cs typeface="Courier New" panose="02070309020205020404" pitchFamily="49" charset="0"/>
              </a:rPr>
              <a:t>suiteXmlFiles</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a:solidFill>
                  <a:srgbClr val="006699"/>
                </a:solidFill>
                <a:latin typeface="Courier New" panose="02070309020205020404" pitchFamily="49" charset="0"/>
                <a:cs typeface="Courier New" panose="02070309020205020404" pitchFamily="49" charset="0"/>
              </a:rPr>
              <a:t>configuration</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a:solidFill>
                  <a:srgbClr val="006699"/>
                </a:solidFill>
                <a:latin typeface="Courier New" panose="02070309020205020404" pitchFamily="49" charset="0"/>
                <a:cs typeface="Courier New" panose="02070309020205020404" pitchFamily="49" charset="0"/>
              </a:rPr>
              <a:t>plugin</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8200"/>
                </a:solidFill>
                <a:latin typeface="Courier New" panose="02070309020205020404" pitchFamily="49" charset="0"/>
                <a:cs typeface="Courier New" panose="02070309020205020404" pitchFamily="49" charset="0"/>
              </a:rPr>
              <a:t>&lt;!-- Compiler plugin configures the java version to be </a:t>
            </a:r>
            <a:r>
              <a:rPr lang="en-US" dirty="0" err="1">
                <a:solidFill>
                  <a:srgbClr val="008200"/>
                </a:solidFill>
                <a:latin typeface="Courier New" panose="02070309020205020404" pitchFamily="49" charset="0"/>
                <a:cs typeface="Courier New" panose="02070309020205020404" pitchFamily="49" charset="0"/>
              </a:rPr>
              <a:t>usedfor</a:t>
            </a:r>
            <a:r>
              <a:rPr lang="en-US" dirty="0">
                <a:solidFill>
                  <a:srgbClr val="008200"/>
                </a:solidFill>
                <a:latin typeface="Courier New" panose="02070309020205020404" pitchFamily="49" charset="0"/>
                <a:cs typeface="Courier New" panose="02070309020205020404" pitchFamily="49" charset="0"/>
              </a:rPr>
              <a:t> compiling </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8200"/>
                </a:solidFill>
                <a:latin typeface="Courier New" panose="02070309020205020404" pitchFamily="49" charset="0"/>
                <a:cs typeface="Courier New" panose="02070309020205020404" pitchFamily="49" charset="0"/>
              </a:rPr>
              <a:t>the code --&gt;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a:solidFill>
                  <a:srgbClr val="006699"/>
                </a:solidFill>
                <a:latin typeface="Courier New" panose="02070309020205020404" pitchFamily="49" charset="0"/>
                <a:cs typeface="Courier New" panose="02070309020205020404" pitchFamily="49" charset="0"/>
              </a:rPr>
              <a:t>plugin</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err="1">
                <a:solidFill>
                  <a:srgbClr val="006699"/>
                </a:solidFill>
                <a:latin typeface="Courier New" panose="02070309020205020404" pitchFamily="49" charset="0"/>
                <a:cs typeface="Courier New" panose="02070309020205020404" pitchFamily="49" charset="0"/>
              </a:rPr>
              <a:t>artifactId</a:t>
            </a:r>
            <a:r>
              <a:rPr lang="en-US" dirty="0">
                <a:solidFill>
                  <a:srgbClr val="000000"/>
                </a:solidFill>
                <a:latin typeface="Courier New" panose="02070309020205020404" pitchFamily="49" charset="0"/>
                <a:cs typeface="Courier New" panose="02070309020205020404" pitchFamily="49" charset="0"/>
              </a:rPr>
              <a:t>&gt;maven-compiler-plugin&lt;/</a:t>
            </a:r>
            <a:r>
              <a:rPr lang="en-US" b="1" dirty="0" err="1">
                <a:solidFill>
                  <a:srgbClr val="006699"/>
                </a:solidFill>
                <a:latin typeface="Courier New" panose="02070309020205020404" pitchFamily="49" charset="0"/>
                <a:cs typeface="Courier New" panose="02070309020205020404" pitchFamily="49" charset="0"/>
              </a:rPr>
              <a:t>artifactId</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a:solidFill>
                  <a:srgbClr val="006699"/>
                </a:solidFill>
                <a:latin typeface="Courier New" panose="02070309020205020404" pitchFamily="49" charset="0"/>
                <a:cs typeface="Courier New" panose="02070309020205020404" pitchFamily="49" charset="0"/>
              </a:rPr>
              <a:t>configuration</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a:solidFill>
                  <a:srgbClr val="006699"/>
                </a:solidFill>
                <a:latin typeface="Courier New" panose="02070309020205020404" pitchFamily="49" charset="0"/>
                <a:cs typeface="Courier New" panose="02070309020205020404" pitchFamily="49" charset="0"/>
              </a:rPr>
              <a:t>source</a:t>
            </a:r>
            <a:r>
              <a:rPr lang="en-US" dirty="0">
                <a:solidFill>
                  <a:srgbClr val="000000"/>
                </a:solidFill>
                <a:latin typeface="Courier New" panose="02070309020205020404" pitchFamily="49" charset="0"/>
                <a:cs typeface="Courier New" panose="02070309020205020404" pitchFamily="49" charset="0"/>
              </a:rPr>
              <a:t>&gt;1.6&lt;/</a:t>
            </a:r>
            <a:r>
              <a:rPr lang="en-US" b="1" dirty="0">
                <a:solidFill>
                  <a:srgbClr val="006699"/>
                </a:solidFill>
                <a:latin typeface="Courier New" panose="02070309020205020404" pitchFamily="49" charset="0"/>
                <a:cs typeface="Courier New" panose="02070309020205020404" pitchFamily="49" charset="0"/>
              </a:rPr>
              <a:t>source</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a:solidFill>
                  <a:srgbClr val="006699"/>
                </a:solidFill>
                <a:latin typeface="Courier New" panose="02070309020205020404" pitchFamily="49" charset="0"/>
                <a:cs typeface="Courier New" panose="02070309020205020404" pitchFamily="49" charset="0"/>
              </a:rPr>
              <a:t>target</a:t>
            </a:r>
            <a:r>
              <a:rPr lang="en-US" dirty="0">
                <a:solidFill>
                  <a:srgbClr val="000000"/>
                </a:solidFill>
                <a:latin typeface="Courier New" panose="02070309020205020404" pitchFamily="49" charset="0"/>
                <a:cs typeface="Courier New" panose="02070309020205020404" pitchFamily="49" charset="0"/>
              </a:rPr>
              <a:t>&gt;1.6&lt;/</a:t>
            </a:r>
            <a:r>
              <a:rPr lang="en-US" b="1" dirty="0">
                <a:solidFill>
                  <a:srgbClr val="006699"/>
                </a:solidFill>
                <a:latin typeface="Courier New" panose="02070309020205020404" pitchFamily="49" charset="0"/>
                <a:cs typeface="Courier New" panose="02070309020205020404" pitchFamily="49" charset="0"/>
              </a:rPr>
              <a:t>target</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a:solidFill>
                  <a:srgbClr val="006699"/>
                </a:solidFill>
                <a:latin typeface="Courier New" panose="02070309020205020404" pitchFamily="49" charset="0"/>
                <a:cs typeface="Courier New" panose="02070309020205020404" pitchFamily="49" charset="0"/>
              </a:rPr>
              <a:t>configuration</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a:solidFill>
                  <a:srgbClr val="006699"/>
                </a:solidFill>
                <a:latin typeface="Courier New" panose="02070309020205020404" pitchFamily="49" charset="0"/>
                <a:cs typeface="Courier New" panose="02070309020205020404" pitchFamily="49" charset="0"/>
              </a:rPr>
              <a:t>plugin</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a:solidFill>
                  <a:srgbClr val="006699"/>
                </a:solidFill>
                <a:latin typeface="Courier New" panose="02070309020205020404" pitchFamily="49" charset="0"/>
                <a:cs typeface="Courier New" panose="02070309020205020404" pitchFamily="49" charset="0"/>
              </a:rPr>
              <a:t>plugins</a:t>
            </a:r>
            <a:r>
              <a:rPr lang="en-US" dirty="0">
                <a:solidFill>
                  <a:srgbClr val="000000"/>
                </a:solidFill>
                <a:latin typeface="Courier New" panose="02070309020205020404" pitchFamily="49" charset="0"/>
                <a:cs typeface="Courier New" panose="02070309020205020404" pitchFamily="49" charset="0"/>
              </a:rPr>
              <a:t>&gt;</a:t>
            </a:r>
            <a:endParaRPr lang="en-US" sz="1600" dirty="0"/>
          </a:p>
          <a:p>
            <a:pPr lvl="0" eaLnBrk="0" fontAlgn="base" hangingPunct="0">
              <a:lnSpc>
                <a:spcPct val="100000"/>
              </a:lnSpc>
              <a:spcBef>
                <a:spcPct val="0"/>
              </a:spcBef>
              <a:spcAft>
                <a:spcPct val="0"/>
              </a:spcAft>
            </a:pPr>
            <a:r>
              <a:rPr lang="en-US" dirty="0">
                <a:solidFill>
                  <a:srgbClr val="37474F"/>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&lt;/</a:t>
            </a:r>
            <a:r>
              <a:rPr lang="en-US" b="1" dirty="0">
                <a:solidFill>
                  <a:srgbClr val="006699"/>
                </a:solidFill>
                <a:latin typeface="Courier New" panose="02070309020205020404" pitchFamily="49" charset="0"/>
                <a:cs typeface="Courier New" panose="02070309020205020404" pitchFamily="49" charset="0"/>
              </a:rPr>
              <a:t>build</a:t>
            </a:r>
            <a:r>
              <a:rPr lang="en-US" dirty="0">
                <a:solidFill>
                  <a:srgbClr val="000000"/>
                </a:solidFill>
                <a:latin typeface="Courier New" panose="02070309020205020404" pitchFamily="49" charset="0"/>
                <a:cs typeface="Courier New" panose="02070309020205020404" pitchFamily="49" charset="0"/>
              </a:rPr>
              <a:t>&gt;</a:t>
            </a:r>
            <a:endParaRPr lang="en-US" sz="4400" dirty="0">
              <a:latin typeface="Arial" panose="020B0604020202020204" pitchFamily="34" charset="0"/>
            </a:endParaRPr>
          </a:p>
          <a:p>
            <a:endParaRPr lang="en-US" dirty="0">
              <a:solidFill>
                <a:schemeClr val="accent1">
                  <a:lumMod val="75000"/>
                </a:schemeClr>
              </a:solidFill>
            </a:endParaRPr>
          </a:p>
          <a:p>
            <a:pPr marL="342900" indent="-342900">
              <a:buFont typeface="Wingdings" panose="05000000000000000000" pitchFamily="2" charset="2"/>
              <a:buChar char="Ø"/>
            </a:pPr>
            <a:endParaRPr lang="en-US" dirty="0" smtClean="0"/>
          </a:p>
        </p:txBody>
      </p:sp>
      <p:sp>
        <p:nvSpPr>
          <p:cNvPr id="3" name="Rectangle 2"/>
          <p:cNvSpPr>
            <a:spLocks noChangeArrowheads="1"/>
          </p:cNvSpPr>
          <p:nvPr/>
        </p:nvSpPr>
        <p:spPr bwMode="auto">
          <a:xfrm>
            <a:off x="0" y="120877"/>
            <a:ext cx="221536" cy="215444"/>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80281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1409</TotalTime>
  <Words>927</Words>
  <Application>Microsoft Office PowerPoint</Application>
  <PresentationFormat>Widescreen</PresentationFormat>
  <Paragraphs>247</Paragraphs>
  <Slides>18</Slides>
  <Notes>14</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30" baseType="lpstr">
      <vt:lpstr>Arial Unicode MS</vt:lpstr>
      <vt:lpstr>Arial</vt:lpstr>
      <vt:lpstr>Arial Rounded MT Bold</vt:lpstr>
      <vt:lpstr>Calibri</vt:lpstr>
      <vt:lpstr>Courier New</vt:lpstr>
      <vt:lpstr>Trebuchet MS</vt:lpstr>
      <vt:lpstr>Verdana</vt:lpstr>
      <vt:lpstr>Wingdings</vt:lpstr>
      <vt:lpstr>Wingdings 3</vt:lpstr>
      <vt:lpstr>Facet</vt:lpstr>
      <vt:lpstr>Capgemini Master</vt:lpstr>
      <vt:lpstr>think-cell Slide</vt:lpstr>
      <vt:lpstr>Introduction to Maven 3.x.x  </vt:lpstr>
      <vt:lpstr>Agenda</vt:lpstr>
      <vt:lpstr>What is Maven</vt:lpstr>
      <vt:lpstr>Maven Core Concept</vt:lpstr>
      <vt:lpstr>Maven Demo</vt:lpstr>
      <vt:lpstr>Maven Lifecycle</vt:lpstr>
      <vt:lpstr>Maven Archetype</vt:lpstr>
      <vt:lpstr>Build Phases</vt:lpstr>
      <vt:lpstr>Maven Plugin(Group of Goals)</vt:lpstr>
      <vt:lpstr>Maven Goals</vt:lpstr>
      <vt:lpstr>Basic Maven Coordinates</vt:lpstr>
      <vt:lpstr>Maven Java Compiler Version</vt:lpstr>
      <vt:lpstr>Inheritence in Maven</vt:lpstr>
      <vt:lpstr>Maven Repository</vt:lpstr>
      <vt:lpstr>Maven Repository</vt:lpstr>
      <vt:lpstr>Maven Dependencies</vt:lpstr>
      <vt:lpstr>Maven Dependencies</vt:lpstr>
      <vt:lpstr>Publish Jar to Central Maven Repository</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Maven 3.x.x  </dc:title>
  <dc:creator>Cheriyan, Rincy</dc:creator>
  <cp:lastModifiedBy>Cheriyan, Rincy</cp:lastModifiedBy>
  <cp:revision>36</cp:revision>
  <dcterms:created xsi:type="dcterms:W3CDTF">2020-04-29T08:40:53Z</dcterms:created>
  <dcterms:modified xsi:type="dcterms:W3CDTF">2020-05-18T10:32:17Z</dcterms:modified>
</cp:coreProperties>
</file>