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sldIdLst>
    <p:sldId id="256" r:id="rId2"/>
    <p:sldId id="275"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9BDB3-AF72-49CB-851F-EF1705ECA4A1}" type="datetimeFigureOut">
              <a:rPr lang="en-AE" smtClean="0"/>
              <a:t>08/06/2023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B3C59-2C83-4D11-B6CD-64E2163D87FD}" type="slidenum">
              <a:rPr lang="en-AE" smtClean="0"/>
              <a:t>‹#›</a:t>
            </a:fld>
            <a:endParaRPr lang="en-AE"/>
          </a:p>
        </p:txBody>
      </p:sp>
    </p:spTree>
    <p:extLst>
      <p:ext uri="{BB962C8B-B14F-4D97-AF65-F5344CB8AC3E}">
        <p14:creationId xmlns:p14="http://schemas.microsoft.com/office/powerpoint/2010/main" val="195063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26CB3C59-2C83-4D11-B6CD-64E2163D87FD}" type="slidenum">
              <a:rPr lang="en-AE" smtClean="0"/>
              <a:t>9</a:t>
            </a:fld>
            <a:endParaRPr lang="en-AE"/>
          </a:p>
        </p:txBody>
      </p:sp>
    </p:spTree>
    <p:extLst>
      <p:ext uri="{BB962C8B-B14F-4D97-AF65-F5344CB8AC3E}">
        <p14:creationId xmlns:p14="http://schemas.microsoft.com/office/powerpoint/2010/main" val="2238707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a:xfrm>
            <a:off x="2692397" y="5037663"/>
            <a:ext cx="5214635" cy="279400"/>
          </a:xfrm>
        </p:spPr>
        <p:txBody>
          <a:bodyPr/>
          <a:lstStyle/>
          <a:p>
            <a:endParaRPr lang="en-AE"/>
          </a:p>
        </p:txBody>
      </p:sp>
      <p:sp>
        <p:nvSpPr>
          <p:cNvPr id="6" name="Slide Number Placeholder 5"/>
          <p:cNvSpPr>
            <a:spLocks noGrp="1"/>
          </p:cNvSpPr>
          <p:nvPr>
            <p:ph type="sldNum" sz="quarter" idx="12"/>
          </p:nvPr>
        </p:nvSpPr>
        <p:spPr>
          <a:xfrm>
            <a:off x="8956900" y="5037663"/>
            <a:ext cx="551167" cy="279400"/>
          </a:xfrm>
        </p:spPr>
        <p:txBody>
          <a:bodyPr/>
          <a:lstStyle/>
          <a:p>
            <a:fld id="{807AF3D3-D770-4FA3-9238-AE7F9CA58245}" type="slidenum">
              <a:rPr lang="en-AE" smtClean="0"/>
              <a:t>‹#›</a:t>
            </a:fld>
            <a:endParaRPr lang="en-A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43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99CC23-0D9E-43E7-925E-6EF659680F6E}" type="datetimeFigureOut">
              <a:rPr lang="en-AE" smtClean="0"/>
              <a:t>08/06/2023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07AF3D3-D770-4FA3-9238-AE7F9CA58245}" type="slidenum">
              <a:rPr lang="en-AE" smtClean="0"/>
              <a:t>‹#›</a:t>
            </a:fld>
            <a:endParaRPr lang="en-AE"/>
          </a:p>
        </p:txBody>
      </p:sp>
    </p:spTree>
    <p:extLst>
      <p:ext uri="{BB962C8B-B14F-4D97-AF65-F5344CB8AC3E}">
        <p14:creationId xmlns:p14="http://schemas.microsoft.com/office/powerpoint/2010/main" val="253162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01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11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spTree>
    <p:extLst>
      <p:ext uri="{BB962C8B-B14F-4D97-AF65-F5344CB8AC3E}">
        <p14:creationId xmlns:p14="http://schemas.microsoft.com/office/powerpoint/2010/main" val="3216968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058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928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358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3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spTree>
    <p:extLst>
      <p:ext uri="{BB962C8B-B14F-4D97-AF65-F5344CB8AC3E}">
        <p14:creationId xmlns:p14="http://schemas.microsoft.com/office/powerpoint/2010/main" val="402001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9CC23-0D9E-43E7-925E-6EF659680F6E}" type="datetimeFigureOut">
              <a:rPr lang="en-AE" smtClean="0"/>
              <a:t>08/06/2023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07AF3D3-D770-4FA3-9238-AE7F9CA58245}" type="slidenum">
              <a:rPr lang="en-AE" smtClean="0"/>
              <a:t>‹#›</a:t>
            </a:fld>
            <a:endParaRPr lang="en-A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06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9CC23-0D9E-43E7-925E-6EF659680F6E}" type="datetimeFigureOut">
              <a:rPr lang="en-AE" smtClean="0"/>
              <a:t>08/06/2023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07AF3D3-D770-4FA3-9238-AE7F9CA58245}" type="slidenum">
              <a:rPr lang="en-AE" smtClean="0"/>
              <a:t>‹#›</a:t>
            </a:fld>
            <a:endParaRPr lang="en-AE"/>
          </a:p>
        </p:txBody>
      </p:sp>
    </p:spTree>
    <p:extLst>
      <p:ext uri="{BB962C8B-B14F-4D97-AF65-F5344CB8AC3E}">
        <p14:creationId xmlns:p14="http://schemas.microsoft.com/office/powerpoint/2010/main" val="151901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99CC23-0D9E-43E7-925E-6EF659680F6E}" type="datetimeFigureOut">
              <a:rPr lang="en-AE" smtClean="0"/>
              <a:t>08/06/2023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807AF3D3-D770-4FA3-9238-AE7F9CA58245}" type="slidenum">
              <a:rPr lang="en-AE" smtClean="0"/>
              <a:t>‹#›</a:t>
            </a:fld>
            <a:endParaRPr lang="en-A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60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9CC23-0D9E-43E7-925E-6EF659680F6E}" type="datetimeFigureOut">
              <a:rPr lang="en-AE" smtClean="0"/>
              <a:t>08/06/2023</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807AF3D3-D770-4FA3-9238-AE7F9CA58245}" type="slidenum">
              <a:rPr lang="en-AE" smtClean="0"/>
              <a:t>‹#›</a:t>
            </a:fld>
            <a:endParaRPr lang="en-A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9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9CC23-0D9E-43E7-925E-6EF659680F6E}" type="datetimeFigureOut">
              <a:rPr lang="en-AE" smtClean="0"/>
              <a:t>08/06/2023</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807AF3D3-D770-4FA3-9238-AE7F9CA58245}" type="slidenum">
              <a:rPr lang="en-AE" smtClean="0"/>
              <a:t>‹#›</a:t>
            </a:fld>
            <a:endParaRPr lang="en-AE"/>
          </a:p>
        </p:txBody>
      </p:sp>
    </p:spTree>
    <p:extLst>
      <p:ext uri="{BB962C8B-B14F-4D97-AF65-F5344CB8AC3E}">
        <p14:creationId xmlns:p14="http://schemas.microsoft.com/office/powerpoint/2010/main" val="392951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99CC23-0D9E-43E7-925E-6EF659680F6E}" type="datetimeFigureOut">
              <a:rPr lang="en-AE" smtClean="0"/>
              <a:t>08/06/2023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07AF3D3-D770-4FA3-9238-AE7F9CA58245}" type="slidenum">
              <a:rPr lang="en-AE" smtClean="0"/>
              <a:t>‹#›</a:t>
            </a:fld>
            <a:endParaRPr lang="en-A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99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99CC23-0D9E-43E7-925E-6EF659680F6E}" type="datetimeFigureOut">
              <a:rPr lang="en-AE" smtClean="0"/>
              <a:t>08/06/2023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07AF3D3-D770-4FA3-9238-AE7F9CA58245}" type="slidenum">
              <a:rPr lang="en-AE" smtClean="0"/>
              <a:t>‹#›</a:t>
            </a:fld>
            <a:endParaRPr lang="en-AE"/>
          </a:p>
        </p:txBody>
      </p:sp>
    </p:spTree>
    <p:extLst>
      <p:ext uri="{BB962C8B-B14F-4D97-AF65-F5344CB8AC3E}">
        <p14:creationId xmlns:p14="http://schemas.microsoft.com/office/powerpoint/2010/main" val="251985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99CC23-0D9E-43E7-925E-6EF659680F6E}" type="datetimeFigureOut">
              <a:rPr lang="en-AE" smtClean="0"/>
              <a:t>08/06/2023</a:t>
            </a:fld>
            <a:endParaRPr lang="en-A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7AF3D3-D770-4FA3-9238-AE7F9CA58245}" type="slidenum">
              <a:rPr lang="en-AE" smtClean="0"/>
              <a:t>‹#›</a:t>
            </a:fld>
            <a:endParaRPr lang="en-AE"/>
          </a:p>
        </p:txBody>
      </p:sp>
    </p:spTree>
    <p:extLst>
      <p:ext uri="{BB962C8B-B14F-4D97-AF65-F5344CB8AC3E}">
        <p14:creationId xmlns:p14="http://schemas.microsoft.com/office/powerpoint/2010/main" val="257136880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BA72-B907-4F64-AC0F-8E24D043E14E}"/>
              </a:ext>
            </a:extLst>
          </p:cNvPr>
          <p:cNvSpPr>
            <a:spLocks noGrp="1"/>
          </p:cNvSpPr>
          <p:nvPr>
            <p:ph type="ctrTitle"/>
          </p:nvPr>
        </p:nvSpPr>
        <p:spPr/>
        <p:txBody>
          <a:bodyPr/>
          <a:lstStyle/>
          <a:p>
            <a:r>
              <a:rPr lang="en-US" dirty="0"/>
              <a:t>Machine Learning </a:t>
            </a:r>
            <a:endParaRPr lang="en-AE" dirty="0"/>
          </a:p>
        </p:txBody>
      </p:sp>
      <p:sp>
        <p:nvSpPr>
          <p:cNvPr id="3" name="Subtitle 2">
            <a:extLst>
              <a:ext uri="{FF2B5EF4-FFF2-40B4-BE49-F238E27FC236}">
                <a16:creationId xmlns:a16="http://schemas.microsoft.com/office/drawing/2014/main" id="{ABF9DB30-6E4A-400D-890D-E6BC33C48C2B}"/>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58558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4532-01BD-4C73-8264-7BE081A2EAD7}"/>
              </a:ext>
            </a:extLst>
          </p:cNvPr>
          <p:cNvSpPr>
            <a:spLocks noGrp="1"/>
          </p:cNvSpPr>
          <p:nvPr>
            <p:ph type="title"/>
          </p:nvPr>
        </p:nvSpPr>
        <p:spPr/>
        <p:txBody>
          <a:bodyPr/>
          <a:lstStyle/>
          <a:p>
            <a:r>
              <a:rPr lang="en-US" dirty="0"/>
              <a:t>Naive Bayes </a:t>
            </a:r>
            <a:endParaRPr lang="en-AE" dirty="0"/>
          </a:p>
        </p:txBody>
      </p:sp>
      <p:sp>
        <p:nvSpPr>
          <p:cNvPr id="3" name="Content Placeholder 2">
            <a:extLst>
              <a:ext uri="{FF2B5EF4-FFF2-40B4-BE49-F238E27FC236}">
                <a16:creationId xmlns:a16="http://schemas.microsoft.com/office/drawing/2014/main" id="{B3F1B326-CA3D-44B7-8B8F-489D93FB9945}"/>
              </a:ext>
            </a:extLst>
          </p:cNvPr>
          <p:cNvSpPr>
            <a:spLocks noGrp="1"/>
          </p:cNvSpPr>
          <p:nvPr>
            <p:ph idx="1"/>
          </p:nvPr>
        </p:nvSpPr>
        <p:spPr/>
        <p:txBody>
          <a:bodyPr/>
          <a:lstStyle/>
          <a:p>
            <a:pPr marL="0" indent="0">
              <a:buNone/>
            </a:pPr>
            <a:endParaRPr lang="en-US" dirty="0"/>
          </a:p>
          <a:p>
            <a:pPr marL="0" indent="0">
              <a:buNone/>
            </a:pPr>
            <a:r>
              <a:rPr lang="en-US" dirty="0"/>
              <a:t>Naive Bayes is a probabilistic machine learning algorithm based on Bayes' theorem. It assumes that features are conditionally independent given the class label, making it "naive." It calculates the probability of a data point belonging to a certain class based on the probabilities of its features. Naive Bayes is commonly used for text classification and spam filtering tasks.</a:t>
            </a:r>
            <a:endParaRPr lang="en-AE" dirty="0"/>
          </a:p>
        </p:txBody>
      </p:sp>
    </p:spTree>
    <p:extLst>
      <p:ext uri="{BB962C8B-B14F-4D97-AF65-F5344CB8AC3E}">
        <p14:creationId xmlns:p14="http://schemas.microsoft.com/office/powerpoint/2010/main" val="314574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3394-A7BF-48A7-937D-C70D74E1C088}"/>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F23C873F-975C-4E43-B9DA-B7B616BF0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874"/>
            <a:ext cx="12199304" cy="6882873"/>
          </a:xfrm>
        </p:spPr>
      </p:pic>
    </p:spTree>
    <p:extLst>
      <p:ext uri="{BB962C8B-B14F-4D97-AF65-F5344CB8AC3E}">
        <p14:creationId xmlns:p14="http://schemas.microsoft.com/office/powerpoint/2010/main" val="188112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8243-48FC-4515-8267-8C59FDE1D677}"/>
              </a:ext>
            </a:extLst>
          </p:cNvPr>
          <p:cNvSpPr>
            <a:spLocks noGrp="1"/>
          </p:cNvSpPr>
          <p:nvPr>
            <p:ph type="title"/>
          </p:nvPr>
        </p:nvSpPr>
        <p:spPr/>
        <p:txBody>
          <a:bodyPr/>
          <a:lstStyle/>
          <a:p>
            <a:r>
              <a:rPr lang="en-US" dirty="0"/>
              <a:t>DECISION TREE </a:t>
            </a:r>
            <a:endParaRPr lang="en-AE" dirty="0"/>
          </a:p>
        </p:txBody>
      </p:sp>
      <p:sp>
        <p:nvSpPr>
          <p:cNvPr id="3" name="Content Placeholder 2">
            <a:extLst>
              <a:ext uri="{FF2B5EF4-FFF2-40B4-BE49-F238E27FC236}">
                <a16:creationId xmlns:a16="http://schemas.microsoft.com/office/drawing/2014/main" id="{88864934-B9F1-4035-99F4-3AAD46A98BE8}"/>
              </a:ext>
            </a:extLst>
          </p:cNvPr>
          <p:cNvSpPr>
            <a:spLocks noGrp="1"/>
          </p:cNvSpPr>
          <p:nvPr>
            <p:ph idx="1"/>
          </p:nvPr>
        </p:nvSpPr>
        <p:spPr/>
        <p:txBody>
          <a:bodyPr/>
          <a:lstStyle/>
          <a:p>
            <a:pPr marL="0" indent="0">
              <a:buNone/>
            </a:pPr>
            <a:br>
              <a:rPr lang="en-US" dirty="0"/>
            </a:br>
            <a:r>
              <a:rPr lang="en-US" dirty="0"/>
              <a:t>A decision tree is a machine learning algorithm that creates a tree-like model of decisions and their possible consequences. It partitions the input data based on features and recursively splits the data into subsets, optimizing for the most informative features to make predictions or decisions based on the data's characteristics.</a:t>
            </a:r>
            <a:endParaRPr lang="en-AE" dirty="0"/>
          </a:p>
        </p:txBody>
      </p:sp>
    </p:spTree>
    <p:extLst>
      <p:ext uri="{BB962C8B-B14F-4D97-AF65-F5344CB8AC3E}">
        <p14:creationId xmlns:p14="http://schemas.microsoft.com/office/powerpoint/2010/main" val="132716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1243-4660-4EF5-9C84-C3FAF29BEDF2}"/>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BA591461-84C8-457A-8430-1E9D802C8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
            <a:ext cx="12247204" cy="6858001"/>
          </a:xfrm>
        </p:spPr>
      </p:pic>
    </p:spTree>
    <p:extLst>
      <p:ext uri="{BB962C8B-B14F-4D97-AF65-F5344CB8AC3E}">
        <p14:creationId xmlns:p14="http://schemas.microsoft.com/office/powerpoint/2010/main" val="134054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530D-9997-47E0-ACD5-D270EA56D426}"/>
              </a:ext>
            </a:extLst>
          </p:cNvPr>
          <p:cNvSpPr>
            <a:spLocks noGrp="1"/>
          </p:cNvSpPr>
          <p:nvPr>
            <p:ph type="title"/>
          </p:nvPr>
        </p:nvSpPr>
        <p:spPr/>
        <p:txBody>
          <a:bodyPr/>
          <a:lstStyle/>
          <a:p>
            <a:r>
              <a:rPr lang="en-US" dirty="0"/>
              <a:t>Random Forest</a:t>
            </a:r>
            <a:endParaRPr lang="en-AE" dirty="0"/>
          </a:p>
        </p:txBody>
      </p:sp>
      <p:sp>
        <p:nvSpPr>
          <p:cNvPr id="3" name="Content Placeholder 2">
            <a:extLst>
              <a:ext uri="{FF2B5EF4-FFF2-40B4-BE49-F238E27FC236}">
                <a16:creationId xmlns:a16="http://schemas.microsoft.com/office/drawing/2014/main" id="{9C6D2E28-B346-4600-A038-35D6BB7D04BD}"/>
              </a:ext>
            </a:extLst>
          </p:cNvPr>
          <p:cNvSpPr>
            <a:spLocks noGrp="1"/>
          </p:cNvSpPr>
          <p:nvPr>
            <p:ph idx="1"/>
          </p:nvPr>
        </p:nvSpPr>
        <p:spPr/>
        <p:txBody>
          <a:bodyPr/>
          <a:lstStyle/>
          <a:p>
            <a:pPr marL="0" indent="0">
              <a:buNone/>
            </a:pPr>
            <a:br>
              <a:rPr lang="en-US" dirty="0"/>
            </a:br>
            <a:r>
              <a:rPr lang="en-US" dirty="0"/>
              <a:t>Random Forest is an ensemble learning method that combines multiple decision trees to make predictions. It creates a collection of decision trees, each trained on a randomly sampled subset of the training data and features. The final prediction is made by aggregating the predictions of individual trees, resulting in improved accuracy and robustness.</a:t>
            </a:r>
            <a:endParaRPr lang="en-AE" dirty="0"/>
          </a:p>
        </p:txBody>
      </p:sp>
    </p:spTree>
    <p:extLst>
      <p:ext uri="{BB962C8B-B14F-4D97-AF65-F5344CB8AC3E}">
        <p14:creationId xmlns:p14="http://schemas.microsoft.com/office/powerpoint/2010/main" val="345513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6B78-0D63-4F43-883D-B2BAB7DA1DD6}"/>
              </a:ext>
            </a:extLst>
          </p:cNvPr>
          <p:cNvSpPr>
            <a:spLocks noGrp="1"/>
          </p:cNvSpPr>
          <p:nvPr>
            <p:ph type="title"/>
          </p:nvPr>
        </p:nvSpPr>
        <p:spPr/>
        <p:txBody>
          <a:bodyPr/>
          <a:lstStyle/>
          <a:p>
            <a:endParaRPr lang="en-AE" dirty="0"/>
          </a:p>
        </p:txBody>
      </p:sp>
      <p:pic>
        <p:nvPicPr>
          <p:cNvPr id="5" name="Content Placeholder 4">
            <a:extLst>
              <a:ext uri="{FF2B5EF4-FFF2-40B4-BE49-F238E27FC236}">
                <a16:creationId xmlns:a16="http://schemas.microsoft.com/office/drawing/2014/main" id="{E5244AF8-C7BF-42D9-AB65-7ECE823CB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3642110" cy="6858000"/>
          </a:xfrm>
        </p:spPr>
      </p:pic>
    </p:spTree>
    <p:extLst>
      <p:ext uri="{BB962C8B-B14F-4D97-AF65-F5344CB8AC3E}">
        <p14:creationId xmlns:p14="http://schemas.microsoft.com/office/powerpoint/2010/main" val="256249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D892-13EB-4B13-954F-A6D9B6CE5137}"/>
              </a:ext>
            </a:extLst>
          </p:cNvPr>
          <p:cNvSpPr>
            <a:spLocks noGrp="1"/>
          </p:cNvSpPr>
          <p:nvPr>
            <p:ph type="title"/>
          </p:nvPr>
        </p:nvSpPr>
        <p:spPr/>
        <p:txBody>
          <a:bodyPr/>
          <a:lstStyle/>
          <a:p>
            <a:r>
              <a:rPr lang="en-US" dirty="0"/>
              <a:t>SVM </a:t>
            </a:r>
            <a:endParaRPr lang="en-AE" dirty="0"/>
          </a:p>
        </p:txBody>
      </p:sp>
      <p:sp>
        <p:nvSpPr>
          <p:cNvPr id="3" name="Content Placeholder 2">
            <a:extLst>
              <a:ext uri="{FF2B5EF4-FFF2-40B4-BE49-F238E27FC236}">
                <a16:creationId xmlns:a16="http://schemas.microsoft.com/office/drawing/2014/main" id="{6A166B44-3DF4-4BC2-AA50-1DCF8D44624B}"/>
              </a:ext>
            </a:extLst>
          </p:cNvPr>
          <p:cNvSpPr>
            <a:spLocks noGrp="1"/>
          </p:cNvSpPr>
          <p:nvPr>
            <p:ph idx="1"/>
          </p:nvPr>
        </p:nvSpPr>
        <p:spPr/>
        <p:txBody>
          <a:bodyPr/>
          <a:lstStyle/>
          <a:p>
            <a:pPr marL="0" indent="0">
              <a:buNone/>
            </a:pPr>
            <a:endParaRPr lang="en-US" dirty="0"/>
          </a:p>
          <a:p>
            <a:pPr marL="0" indent="0">
              <a:buNone/>
            </a:pPr>
            <a:r>
              <a:rPr lang="en-US" dirty="0"/>
              <a:t>Support Vector Machine (SVM) is a supervised machine learning algorithm used for classification and regression tasks. It maps input data into a high-dimensional space and finds the optimal hyperplane that maximally separates different classes or predicts the target variable. SVM is effective for handling complex datasets and handling high-dimensional feature spaces.</a:t>
            </a:r>
            <a:endParaRPr lang="en-AE" dirty="0"/>
          </a:p>
        </p:txBody>
      </p:sp>
    </p:spTree>
    <p:extLst>
      <p:ext uri="{BB962C8B-B14F-4D97-AF65-F5344CB8AC3E}">
        <p14:creationId xmlns:p14="http://schemas.microsoft.com/office/powerpoint/2010/main" val="187527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E709-46D5-431C-A790-E80B2E117B32}"/>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6F086493-8078-4260-AFE1-8120FC9B1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3432"/>
            <a:ext cx="13642109" cy="6881431"/>
          </a:xfrm>
        </p:spPr>
      </p:pic>
    </p:spTree>
    <p:extLst>
      <p:ext uri="{BB962C8B-B14F-4D97-AF65-F5344CB8AC3E}">
        <p14:creationId xmlns:p14="http://schemas.microsoft.com/office/powerpoint/2010/main" val="266123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8CE8-B5C6-4D88-A6F8-BABD5018FFBE}"/>
              </a:ext>
            </a:extLst>
          </p:cNvPr>
          <p:cNvSpPr>
            <a:spLocks noGrp="1"/>
          </p:cNvSpPr>
          <p:nvPr>
            <p:ph type="title"/>
          </p:nvPr>
        </p:nvSpPr>
        <p:spPr/>
        <p:txBody>
          <a:bodyPr/>
          <a:lstStyle/>
          <a:p>
            <a:r>
              <a:rPr lang="en-US" dirty="0"/>
              <a:t>KNN </a:t>
            </a:r>
            <a:endParaRPr lang="en-AE" dirty="0"/>
          </a:p>
        </p:txBody>
      </p:sp>
      <p:sp>
        <p:nvSpPr>
          <p:cNvPr id="3" name="Content Placeholder 2">
            <a:extLst>
              <a:ext uri="{FF2B5EF4-FFF2-40B4-BE49-F238E27FC236}">
                <a16:creationId xmlns:a16="http://schemas.microsoft.com/office/drawing/2014/main" id="{79BC5EE1-6D44-48DD-B7C3-798B279CD350}"/>
              </a:ext>
            </a:extLst>
          </p:cNvPr>
          <p:cNvSpPr>
            <a:spLocks noGrp="1"/>
          </p:cNvSpPr>
          <p:nvPr>
            <p:ph idx="1"/>
          </p:nvPr>
        </p:nvSpPr>
        <p:spPr/>
        <p:txBody>
          <a:bodyPr/>
          <a:lstStyle/>
          <a:p>
            <a:pPr marL="0" indent="0">
              <a:buNone/>
            </a:pPr>
            <a:br>
              <a:rPr lang="en-US" dirty="0"/>
            </a:br>
            <a:r>
              <a:rPr lang="en-US" dirty="0"/>
              <a:t>K-Nearest Neighbors (KNN) is a simple yet powerful supervised machine learning algorithm used for classification and regression. It assigns labels to data points based on the majority class of their nearest neighbors in the feature space. The value of k determines the number of neighbors considered for classification or regression.</a:t>
            </a:r>
            <a:endParaRPr lang="en-AE" dirty="0"/>
          </a:p>
        </p:txBody>
      </p:sp>
    </p:spTree>
    <p:extLst>
      <p:ext uri="{BB962C8B-B14F-4D97-AF65-F5344CB8AC3E}">
        <p14:creationId xmlns:p14="http://schemas.microsoft.com/office/powerpoint/2010/main" val="338281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B3ED-746F-4640-BB21-AC5B13B4108E}"/>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7F414A53-360F-4CBB-94A4-B5C229B6E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3642109" cy="6858000"/>
          </a:xfrm>
        </p:spPr>
      </p:pic>
    </p:spTree>
    <p:extLst>
      <p:ext uri="{BB962C8B-B14F-4D97-AF65-F5344CB8AC3E}">
        <p14:creationId xmlns:p14="http://schemas.microsoft.com/office/powerpoint/2010/main" val="91747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428F-F398-499F-BC2D-900A614FECA3}"/>
              </a:ext>
            </a:extLst>
          </p:cNvPr>
          <p:cNvSpPr>
            <a:spLocks noGrp="1"/>
          </p:cNvSpPr>
          <p:nvPr>
            <p:ph type="title"/>
          </p:nvPr>
        </p:nvSpPr>
        <p:spPr/>
        <p:txBody>
          <a:bodyPr/>
          <a:lstStyle/>
          <a:p>
            <a:r>
              <a:rPr lang="en-US" dirty="0"/>
              <a:t>Content</a:t>
            </a:r>
            <a:endParaRPr lang="en-AE" dirty="0"/>
          </a:p>
        </p:txBody>
      </p:sp>
      <p:sp>
        <p:nvSpPr>
          <p:cNvPr id="3" name="Content Placeholder 2">
            <a:extLst>
              <a:ext uri="{FF2B5EF4-FFF2-40B4-BE49-F238E27FC236}">
                <a16:creationId xmlns:a16="http://schemas.microsoft.com/office/drawing/2014/main" id="{7F7E67DC-0EA1-4031-A5D8-5A4854FAA962}"/>
              </a:ext>
            </a:extLst>
          </p:cNvPr>
          <p:cNvSpPr>
            <a:spLocks noGrp="1"/>
          </p:cNvSpPr>
          <p:nvPr>
            <p:ph idx="1"/>
          </p:nvPr>
        </p:nvSpPr>
        <p:spPr/>
        <p:txBody>
          <a:bodyPr>
            <a:normAutofit fontScale="62500" lnSpcReduction="20000"/>
          </a:bodyPr>
          <a:lstStyle/>
          <a:p>
            <a:pPr marL="457200" indent="-457200">
              <a:buFont typeface="+mj-lt"/>
              <a:buAutoNum type="arabicPeriod"/>
            </a:pPr>
            <a:r>
              <a:rPr lang="en-US" dirty="0"/>
              <a:t>What is AI and ML</a:t>
            </a:r>
          </a:p>
          <a:p>
            <a:pPr marL="457200" indent="-457200">
              <a:buFont typeface="+mj-lt"/>
              <a:buAutoNum type="arabicPeriod"/>
            </a:pPr>
            <a:r>
              <a:rPr lang="en-US" dirty="0"/>
              <a:t>What is SL, UL, RL</a:t>
            </a:r>
          </a:p>
          <a:p>
            <a:pPr marL="457200" indent="-457200">
              <a:buFont typeface="+mj-lt"/>
              <a:buAutoNum type="arabicPeriod"/>
            </a:pPr>
            <a:r>
              <a:rPr lang="en-US" dirty="0"/>
              <a:t>Regression and Classification</a:t>
            </a:r>
          </a:p>
          <a:p>
            <a:pPr marL="457200" indent="-457200">
              <a:buFont typeface="+mj-lt"/>
              <a:buAutoNum type="arabicPeriod"/>
            </a:pPr>
            <a:r>
              <a:rPr lang="en-US" dirty="0"/>
              <a:t>Linear regression</a:t>
            </a:r>
          </a:p>
          <a:p>
            <a:pPr marL="457200" indent="-457200">
              <a:buFont typeface="+mj-lt"/>
              <a:buAutoNum type="arabicPeriod"/>
            </a:pPr>
            <a:r>
              <a:rPr lang="en-US" dirty="0"/>
              <a:t>Classification</a:t>
            </a:r>
          </a:p>
          <a:p>
            <a:pPr marL="457200" indent="-457200">
              <a:buFont typeface="+mj-lt"/>
              <a:buAutoNum type="arabicPeriod"/>
            </a:pPr>
            <a:r>
              <a:rPr lang="en-US" dirty="0"/>
              <a:t>Naïve Bayes</a:t>
            </a:r>
          </a:p>
          <a:p>
            <a:pPr marL="457200" indent="-457200">
              <a:buFont typeface="+mj-lt"/>
              <a:buAutoNum type="arabicPeriod"/>
            </a:pPr>
            <a:r>
              <a:rPr lang="en-US" dirty="0"/>
              <a:t>Decision Tree</a:t>
            </a:r>
          </a:p>
          <a:p>
            <a:pPr marL="457200" indent="-457200">
              <a:buFont typeface="+mj-lt"/>
              <a:buAutoNum type="arabicPeriod"/>
            </a:pPr>
            <a:r>
              <a:rPr lang="en-US" dirty="0"/>
              <a:t>Random forest</a:t>
            </a:r>
          </a:p>
          <a:p>
            <a:pPr marL="457200" indent="-457200">
              <a:buFont typeface="+mj-lt"/>
              <a:buAutoNum type="arabicPeriod"/>
            </a:pPr>
            <a:r>
              <a:rPr lang="en-US" dirty="0"/>
              <a:t>SVM</a:t>
            </a:r>
          </a:p>
          <a:p>
            <a:pPr marL="457200" indent="-457200">
              <a:buFont typeface="+mj-lt"/>
              <a:buAutoNum type="arabicPeriod"/>
            </a:pPr>
            <a:r>
              <a:rPr lang="en-US" dirty="0"/>
              <a:t>KNN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AE" dirty="0"/>
          </a:p>
        </p:txBody>
      </p:sp>
    </p:spTree>
    <p:extLst>
      <p:ext uri="{BB962C8B-B14F-4D97-AF65-F5344CB8AC3E}">
        <p14:creationId xmlns:p14="http://schemas.microsoft.com/office/powerpoint/2010/main" val="32949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2EBE-2D9F-4BCC-9FF1-4AABAF686DCD}"/>
              </a:ext>
            </a:extLst>
          </p:cNvPr>
          <p:cNvSpPr>
            <a:spLocks noGrp="1"/>
          </p:cNvSpPr>
          <p:nvPr>
            <p:ph type="title"/>
          </p:nvPr>
        </p:nvSpPr>
        <p:spPr/>
        <p:txBody>
          <a:bodyPr>
            <a:normAutofit fontScale="90000"/>
          </a:bodyPr>
          <a:lstStyle/>
          <a:p>
            <a:r>
              <a:rPr lang="en-US" dirty="0"/>
              <a:t>1) What is AI &amp; ML?</a:t>
            </a:r>
            <a:br>
              <a:rPr lang="en-US" dirty="0"/>
            </a:br>
            <a:endParaRPr lang="en-AE" dirty="0"/>
          </a:p>
        </p:txBody>
      </p:sp>
      <p:sp>
        <p:nvSpPr>
          <p:cNvPr id="3" name="Content Placeholder 2">
            <a:extLst>
              <a:ext uri="{FF2B5EF4-FFF2-40B4-BE49-F238E27FC236}">
                <a16:creationId xmlns:a16="http://schemas.microsoft.com/office/drawing/2014/main" id="{C754A0B4-CB8F-4C5A-BA18-ADF06C823A5E}"/>
              </a:ext>
            </a:extLst>
          </p:cNvPr>
          <p:cNvSpPr>
            <a:spLocks noGrp="1"/>
          </p:cNvSpPr>
          <p:nvPr>
            <p:ph idx="1"/>
          </p:nvPr>
        </p:nvSpPr>
        <p:spPr/>
        <p:txBody>
          <a:bodyPr/>
          <a:lstStyle/>
          <a:p>
            <a:r>
              <a:rPr lang="en-US" u="sng" dirty="0"/>
              <a:t> </a:t>
            </a:r>
            <a:r>
              <a:rPr lang="en-US" b="1" u="sng" dirty="0"/>
              <a:t>AI :-</a:t>
            </a:r>
            <a:r>
              <a:rPr lang="en-US" dirty="0"/>
              <a:t> Artificial intelligence is the simulation of human intelligence processes by machines, especially computer systems</a:t>
            </a:r>
          </a:p>
          <a:p>
            <a:r>
              <a:rPr lang="en-US" b="1" u="sng" dirty="0"/>
              <a:t>ML:- </a:t>
            </a:r>
            <a:r>
              <a:rPr lang="en-US"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br>
              <a:rPr lang="en-US" dirty="0"/>
            </a:br>
            <a:endParaRPr lang="en-AE" dirty="0"/>
          </a:p>
        </p:txBody>
      </p:sp>
    </p:spTree>
    <p:extLst>
      <p:ext uri="{BB962C8B-B14F-4D97-AF65-F5344CB8AC3E}">
        <p14:creationId xmlns:p14="http://schemas.microsoft.com/office/powerpoint/2010/main" val="297137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F1F1-357A-4B52-B651-0871DDFF94F3}"/>
              </a:ext>
            </a:extLst>
          </p:cNvPr>
          <p:cNvSpPr>
            <a:spLocks noGrp="1"/>
          </p:cNvSpPr>
          <p:nvPr>
            <p:ph type="title"/>
          </p:nvPr>
        </p:nvSpPr>
        <p:spPr/>
        <p:txBody>
          <a:bodyPr/>
          <a:lstStyle/>
          <a:p>
            <a:r>
              <a:rPr lang="en-US" dirty="0"/>
              <a:t>What is SL,USL,RL</a:t>
            </a:r>
            <a:endParaRPr lang="en-AE" dirty="0"/>
          </a:p>
        </p:txBody>
      </p:sp>
      <p:sp>
        <p:nvSpPr>
          <p:cNvPr id="3" name="Content Placeholder 2">
            <a:extLst>
              <a:ext uri="{FF2B5EF4-FFF2-40B4-BE49-F238E27FC236}">
                <a16:creationId xmlns:a16="http://schemas.microsoft.com/office/drawing/2014/main" id="{20F5AE09-DB43-496E-8CB3-C577401CBD9A}"/>
              </a:ext>
            </a:extLst>
          </p:cNvPr>
          <p:cNvSpPr>
            <a:spLocks noGrp="1"/>
          </p:cNvSpPr>
          <p:nvPr>
            <p:ph idx="1"/>
          </p:nvPr>
        </p:nvSpPr>
        <p:spPr/>
        <p:txBody>
          <a:bodyPr>
            <a:normAutofit fontScale="85000" lnSpcReduction="20000"/>
          </a:bodyPr>
          <a:lstStyle/>
          <a:p>
            <a:pPr marL="0" indent="0">
              <a:buNone/>
            </a:pPr>
            <a:r>
              <a:rPr lang="en-US" b="1" u="sng" dirty="0"/>
              <a:t>Supervised Learning</a:t>
            </a:r>
            <a:r>
              <a:rPr lang="en-US" dirty="0"/>
              <a:t> </a:t>
            </a:r>
          </a:p>
          <a:p>
            <a:pPr marL="0" indent="0">
              <a:buNone/>
            </a:pPr>
            <a:r>
              <a:rPr lang="en-US" dirty="0"/>
              <a:t>The machine learns by using labeled data. </a:t>
            </a:r>
            <a:r>
              <a:rPr lang="en-US" dirty="0" err="1"/>
              <a:t>Eg</a:t>
            </a:r>
            <a:r>
              <a:rPr lang="en-US" dirty="0"/>
              <a:t>- Image detection, Population growth prediction.</a:t>
            </a:r>
          </a:p>
          <a:p>
            <a:pPr marL="0" indent="0">
              <a:buNone/>
            </a:pPr>
            <a:r>
              <a:rPr lang="en-US" b="1" u="sng" dirty="0"/>
              <a:t>Unsupervised Learning</a:t>
            </a:r>
            <a:endParaRPr lang="en-US" dirty="0"/>
          </a:p>
          <a:p>
            <a:pPr marL="0" indent="0">
              <a:buNone/>
            </a:pPr>
            <a:r>
              <a:rPr lang="en-US" dirty="0"/>
              <a:t>The machine is trained on unlabeled data without any guidance. </a:t>
            </a:r>
            <a:r>
              <a:rPr lang="en-US" dirty="0" err="1"/>
              <a:t>Eg</a:t>
            </a:r>
            <a:r>
              <a:rPr lang="en-US" dirty="0"/>
              <a:t>- Customer segmentation, feature elicitation, targeted marketing, </a:t>
            </a:r>
            <a:r>
              <a:rPr lang="en-US" dirty="0" err="1"/>
              <a:t>etc</a:t>
            </a:r>
            <a:endParaRPr lang="en-US" dirty="0"/>
          </a:p>
          <a:p>
            <a:pPr marL="0" indent="0">
              <a:buNone/>
            </a:pPr>
            <a:r>
              <a:rPr lang="en-US" b="1" u="sng" dirty="0"/>
              <a:t>Reinforcement Learning</a:t>
            </a:r>
            <a:endParaRPr lang="en-US" dirty="0"/>
          </a:p>
          <a:p>
            <a:pPr marL="0" indent="0">
              <a:buNone/>
            </a:pPr>
            <a:r>
              <a:rPr lang="en-US" dirty="0"/>
              <a:t>An agent interacts with its environment by performing actions &amp; learn from errors or rewards.</a:t>
            </a:r>
          </a:p>
          <a:p>
            <a:pPr marL="0" indent="0">
              <a:buNone/>
            </a:pPr>
            <a:br>
              <a:rPr lang="en-US" dirty="0"/>
            </a:br>
            <a:endParaRPr lang="en-AE" dirty="0"/>
          </a:p>
        </p:txBody>
      </p:sp>
    </p:spTree>
    <p:extLst>
      <p:ext uri="{BB962C8B-B14F-4D97-AF65-F5344CB8AC3E}">
        <p14:creationId xmlns:p14="http://schemas.microsoft.com/office/powerpoint/2010/main" val="395940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16C5-7186-4395-8E9A-69D4995CEBAB}"/>
              </a:ext>
            </a:extLst>
          </p:cNvPr>
          <p:cNvSpPr>
            <a:spLocks noGrp="1"/>
          </p:cNvSpPr>
          <p:nvPr>
            <p:ph type="title"/>
          </p:nvPr>
        </p:nvSpPr>
        <p:spPr/>
        <p:txBody>
          <a:bodyPr/>
          <a:lstStyle/>
          <a:p>
            <a:r>
              <a:rPr lang="en-US" dirty="0"/>
              <a:t>Regression and Classification</a:t>
            </a:r>
            <a:endParaRPr lang="en-AE" dirty="0"/>
          </a:p>
        </p:txBody>
      </p:sp>
      <p:sp>
        <p:nvSpPr>
          <p:cNvPr id="3" name="Content Placeholder 2">
            <a:extLst>
              <a:ext uri="{FF2B5EF4-FFF2-40B4-BE49-F238E27FC236}">
                <a16:creationId xmlns:a16="http://schemas.microsoft.com/office/drawing/2014/main" id="{4342FC97-39EB-44A4-AE87-DEA618DD2163}"/>
              </a:ext>
            </a:extLst>
          </p:cNvPr>
          <p:cNvSpPr>
            <a:spLocks noGrp="1"/>
          </p:cNvSpPr>
          <p:nvPr>
            <p:ph idx="1"/>
          </p:nvPr>
        </p:nvSpPr>
        <p:spPr/>
        <p:txBody>
          <a:bodyPr/>
          <a:lstStyle/>
          <a:p>
            <a:pPr marL="0" indent="0" fontAlgn="base">
              <a:buNone/>
            </a:pPr>
            <a:r>
              <a:rPr lang="en-US" b="1" dirty="0"/>
              <a:t>Regression</a:t>
            </a:r>
            <a:r>
              <a:rPr lang="en-US" dirty="0"/>
              <a:t> :- Is used to predict continuous values. </a:t>
            </a:r>
            <a:r>
              <a:rPr lang="en-US" dirty="0" err="1"/>
              <a:t>Eg</a:t>
            </a:r>
            <a:r>
              <a:rPr lang="en-US" dirty="0"/>
              <a:t>- Predicting prices of a house given the features of house like size, price etc.</a:t>
            </a:r>
            <a:br>
              <a:rPr lang="en-US" dirty="0"/>
            </a:br>
            <a:endParaRPr lang="en-US" dirty="0"/>
          </a:p>
          <a:p>
            <a:pPr marL="0" indent="0">
              <a:buNone/>
            </a:pPr>
            <a:r>
              <a:rPr lang="en-US" b="1" dirty="0"/>
              <a:t>Classification</a:t>
            </a:r>
            <a:r>
              <a:rPr lang="en-US" dirty="0"/>
              <a:t> :- Is used to categorizes a set of data into </a:t>
            </a:r>
            <a:r>
              <a:rPr lang="en-US" dirty="0" err="1"/>
              <a:t>classes.Eg</a:t>
            </a:r>
            <a:r>
              <a:rPr lang="en-US" dirty="0"/>
              <a:t>- yes or no ,true or false.</a:t>
            </a:r>
            <a:endParaRPr lang="en-AE" dirty="0"/>
          </a:p>
        </p:txBody>
      </p:sp>
    </p:spTree>
    <p:extLst>
      <p:ext uri="{BB962C8B-B14F-4D97-AF65-F5344CB8AC3E}">
        <p14:creationId xmlns:p14="http://schemas.microsoft.com/office/powerpoint/2010/main" val="405523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EB79-C104-49D4-9018-0C69AD995CC7}"/>
              </a:ext>
            </a:extLst>
          </p:cNvPr>
          <p:cNvSpPr>
            <a:spLocks noGrp="1"/>
          </p:cNvSpPr>
          <p:nvPr>
            <p:ph type="title"/>
          </p:nvPr>
        </p:nvSpPr>
        <p:spPr/>
        <p:txBody>
          <a:bodyPr/>
          <a:lstStyle/>
          <a:p>
            <a:r>
              <a:rPr lang="en-US" dirty="0"/>
              <a:t>Linear Regression Algorithm </a:t>
            </a:r>
            <a:endParaRPr lang="en-AE" dirty="0"/>
          </a:p>
        </p:txBody>
      </p:sp>
      <p:sp>
        <p:nvSpPr>
          <p:cNvPr id="3" name="Content Placeholder 2">
            <a:extLst>
              <a:ext uri="{FF2B5EF4-FFF2-40B4-BE49-F238E27FC236}">
                <a16:creationId xmlns:a16="http://schemas.microsoft.com/office/drawing/2014/main" id="{4B10385B-7C16-4ED4-B041-829E630818BD}"/>
              </a:ext>
            </a:extLst>
          </p:cNvPr>
          <p:cNvSpPr>
            <a:spLocks noGrp="1"/>
          </p:cNvSpPr>
          <p:nvPr>
            <p:ph idx="1"/>
          </p:nvPr>
        </p:nvSpPr>
        <p:spPr/>
        <p:txBody>
          <a:bodyPr/>
          <a:lstStyle/>
          <a:p>
            <a:pPr marL="0" indent="0">
              <a:buNone/>
            </a:pPr>
            <a:br>
              <a:rPr lang="en-US" dirty="0"/>
            </a:br>
            <a:r>
              <a:rPr lang="en-US" dirty="0"/>
              <a:t>Linear regression is a statistical method that establishes a linear relationship between a dependent variable and independent variables. It uses a linear equation to predict the dependent variable based on the values of the independent variables, aiming to minimize the difference between observed and predicted values.</a:t>
            </a:r>
            <a:endParaRPr lang="en-AE" dirty="0"/>
          </a:p>
        </p:txBody>
      </p:sp>
    </p:spTree>
    <p:extLst>
      <p:ext uri="{BB962C8B-B14F-4D97-AF65-F5344CB8AC3E}">
        <p14:creationId xmlns:p14="http://schemas.microsoft.com/office/powerpoint/2010/main" val="252007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71F326-553C-48B0-B320-A67C9D9A12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288991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4626-28FF-4584-BF4D-648614FE2AE9}"/>
              </a:ext>
            </a:extLst>
          </p:cNvPr>
          <p:cNvSpPr>
            <a:spLocks noGrp="1"/>
          </p:cNvSpPr>
          <p:nvPr>
            <p:ph type="title"/>
          </p:nvPr>
        </p:nvSpPr>
        <p:spPr/>
        <p:txBody>
          <a:bodyPr/>
          <a:lstStyle/>
          <a:p>
            <a:r>
              <a:rPr lang="en-US" dirty="0"/>
              <a:t>Classification</a:t>
            </a:r>
            <a:endParaRPr lang="en-AE" dirty="0"/>
          </a:p>
        </p:txBody>
      </p:sp>
      <p:sp>
        <p:nvSpPr>
          <p:cNvPr id="3" name="Content Placeholder 2">
            <a:extLst>
              <a:ext uri="{FF2B5EF4-FFF2-40B4-BE49-F238E27FC236}">
                <a16:creationId xmlns:a16="http://schemas.microsoft.com/office/drawing/2014/main" id="{1AB1264B-B467-4E31-B7EE-9E4B7736743C}"/>
              </a:ext>
            </a:extLst>
          </p:cNvPr>
          <p:cNvSpPr>
            <a:spLocks noGrp="1"/>
          </p:cNvSpPr>
          <p:nvPr>
            <p:ph idx="1"/>
          </p:nvPr>
        </p:nvSpPr>
        <p:spPr/>
        <p:txBody>
          <a:bodyPr/>
          <a:lstStyle/>
          <a:p>
            <a:pPr marL="0" indent="0">
              <a:buNone/>
            </a:pPr>
            <a:endParaRPr lang="en-US" dirty="0"/>
          </a:p>
          <a:p>
            <a:pPr marL="0" indent="0">
              <a:buNone/>
            </a:pPr>
            <a:r>
              <a:rPr lang="en-US" dirty="0"/>
              <a:t>Classification is a machine learning technique that assigns predefined labels or categories to input data based on patterns and features. It involves training a model on labeled examples and then using it to predict the class of unseen data points based on learned patterns.</a:t>
            </a:r>
            <a:endParaRPr lang="en-AE" dirty="0"/>
          </a:p>
        </p:txBody>
      </p:sp>
    </p:spTree>
    <p:extLst>
      <p:ext uri="{BB962C8B-B14F-4D97-AF65-F5344CB8AC3E}">
        <p14:creationId xmlns:p14="http://schemas.microsoft.com/office/powerpoint/2010/main" val="22682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4CF4-DEEC-4122-A301-6233EFC915BD}"/>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82F11158-604F-4F20-A478-5F5F5B908F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86300" cy="6923314"/>
          </a:xfrm>
        </p:spPr>
      </p:pic>
    </p:spTree>
    <p:extLst>
      <p:ext uri="{BB962C8B-B14F-4D97-AF65-F5344CB8AC3E}">
        <p14:creationId xmlns:p14="http://schemas.microsoft.com/office/powerpoint/2010/main" val="21737193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1630</TotalTime>
  <Words>255</Words>
  <Application>Microsoft Office PowerPoint</Application>
  <PresentationFormat>Widescreen</PresentationFormat>
  <Paragraphs>46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Organic</vt:lpstr>
      <vt:lpstr>Machine Learning </vt:lpstr>
      <vt:lpstr>Content</vt:lpstr>
      <vt:lpstr>1) What is AI &amp; ML? </vt:lpstr>
      <vt:lpstr>What is SL,USL,RL</vt:lpstr>
      <vt:lpstr>Regression and Classification</vt:lpstr>
      <vt:lpstr>Linear Regression Algorithm </vt:lpstr>
      <vt:lpstr>PowerPoint Presentation</vt:lpstr>
      <vt:lpstr>Classification</vt:lpstr>
      <vt:lpstr>PowerPoint Presentation</vt:lpstr>
      <vt:lpstr>Naive Bayes </vt:lpstr>
      <vt:lpstr>PowerPoint Presentation</vt:lpstr>
      <vt:lpstr>DECISION TREE </vt:lpstr>
      <vt:lpstr>PowerPoint Presentation</vt:lpstr>
      <vt:lpstr>Random Forest</vt:lpstr>
      <vt:lpstr>PowerPoint Presentation</vt:lpstr>
      <vt:lpstr>SVM </vt:lpstr>
      <vt:lpstr>PowerPoint Presentation</vt:lpstr>
      <vt:lpstr>KNN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Alaric sequreia</dc:creator>
  <cp:lastModifiedBy>Alaric sequreia</cp:lastModifiedBy>
  <cp:revision>8</cp:revision>
  <dcterms:created xsi:type="dcterms:W3CDTF">2023-06-05T06:39:08Z</dcterms:created>
  <dcterms:modified xsi:type="dcterms:W3CDTF">2023-06-08T06:14:12Z</dcterms:modified>
</cp:coreProperties>
</file>