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ess Start 2P"/>
      <p:regular r:id="rId13"/>
    </p:embeddedFont>
    <p:embeddedFont>
      <p:font typeface="IBM Plex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EFE9CA-34E9-49A4-99B0-A2910A0CBDFF}">
  <a:tblStyle styleId="{A0EFE9CA-34E9-49A4-99B0-A2910A0CBD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essStart2P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IBMPlexMono-bold.fntdata"/><Relationship Id="rId14" Type="http://schemas.openxmlformats.org/officeDocument/2006/relationships/font" Target="fonts/IBMPlexMono-regular.fntdata"/><Relationship Id="rId17" Type="http://schemas.openxmlformats.org/officeDocument/2006/relationships/font" Target="fonts/IBMPlexMono-boldItalic.fntdata"/><Relationship Id="rId16" Type="http://schemas.openxmlformats.org/officeDocument/2006/relationships/font" Target="fonts/IBMPlex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d454b2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d454b2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d454b2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d454b2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d454b2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d454b2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d454b2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d454b2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d454b2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d454b2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zYGKtdUX7MeTSsmn4pxhJ3XZ81C8CIDB/view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zdU7bfJoin3uAHDCsuF2LEjJUKGO9R4d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lideshare.net/sskrishnajith/snake-game-on-fpga-in-verilog" TargetMode="External"/><Relationship Id="rId4" Type="http://schemas.openxmlformats.org/officeDocument/2006/relationships/hyperlink" Target="https://www.fpga4fun.com/PongGame.html" TargetMode="External"/><Relationship Id="rId9" Type="http://schemas.openxmlformats.org/officeDocument/2006/relationships/hyperlink" Target="http://rdsl.csit-sun.pub.ro/docs/PROIECTARE%20cu%20FPGA%20CURS/lecture6%5B1%5D.pdf" TargetMode="External"/><Relationship Id="rId5" Type="http://schemas.openxmlformats.org/officeDocument/2006/relationships/hyperlink" Target="https://stackoverflow.com/questions/20839209/snake-game-using-fpga-altera" TargetMode="External"/><Relationship Id="rId6" Type="http://schemas.openxmlformats.org/officeDocument/2006/relationships/hyperlink" Target="https://downloads.dell.com/manuals/all-products/esuprt_electronics/esuprt_display/dell-st2010wfp_user's%20guide_en-us.pdf" TargetMode="External"/><Relationship Id="rId7" Type="http://schemas.openxmlformats.org/officeDocument/2006/relationships/hyperlink" Target="https://downloads.dell.com/manuals/all-products/esuprt_electronics/esuprt_display/dell-st2010wfp_user's%20guide_en-us.pdf" TargetMode="External"/><Relationship Id="rId8" Type="http://schemas.openxmlformats.org/officeDocument/2006/relationships/hyperlink" Target="https://www.instructables.com/Snake-on-an-FPGA-Verilo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FF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Simple Snake</a:t>
            </a:r>
            <a:endParaRPr sz="4000">
              <a:solidFill>
                <a:srgbClr val="00FF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CD41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CECS 361 Fall 2021</a:t>
            </a:r>
            <a:endParaRPr sz="1900">
              <a:solidFill>
                <a:srgbClr val="1CD41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Mono"/>
                <a:ea typeface="IBM Plex Mono"/>
                <a:cs typeface="IBM Plex Mono"/>
                <a:sym typeface="IBM Plex Mono"/>
              </a:rPr>
              <a:t>Pi Oliver Justin Salazar Mariam Bekhit</a:t>
            </a:r>
            <a:endParaRPr sz="1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FF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RUNTIME</a:t>
            </a:r>
            <a:endParaRPr sz="2150">
              <a:solidFill>
                <a:srgbClr val="00FF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Controlled via onboard pushbuttons (Left, Right, Up, Down).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Score increments upon snake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colliding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with apple.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Time increments every second.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Apple randomizes location after being eaten.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Reset stats and snake position upon colliding with boundary.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Game Runtime</a:t>
            </a:r>
            <a:endParaRPr>
              <a:solidFill>
                <a:srgbClr val="00FF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63" name="Google Shape;63;p14" title="CECS361_FinalProject_Runtim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575" y="1376000"/>
            <a:ext cx="4251576" cy="239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FF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VGA </a:t>
            </a:r>
            <a:endParaRPr sz="2150">
              <a:solidFill>
                <a:srgbClr val="00FF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12-Bit RGB output, 4-bits per color.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25 MHz Pixel clock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5370888" y="1531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{A0EFE9CA-34E9-49A4-99B0-A2910A0CBDFF}</a:tableStyleId>
              </a:tblPr>
              <a:tblGrid>
                <a:gridCol w="704150"/>
                <a:gridCol w="587600"/>
                <a:gridCol w="569250"/>
                <a:gridCol w="625150"/>
                <a:gridCol w="568450"/>
              </a:tblGrid>
              <a:tr h="83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Parameter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Time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(Vsync)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Lines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(Vsync)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Time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(Hsync)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Clks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(Hsync)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</a:tr>
              <a:tr h="4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Sync Pulse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16.7ms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521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32us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800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</a:tr>
              <a:tr h="4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Display Time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15.36ms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480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25.6us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640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</a:tr>
              <a:tr h="45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Pulse Width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64us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3.84us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96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</a:tr>
              <a:tr h="45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Front Porch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320us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10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640ns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16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</a:tr>
              <a:tr h="45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Back Porch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928us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29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1.92us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2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48</a:t>
                      </a:r>
                      <a:endParaRPr sz="700">
                        <a:solidFill>
                          <a:schemeClr val="accent2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5370888" y="931300"/>
            <a:ext cx="305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VGA timing standard for 640 x 480 resolution @ 60 Hz with a 25 MHz pixel clk</a:t>
            </a:r>
            <a:endParaRPr sz="9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00" y="2348217"/>
            <a:ext cx="3999899" cy="12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72100" y="3579325"/>
            <a:ext cx="252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E9E9E"/>
                </a:solidFill>
                <a:latin typeface="IBM Plex Mono"/>
                <a:ea typeface="IBM Plex Mono"/>
                <a:cs typeface="IBM Plex Mono"/>
                <a:sym typeface="IBM Plex Mono"/>
              </a:rPr>
              <a:t>*From board reference manual</a:t>
            </a:r>
            <a:endParaRPr sz="700">
              <a:solidFill>
                <a:srgbClr val="9E9E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SEVEN SEGMENT </a:t>
            </a:r>
            <a:endParaRPr>
              <a:solidFill>
                <a:srgbClr val="00FF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80800"/>
            <a:ext cx="460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BM Plex Mono"/>
              <a:buChar char="❏"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8 x 7-Segment Display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BM Plex Mono"/>
              <a:buChar char="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8 Anodes, 8 Cathodes, shared between digits.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BM Plex Mono"/>
              <a:buChar char="❏"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Display multiplexing is used to display game time (left) and score (right)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with limited connections.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BM Plex Mono"/>
              <a:buChar char="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Switching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between digits occurs so quickly, human eye perceives image at static.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0" name="Google Shape;80;p16" title="20211207_06585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050" y="1311300"/>
            <a:ext cx="3569700" cy="26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161050" y="3988575"/>
            <a:ext cx="398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IBM Plex Mono"/>
                <a:ea typeface="IBM Plex Mono"/>
                <a:cs typeface="IBM Plex Mono"/>
                <a:sym typeface="IBM Plex Mono"/>
              </a:rPr>
              <a:t>An example of the display multiplexing slowed down to 4Hz</a:t>
            </a:r>
            <a:endParaRPr sz="800">
              <a:solidFill>
                <a:srgbClr val="9E9E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50">
                <a:solidFill>
                  <a:srgbClr val="00FF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LINEAR FEEDBACK SHIFT REGISTER </a:t>
            </a:r>
            <a:endParaRPr sz="2150">
              <a:solidFill>
                <a:srgbClr val="00FF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We implemented a Linear Feedback Shift Register to generate a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Pseudo-Random sequence</a:t>
            </a:r>
            <a:r>
              <a:rPr lang="en" sz="1700">
                <a:latin typeface="IBM Plex Mono"/>
                <a:ea typeface="IBM Plex Mono"/>
                <a:cs typeface="IBM Plex Mono"/>
                <a:sym typeface="IBM Plex Mono"/>
              </a:rPr>
              <a:t> that outputs 5-bit number per generator. Our </a:t>
            </a:r>
            <a:r>
              <a:rPr lang="en" sz="1700">
                <a:latin typeface="IBM Plex Mono"/>
                <a:ea typeface="IBM Plex Mono"/>
                <a:cs typeface="IBM Plex Mono"/>
                <a:sym typeface="IBM Plex Mono"/>
              </a:rPr>
              <a:t>pseudo</a:t>
            </a:r>
            <a:r>
              <a:rPr lang="en" sz="1700">
                <a:latin typeface="IBM Plex Mono"/>
                <a:ea typeface="IBM Plex Mono"/>
                <a:cs typeface="IBM Plex Mono"/>
                <a:sym typeface="IBM Plex Mono"/>
              </a:rPr>
              <a:t>-random sequence has a period of 15 clk cycles before it overflows and repeats from the first value.</a:t>
            </a:r>
            <a:endParaRPr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49947" t="0"/>
          <a:stretch/>
        </p:blipFill>
        <p:spPr>
          <a:xfrm>
            <a:off x="4746525" y="1152475"/>
            <a:ext cx="3975142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49947" r="0" t="0"/>
          <a:stretch/>
        </p:blipFill>
        <p:spPr>
          <a:xfrm>
            <a:off x="4746525" y="2571750"/>
            <a:ext cx="3975142" cy="14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FF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REFERENCES</a:t>
            </a:r>
            <a:endParaRPr sz="2150">
              <a:solidFill>
                <a:srgbClr val="00FF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937550"/>
            <a:ext cx="8520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Krishnajith S S Follow Student at National Institute of Technology. “Snake Game on FPGA in Verilog.” SlideShare, </a:t>
            </a:r>
            <a:r>
              <a:rPr lang="en" sz="4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https://www.slideshare.net/sskrishnajith/snake-game-on-fpga-in-verilog</a:t>
            </a:r>
            <a:r>
              <a:rPr lang="en" sz="4000">
                <a:solidFill>
                  <a:schemeClr val="dk1"/>
                </a:solidFill>
              </a:rPr>
              <a:t>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Pong Game, </a:t>
            </a:r>
            <a:r>
              <a:rPr lang="en" sz="40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https://www.fpga4fun.com/PongGame.html</a:t>
            </a:r>
            <a:r>
              <a:rPr lang="en" sz="4000">
                <a:solidFill>
                  <a:schemeClr val="dk1"/>
                </a:solidFill>
              </a:rPr>
              <a:t>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user3100088user3100088 30533 gold badges88 silver badges1919 bronze badges, et al. “Snake Game Using FPGA (Altera).” Stack Overflow, 1 Mar. 1962, </a:t>
            </a:r>
            <a:r>
              <a:rPr lang="en" sz="4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https://stackoverflow.com/questions/20839209/snake-game-using-fpga-altera</a:t>
            </a:r>
            <a:r>
              <a:rPr lang="en" sz="4000">
                <a:solidFill>
                  <a:schemeClr val="dk1"/>
                </a:solidFill>
              </a:rPr>
              <a:t>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1"/>
                </a:solidFill>
              </a:rPr>
              <a:t>P. P. Chu, “VGA Controller I: Graphic” in </a:t>
            </a:r>
            <a:r>
              <a:rPr i="1" lang="en" sz="3250">
                <a:solidFill>
                  <a:schemeClr val="dk1"/>
                </a:solidFill>
              </a:rPr>
              <a:t>FPGA Prototyping by Verilog Examples Xilinx Spartan-3 Version</a:t>
            </a:r>
            <a:r>
              <a:rPr lang="en" sz="3250">
                <a:solidFill>
                  <a:schemeClr val="dk1"/>
                </a:solidFill>
              </a:rPr>
              <a:t>. Hoboken, NJ: Wiley, 2008, ch. 13, pp. 309-340. P. P. Chu, “VGA Controller I: Graphic” in </a:t>
            </a:r>
            <a:r>
              <a:rPr i="1" lang="en" sz="3250">
                <a:solidFill>
                  <a:schemeClr val="dk1"/>
                </a:solidFill>
              </a:rPr>
              <a:t>FPGA Prototyping by Verilog Examples Xilinx Spartan-3 Version</a:t>
            </a:r>
            <a:r>
              <a:rPr lang="en" sz="3250">
                <a:solidFill>
                  <a:schemeClr val="dk1"/>
                </a:solidFill>
              </a:rPr>
              <a:t>. Hoboken, NJ: Wiley, 2008, ch. 13, pp. 309-340. </a:t>
            </a:r>
            <a:endParaRPr sz="3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1"/>
                </a:solidFill>
              </a:rPr>
              <a:t>N. V. Satanarayana Murthy, “Video Graphics Array interfacing through Artix-7”, International Research Journal of Engineering and Technology (IRJET), vol. 3, issue 3, pp. 1688-1695 Available: https://www.irjet.net/archives/V3/i3/IRJET-V3I3353.pdf </a:t>
            </a:r>
            <a:endParaRPr sz="3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1"/>
                </a:solidFill>
              </a:rPr>
              <a:t>Digilent, Nexys A7 Reference Manual, Digilent [Online]. Available: https://digilent.com/reference/programmable-logic/nexys-a7/reference-manual </a:t>
            </a:r>
            <a:endParaRPr sz="3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>
                <a:solidFill>
                  <a:schemeClr val="dk1"/>
                </a:solidFill>
              </a:rPr>
              <a:t>Video Electronic Standards Association (VESA), VESA and Industry Standards and Guidelines for Computer Display Monitor Timing (DMT), VESA [Online]. Available: https://glenwing.github.io/docs/VESA-DMT-1.13.pdf </a:t>
            </a:r>
            <a:endParaRPr sz="3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Dell, Dell™ ST2010-BLK Flat Panel Monitor User's Guide, Dell [Online]. Available: </a:t>
            </a:r>
            <a:r>
              <a:rPr lang="en" sz="40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https://downloads.dell.com/manuals/all-products/esuprt_electronics/esuprt_display/dell-st2010wfp_user's%20guide_en-us.pd</a:t>
            </a:r>
            <a:r>
              <a:rPr lang="en" sz="40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Lovegrove, I. Sweetland, K. Jacobson, R. Alves,</a:t>
            </a:r>
            <a:r>
              <a:rPr i="1"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"Snake" on an FPGA</a:t>
            </a: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Instructables </a:t>
            </a: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[Online]. Available: </a:t>
            </a:r>
            <a:r>
              <a:rPr lang="en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https://www.instructables.com/Snake-on-an-FPGA-Verilog/</a:t>
            </a: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Schaumont, </a:t>
            </a:r>
            <a:r>
              <a:rPr i="1"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4514 Digital Design II Lecture 6: A Random Number Generator in Verilog</a:t>
            </a: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Polytechnical Institute </a:t>
            </a: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[Online]. Available: </a:t>
            </a:r>
            <a:r>
              <a:rPr lang="en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http://rdsl.csit-sun.pub.ro/docs/PROIECTARE%20cu%20FPGA%20CURS/lecture6[1].pdf</a:t>
            </a: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