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32918400" cy="16459200"/>
  <p:notesSz cx="20104100" cy="10058400"/>
  <p:defaultTextStyle>
    <a:defPPr>
      <a:defRPr lang="en-US"/>
    </a:defPPr>
    <a:lvl1pPr marL="0" algn="l" defTabSz="748030" rtl="0" eaLnBrk="1" latinLnBrk="0" hangingPunct="1">
      <a:defRPr sz="2900" kern="1200">
        <a:solidFill>
          <a:schemeClr val="tx1"/>
        </a:solidFill>
        <a:latin typeface="+mn-lt"/>
        <a:ea typeface="+mn-ea"/>
        <a:cs typeface="+mn-cs"/>
      </a:defRPr>
    </a:lvl1pPr>
    <a:lvl2pPr marL="748665" algn="l" defTabSz="748030" rtl="0" eaLnBrk="1" latinLnBrk="0" hangingPunct="1">
      <a:defRPr sz="2900" kern="1200">
        <a:solidFill>
          <a:schemeClr val="tx1"/>
        </a:solidFill>
        <a:latin typeface="+mn-lt"/>
        <a:ea typeface="+mn-ea"/>
        <a:cs typeface="+mn-cs"/>
      </a:defRPr>
    </a:lvl2pPr>
    <a:lvl3pPr marL="1496695" algn="l" defTabSz="748030" rtl="0" eaLnBrk="1" latinLnBrk="0" hangingPunct="1">
      <a:defRPr sz="2900" kern="1200">
        <a:solidFill>
          <a:schemeClr val="tx1"/>
        </a:solidFill>
        <a:latin typeface="+mn-lt"/>
        <a:ea typeface="+mn-ea"/>
        <a:cs typeface="+mn-cs"/>
      </a:defRPr>
    </a:lvl3pPr>
    <a:lvl4pPr marL="2245360" algn="l" defTabSz="748030" rtl="0" eaLnBrk="1" latinLnBrk="0" hangingPunct="1">
      <a:defRPr sz="2900" kern="1200">
        <a:solidFill>
          <a:schemeClr val="tx1"/>
        </a:solidFill>
        <a:latin typeface="+mn-lt"/>
        <a:ea typeface="+mn-ea"/>
        <a:cs typeface="+mn-cs"/>
      </a:defRPr>
    </a:lvl4pPr>
    <a:lvl5pPr marL="2994025" algn="l" defTabSz="748030" rtl="0" eaLnBrk="1" latinLnBrk="0" hangingPunct="1">
      <a:defRPr sz="2900" kern="1200">
        <a:solidFill>
          <a:schemeClr val="tx1"/>
        </a:solidFill>
        <a:latin typeface="+mn-lt"/>
        <a:ea typeface="+mn-ea"/>
        <a:cs typeface="+mn-cs"/>
      </a:defRPr>
    </a:lvl5pPr>
    <a:lvl6pPr marL="3742055" algn="l" defTabSz="748030" rtl="0" eaLnBrk="1" latinLnBrk="0" hangingPunct="1">
      <a:defRPr sz="2900" kern="1200">
        <a:solidFill>
          <a:schemeClr val="tx1"/>
        </a:solidFill>
        <a:latin typeface="+mn-lt"/>
        <a:ea typeface="+mn-ea"/>
        <a:cs typeface="+mn-cs"/>
      </a:defRPr>
    </a:lvl6pPr>
    <a:lvl7pPr marL="4490720" algn="l" defTabSz="748030" rtl="0" eaLnBrk="1" latinLnBrk="0" hangingPunct="1">
      <a:defRPr sz="2900" kern="1200">
        <a:solidFill>
          <a:schemeClr val="tx1"/>
        </a:solidFill>
        <a:latin typeface="+mn-lt"/>
        <a:ea typeface="+mn-ea"/>
        <a:cs typeface="+mn-cs"/>
      </a:defRPr>
    </a:lvl7pPr>
    <a:lvl8pPr marL="5238750" algn="l" defTabSz="748030" rtl="0" eaLnBrk="1" latinLnBrk="0" hangingPunct="1">
      <a:defRPr sz="2900" kern="1200">
        <a:solidFill>
          <a:schemeClr val="tx1"/>
        </a:solidFill>
        <a:latin typeface="+mn-lt"/>
        <a:ea typeface="+mn-ea"/>
        <a:cs typeface="+mn-cs"/>
      </a:defRPr>
    </a:lvl8pPr>
    <a:lvl9pPr marL="5987415" algn="l" defTabSz="748030" rtl="0" eaLnBrk="1" latinLnBrk="0" hangingPunct="1">
      <a:defRPr sz="2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D003A"/>
    <a:srgbClr val="777877"/>
    <a:srgbClr val="B50019"/>
    <a:srgbClr val="9D002A"/>
    <a:srgbClr val="414042"/>
    <a:srgbClr val="B80012"/>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89" autoAdjust="0"/>
  </p:normalViewPr>
  <p:slideViewPr>
    <p:cSldViewPr snapToGrid="0">
      <p:cViewPr>
        <p:scale>
          <a:sx n="55" d="100"/>
          <a:sy n="55" d="100"/>
        </p:scale>
        <p:origin x="160" y="-176"/>
      </p:cViewPr>
      <p:guideLst>
        <p:guide orient="horz" pos="10368"/>
        <p:guide pos="207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1777" cy="5046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671" y="0"/>
            <a:ext cx="8711777" cy="504667"/>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7034530" y="1257300"/>
            <a:ext cx="6035040" cy="339471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10410" y="4840605"/>
            <a:ext cx="16083280" cy="3960495"/>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553734"/>
            <a:ext cx="8711777" cy="50466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671" y="9553734"/>
            <a:ext cx="8711777" cy="504666"/>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68879" y="5102352"/>
            <a:ext cx="27980642" cy="746358"/>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4937760" y="9217152"/>
            <a:ext cx="23042880"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9402" y="1806311"/>
            <a:ext cx="29759592" cy="1215717"/>
          </a:xfrm>
        </p:spPr>
        <p:txBody>
          <a:bodyPr lIns="0" tIns="0" rIns="0" bIns="0"/>
          <a:lstStyle>
            <a:lvl1pPr>
              <a:defRPr sz="7900" b="1">
                <a:solidFill>
                  <a:srgbClr val="414042"/>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9402" y="1806311"/>
            <a:ext cx="29759592" cy="1215717"/>
          </a:xfrm>
        </p:spPr>
        <p:txBody>
          <a:bodyPr lIns="0" tIns="0" rIns="0" bIns="0"/>
          <a:lstStyle>
            <a:lvl1pPr>
              <a:defRPr sz="7900" b="1">
                <a:solidFill>
                  <a:srgbClr val="414042"/>
                </a:solidFill>
                <a:latin typeface="Arial" panose="020B0604020202020204"/>
                <a:cs typeface="Arial" panose="020B0604020202020204"/>
              </a:defRPr>
            </a:lvl1pPr>
          </a:lstStyle>
          <a:p/>
        </p:txBody>
      </p:sp>
      <p:sp>
        <p:nvSpPr>
          <p:cNvPr id="3" name="Holder 3"/>
          <p:cNvSpPr>
            <a:spLocks noGrp="1"/>
          </p:cNvSpPr>
          <p:nvPr>
            <p:ph sz="half" idx="2"/>
          </p:nvPr>
        </p:nvSpPr>
        <p:spPr>
          <a:xfrm>
            <a:off x="1645920" y="3785616"/>
            <a:ext cx="14319505"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16952975" y="3785616"/>
            <a:ext cx="14319505" cy="27699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9402" y="1806311"/>
            <a:ext cx="29759592" cy="1215717"/>
          </a:xfrm>
        </p:spPr>
        <p:txBody>
          <a:bodyPr lIns="0" tIns="0" rIns="0" bIns="0"/>
          <a:lstStyle>
            <a:lvl1pPr>
              <a:defRPr sz="7900" b="1">
                <a:solidFill>
                  <a:srgbClr val="414042"/>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9402" y="1806311"/>
            <a:ext cx="29759592" cy="746358"/>
          </a:xfrm>
          <a:prstGeom prst="rect">
            <a:avLst/>
          </a:prstGeom>
        </p:spPr>
        <p:txBody>
          <a:bodyPr wrap="square" lIns="0" tIns="0" rIns="0" bIns="0">
            <a:spAutoFit/>
          </a:bodyPr>
          <a:lstStyle>
            <a:lvl1pPr>
              <a:defRPr sz="4850" b="1">
                <a:solidFill>
                  <a:srgbClr val="414042"/>
                </a:solidFill>
                <a:latin typeface="Arial" panose="020B0604020202020204"/>
                <a:cs typeface="Arial" panose="020B0604020202020204"/>
              </a:defRPr>
            </a:lvl1pPr>
          </a:lstStyle>
          <a:p/>
        </p:txBody>
      </p:sp>
      <p:sp>
        <p:nvSpPr>
          <p:cNvPr id="3" name="Holder 3"/>
          <p:cNvSpPr>
            <a:spLocks noGrp="1"/>
          </p:cNvSpPr>
          <p:nvPr>
            <p:ph type="body" idx="1"/>
          </p:nvPr>
        </p:nvSpPr>
        <p:spPr>
          <a:xfrm>
            <a:off x="1645920" y="3785616"/>
            <a:ext cx="29626560"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11192256" y="15307056"/>
            <a:ext cx="10533888" cy="446276"/>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1645921" y="15307056"/>
            <a:ext cx="7571232" cy="446276"/>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23701250" y="15307056"/>
            <a:ext cx="7571232" cy="446276"/>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748665">
        <a:defRPr>
          <a:latin typeface="+mn-lt"/>
          <a:ea typeface="+mn-ea"/>
          <a:cs typeface="+mn-cs"/>
        </a:defRPr>
      </a:lvl2pPr>
      <a:lvl3pPr marL="1496695">
        <a:defRPr>
          <a:latin typeface="+mn-lt"/>
          <a:ea typeface="+mn-ea"/>
          <a:cs typeface="+mn-cs"/>
        </a:defRPr>
      </a:lvl3pPr>
      <a:lvl4pPr marL="2245360">
        <a:defRPr>
          <a:latin typeface="+mn-lt"/>
          <a:ea typeface="+mn-ea"/>
          <a:cs typeface="+mn-cs"/>
        </a:defRPr>
      </a:lvl4pPr>
      <a:lvl5pPr marL="2994025">
        <a:defRPr>
          <a:latin typeface="+mn-lt"/>
          <a:ea typeface="+mn-ea"/>
          <a:cs typeface="+mn-cs"/>
        </a:defRPr>
      </a:lvl5pPr>
      <a:lvl6pPr marL="3742055">
        <a:defRPr>
          <a:latin typeface="+mn-lt"/>
          <a:ea typeface="+mn-ea"/>
          <a:cs typeface="+mn-cs"/>
        </a:defRPr>
      </a:lvl6pPr>
      <a:lvl7pPr marL="4490720">
        <a:defRPr>
          <a:latin typeface="+mn-lt"/>
          <a:ea typeface="+mn-ea"/>
          <a:cs typeface="+mn-cs"/>
        </a:defRPr>
      </a:lvl7pPr>
      <a:lvl8pPr marL="5238750">
        <a:defRPr>
          <a:latin typeface="+mn-lt"/>
          <a:ea typeface="+mn-ea"/>
          <a:cs typeface="+mn-cs"/>
        </a:defRPr>
      </a:lvl8pPr>
      <a:lvl9pPr marL="5987415">
        <a:defRPr>
          <a:latin typeface="+mn-lt"/>
          <a:ea typeface="+mn-ea"/>
          <a:cs typeface="+mn-cs"/>
        </a:defRPr>
      </a:lvl9pPr>
    </p:bodyStyle>
    <p:otherStyle>
      <a:lvl1pPr marL="0">
        <a:defRPr>
          <a:latin typeface="+mn-lt"/>
          <a:ea typeface="+mn-ea"/>
          <a:cs typeface="+mn-cs"/>
        </a:defRPr>
      </a:lvl1pPr>
      <a:lvl2pPr marL="748665">
        <a:defRPr>
          <a:latin typeface="+mn-lt"/>
          <a:ea typeface="+mn-ea"/>
          <a:cs typeface="+mn-cs"/>
        </a:defRPr>
      </a:lvl2pPr>
      <a:lvl3pPr marL="1496695">
        <a:defRPr>
          <a:latin typeface="+mn-lt"/>
          <a:ea typeface="+mn-ea"/>
          <a:cs typeface="+mn-cs"/>
        </a:defRPr>
      </a:lvl3pPr>
      <a:lvl4pPr marL="2245360">
        <a:defRPr>
          <a:latin typeface="+mn-lt"/>
          <a:ea typeface="+mn-ea"/>
          <a:cs typeface="+mn-cs"/>
        </a:defRPr>
      </a:lvl4pPr>
      <a:lvl5pPr marL="2994025">
        <a:defRPr>
          <a:latin typeface="+mn-lt"/>
          <a:ea typeface="+mn-ea"/>
          <a:cs typeface="+mn-cs"/>
        </a:defRPr>
      </a:lvl5pPr>
      <a:lvl6pPr marL="3742055">
        <a:defRPr>
          <a:latin typeface="+mn-lt"/>
          <a:ea typeface="+mn-ea"/>
          <a:cs typeface="+mn-cs"/>
        </a:defRPr>
      </a:lvl6pPr>
      <a:lvl7pPr marL="4490720">
        <a:defRPr>
          <a:latin typeface="+mn-lt"/>
          <a:ea typeface="+mn-ea"/>
          <a:cs typeface="+mn-cs"/>
        </a:defRPr>
      </a:lvl7pPr>
      <a:lvl8pPr marL="5238750">
        <a:defRPr>
          <a:latin typeface="+mn-lt"/>
          <a:ea typeface="+mn-ea"/>
          <a:cs typeface="+mn-cs"/>
        </a:defRPr>
      </a:lvl8pPr>
      <a:lvl9pPr marL="598741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6.wmf"/><Relationship Id="rId8" Type="http://schemas.openxmlformats.org/officeDocument/2006/relationships/oleObject" Target="../embeddings/oleObject3.bin"/><Relationship Id="rId7" Type="http://schemas.openxmlformats.org/officeDocument/2006/relationships/image" Target="../media/image5.wmf"/><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3" Type="http://schemas.openxmlformats.org/officeDocument/2006/relationships/image" Target="../media/image3.emf"/><Relationship Id="rId20" Type="http://schemas.openxmlformats.org/officeDocument/2006/relationships/notesSlide" Target="../notesSlides/notesSlide1.xml"/><Relationship Id="rId2" Type="http://schemas.openxmlformats.org/officeDocument/2006/relationships/image" Target="../media/image2.png"/><Relationship Id="rId19" Type="http://schemas.openxmlformats.org/officeDocument/2006/relationships/vmlDrawing" Target="../drawings/vmlDrawing1.vml"/><Relationship Id="rId18" Type="http://schemas.openxmlformats.org/officeDocument/2006/relationships/slideLayout" Target="../slideLayouts/slideLayout3.xml"/><Relationship Id="rId17" Type="http://schemas.openxmlformats.org/officeDocument/2006/relationships/image" Target="../media/image13.png"/><Relationship Id="rId16" Type="http://schemas.openxmlformats.org/officeDocument/2006/relationships/image" Target="../media/image12.png"/><Relationship Id="rId15" Type="http://schemas.openxmlformats.org/officeDocument/2006/relationships/image" Target="../media/image11.png"/><Relationship Id="rId14" Type="http://schemas.openxmlformats.org/officeDocument/2006/relationships/image" Target="../media/image10.png"/><Relationship Id="rId13" Type="http://schemas.openxmlformats.org/officeDocument/2006/relationships/image" Target="../media/image9.jpeg"/><Relationship Id="rId12" Type="http://schemas.openxmlformats.org/officeDocument/2006/relationships/image" Target="../media/image8.jpeg"/><Relationship Id="rId11" Type="http://schemas.openxmlformats.org/officeDocument/2006/relationships/image" Target="../media/image7.wmf"/><Relationship Id="rId10" Type="http://schemas.openxmlformats.org/officeDocument/2006/relationships/oleObject" Target="../embeddings/oleObject4.bin"/><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Rectangle 42"/>
          <p:cNvSpPr/>
          <p:nvPr/>
        </p:nvSpPr>
        <p:spPr>
          <a:xfrm>
            <a:off x="0" y="0"/>
            <a:ext cx="32918400" cy="16459200"/>
          </a:xfrm>
          <a:prstGeom prst="rect">
            <a:avLst/>
          </a:prstGeom>
          <a:solidFill>
            <a:srgbClr val="666666"/>
          </a:solidFill>
          <a:ln>
            <a:noFill/>
          </a:ln>
        </p:spPr>
        <p:style>
          <a:lnRef idx="1">
            <a:schemeClr val="accent1"/>
          </a:lnRef>
          <a:fillRef idx="3">
            <a:schemeClr val="accent1"/>
          </a:fillRef>
          <a:effectRef idx="2">
            <a:schemeClr val="accent1"/>
          </a:effectRef>
          <a:fontRef idx="minor">
            <a:schemeClr val="lt1"/>
          </a:fontRef>
        </p:style>
        <p:txBody>
          <a:bodyPr lIns="149687" tIns="74844" rIns="149687" bIns="74844" rtlCol="0" anchor="ctr"/>
          <a:lstStyle/>
          <a:p>
            <a:pPr algn="ctr"/>
            <a:endParaRPr lang="en-US"/>
          </a:p>
        </p:txBody>
      </p:sp>
      <p:sp>
        <p:nvSpPr>
          <p:cNvPr id="44" name="Rectangle 43"/>
          <p:cNvSpPr/>
          <p:nvPr/>
        </p:nvSpPr>
        <p:spPr>
          <a:xfrm>
            <a:off x="735046" y="764656"/>
            <a:ext cx="31441959" cy="1496290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49687" tIns="74844" rIns="149687" bIns="74844" rtlCol="0" anchor="ctr"/>
          <a:lstStyle/>
          <a:p>
            <a:pPr algn="ctr"/>
            <a:endParaRPr lang="en-US"/>
          </a:p>
        </p:txBody>
      </p:sp>
      <p:pic>
        <p:nvPicPr>
          <p:cNvPr id="30" name="Picture 29" descr="D0_6B0_7T16_0"/>
          <p:cNvPicPr>
            <a:picLocks noChangeAspect="1"/>
          </p:cNvPicPr>
          <p:nvPr/>
        </p:nvPicPr>
        <p:blipFill>
          <a:blip r:embed="rId1"/>
          <a:srcRect l="11445" t="52196" r="55725" b="5098"/>
          <a:stretch>
            <a:fillRect/>
          </a:stretch>
        </p:blipFill>
        <p:spPr>
          <a:xfrm>
            <a:off x="8839835" y="6828790"/>
            <a:ext cx="2460625" cy="2401570"/>
          </a:xfrm>
          <a:prstGeom prst="rect">
            <a:avLst/>
          </a:prstGeom>
        </p:spPr>
      </p:pic>
      <p:pic>
        <p:nvPicPr>
          <p:cNvPr id="51" name="Picture 50" descr="2skyrmions"/>
          <p:cNvPicPr>
            <a:picLocks noChangeAspect="1"/>
          </p:cNvPicPr>
          <p:nvPr/>
        </p:nvPicPr>
        <p:blipFill>
          <a:blip r:embed="rId2"/>
          <a:srcRect l="3380" t="51763" r="4626" b="7873"/>
          <a:stretch>
            <a:fillRect/>
          </a:stretch>
        </p:blipFill>
        <p:spPr>
          <a:xfrm>
            <a:off x="3526790" y="8504555"/>
            <a:ext cx="2752090" cy="1091565"/>
          </a:xfrm>
          <a:prstGeom prst="rect">
            <a:avLst/>
          </a:prstGeom>
        </p:spPr>
      </p:pic>
      <p:sp>
        <p:nvSpPr>
          <p:cNvPr id="2" name="object 2"/>
          <p:cNvSpPr txBox="1">
            <a:spLocks noGrp="1"/>
          </p:cNvSpPr>
          <p:nvPr>
            <p:ph type="title"/>
          </p:nvPr>
        </p:nvSpPr>
        <p:spPr>
          <a:xfrm>
            <a:off x="1579402" y="1806311"/>
            <a:ext cx="29759592" cy="1261745"/>
          </a:xfrm>
          <a:prstGeom prst="rect">
            <a:avLst/>
          </a:prstGeom>
        </p:spPr>
        <p:txBody>
          <a:bodyPr vert="horz" wrap="square" lIns="0" tIns="0" rIns="0" bIns="0" rtlCol="0">
            <a:spAutoFit/>
          </a:bodyPr>
          <a:lstStyle/>
          <a:p>
            <a:pPr marL="20955"/>
            <a:r>
              <a:rPr lang="en-US" sz="8200" b="0" spc="-221" dirty="0">
                <a:solidFill>
                  <a:srgbClr val="666666"/>
                </a:solidFill>
              </a:rPr>
              <a:t>Supervised Learning for Classification of Magnetic Phases </a:t>
            </a:r>
            <a:r>
              <a:rPr lang="en-US" sz="2800" b="0" spc="-57" dirty="0"/>
              <a:t>Jason Guo</a:t>
            </a:r>
            <a:endParaRPr sz="2800"/>
          </a:p>
        </p:txBody>
      </p:sp>
      <p:sp>
        <p:nvSpPr>
          <p:cNvPr id="3" name="object 3"/>
          <p:cNvSpPr txBox="1"/>
          <p:nvPr/>
        </p:nvSpPr>
        <p:spPr>
          <a:xfrm>
            <a:off x="1579405" y="4306106"/>
            <a:ext cx="4278560" cy="1487805"/>
          </a:xfrm>
          <a:prstGeom prst="rect">
            <a:avLst/>
          </a:prstGeom>
        </p:spPr>
        <p:txBody>
          <a:bodyPr vert="horz" wrap="square" lIns="0" tIns="0" rIns="0" bIns="0" rtlCol="0">
            <a:spAutoFit/>
          </a:bodyPr>
          <a:lstStyle/>
          <a:p>
            <a:pPr marL="20955">
              <a:spcAft>
                <a:spcPts val="980"/>
              </a:spcAft>
            </a:pPr>
            <a:r>
              <a:rPr sz="2000" b="1" dirty="0">
                <a:solidFill>
                  <a:srgbClr val="BD003A"/>
                </a:solidFill>
                <a:latin typeface="Arial" panose="020B0604020202020204"/>
                <a:cs typeface="Arial" panose="020B0604020202020204"/>
              </a:rPr>
              <a:t>I</a:t>
            </a:r>
            <a:r>
              <a:rPr sz="2000" b="1" spc="-25" dirty="0">
                <a:solidFill>
                  <a:srgbClr val="BD003A"/>
                </a:solidFill>
                <a:latin typeface="Arial" panose="020B0604020202020204"/>
                <a:cs typeface="Arial" panose="020B0604020202020204"/>
              </a:rPr>
              <a:t>N</a:t>
            </a:r>
            <a:r>
              <a:rPr sz="2000" b="1" spc="-16" dirty="0">
                <a:solidFill>
                  <a:srgbClr val="BD003A"/>
                </a:solidFill>
                <a:latin typeface="Arial" panose="020B0604020202020204"/>
                <a:cs typeface="Arial" panose="020B0604020202020204"/>
              </a:rPr>
              <a:t>T</a:t>
            </a:r>
            <a:r>
              <a:rPr sz="2000" b="1" spc="-41" dirty="0">
                <a:solidFill>
                  <a:srgbClr val="BD003A"/>
                </a:solidFill>
                <a:latin typeface="Arial" panose="020B0604020202020204"/>
                <a:cs typeface="Arial" panose="020B0604020202020204"/>
              </a:rPr>
              <a:t>R</a:t>
            </a:r>
            <a:r>
              <a:rPr sz="2000" b="1" dirty="0">
                <a:solidFill>
                  <a:srgbClr val="BD003A"/>
                </a:solidFill>
                <a:latin typeface="Arial" panose="020B0604020202020204"/>
                <a:cs typeface="Arial" panose="020B0604020202020204"/>
              </a:rPr>
              <a:t>O</a:t>
            </a:r>
            <a:r>
              <a:rPr sz="2000" b="1" spc="-16" dirty="0">
                <a:solidFill>
                  <a:srgbClr val="BD003A"/>
                </a:solidFill>
                <a:latin typeface="Arial" panose="020B0604020202020204"/>
                <a:cs typeface="Arial" panose="020B0604020202020204"/>
              </a:rPr>
              <a:t>D</a:t>
            </a:r>
            <a:r>
              <a:rPr sz="2000" b="1" spc="-25" dirty="0">
                <a:solidFill>
                  <a:srgbClr val="BD003A"/>
                </a:solidFill>
                <a:latin typeface="Arial" panose="020B0604020202020204"/>
                <a:cs typeface="Arial" panose="020B0604020202020204"/>
              </a:rPr>
              <a:t>U</a:t>
            </a:r>
            <a:r>
              <a:rPr sz="2000" b="1" spc="-16" dirty="0">
                <a:solidFill>
                  <a:srgbClr val="BD003A"/>
                </a:solidFill>
                <a:latin typeface="Arial" panose="020B0604020202020204"/>
                <a:cs typeface="Arial" panose="020B0604020202020204"/>
              </a:rPr>
              <a:t>C</a:t>
            </a:r>
            <a:r>
              <a:rPr sz="2000" b="1" spc="-8" dirty="0">
                <a:solidFill>
                  <a:srgbClr val="BD003A"/>
                </a:solidFill>
                <a:latin typeface="Arial" panose="020B0604020202020204"/>
                <a:cs typeface="Arial" panose="020B0604020202020204"/>
              </a:rPr>
              <a:t>T</a:t>
            </a:r>
            <a:r>
              <a:rPr sz="2000" b="1" spc="8" dirty="0">
                <a:solidFill>
                  <a:srgbClr val="BD003A"/>
                </a:solidFill>
                <a:latin typeface="Arial" panose="020B0604020202020204"/>
                <a:cs typeface="Arial" panose="020B0604020202020204"/>
              </a:rPr>
              <a:t>I</a:t>
            </a:r>
            <a:r>
              <a:rPr sz="2000" b="1" dirty="0">
                <a:solidFill>
                  <a:srgbClr val="BD003A"/>
                </a:solidFill>
                <a:latin typeface="Arial" panose="020B0604020202020204"/>
                <a:cs typeface="Arial" panose="020B0604020202020204"/>
              </a:rPr>
              <a:t>ON</a:t>
            </a:r>
            <a:endParaRPr sz="2000" dirty="0">
              <a:solidFill>
                <a:srgbClr val="BD003A"/>
              </a:solidFill>
              <a:latin typeface="Arial" panose="020B0604020202020204"/>
              <a:cs typeface="Arial" panose="020B0604020202020204"/>
            </a:endParaRPr>
          </a:p>
          <a:p>
            <a:pPr marL="20955" marR="10160">
              <a:lnSpc>
                <a:spcPct val="103000"/>
              </a:lnSpc>
              <a:spcBef>
                <a:spcPts val="325"/>
              </a:spcBef>
            </a:pPr>
            <a:r>
              <a:rPr lang="en-US" sz="1600" spc="8" dirty="0">
                <a:solidFill>
                  <a:srgbClr val="231F20"/>
                </a:solidFill>
                <a:latin typeface="Arial" panose="020B0604020202020204"/>
                <a:cs typeface="Arial" panose="020B0604020202020204"/>
              </a:rPr>
              <a:t>Solid state systems that have certain interaction between atoms' spins, under different conditions, will have different magnetic phases. </a:t>
            </a:r>
            <a:endParaRPr lang="en-US" sz="1600" spc="8" dirty="0">
              <a:solidFill>
                <a:srgbClr val="231F20"/>
              </a:solidFill>
              <a:latin typeface="Arial" panose="020B0604020202020204"/>
              <a:cs typeface="Arial" panose="020B0604020202020204"/>
            </a:endParaRPr>
          </a:p>
        </p:txBody>
      </p:sp>
      <p:sp>
        <p:nvSpPr>
          <p:cNvPr id="6" name="object 6"/>
          <p:cNvSpPr/>
          <p:nvPr/>
        </p:nvSpPr>
        <p:spPr>
          <a:xfrm>
            <a:off x="925739" y="13687676"/>
            <a:ext cx="31067650" cy="1874520"/>
          </a:xfrm>
          <a:custGeom>
            <a:avLst/>
            <a:gdLst/>
            <a:ahLst/>
            <a:cxnLst/>
            <a:rect l="l" t="t" r="r" b="b"/>
            <a:pathLst>
              <a:path w="19266428" h="1317369">
                <a:moveTo>
                  <a:pt x="0" y="1317369"/>
                </a:moveTo>
                <a:lnTo>
                  <a:pt x="19266428" y="1317369"/>
                </a:lnTo>
                <a:lnTo>
                  <a:pt x="19266428" y="0"/>
                </a:lnTo>
                <a:lnTo>
                  <a:pt x="0" y="0"/>
                </a:lnTo>
                <a:lnTo>
                  <a:pt x="0" y="1317369"/>
                </a:lnTo>
                <a:close/>
              </a:path>
            </a:pathLst>
          </a:custGeom>
          <a:solidFill>
            <a:srgbClr val="777877"/>
          </a:solidFill>
        </p:spPr>
        <p:txBody>
          <a:bodyPr wrap="square" lIns="0" tIns="0" rIns="0" bIns="0" rtlCol="0">
            <a:spAutoFit/>
          </a:bodyPr>
          <a:lstStyle/>
          <a:p/>
        </p:txBody>
      </p:sp>
      <p:sp>
        <p:nvSpPr>
          <p:cNvPr id="17" name="object 17"/>
          <p:cNvSpPr/>
          <p:nvPr/>
        </p:nvSpPr>
        <p:spPr>
          <a:xfrm>
            <a:off x="1600200" y="3912100"/>
            <a:ext cx="29717997" cy="446276"/>
          </a:xfrm>
          <a:custGeom>
            <a:avLst/>
            <a:gdLst/>
            <a:ahLst/>
            <a:cxnLst/>
            <a:rect l="l" t="t" r="r" b="b"/>
            <a:pathLst>
              <a:path w="18149533">
                <a:moveTo>
                  <a:pt x="0" y="0"/>
                </a:moveTo>
                <a:lnTo>
                  <a:pt x="18149533" y="0"/>
                </a:lnTo>
              </a:path>
            </a:pathLst>
          </a:custGeom>
          <a:ln w="9602">
            <a:solidFill>
              <a:srgbClr val="717272"/>
            </a:solidFill>
          </a:ln>
        </p:spPr>
        <p:txBody>
          <a:bodyPr wrap="square" lIns="0" tIns="0" rIns="0" bIns="0" rtlCol="0">
            <a:spAutoFit/>
          </a:bodyPr>
          <a:lstStyle/>
          <a:p/>
        </p:txBody>
      </p:sp>
      <p:sp>
        <p:nvSpPr>
          <p:cNvPr id="18" name="object 18"/>
          <p:cNvSpPr/>
          <p:nvPr/>
        </p:nvSpPr>
        <p:spPr>
          <a:xfrm>
            <a:off x="6324600" y="4334601"/>
            <a:ext cx="279188" cy="8872973"/>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p:txBody>
      </p:sp>
      <p:sp>
        <p:nvSpPr>
          <p:cNvPr id="19" name="object 19"/>
          <p:cNvSpPr/>
          <p:nvPr/>
        </p:nvSpPr>
        <p:spPr>
          <a:xfrm flipH="1">
            <a:off x="16403639" y="4334601"/>
            <a:ext cx="60472" cy="8872973"/>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p:txBody>
      </p:sp>
      <p:sp>
        <p:nvSpPr>
          <p:cNvPr id="20" name="object 20"/>
          <p:cNvSpPr/>
          <p:nvPr/>
        </p:nvSpPr>
        <p:spPr>
          <a:xfrm flipH="1">
            <a:off x="11366135" y="4334601"/>
            <a:ext cx="77437" cy="8872973"/>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p:txBody>
      </p:sp>
      <p:sp>
        <p:nvSpPr>
          <p:cNvPr id="21" name="object 21"/>
          <p:cNvSpPr/>
          <p:nvPr/>
        </p:nvSpPr>
        <p:spPr>
          <a:xfrm>
            <a:off x="21563692" y="4334601"/>
            <a:ext cx="173775" cy="8872973"/>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p:txBody>
      </p:sp>
      <p:sp>
        <p:nvSpPr>
          <p:cNvPr id="22" name="object 22"/>
          <p:cNvSpPr/>
          <p:nvPr/>
        </p:nvSpPr>
        <p:spPr>
          <a:xfrm>
            <a:off x="26593798" y="4334601"/>
            <a:ext cx="392833" cy="8872973"/>
          </a:xfrm>
          <a:custGeom>
            <a:avLst/>
            <a:gdLst/>
            <a:ahLst/>
            <a:cxnLst/>
            <a:rect l="l" t="t" r="r" b="b"/>
            <a:pathLst>
              <a:path h="5507297">
                <a:moveTo>
                  <a:pt x="0" y="0"/>
                </a:moveTo>
                <a:lnTo>
                  <a:pt x="0" y="5507297"/>
                </a:lnTo>
              </a:path>
            </a:pathLst>
          </a:custGeom>
          <a:ln w="19050" cmpd="sng">
            <a:solidFill>
              <a:schemeClr val="tx1">
                <a:lumMod val="50000"/>
                <a:lumOff val="50000"/>
              </a:schemeClr>
            </a:solidFill>
            <a:prstDash val="solid"/>
          </a:ln>
        </p:spPr>
        <p:txBody>
          <a:bodyPr wrap="square" lIns="0" tIns="0" rIns="0" bIns="0" rtlCol="0">
            <a:spAutoFit/>
          </a:bodyPr>
          <a:lstStyle/>
          <a:p/>
        </p:txBody>
      </p:sp>
      <p:sp>
        <p:nvSpPr>
          <p:cNvPr id="24" name="object 24"/>
          <p:cNvSpPr txBox="1"/>
          <p:nvPr/>
        </p:nvSpPr>
        <p:spPr>
          <a:xfrm>
            <a:off x="1520190" y="10151745"/>
            <a:ext cx="4705985" cy="2895600"/>
          </a:xfrm>
          <a:prstGeom prst="rect">
            <a:avLst/>
          </a:prstGeom>
        </p:spPr>
        <p:txBody>
          <a:bodyPr vert="horz" wrap="square" lIns="0" tIns="0" rIns="0" bIns="0" rtlCol="0">
            <a:spAutoFit/>
          </a:bodyPr>
          <a:lstStyle/>
          <a:p>
            <a:pPr marL="20955">
              <a:spcAft>
                <a:spcPts val="980"/>
              </a:spcAft>
            </a:pPr>
            <a:r>
              <a:rPr sz="2000" b="1" dirty="0">
                <a:solidFill>
                  <a:srgbClr val="BD003A"/>
                </a:solidFill>
                <a:latin typeface="Arial" panose="020B0604020202020204"/>
                <a:cs typeface="Arial" panose="020B0604020202020204"/>
              </a:rPr>
              <a:t>A</a:t>
            </a:r>
            <a:r>
              <a:rPr sz="2000" b="1" spc="8" dirty="0">
                <a:solidFill>
                  <a:srgbClr val="BD003A"/>
                </a:solidFill>
                <a:latin typeface="Arial" panose="020B0604020202020204"/>
                <a:cs typeface="Arial" panose="020B0604020202020204"/>
              </a:rPr>
              <a:t>I</a:t>
            </a:r>
            <a:r>
              <a:rPr sz="2000" b="1" dirty="0">
                <a:solidFill>
                  <a:srgbClr val="BD003A"/>
                </a:solidFill>
                <a:latin typeface="Arial" panose="020B0604020202020204"/>
                <a:cs typeface="Arial" panose="020B0604020202020204"/>
              </a:rPr>
              <a:t>M</a:t>
            </a:r>
            <a:endParaRPr lang="en-US" sz="2000" b="1" dirty="0">
              <a:solidFill>
                <a:srgbClr val="BD003A"/>
              </a:solidFill>
              <a:latin typeface="Arial" panose="020B0604020202020204"/>
              <a:cs typeface="Arial" panose="020B0604020202020204"/>
            </a:endParaRPr>
          </a:p>
          <a:p>
            <a:pPr marL="20955"/>
            <a:r>
              <a:rPr lang="en-US" sz="1600" spc="8" dirty="0">
                <a:solidFill>
                  <a:srgbClr val="231F20"/>
                </a:solidFill>
                <a:latin typeface="Arial" panose="020B0604020202020204"/>
                <a:cs typeface="Arial" panose="020B0604020202020204"/>
              </a:rPr>
              <a:t>The goal is to use Monte Carlo simulation that directly evaluates the Hamiltonian of system to predict the stochastic behavior of a 2D</a:t>
            </a:r>
            <a:r>
              <a:rPr lang="en-US" sz="1600" spc="8" dirty="0">
                <a:solidFill>
                  <a:srgbClr val="231F20"/>
                </a:solidFill>
                <a:latin typeface="Arial" panose="020B0604020202020204"/>
                <a:cs typeface="Arial" panose="020B0604020202020204"/>
                <a:sym typeface="+mn-ea"/>
              </a:rPr>
              <a:t> array of</a:t>
            </a:r>
            <a:r>
              <a:rPr lang="en-US" sz="1600" spc="8" dirty="0">
                <a:solidFill>
                  <a:srgbClr val="231F20"/>
                </a:solidFill>
                <a:latin typeface="Arial" panose="020B0604020202020204"/>
                <a:cs typeface="Arial" panose="020B0604020202020204"/>
              </a:rPr>
              <a:t> atoms.</a:t>
            </a:r>
            <a:endParaRPr lang="en-US" sz="1600" spc="8" dirty="0">
              <a:solidFill>
                <a:srgbClr val="231F20"/>
              </a:solidFill>
              <a:latin typeface="Arial" panose="020B0604020202020204"/>
              <a:cs typeface="Arial" panose="020B0604020202020204"/>
            </a:endParaRPr>
          </a:p>
          <a:p>
            <a:pPr marL="20955"/>
            <a:r>
              <a:rPr lang="en-US" sz="1600" spc="8" dirty="0">
                <a:solidFill>
                  <a:srgbClr val="231F20"/>
                </a:solidFill>
                <a:latin typeface="Arial" panose="020B0604020202020204"/>
                <a:cs typeface="Arial" panose="020B0604020202020204"/>
              </a:rPr>
              <a:t>By tuning the interaction strength D and B, different magnetic phases are acquired and used to train a classifier.</a:t>
            </a:r>
            <a:endParaRPr lang="en-US" sz="1600" spc="8" dirty="0">
              <a:solidFill>
                <a:srgbClr val="231F20"/>
              </a:solidFill>
              <a:latin typeface="Arial" panose="020B0604020202020204"/>
              <a:cs typeface="Arial" panose="020B0604020202020204"/>
            </a:endParaRPr>
          </a:p>
          <a:p>
            <a:pPr marL="20955"/>
            <a:r>
              <a:rPr lang="en-US" sz="1600" spc="8" dirty="0">
                <a:solidFill>
                  <a:srgbClr val="231F20"/>
                </a:solidFill>
                <a:latin typeface="Arial" panose="020B0604020202020204"/>
                <a:cs typeface="Arial" panose="020B0604020202020204"/>
              </a:rPr>
              <a:t>Finally, this classifier is used to classify the phases in a phase diagram, and a support vector machine is employed to plot the boundary. </a:t>
            </a:r>
            <a:endParaRPr sz="1600" dirty="0">
              <a:latin typeface="Arial" panose="020B0604020202020204"/>
              <a:cs typeface="Arial" panose="020B0604020202020204"/>
            </a:endParaRPr>
          </a:p>
        </p:txBody>
      </p:sp>
      <p:sp>
        <p:nvSpPr>
          <p:cNvPr id="26" name="object 26"/>
          <p:cNvSpPr txBox="1"/>
          <p:nvPr/>
        </p:nvSpPr>
        <p:spPr>
          <a:xfrm>
            <a:off x="6604298" y="4358683"/>
            <a:ext cx="4495656" cy="3084830"/>
          </a:xfrm>
          <a:prstGeom prst="rect">
            <a:avLst/>
          </a:prstGeom>
        </p:spPr>
        <p:txBody>
          <a:bodyPr vert="horz" wrap="square" lIns="0" tIns="0" rIns="0" bIns="0" rtlCol="0">
            <a:spAutoFit/>
          </a:bodyPr>
          <a:lstStyle/>
          <a:p>
            <a:pPr marL="20955">
              <a:spcAft>
                <a:spcPts val="980"/>
              </a:spcAft>
            </a:pPr>
            <a:r>
              <a:rPr sz="2000" b="1" dirty="0">
                <a:solidFill>
                  <a:srgbClr val="BD003A"/>
                </a:solidFill>
                <a:latin typeface="Arial" panose="020B0604020202020204"/>
                <a:cs typeface="Arial" panose="020B0604020202020204"/>
              </a:rPr>
              <a:t>M</a:t>
            </a:r>
            <a:r>
              <a:rPr sz="2000" b="1" spc="-8" dirty="0">
                <a:solidFill>
                  <a:srgbClr val="BD003A"/>
                </a:solidFill>
                <a:latin typeface="Arial" panose="020B0604020202020204"/>
                <a:cs typeface="Arial" panose="020B0604020202020204"/>
              </a:rPr>
              <a:t>E</a:t>
            </a:r>
            <a:r>
              <a:rPr sz="2000" b="1" spc="-16" dirty="0">
                <a:solidFill>
                  <a:srgbClr val="BD003A"/>
                </a:solidFill>
                <a:latin typeface="Arial" panose="020B0604020202020204"/>
                <a:cs typeface="Arial" panose="020B0604020202020204"/>
              </a:rPr>
              <a:t>T</a:t>
            </a:r>
            <a:r>
              <a:rPr sz="2000" b="1" spc="-8" dirty="0">
                <a:solidFill>
                  <a:srgbClr val="BD003A"/>
                </a:solidFill>
                <a:latin typeface="Arial" panose="020B0604020202020204"/>
                <a:cs typeface="Arial" panose="020B0604020202020204"/>
              </a:rPr>
              <a:t>H</a:t>
            </a:r>
            <a:r>
              <a:rPr sz="2000" b="1" dirty="0">
                <a:solidFill>
                  <a:srgbClr val="BD003A"/>
                </a:solidFill>
                <a:latin typeface="Arial" panose="020B0604020202020204"/>
                <a:cs typeface="Arial" panose="020B0604020202020204"/>
              </a:rPr>
              <a:t>O</a:t>
            </a:r>
            <a:r>
              <a:rPr sz="2000" b="1" spc="-16" dirty="0">
                <a:solidFill>
                  <a:srgbClr val="BD003A"/>
                </a:solidFill>
                <a:latin typeface="Arial" panose="020B0604020202020204"/>
                <a:cs typeface="Arial" panose="020B0604020202020204"/>
              </a:rPr>
              <a:t>D</a:t>
            </a:r>
            <a:r>
              <a:rPr sz="2000" b="1" dirty="0">
                <a:solidFill>
                  <a:srgbClr val="BD003A"/>
                </a:solidFill>
                <a:latin typeface="Arial" panose="020B0604020202020204"/>
                <a:cs typeface="Arial" panose="020B0604020202020204"/>
              </a:rPr>
              <a:t>S</a:t>
            </a:r>
            <a:endParaRPr lang="en-US" sz="2000" b="1" dirty="0">
              <a:solidFill>
                <a:srgbClr val="BD003A"/>
              </a:solidFill>
              <a:latin typeface="Arial" panose="020B0604020202020204"/>
              <a:cs typeface="Arial" panose="020B0604020202020204"/>
            </a:endParaRPr>
          </a:p>
          <a:p>
            <a:pPr marL="20955"/>
            <a:r>
              <a:rPr lang="en-US" sz="1600" b="1" spc="8" dirty="0">
                <a:solidFill>
                  <a:srgbClr val="4C4D4F"/>
                </a:solidFill>
                <a:latin typeface="Arial" panose="020B0604020202020204"/>
                <a:cs typeface="Arial" panose="020B0604020202020204"/>
              </a:rPr>
              <a:t>Monte Carlo Simulations of Magnetic Phases</a:t>
            </a:r>
            <a:endParaRPr lang="en-US" sz="1600" dirty="0">
              <a:latin typeface="Arial" panose="020B0604020202020204"/>
              <a:cs typeface="Arial" panose="020B0604020202020204"/>
            </a:endParaRPr>
          </a:p>
          <a:p>
            <a:pPr marL="20955" marR="10160">
              <a:lnSpc>
                <a:spcPct val="103000"/>
              </a:lnSpc>
              <a:spcAft>
                <a:spcPts val="980"/>
              </a:spcAft>
            </a:pPr>
            <a:r>
              <a:rPr lang="en-US" sz="1600" dirty="0">
                <a:latin typeface="Arial" panose="020B0604020202020204"/>
                <a:cs typeface="Arial" panose="020B0604020202020204"/>
              </a:rPr>
              <a:t>We start with a system of 28x28 randomly oriented spins. Then we randomly choose one of those spins and reorient it along a new random direction. If the new energy is lower than the previous energy,           , the change is accepted; otherwise, the probability of acceptance is 		    . During each iteration, this process is repeated for 1024 times.</a:t>
            </a:r>
            <a:endParaRPr lang="en-US" sz="1600" dirty="0">
              <a:latin typeface="Arial" panose="020B0604020202020204"/>
              <a:cs typeface="Arial" panose="020B0604020202020204"/>
            </a:endParaRPr>
          </a:p>
          <a:p>
            <a:pPr marL="20955" marR="10160">
              <a:lnSpc>
                <a:spcPct val="103000"/>
              </a:lnSpc>
              <a:spcAft>
                <a:spcPts val="980"/>
              </a:spcAft>
            </a:pPr>
            <a:endParaRPr lang="en-US" sz="1600" dirty="0">
              <a:latin typeface="Arial" panose="020B0604020202020204"/>
              <a:cs typeface="Arial" panose="020B0604020202020204"/>
            </a:endParaRPr>
          </a:p>
        </p:txBody>
      </p:sp>
      <p:sp>
        <p:nvSpPr>
          <p:cNvPr id="34" name="object 34"/>
          <p:cNvSpPr txBox="1"/>
          <p:nvPr/>
        </p:nvSpPr>
        <p:spPr>
          <a:xfrm>
            <a:off x="11717655" y="9669145"/>
            <a:ext cx="4556760" cy="3951605"/>
          </a:xfrm>
          <a:prstGeom prst="rect">
            <a:avLst/>
          </a:prstGeom>
        </p:spPr>
        <p:txBody>
          <a:bodyPr vert="horz" wrap="square" lIns="0" tIns="0" rIns="0" bIns="0" rtlCol="0">
            <a:spAutoFit/>
          </a:bodyPr>
          <a:lstStyle/>
          <a:p>
            <a:pPr marL="20955">
              <a:spcAft>
                <a:spcPts val="820"/>
              </a:spcAft>
            </a:pPr>
            <a:r>
              <a:rPr sz="2000" b="1" dirty="0">
                <a:solidFill>
                  <a:srgbClr val="BD003A"/>
                </a:solidFill>
                <a:latin typeface="Arial" panose="020B0604020202020204"/>
                <a:cs typeface="Arial" panose="020B0604020202020204"/>
              </a:rPr>
              <a:t>RESULTS</a:t>
            </a:r>
            <a:endParaRPr sz="2000" b="1" dirty="0">
              <a:solidFill>
                <a:srgbClr val="BD003A"/>
              </a:solidFill>
              <a:latin typeface="Arial" panose="020B0604020202020204"/>
              <a:cs typeface="Arial" panose="020B0604020202020204"/>
            </a:endParaRPr>
          </a:p>
          <a:p>
            <a:pPr marL="20955"/>
            <a:r>
              <a:rPr lang="en-US" sz="1600" b="1" spc="16" dirty="0">
                <a:solidFill>
                  <a:srgbClr val="4C4D4F"/>
                </a:solidFill>
                <a:latin typeface="Arial" panose="020B0604020202020204"/>
                <a:cs typeface="Arial" panose="020B0604020202020204"/>
              </a:rPr>
              <a:t>Classification</a:t>
            </a:r>
            <a:endParaRPr sz="1600" dirty="0">
              <a:latin typeface="Arial" panose="020B0604020202020204"/>
              <a:cs typeface="Arial" panose="020B0604020202020204"/>
            </a:endParaRPr>
          </a:p>
          <a:p>
            <a:pPr marL="20955" marR="10160">
              <a:lnSpc>
                <a:spcPct val="103000"/>
              </a:lnSpc>
            </a:pPr>
            <a:r>
              <a:rPr lang="en-US" sz="1600" spc="8" dirty="0">
                <a:solidFill>
                  <a:srgbClr val="231F20"/>
                </a:solidFill>
                <a:latin typeface="Arial" panose="020B0604020202020204"/>
                <a:cs typeface="Arial" panose="020B0604020202020204"/>
              </a:rPr>
              <a:t>Before the multiheaded convoutional neural network was finally adopted, (convolutional) variational autoencoder(VAE) was tested. The initial goal was to identify the proximity of different phases in the latent dimension of 100.</a:t>
            </a:r>
            <a:endParaRPr lang="en-US" sz="1600" spc="8" dirty="0">
              <a:solidFill>
                <a:srgbClr val="231F20"/>
              </a:solidFill>
              <a:latin typeface="Arial" panose="020B0604020202020204"/>
              <a:cs typeface="Arial" panose="020B0604020202020204"/>
            </a:endParaRPr>
          </a:p>
          <a:p>
            <a:pPr marL="20955" marR="10160">
              <a:lnSpc>
                <a:spcPct val="103000"/>
              </a:lnSpc>
            </a:pPr>
            <a:r>
              <a:rPr lang="en-US" sz="1600" dirty="0">
                <a:latin typeface="Arial" panose="020B0604020202020204"/>
                <a:cs typeface="Arial" panose="020B0604020202020204"/>
                <a:sym typeface="+mn-ea"/>
              </a:rPr>
              <a:t>The VAE network here has 708,784 parameters in total, and the stacked network has 9,859 trainable parameters. The convolutional VAE network has 3,240,184 parameters and the stacked network has 6,659 trainable parameters.</a:t>
            </a:r>
            <a:endParaRPr lang="en-US" sz="1600" dirty="0">
              <a:latin typeface="Arial" panose="020B0604020202020204"/>
              <a:cs typeface="Arial" panose="020B0604020202020204"/>
            </a:endParaRPr>
          </a:p>
          <a:p>
            <a:pPr marL="20955" marR="10160">
              <a:lnSpc>
                <a:spcPct val="103000"/>
              </a:lnSpc>
            </a:pPr>
            <a:r>
              <a:rPr lang="en-US" sz="1600" dirty="0">
                <a:latin typeface="Arial" panose="020B0604020202020204"/>
                <a:cs typeface="Arial" panose="020B0604020202020204"/>
              </a:rPr>
              <a:t>However, the performance of the VAE and convolutional VAE are not satisfying.</a:t>
            </a:r>
            <a:endParaRPr lang="en-US" sz="1600" dirty="0">
              <a:latin typeface="Arial" panose="020B0604020202020204"/>
              <a:cs typeface="Arial" panose="020B0604020202020204"/>
            </a:endParaRPr>
          </a:p>
          <a:p>
            <a:pPr marL="20955" marR="10160">
              <a:lnSpc>
                <a:spcPct val="103000"/>
              </a:lnSpc>
            </a:pPr>
            <a:endParaRPr lang="en-US" sz="1600" dirty="0">
              <a:latin typeface="Arial" panose="020B0604020202020204"/>
              <a:cs typeface="Arial" panose="020B0604020202020204"/>
            </a:endParaRPr>
          </a:p>
        </p:txBody>
      </p:sp>
      <p:sp>
        <p:nvSpPr>
          <p:cNvPr id="37" name="object 37"/>
          <p:cNvSpPr txBox="1"/>
          <p:nvPr/>
        </p:nvSpPr>
        <p:spPr>
          <a:xfrm>
            <a:off x="26915745" y="4272280"/>
            <a:ext cx="4402455" cy="5665470"/>
          </a:xfrm>
          <a:prstGeom prst="rect">
            <a:avLst/>
          </a:prstGeom>
        </p:spPr>
        <p:txBody>
          <a:bodyPr vert="horz" wrap="square" lIns="0" tIns="0" rIns="0" bIns="0" rtlCol="0">
            <a:spAutoFit/>
          </a:bodyPr>
          <a:lstStyle/>
          <a:p>
            <a:pPr marL="20955">
              <a:spcAft>
                <a:spcPts val="980"/>
              </a:spcAft>
            </a:pPr>
            <a:r>
              <a:rPr sz="2000" b="1" dirty="0">
                <a:solidFill>
                  <a:srgbClr val="BD003A"/>
                </a:solidFill>
                <a:latin typeface="Arial" panose="020B0604020202020204"/>
                <a:cs typeface="Arial" panose="020B0604020202020204"/>
              </a:rPr>
              <a:t>CONCLUSIONS</a:t>
            </a:r>
            <a:endParaRPr sz="2000" b="1" dirty="0">
              <a:solidFill>
                <a:srgbClr val="BD003A"/>
              </a:solidFill>
              <a:latin typeface="Arial" panose="020B0604020202020204"/>
              <a:cs typeface="Arial" panose="020B0604020202020204"/>
            </a:endParaRPr>
          </a:p>
          <a:p>
            <a:pPr marL="20955" marR="184785">
              <a:lnSpc>
                <a:spcPct val="103000"/>
              </a:lnSpc>
              <a:spcBef>
                <a:spcPts val="325"/>
              </a:spcBef>
            </a:pPr>
            <a:r>
              <a:rPr lang="en-US" sz="1600" spc="-25" dirty="0">
                <a:solidFill>
                  <a:srgbClr val="231F20"/>
                </a:solidFill>
                <a:latin typeface="Arial" panose="020B0604020202020204"/>
                <a:cs typeface="Arial" panose="020B0604020202020204"/>
              </a:rPr>
              <a:t>A plausible simulation of magnetic phases under different conditions is achieved. The model is able to reflect the change of phase under different DMI strength and external magnetic fields.</a:t>
            </a:r>
            <a:endParaRPr lang="en-US" sz="1600" spc="-25" dirty="0">
              <a:solidFill>
                <a:srgbClr val="231F20"/>
              </a:solidFill>
              <a:latin typeface="Arial" panose="020B0604020202020204"/>
              <a:cs typeface="Arial" panose="020B0604020202020204"/>
            </a:endParaRPr>
          </a:p>
          <a:p>
            <a:pPr marL="20955" marR="184785">
              <a:lnSpc>
                <a:spcPct val="103000"/>
              </a:lnSpc>
              <a:spcBef>
                <a:spcPts val="325"/>
              </a:spcBef>
            </a:pPr>
            <a:r>
              <a:rPr lang="en-US" sz="1600" dirty="0">
                <a:latin typeface="Arial" panose="020B0604020202020204"/>
                <a:cs typeface="Arial" panose="020B0604020202020204"/>
              </a:rPr>
              <a:t>The variational autoencoder method is not good at classifying the phases. The guess is that a latent dimension of 100 is not enough for the 28x28 model. As can be seen in the figure, the reconstructed patterns do not match the original patterns faithfully. In addition, the VAE methods require a large amount of parameters.</a:t>
            </a:r>
            <a:endParaRPr lang="en-US" sz="1600" dirty="0">
              <a:latin typeface="Arial" panose="020B0604020202020204"/>
              <a:cs typeface="Arial" panose="020B0604020202020204"/>
            </a:endParaRPr>
          </a:p>
          <a:p>
            <a:pPr marL="20955" marR="184785">
              <a:lnSpc>
                <a:spcPct val="103000"/>
              </a:lnSpc>
              <a:spcBef>
                <a:spcPts val="325"/>
              </a:spcBef>
            </a:pPr>
            <a:r>
              <a:rPr lang="en-US" sz="1600" dirty="0">
                <a:latin typeface="Arial" panose="020B0604020202020204"/>
                <a:cs typeface="Arial" panose="020B0604020202020204"/>
              </a:rPr>
              <a:t>In contrast, the multiheaded network shows superior performance in the terms of accuracy, while requiring way less parameters.</a:t>
            </a:r>
            <a:endParaRPr lang="en-US" sz="1600" dirty="0">
              <a:latin typeface="Arial" panose="020B0604020202020204"/>
              <a:cs typeface="Arial" panose="020B0604020202020204"/>
            </a:endParaRPr>
          </a:p>
          <a:p>
            <a:pPr marL="20955" marR="184785">
              <a:lnSpc>
                <a:spcPct val="103000"/>
              </a:lnSpc>
              <a:spcBef>
                <a:spcPts val="325"/>
              </a:spcBef>
            </a:pPr>
            <a:r>
              <a:rPr lang="en-US" sz="1600" dirty="0">
                <a:latin typeface="Arial" panose="020B0604020202020204"/>
                <a:cs typeface="Arial" panose="020B0604020202020204"/>
              </a:rPr>
              <a:t>Finally, a phase diagram is generated and clear boundaries between phases can be seen and fitted. As the magnetic field increases, the spin spirals break down and shrink into isolated skyrmions. At high fields, the spins are saturated and form ferromagnetic phases.</a:t>
            </a:r>
            <a:endParaRPr lang="en-US" sz="1600" dirty="0">
              <a:latin typeface="Arial" panose="020B0604020202020204"/>
              <a:cs typeface="Arial" panose="020B0604020202020204"/>
            </a:endParaRPr>
          </a:p>
        </p:txBody>
      </p:sp>
      <p:sp>
        <p:nvSpPr>
          <p:cNvPr id="39" name="object 39"/>
          <p:cNvSpPr txBox="1"/>
          <p:nvPr/>
        </p:nvSpPr>
        <p:spPr>
          <a:xfrm>
            <a:off x="26987024" y="10056443"/>
            <a:ext cx="4423085" cy="3232785"/>
          </a:xfrm>
          <a:prstGeom prst="rect">
            <a:avLst/>
          </a:prstGeom>
        </p:spPr>
        <p:txBody>
          <a:bodyPr vert="horz" wrap="square" lIns="0" tIns="0" rIns="0" bIns="0" rtlCol="0">
            <a:spAutoFit/>
          </a:bodyPr>
          <a:lstStyle/>
          <a:p>
            <a:pPr marL="20955">
              <a:spcAft>
                <a:spcPts val="980"/>
              </a:spcAft>
            </a:pPr>
            <a:r>
              <a:rPr lang="en-US" sz="2000" b="1" dirty="0">
                <a:solidFill>
                  <a:srgbClr val="BD003A"/>
                </a:solidFill>
                <a:latin typeface="Arial" panose="020B0604020202020204"/>
                <a:cs typeface="Arial" panose="020B0604020202020204"/>
              </a:rPr>
              <a:t>References and Resources</a:t>
            </a:r>
            <a:endParaRPr sz="2000" b="1" dirty="0">
              <a:solidFill>
                <a:srgbClr val="BD003A"/>
              </a:solidFill>
              <a:latin typeface="Arial" panose="020B0604020202020204"/>
              <a:cs typeface="Arial" panose="020B0604020202020204"/>
            </a:endParaRPr>
          </a:p>
          <a:p>
            <a:pPr marL="233045" marR="326390" indent="-213360">
              <a:lnSpc>
                <a:spcPct val="101000"/>
              </a:lnSpc>
              <a:spcBef>
                <a:spcPts val="745"/>
              </a:spcBef>
              <a:buClr>
                <a:srgbClr val="231F20"/>
              </a:buClr>
              <a:buFont typeface="Arial" panose="020B0604020202020204"/>
              <a:buAutoNum type="arabicPlain"/>
              <a:tabLst>
                <a:tab pos="232410" algn="l"/>
              </a:tabLst>
            </a:pPr>
            <a:r>
              <a:rPr sz="1200" spc="-33" dirty="0">
                <a:solidFill>
                  <a:srgbClr val="231F20"/>
                </a:solidFill>
                <a:latin typeface="Arial" panose="020B0604020202020204"/>
                <a:cs typeface="Arial" panose="020B0604020202020204"/>
                <a:sym typeface="+mn-ea"/>
              </a:rPr>
              <a:t>I. A. Iakovlev, O. M. Sotnikov, and V. V. Mazurenko</a:t>
            </a:r>
            <a:r>
              <a:rPr lang="en-US" sz="1200" spc="-33" dirty="0">
                <a:solidFill>
                  <a:srgbClr val="231F20"/>
                </a:solidFill>
                <a:latin typeface="Arial" panose="020B0604020202020204"/>
                <a:cs typeface="Arial" panose="020B0604020202020204"/>
                <a:sym typeface="+mn-ea"/>
              </a:rPr>
              <a:t>, Supervised learning approach for recognizing magnetic skyrmion phases, Phys. Rev. B 98, 174411 </a:t>
            </a:r>
            <a:endParaRPr lang="en-US" sz="1200" spc="-33" dirty="0">
              <a:solidFill>
                <a:srgbClr val="231F20"/>
              </a:solidFill>
              <a:latin typeface="Arial" panose="020B0604020202020204"/>
              <a:cs typeface="Arial" panose="020B0604020202020204"/>
              <a:sym typeface="+mn-ea"/>
            </a:endParaRPr>
          </a:p>
          <a:p>
            <a:pPr marL="233045" marR="326390" indent="-213360">
              <a:lnSpc>
                <a:spcPct val="101000"/>
              </a:lnSpc>
              <a:spcBef>
                <a:spcPts val="745"/>
              </a:spcBef>
              <a:buClr>
                <a:srgbClr val="231F20"/>
              </a:buClr>
              <a:buFont typeface="Arial" panose="020B0604020202020204"/>
              <a:buAutoNum type="arabicPlain"/>
              <a:tabLst>
                <a:tab pos="232410" algn="l"/>
              </a:tabLst>
            </a:pPr>
            <a:r>
              <a:rPr lang="en-US" sz="1200" dirty="0">
                <a:latin typeface="Arial" panose="020B0604020202020204"/>
                <a:cs typeface="Arial" panose="020B0604020202020204"/>
              </a:rPr>
              <a:t>ZHOU, YIFAN (2016) Computational Modeling of the Phase Diagram of Magnetic Skyrmions. MSc by research thesis, University of York.</a:t>
            </a:r>
            <a:endParaRPr lang="en-US" sz="1200" dirty="0">
              <a:latin typeface="Arial" panose="020B0604020202020204"/>
              <a:cs typeface="Arial" panose="020B0604020202020204"/>
            </a:endParaRPr>
          </a:p>
          <a:p>
            <a:pPr marL="233045" marR="326390" indent="-213360">
              <a:lnSpc>
                <a:spcPct val="101000"/>
              </a:lnSpc>
              <a:spcBef>
                <a:spcPts val="745"/>
              </a:spcBef>
              <a:buClr>
                <a:srgbClr val="231F20"/>
              </a:buClr>
              <a:buFont typeface="Arial" panose="020B0604020202020204"/>
              <a:buAutoNum type="arabicPlain"/>
              <a:tabLst>
                <a:tab pos="232410" algn="l"/>
              </a:tabLst>
            </a:pPr>
            <a:r>
              <a:rPr lang="en-US" sz="1200" dirty="0">
                <a:latin typeface="Arial" panose="020B0604020202020204"/>
                <a:cs typeface="Arial" panose="020B0604020202020204"/>
              </a:rPr>
              <a:t>The computational resources are the courtesy of Ohio Supercomputer Center.</a:t>
            </a:r>
            <a:endParaRPr lang="en-US" sz="1200" dirty="0">
              <a:latin typeface="Arial" panose="020B0604020202020204"/>
              <a:cs typeface="Arial" panose="020B0604020202020204"/>
            </a:endParaRPr>
          </a:p>
          <a:p>
            <a:pPr marL="233045" marR="326390" indent="-213360">
              <a:lnSpc>
                <a:spcPct val="101000"/>
              </a:lnSpc>
              <a:spcBef>
                <a:spcPts val="745"/>
              </a:spcBef>
              <a:buClr>
                <a:srgbClr val="231F20"/>
              </a:buClr>
              <a:buFont typeface="Arial" panose="020B0604020202020204"/>
              <a:buAutoNum type="arabicPlain"/>
              <a:tabLst>
                <a:tab pos="232410" algn="l"/>
              </a:tabLst>
            </a:pPr>
            <a:r>
              <a:rPr lang="en-US" sz="1200" dirty="0">
                <a:latin typeface="Arial" panose="020B0604020202020204"/>
                <a:cs typeface="Arial" panose="020B0604020202020204"/>
              </a:rPr>
              <a:t>All codes are written using the Python programming language. The convolutional neural networks are constructed using Keras functional API. The VAE methods are adpated from Prod. Hughes' in-class materials. The non-linear support vector machine model is from sklearn package.</a:t>
            </a:r>
            <a:endParaRPr lang="en-US" sz="1200" dirty="0">
              <a:latin typeface="Arial" panose="020B0604020202020204"/>
              <a:cs typeface="Arial" panose="020B0604020202020204"/>
            </a:endParaRPr>
          </a:p>
        </p:txBody>
      </p:sp>
      <p:sp>
        <p:nvSpPr>
          <p:cNvPr id="40" name="object 40"/>
          <p:cNvSpPr txBox="1"/>
          <p:nvPr/>
        </p:nvSpPr>
        <p:spPr>
          <a:xfrm>
            <a:off x="10887710" y="14264640"/>
            <a:ext cx="21105495" cy="720090"/>
          </a:xfrm>
          <a:prstGeom prst="rect">
            <a:avLst/>
          </a:prstGeom>
        </p:spPr>
        <p:txBody>
          <a:bodyPr vert="horz" wrap="square" lIns="0" tIns="0" rIns="0" bIns="0" rtlCol="0">
            <a:spAutoFit/>
          </a:bodyPr>
          <a:lstStyle/>
          <a:p>
            <a:pPr marL="20955" algn="l">
              <a:lnSpc>
                <a:spcPct val="120000"/>
              </a:lnSpc>
            </a:pPr>
            <a:r>
              <a:rPr sz="3900" dirty="0">
                <a:solidFill>
                  <a:schemeClr val="bg1"/>
                </a:solidFill>
                <a:latin typeface="Arial" panose="020B0604020202020204"/>
                <a:cs typeface="Arial" panose="020B0604020202020204"/>
              </a:rPr>
              <a:t>https://github.com/big-data-analytics-physics/bigdata_6820-JasonGuo0/tree/master/finalProject</a:t>
            </a:r>
            <a:endParaRPr sz="3900" dirty="0">
              <a:solidFill>
                <a:schemeClr val="bg1"/>
              </a:solidFill>
              <a:latin typeface="Arial" panose="020B0604020202020204"/>
              <a:cs typeface="Arial" panose="020B0604020202020204"/>
            </a:endParaRPr>
          </a:p>
        </p:txBody>
      </p:sp>
      <p:sp>
        <p:nvSpPr>
          <p:cNvPr id="41" name="object 41"/>
          <p:cNvSpPr/>
          <p:nvPr/>
        </p:nvSpPr>
        <p:spPr>
          <a:xfrm>
            <a:off x="739381" y="738903"/>
            <a:ext cx="31439648" cy="15014448"/>
          </a:xfrm>
          <a:custGeom>
            <a:avLst/>
            <a:gdLst/>
            <a:ahLst/>
            <a:cxnLst/>
            <a:rect l="l" t="t" r="r" b="b"/>
            <a:pathLst>
              <a:path w="19200989" h="9148939">
                <a:moveTo>
                  <a:pt x="0" y="9148939"/>
                </a:moveTo>
                <a:lnTo>
                  <a:pt x="19200989" y="9148939"/>
                </a:lnTo>
                <a:lnTo>
                  <a:pt x="19200989" y="0"/>
                </a:lnTo>
                <a:lnTo>
                  <a:pt x="0" y="0"/>
                </a:lnTo>
                <a:lnTo>
                  <a:pt x="0" y="9148939"/>
                </a:lnTo>
                <a:close/>
              </a:path>
            </a:pathLst>
          </a:custGeom>
          <a:ln w="76200">
            <a:solidFill>
              <a:srgbClr val="B50019"/>
            </a:solidFill>
            <a:miter lim="800000"/>
          </a:ln>
        </p:spPr>
        <p:txBody>
          <a:bodyPr wrap="square" lIns="0" tIns="0" rIns="0" bIns="0" rtlCol="0">
            <a:spAutoFit/>
          </a:bodyPr>
          <a:lstStyle/>
          <a:p/>
        </p:txBody>
      </p:sp>
      <p:pic>
        <p:nvPicPr>
          <p:cNvPr id="45" name="Picture 44" descr="TheOhioStateUniversity-1C-REV-Horiz-CMY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916" y="14190642"/>
            <a:ext cx="6168727" cy="893618"/>
          </a:xfrm>
          <a:prstGeom prst="rect">
            <a:avLst/>
          </a:prstGeom>
        </p:spPr>
      </p:pic>
      <p:graphicFrame>
        <p:nvGraphicFramePr>
          <p:cNvPr id="5" name="Content Placeholder 4">
            <a:hlinkClick r:id="" action="ppaction://ole?verb="/>
          </p:cNvPr>
          <p:cNvGraphicFramePr>
            <a:graphicFrameLocks noChangeAspect="1"/>
          </p:cNvGraphicFramePr>
          <p:nvPr>
            <p:ph sz="half" idx="2"/>
          </p:nvPr>
        </p:nvGraphicFramePr>
        <p:xfrm>
          <a:off x="1520190" y="6106795"/>
          <a:ext cx="4397375" cy="603885"/>
        </p:xfrm>
        <a:graphic>
          <a:graphicData uri="http://schemas.openxmlformats.org/presentationml/2006/ole">
            <mc:AlternateContent xmlns:mc="http://schemas.openxmlformats.org/markup-compatibility/2006">
              <mc:Choice xmlns:v="urn:schemas-microsoft-com:vml" Requires="v">
                <p:oleObj spid="_x0000_s1025" name="" r:id="rId4" imgW="2590800" imgH="355600" progId="Equation.KSEE3">
                  <p:embed/>
                </p:oleObj>
              </mc:Choice>
              <mc:Fallback>
                <p:oleObj name="" r:id="rId4" imgW="2590800" imgH="355600" progId="Equation.KSEE3">
                  <p:embed/>
                  <p:pic>
                    <p:nvPicPr>
                      <p:cNvPr id="0" name="Picture 1024"/>
                      <p:cNvPicPr/>
                      <p:nvPr/>
                    </p:nvPicPr>
                    <p:blipFill>
                      <a:blip r:embed="rId5"/>
                      <a:stretch>
                        <a:fillRect/>
                      </a:stretch>
                    </p:blipFill>
                    <p:spPr>
                      <a:xfrm>
                        <a:off x="1520190" y="6106795"/>
                        <a:ext cx="4397375" cy="603885"/>
                      </a:xfrm>
                      <a:prstGeom prst="rect">
                        <a:avLst/>
                      </a:prstGeom>
                    </p:spPr>
                  </p:pic>
                </p:oleObj>
              </mc:Fallback>
            </mc:AlternateContent>
          </a:graphicData>
        </a:graphic>
      </p:graphicFrame>
      <p:sp>
        <p:nvSpPr>
          <p:cNvPr id="23" name="Text Box 22"/>
          <p:cNvSpPr txBox="1"/>
          <p:nvPr/>
        </p:nvSpPr>
        <p:spPr>
          <a:xfrm>
            <a:off x="1487805" y="5767705"/>
            <a:ext cx="4150360" cy="337185"/>
          </a:xfrm>
          <a:prstGeom prst="rect">
            <a:avLst/>
          </a:prstGeom>
          <a:noFill/>
        </p:spPr>
        <p:txBody>
          <a:bodyPr wrap="square" rtlCol="0">
            <a:spAutoFit/>
          </a:bodyPr>
          <a:p>
            <a:r>
              <a:rPr lang="en-US" sz="1600" spc="8" dirty="0">
                <a:solidFill>
                  <a:srgbClr val="231F20"/>
                </a:solidFill>
                <a:latin typeface="Arial" panose="020B0604020202020204"/>
                <a:cs typeface="Arial" panose="020B0604020202020204"/>
              </a:rPr>
              <a:t>The Hamiltonian of the system is typically</a:t>
            </a:r>
            <a:r>
              <a:rPr lang="en-US" sz="1600" spc="8" baseline="30000" dirty="0">
                <a:solidFill>
                  <a:srgbClr val="231F20"/>
                </a:solidFill>
                <a:latin typeface="Arial" panose="020B0604020202020204"/>
                <a:cs typeface="Arial" panose="020B0604020202020204"/>
              </a:rPr>
              <a:t>[1]</a:t>
            </a:r>
            <a:r>
              <a:rPr lang="en-US" sz="1600" spc="8" dirty="0">
                <a:solidFill>
                  <a:srgbClr val="231F20"/>
                </a:solidFill>
                <a:latin typeface="Arial" panose="020B0604020202020204"/>
                <a:cs typeface="Arial" panose="020B0604020202020204"/>
              </a:rPr>
              <a:t>:</a:t>
            </a:r>
            <a:endParaRPr lang="en-US" sz="1600" spc="8" dirty="0">
              <a:solidFill>
                <a:srgbClr val="231F20"/>
              </a:solidFill>
              <a:latin typeface="Arial" panose="020B0604020202020204"/>
              <a:cs typeface="Arial" panose="020B0604020202020204"/>
            </a:endParaRPr>
          </a:p>
        </p:txBody>
      </p:sp>
      <p:sp>
        <p:nvSpPr>
          <p:cNvPr id="25" name="Text Box 24"/>
          <p:cNvSpPr txBox="1"/>
          <p:nvPr/>
        </p:nvSpPr>
        <p:spPr>
          <a:xfrm>
            <a:off x="1498600" y="6664325"/>
            <a:ext cx="4359910" cy="2061210"/>
          </a:xfrm>
          <a:prstGeom prst="rect">
            <a:avLst/>
          </a:prstGeom>
          <a:noFill/>
        </p:spPr>
        <p:txBody>
          <a:bodyPr wrap="square" rtlCol="0">
            <a:spAutoFit/>
          </a:bodyPr>
          <a:p>
            <a:r>
              <a:rPr lang="en-US" sz="1600" spc="8" dirty="0">
                <a:solidFill>
                  <a:srgbClr val="231F20"/>
                </a:solidFill>
                <a:latin typeface="Arial" panose="020B0604020202020204"/>
                <a:cs typeface="Arial" panose="020B0604020202020204"/>
              </a:rPr>
              <a:t>The first term is the Heisenberg exchange, which pulls all spins into the same direction when J&gt;0. The second term is the Dzyaloshinskii–Moriya interaction, which, in contrast, favors spins pointing in different directions. The last term is the Zeeman energy term bending all spins towards the external magnetic field.</a:t>
            </a:r>
            <a:endParaRPr lang="en-US" sz="1600" spc="8" dirty="0">
              <a:solidFill>
                <a:srgbClr val="231F20"/>
              </a:solidFill>
              <a:latin typeface="Arial" panose="020B0604020202020204"/>
              <a:cs typeface="Arial" panose="020B0604020202020204"/>
            </a:endParaRPr>
          </a:p>
        </p:txBody>
      </p:sp>
      <p:graphicFrame>
        <p:nvGraphicFramePr>
          <p:cNvPr id="27" name="Content Placeholder 26">
            <a:hlinkClick r:id="" action="ppaction://ole?verb="/>
          </p:cNvPr>
          <p:cNvGraphicFramePr>
            <a:graphicFrameLocks noChangeAspect="1"/>
          </p:cNvGraphicFramePr>
          <p:nvPr>
            <p:ph sz="half" idx="3"/>
          </p:nvPr>
        </p:nvGraphicFramePr>
        <p:xfrm>
          <a:off x="23655020" y="3815715"/>
          <a:ext cx="914400" cy="215900"/>
        </p:xfrm>
        <a:graphic>
          <a:graphicData uri="http://schemas.openxmlformats.org/presentationml/2006/ole">
            <mc:AlternateContent xmlns:mc="http://schemas.openxmlformats.org/markup-compatibility/2006">
              <mc:Choice xmlns:v="urn:schemas-microsoft-com:vml" Requires="v">
                <p:oleObj spid="_x0000_s1026" name="" r:id="rId6" imgW="914400" imgH="215900" progId="Equation.KSEE3">
                  <p:embed/>
                </p:oleObj>
              </mc:Choice>
              <mc:Fallback>
                <p:oleObj name="" r:id="rId6" imgW="914400" imgH="215900" progId="Equation.KSEE3">
                  <p:embed/>
                  <p:pic>
                    <p:nvPicPr>
                      <p:cNvPr id="0" name="Picture 1025"/>
                      <p:cNvPicPr/>
                      <p:nvPr/>
                    </p:nvPicPr>
                    <p:blipFill>
                      <a:blip r:embed="rId7"/>
                      <a:stretch>
                        <a:fillRect/>
                      </a:stretch>
                    </p:blipFill>
                    <p:spPr>
                      <a:xfrm>
                        <a:off x="23655020" y="3815715"/>
                        <a:ext cx="914400" cy="215900"/>
                      </a:xfrm>
                      <a:prstGeom prst="rect">
                        <a:avLst/>
                      </a:prstGeom>
                    </p:spPr>
                  </p:pic>
                </p:oleObj>
              </mc:Fallback>
            </mc:AlternateContent>
          </a:graphicData>
        </a:graphic>
      </p:graphicFrame>
      <p:sp>
        <p:nvSpPr>
          <p:cNvPr id="28" name="Text Box 27"/>
          <p:cNvSpPr txBox="1"/>
          <p:nvPr/>
        </p:nvSpPr>
        <p:spPr>
          <a:xfrm>
            <a:off x="1498600" y="8713470"/>
            <a:ext cx="2294890" cy="1630045"/>
          </a:xfrm>
          <a:prstGeom prst="rect">
            <a:avLst/>
          </a:prstGeom>
          <a:noFill/>
        </p:spPr>
        <p:txBody>
          <a:bodyPr wrap="square" rtlCol="0">
            <a:spAutoFit/>
          </a:bodyPr>
          <a:p>
            <a:pPr algn="l"/>
            <a:r>
              <a:rPr lang="en-US" sz="1600" spc="8" dirty="0">
                <a:solidFill>
                  <a:srgbClr val="231F20"/>
                </a:solidFill>
                <a:latin typeface="Arial" panose="020B0604020202020204"/>
                <a:cs typeface="Arial" panose="020B0604020202020204"/>
                <a:sym typeface="+mn-ea"/>
              </a:rPr>
              <a:t>In general, typical phases  are ferromagnets, spin spirals, skyrmions and paramagnetic phases.</a:t>
            </a:r>
            <a:endParaRPr lang="en-US" sz="1600" spc="8" dirty="0">
              <a:solidFill>
                <a:srgbClr val="231F20"/>
              </a:solidFill>
              <a:latin typeface="Arial" panose="020B0604020202020204"/>
              <a:cs typeface="Arial" panose="020B0604020202020204"/>
            </a:endParaRPr>
          </a:p>
          <a:p>
            <a:endParaRPr lang="en-US" sz="2000"/>
          </a:p>
        </p:txBody>
      </p:sp>
      <p:graphicFrame>
        <p:nvGraphicFramePr>
          <p:cNvPr id="29" name="Object 28">
            <a:hlinkClick r:id="" action="ppaction://ole?verb="/>
          </p:cNvPr>
          <p:cNvGraphicFramePr>
            <a:graphicFrameLocks noChangeAspect="1"/>
          </p:cNvGraphicFramePr>
          <p:nvPr/>
        </p:nvGraphicFramePr>
        <p:xfrm>
          <a:off x="6602095" y="6521450"/>
          <a:ext cx="1019175" cy="237490"/>
        </p:xfrm>
        <a:graphic>
          <a:graphicData uri="http://schemas.openxmlformats.org/presentationml/2006/ole">
            <mc:AlternateContent xmlns:mc="http://schemas.openxmlformats.org/markup-compatibility/2006">
              <mc:Choice xmlns:v="urn:schemas-microsoft-com:vml" Requires="v">
                <p:oleObj spid="_x0000_s1027" name="" r:id="rId8" imgW="927100" imgH="215900" progId="Equation.KSEE3">
                  <p:embed/>
                </p:oleObj>
              </mc:Choice>
              <mc:Fallback>
                <p:oleObj name="" r:id="rId8" imgW="927100" imgH="215900" progId="Equation.KSEE3">
                  <p:embed/>
                  <p:pic>
                    <p:nvPicPr>
                      <p:cNvPr id="0" name="Picture 1026"/>
                      <p:cNvPicPr/>
                      <p:nvPr/>
                    </p:nvPicPr>
                    <p:blipFill>
                      <a:blip r:embed="rId9"/>
                      <a:stretch>
                        <a:fillRect/>
                      </a:stretch>
                    </p:blipFill>
                    <p:spPr>
                      <a:xfrm>
                        <a:off x="6602095" y="6521450"/>
                        <a:ext cx="1019175" cy="237490"/>
                      </a:xfrm>
                      <a:prstGeom prst="rect">
                        <a:avLst/>
                      </a:prstGeom>
                    </p:spPr>
                  </p:pic>
                </p:oleObj>
              </mc:Fallback>
            </mc:AlternateContent>
          </a:graphicData>
        </a:graphic>
      </p:graphicFrame>
      <p:sp>
        <p:nvSpPr>
          <p:cNvPr id="32" name="object 26"/>
          <p:cNvSpPr txBox="1"/>
          <p:nvPr/>
        </p:nvSpPr>
        <p:spPr>
          <a:xfrm>
            <a:off x="11717953" y="4358683"/>
            <a:ext cx="4495656" cy="2713355"/>
          </a:xfrm>
          <a:prstGeom prst="rect">
            <a:avLst/>
          </a:prstGeom>
        </p:spPr>
        <p:txBody>
          <a:bodyPr vert="horz" wrap="square" lIns="0" tIns="0" rIns="0" bIns="0" rtlCol="0">
            <a:spAutoFit/>
          </a:bodyPr>
          <a:p>
            <a:pPr marL="20955">
              <a:spcAft>
                <a:spcPts val="980"/>
              </a:spcAft>
            </a:pPr>
            <a:r>
              <a:rPr sz="1600" b="1" dirty="0">
                <a:solidFill>
                  <a:srgbClr val="BD003A"/>
                </a:solidFill>
                <a:latin typeface="Arial" panose="020B0604020202020204"/>
                <a:cs typeface="Arial" panose="020B0604020202020204"/>
                <a:sym typeface="+mn-ea"/>
              </a:rPr>
              <a:t>M</a:t>
            </a:r>
            <a:r>
              <a:rPr sz="1600" b="1" spc="-8" dirty="0">
                <a:solidFill>
                  <a:srgbClr val="BD003A"/>
                </a:solidFill>
                <a:latin typeface="Arial" panose="020B0604020202020204"/>
                <a:cs typeface="Arial" panose="020B0604020202020204"/>
                <a:sym typeface="+mn-ea"/>
              </a:rPr>
              <a:t>E</a:t>
            </a:r>
            <a:r>
              <a:rPr sz="1600" b="1" spc="-16" dirty="0">
                <a:solidFill>
                  <a:srgbClr val="BD003A"/>
                </a:solidFill>
                <a:latin typeface="Arial" panose="020B0604020202020204"/>
                <a:cs typeface="Arial" panose="020B0604020202020204"/>
                <a:sym typeface="+mn-ea"/>
              </a:rPr>
              <a:t>T</a:t>
            </a:r>
            <a:r>
              <a:rPr sz="1600" b="1" spc="-8" dirty="0">
                <a:solidFill>
                  <a:srgbClr val="BD003A"/>
                </a:solidFill>
                <a:latin typeface="Arial" panose="020B0604020202020204"/>
                <a:cs typeface="Arial" panose="020B0604020202020204"/>
                <a:sym typeface="+mn-ea"/>
              </a:rPr>
              <a:t>H</a:t>
            </a:r>
            <a:r>
              <a:rPr sz="1600" b="1" dirty="0">
                <a:solidFill>
                  <a:srgbClr val="BD003A"/>
                </a:solidFill>
                <a:latin typeface="Arial" panose="020B0604020202020204"/>
                <a:cs typeface="Arial" panose="020B0604020202020204"/>
                <a:sym typeface="+mn-ea"/>
              </a:rPr>
              <a:t>O</a:t>
            </a:r>
            <a:r>
              <a:rPr sz="1600" b="1" spc="-16" dirty="0">
                <a:solidFill>
                  <a:srgbClr val="BD003A"/>
                </a:solidFill>
                <a:latin typeface="Arial" panose="020B0604020202020204"/>
                <a:cs typeface="Arial" panose="020B0604020202020204"/>
                <a:sym typeface="+mn-ea"/>
              </a:rPr>
              <a:t>D</a:t>
            </a:r>
            <a:r>
              <a:rPr sz="1600" b="1" dirty="0">
                <a:solidFill>
                  <a:srgbClr val="BD003A"/>
                </a:solidFill>
                <a:latin typeface="Arial" panose="020B0604020202020204"/>
                <a:cs typeface="Arial" panose="020B0604020202020204"/>
                <a:sym typeface="+mn-ea"/>
              </a:rPr>
              <a:t>S</a:t>
            </a:r>
            <a:endParaRPr lang="en-US" sz="1600" b="1" spc="8" dirty="0">
              <a:solidFill>
                <a:srgbClr val="4C4D4F"/>
              </a:solidFill>
              <a:latin typeface="Arial" panose="020B0604020202020204"/>
              <a:cs typeface="Arial" panose="020B0604020202020204"/>
            </a:endParaRPr>
          </a:p>
          <a:p>
            <a:pPr marL="20955">
              <a:spcAft>
                <a:spcPts val="980"/>
              </a:spcAft>
            </a:pPr>
            <a:r>
              <a:rPr lang="en-US" sz="1600" b="1" spc="8" dirty="0">
                <a:solidFill>
                  <a:srgbClr val="4C4D4F"/>
                </a:solidFill>
                <a:latin typeface="Arial" panose="020B0604020202020204"/>
                <a:cs typeface="Arial" panose="020B0604020202020204"/>
              </a:rPr>
              <a:t>Support Vector Machines for phase boundaries decisions.</a:t>
            </a:r>
            <a:endParaRPr lang="en-US" sz="1600" b="1" spc="8" dirty="0">
              <a:solidFill>
                <a:srgbClr val="4C4D4F"/>
              </a:solidFill>
              <a:latin typeface="Arial" panose="020B0604020202020204"/>
              <a:cs typeface="Arial" panose="020B0604020202020204"/>
            </a:endParaRPr>
          </a:p>
          <a:p>
            <a:pPr marL="20955">
              <a:spcAft>
                <a:spcPts val="980"/>
              </a:spcAft>
            </a:pPr>
            <a:r>
              <a:rPr lang="en-US" sz="1600" dirty="0">
                <a:latin typeface="Arial" panose="020B0604020202020204"/>
                <a:cs typeface="Arial" panose="020B0604020202020204"/>
              </a:rPr>
              <a:t>Phases are generated under D between 0.0~2.0 and B between 0.0~2.0. The phases are classified by the multiheaded convolutional neural network. Two sklearn non-linear SVMs with 'rbf' kernels are employed to draw the lines between ferromagnetic phases, spin spirals and skyrmion phases.</a:t>
            </a:r>
            <a:endParaRPr lang="en-US" sz="1600" dirty="0">
              <a:latin typeface="Arial" panose="020B0604020202020204"/>
              <a:cs typeface="Arial" panose="020B0604020202020204"/>
            </a:endParaRPr>
          </a:p>
        </p:txBody>
      </p:sp>
      <p:graphicFrame>
        <p:nvGraphicFramePr>
          <p:cNvPr id="47" name="Object 46">
            <a:hlinkClick r:id="" action="ppaction://ole?verb="/>
          </p:cNvPr>
          <p:cNvGraphicFramePr>
            <a:graphicFrameLocks noChangeAspect="1"/>
          </p:cNvGraphicFramePr>
          <p:nvPr/>
        </p:nvGraphicFramePr>
        <p:xfrm>
          <a:off x="8169275" y="6049645"/>
          <a:ext cx="577215" cy="217805"/>
        </p:xfrm>
        <a:graphic>
          <a:graphicData uri="http://schemas.openxmlformats.org/presentationml/2006/ole">
            <mc:AlternateContent xmlns:mc="http://schemas.openxmlformats.org/markup-compatibility/2006">
              <mc:Choice xmlns:v="urn:schemas-microsoft-com:vml" Requires="v">
                <p:oleObj spid="_x0000_s1028" name="" r:id="rId10" imgW="469900" imgH="177165" progId="Equation.KSEE3">
                  <p:embed/>
                </p:oleObj>
              </mc:Choice>
              <mc:Fallback>
                <p:oleObj name="" r:id="rId10" imgW="469900" imgH="177165" progId="Equation.KSEE3">
                  <p:embed/>
                  <p:pic>
                    <p:nvPicPr>
                      <p:cNvPr id="0" name="Picture 1027"/>
                      <p:cNvPicPr/>
                      <p:nvPr/>
                    </p:nvPicPr>
                    <p:blipFill>
                      <a:blip r:embed="rId11"/>
                      <a:stretch>
                        <a:fillRect/>
                      </a:stretch>
                    </p:blipFill>
                    <p:spPr>
                      <a:xfrm>
                        <a:off x="8169275" y="6049645"/>
                        <a:ext cx="577215" cy="217805"/>
                      </a:xfrm>
                      <a:prstGeom prst="rect">
                        <a:avLst/>
                      </a:prstGeom>
                    </p:spPr>
                  </p:pic>
                </p:oleObj>
              </mc:Fallback>
            </mc:AlternateContent>
          </a:graphicData>
        </a:graphic>
      </p:graphicFrame>
      <p:sp>
        <p:nvSpPr>
          <p:cNvPr id="48" name="object 26"/>
          <p:cNvSpPr txBox="1"/>
          <p:nvPr/>
        </p:nvSpPr>
        <p:spPr>
          <a:xfrm>
            <a:off x="6604000" y="9467850"/>
            <a:ext cx="4683125" cy="3818890"/>
          </a:xfrm>
          <a:prstGeom prst="rect">
            <a:avLst/>
          </a:prstGeom>
        </p:spPr>
        <p:txBody>
          <a:bodyPr vert="horz" wrap="square" lIns="0" tIns="0" rIns="0" bIns="0" rtlCol="0">
            <a:spAutoFit/>
          </a:bodyPr>
          <a:p>
            <a:pPr marL="20955">
              <a:spcAft>
                <a:spcPts val="980"/>
              </a:spcAft>
            </a:pPr>
            <a:r>
              <a:rPr lang="en-US" sz="1600" b="1" spc="8" dirty="0">
                <a:solidFill>
                  <a:srgbClr val="4C4D4F"/>
                </a:solidFill>
                <a:latin typeface="Arial" panose="020B0604020202020204"/>
                <a:cs typeface="Arial" panose="020B0604020202020204"/>
              </a:rPr>
              <a:t>Multiheaded Convolutional Neural Network for Phase Classification.</a:t>
            </a:r>
            <a:endParaRPr lang="en-US" sz="1600" b="1" spc="8" dirty="0">
              <a:solidFill>
                <a:srgbClr val="4C4D4F"/>
              </a:solidFill>
              <a:latin typeface="Arial" panose="020B0604020202020204"/>
              <a:cs typeface="Arial" panose="020B0604020202020204"/>
            </a:endParaRPr>
          </a:p>
          <a:p>
            <a:pPr marL="20955"/>
            <a:r>
              <a:rPr lang="en-US" sz="1600" dirty="0">
                <a:latin typeface="Arial" panose="020B0604020202020204"/>
                <a:cs typeface="Arial" panose="020B0604020202020204"/>
              </a:rPr>
              <a:t>The images of different phases all consist of 28x28 z spins values. The average z spin values are also calculated.</a:t>
            </a:r>
            <a:endParaRPr lang="en-US" sz="1600" dirty="0">
              <a:latin typeface="Arial" panose="020B0604020202020204"/>
              <a:cs typeface="Arial" panose="020B0604020202020204"/>
            </a:endParaRPr>
          </a:p>
          <a:p>
            <a:pPr marL="20955"/>
            <a:r>
              <a:rPr lang="en-US" sz="1600" dirty="0">
                <a:latin typeface="Arial" panose="020B0604020202020204"/>
                <a:cs typeface="Arial" panose="020B0604020202020204"/>
              </a:rPr>
              <a:t>To discover patterns at different scales, the network has 3 input layers connected to 3 convolutional layers with different kernel sizes: 5, 9 and 13. </a:t>
            </a:r>
            <a:endParaRPr lang="en-US" sz="1600" dirty="0">
              <a:latin typeface="Arial" panose="020B0604020202020204"/>
              <a:cs typeface="Arial" panose="020B0604020202020204"/>
            </a:endParaRPr>
          </a:p>
          <a:p>
            <a:pPr marL="20955"/>
            <a:r>
              <a:rPr lang="en-US" sz="1600" dirty="0">
                <a:latin typeface="Arial" panose="020B0604020202020204"/>
                <a:cs typeface="Arial" panose="020B0604020202020204"/>
              </a:rPr>
              <a:t>The outputs of layers are merged and combined with the average z spin values and then fed to a fully connected layer. Keras functional API is used for this purpose.</a:t>
            </a:r>
            <a:endParaRPr lang="en-US" sz="1600" dirty="0">
              <a:latin typeface="Arial" panose="020B0604020202020204"/>
              <a:cs typeface="Arial" panose="020B0604020202020204"/>
            </a:endParaRPr>
          </a:p>
          <a:p>
            <a:pPr marL="20955"/>
            <a:r>
              <a:rPr lang="en-US" sz="1600" dirty="0">
                <a:latin typeface="Arial" panose="020B0604020202020204"/>
                <a:cs typeface="Arial" panose="020B0604020202020204"/>
              </a:rPr>
              <a:t>The network classifies the pre-shuffled dataset into ferromagnetic phase(1), spin spirals(2) and Skyrmions(0).</a:t>
            </a:r>
            <a:endParaRPr lang="en-US" sz="1600" dirty="0">
              <a:latin typeface="Arial" panose="020B0604020202020204"/>
              <a:cs typeface="Arial" panose="020B0604020202020204"/>
            </a:endParaRPr>
          </a:p>
        </p:txBody>
      </p:sp>
      <p:sp>
        <p:nvSpPr>
          <p:cNvPr id="50" name="Text Box 49"/>
          <p:cNvSpPr txBox="1"/>
          <p:nvPr/>
        </p:nvSpPr>
        <p:spPr>
          <a:xfrm>
            <a:off x="6503035" y="7059930"/>
            <a:ext cx="2493645" cy="2242820"/>
          </a:xfrm>
          <a:prstGeom prst="rect">
            <a:avLst/>
          </a:prstGeom>
          <a:noFill/>
        </p:spPr>
        <p:txBody>
          <a:bodyPr wrap="square" rtlCol="0">
            <a:spAutoFit/>
          </a:bodyPr>
          <a:p>
            <a:pPr marL="20955" marR="10160">
              <a:lnSpc>
                <a:spcPct val="103000"/>
              </a:lnSpc>
              <a:spcAft>
                <a:spcPts val="980"/>
              </a:spcAft>
            </a:pPr>
            <a:r>
              <a:rPr lang="en-US" sz="1600" dirty="0">
                <a:latin typeface="Arial" panose="020B0604020202020204"/>
                <a:cs typeface="Arial" panose="020B0604020202020204"/>
                <a:sym typeface="+mn-ea"/>
              </a:rPr>
              <a:t>For finite temperatures, after enough times of iterations, the spins will tend to stabilize.</a:t>
            </a:r>
            <a:endParaRPr lang="en-US" sz="1600" dirty="0">
              <a:latin typeface="Arial" panose="020B0604020202020204"/>
              <a:cs typeface="Arial" panose="020B0604020202020204"/>
              <a:sym typeface="+mn-ea"/>
            </a:endParaRPr>
          </a:p>
          <a:p>
            <a:pPr marL="20955" marR="10160">
              <a:lnSpc>
                <a:spcPct val="103000"/>
              </a:lnSpc>
              <a:spcAft>
                <a:spcPts val="980"/>
              </a:spcAft>
            </a:pPr>
            <a:r>
              <a:rPr lang="en-US" sz="1600" dirty="0">
                <a:latin typeface="Arial" panose="020B0604020202020204"/>
                <a:cs typeface="Arial" panose="020B0604020202020204"/>
                <a:sym typeface="+mn-ea"/>
              </a:rPr>
              <a:t>For reproducibility, four same simulations are run at each D and B combination.</a:t>
            </a:r>
            <a:endParaRPr lang="en-US"/>
          </a:p>
        </p:txBody>
      </p:sp>
      <p:sp>
        <p:nvSpPr>
          <p:cNvPr id="52" name="Text Box 51"/>
          <p:cNvSpPr txBox="1"/>
          <p:nvPr/>
        </p:nvSpPr>
        <p:spPr>
          <a:xfrm>
            <a:off x="3747770" y="9615170"/>
            <a:ext cx="2599055" cy="445135"/>
          </a:xfrm>
          <a:prstGeom prst="rect">
            <a:avLst/>
          </a:prstGeom>
          <a:noFill/>
        </p:spPr>
        <p:txBody>
          <a:bodyPr wrap="square" rtlCol="0">
            <a:spAutoFit/>
          </a:bodyPr>
          <a:p>
            <a:r>
              <a:rPr lang="en-US" sz="1400"/>
              <a:t>Schematic of a typical Skyrmion</a:t>
            </a:r>
            <a:endParaRPr lang="en-US" sz="1400"/>
          </a:p>
          <a:p>
            <a:r>
              <a:rPr lang="en-US" sz="900"/>
              <a:t>https://en.wikipedia.org/wiki/Magnetic_skyrmion</a:t>
            </a:r>
            <a:endParaRPr lang="en-US" sz="900"/>
          </a:p>
        </p:txBody>
      </p:sp>
      <p:sp>
        <p:nvSpPr>
          <p:cNvPr id="53" name="Text Box 52"/>
          <p:cNvSpPr txBox="1"/>
          <p:nvPr/>
        </p:nvSpPr>
        <p:spPr>
          <a:xfrm>
            <a:off x="9187815" y="9127490"/>
            <a:ext cx="2099310" cy="306705"/>
          </a:xfrm>
          <a:prstGeom prst="rect">
            <a:avLst/>
          </a:prstGeom>
          <a:noFill/>
        </p:spPr>
        <p:txBody>
          <a:bodyPr wrap="square" rtlCol="0">
            <a:spAutoFit/>
          </a:bodyPr>
          <a:p>
            <a:r>
              <a:rPr lang="en-US" sz="1400"/>
              <a:t>Simulated Skyrmion phase</a:t>
            </a:r>
            <a:endParaRPr lang="en-US" sz="1400"/>
          </a:p>
        </p:txBody>
      </p:sp>
      <p:pic>
        <p:nvPicPr>
          <p:cNvPr id="54" name="Picture 53" descr="D1_0B0_0T0_0"/>
          <p:cNvPicPr>
            <a:picLocks noChangeAspect="1"/>
          </p:cNvPicPr>
          <p:nvPr/>
        </p:nvPicPr>
        <p:blipFill>
          <a:blip r:embed="rId12"/>
          <a:srcRect l="11437" t="9158" r="55490" b="47266"/>
          <a:stretch>
            <a:fillRect/>
          </a:stretch>
        </p:blipFill>
        <p:spPr>
          <a:xfrm>
            <a:off x="11567160" y="7045325"/>
            <a:ext cx="2378710" cy="2350770"/>
          </a:xfrm>
          <a:prstGeom prst="rect">
            <a:avLst/>
          </a:prstGeom>
        </p:spPr>
      </p:pic>
      <p:sp>
        <p:nvSpPr>
          <p:cNvPr id="55" name="Text Box 54"/>
          <p:cNvSpPr txBox="1"/>
          <p:nvPr/>
        </p:nvSpPr>
        <p:spPr>
          <a:xfrm>
            <a:off x="11838940" y="9289415"/>
            <a:ext cx="2167255" cy="306705"/>
          </a:xfrm>
          <a:prstGeom prst="rect">
            <a:avLst/>
          </a:prstGeom>
          <a:noFill/>
        </p:spPr>
        <p:txBody>
          <a:bodyPr wrap="square" rtlCol="0">
            <a:spAutoFit/>
          </a:bodyPr>
          <a:p>
            <a:r>
              <a:rPr lang="en-US" sz="1400"/>
              <a:t>Simulated spin spiral phase</a:t>
            </a:r>
            <a:endParaRPr lang="en-US" sz="1400"/>
          </a:p>
        </p:txBody>
      </p:sp>
      <p:pic>
        <p:nvPicPr>
          <p:cNvPr id="56" name="Picture 55" descr="D0_0B0_7T1000_0"/>
          <p:cNvPicPr>
            <a:picLocks noChangeAspect="1"/>
          </p:cNvPicPr>
          <p:nvPr/>
        </p:nvPicPr>
        <p:blipFill>
          <a:blip r:embed="rId13"/>
          <a:srcRect l="11827" t="10417" r="56011" b="48090"/>
          <a:stretch>
            <a:fillRect/>
          </a:stretch>
        </p:blipFill>
        <p:spPr>
          <a:xfrm>
            <a:off x="14057630" y="7117715"/>
            <a:ext cx="2307590" cy="2232660"/>
          </a:xfrm>
          <a:prstGeom prst="rect">
            <a:avLst/>
          </a:prstGeom>
        </p:spPr>
      </p:pic>
      <p:sp>
        <p:nvSpPr>
          <p:cNvPr id="57" name="Text Box 56"/>
          <p:cNvSpPr txBox="1"/>
          <p:nvPr/>
        </p:nvSpPr>
        <p:spPr>
          <a:xfrm>
            <a:off x="14080490" y="9289415"/>
            <a:ext cx="2463800" cy="306705"/>
          </a:xfrm>
          <a:prstGeom prst="rect">
            <a:avLst/>
          </a:prstGeom>
          <a:noFill/>
        </p:spPr>
        <p:txBody>
          <a:bodyPr wrap="square" rtlCol="0">
            <a:spAutoFit/>
          </a:bodyPr>
          <a:p>
            <a:r>
              <a:rPr lang="en-US" sz="1400"/>
              <a:t>Simulated ferromagnetic phase</a:t>
            </a:r>
            <a:endParaRPr lang="en-US" sz="1400"/>
          </a:p>
        </p:txBody>
      </p:sp>
      <p:pic>
        <p:nvPicPr>
          <p:cNvPr id="58" name="Picture 57" descr="Multiheaded_training_accuray"/>
          <p:cNvPicPr>
            <a:picLocks noChangeAspect="1"/>
          </p:cNvPicPr>
          <p:nvPr/>
        </p:nvPicPr>
        <p:blipFill>
          <a:blip r:embed="rId14"/>
          <a:stretch>
            <a:fillRect/>
          </a:stretch>
        </p:blipFill>
        <p:spPr>
          <a:xfrm>
            <a:off x="16542385" y="8879205"/>
            <a:ext cx="3453765" cy="2286000"/>
          </a:xfrm>
          <a:prstGeom prst="rect">
            <a:avLst/>
          </a:prstGeom>
        </p:spPr>
      </p:pic>
      <p:pic>
        <p:nvPicPr>
          <p:cNvPr id="59" name="Picture 58" descr="CVAE_reconstruction"/>
          <p:cNvPicPr>
            <a:picLocks noChangeAspect="1"/>
          </p:cNvPicPr>
          <p:nvPr/>
        </p:nvPicPr>
        <p:blipFill>
          <a:blip r:embed="rId15"/>
          <a:srcRect l="50000"/>
          <a:stretch>
            <a:fillRect/>
          </a:stretch>
        </p:blipFill>
        <p:spPr>
          <a:xfrm>
            <a:off x="16597630" y="4311015"/>
            <a:ext cx="4869815" cy="2004060"/>
          </a:xfrm>
          <a:prstGeom prst="rect">
            <a:avLst/>
          </a:prstGeom>
        </p:spPr>
      </p:pic>
      <p:sp>
        <p:nvSpPr>
          <p:cNvPr id="60" name="Text Box 59"/>
          <p:cNvSpPr txBox="1"/>
          <p:nvPr/>
        </p:nvSpPr>
        <p:spPr>
          <a:xfrm>
            <a:off x="16781780" y="6315075"/>
            <a:ext cx="4371340" cy="521970"/>
          </a:xfrm>
          <a:prstGeom prst="rect">
            <a:avLst/>
          </a:prstGeom>
          <a:noFill/>
        </p:spPr>
        <p:txBody>
          <a:bodyPr wrap="square" rtlCol="0">
            <a:spAutoFit/>
          </a:bodyPr>
          <a:p>
            <a:r>
              <a:rPr lang="en-US" sz="1400"/>
              <a:t>Examples of reconstruction of input z spin images by the convolutional VAE network</a:t>
            </a:r>
            <a:endParaRPr lang="en-US" sz="1400"/>
          </a:p>
        </p:txBody>
      </p:sp>
      <p:sp>
        <p:nvSpPr>
          <p:cNvPr id="61" name="object 34"/>
          <p:cNvSpPr txBox="1"/>
          <p:nvPr/>
        </p:nvSpPr>
        <p:spPr>
          <a:xfrm>
            <a:off x="16664305" y="6847840"/>
            <a:ext cx="4803140" cy="984885"/>
          </a:xfrm>
          <a:prstGeom prst="rect">
            <a:avLst/>
          </a:prstGeom>
        </p:spPr>
        <p:txBody>
          <a:bodyPr vert="horz" wrap="square" lIns="0" tIns="0" rIns="0" bIns="0" rtlCol="0">
            <a:spAutoFit/>
          </a:bodyPr>
          <a:p>
            <a:pPr marL="20955">
              <a:spcAft>
                <a:spcPts val="820"/>
              </a:spcAft>
            </a:pPr>
            <a:r>
              <a:rPr lang="en-US" sz="1600" spc="8" dirty="0">
                <a:solidFill>
                  <a:srgbClr val="231F20"/>
                </a:solidFill>
                <a:latin typeface="Arial" panose="020B0604020202020204"/>
                <a:cs typeface="Arial" panose="020B0604020202020204"/>
              </a:rPr>
              <a:t>The reconstruction results are not as good as expected and the subsequent encioder-classifier stacked network only has a validation accuracy of 0.9397(for VAE) and 0.9135(for convolutional VAE).</a:t>
            </a:r>
            <a:endParaRPr lang="en-US" sz="1600" dirty="0">
              <a:latin typeface="Arial" panose="020B0604020202020204"/>
              <a:cs typeface="Arial" panose="020B0604020202020204"/>
            </a:endParaRPr>
          </a:p>
        </p:txBody>
      </p:sp>
      <p:sp>
        <p:nvSpPr>
          <p:cNvPr id="62" name="object 34"/>
          <p:cNvSpPr txBox="1"/>
          <p:nvPr/>
        </p:nvSpPr>
        <p:spPr>
          <a:xfrm>
            <a:off x="16664305" y="7902575"/>
            <a:ext cx="4803140" cy="984885"/>
          </a:xfrm>
          <a:prstGeom prst="rect">
            <a:avLst/>
          </a:prstGeom>
        </p:spPr>
        <p:txBody>
          <a:bodyPr vert="horz" wrap="square" lIns="0" tIns="0" rIns="0" bIns="0" rtlCol="0">
            <a:spAutoFit/>
          </a:bodyPr>
          <a:p>
            <a:pPr marL="20955">
              <a:spcAft>
                <a:spcPts val="820"/>
              </a:spcAft>
            </a:pPr>
            <a:r>
              <a:rPr lang="en-US" sz="1600" spc="8" dirty="0">
                <a:solidFill>
                  <a:srgbClr val="231F20"/>
                </a:solidFill>
                <a:latin typeface="Arial" panose="020B0604020202020204"/>
                <a:cs typeface="Arial" panose="020B0604020202020204"/>
              </a:rPr>
              <a:t>Meanwhile, the multiheaded convolutional neural network has a much better performance, yielding a best validation accuray of 0.9852, while requiring only 58,303 parameters.</a:t>
            </a:r>
            <a:endParaRPr lang="en-US" sz="1600" spc="8" dirty="0">
              <a:solidFill>
                <a:srgbClr val="231F20"/>
              </a:solidFill>
              <a:latin typeface="Arial" panose="020B0604020202020204"/>
              <a:cs typeface="Arial" panose="020B0604020202020204"/>
            </a:endParaRPr>
          </a:p>
        </p:txBody>
      </p:sp>
      <p:sp>
        <p:nvSpPr>
          <p:cNvPr id="63" name="Text Box 62"/>
          <p:cNvSpPr txBox="1"/>
          <p:nvPr/>
        </p:nvSpPr>
        <p:spPr>
          <a:xfrm>
            <a:off x="20029170" y="9230360"/>
            <a:ext cx="1447800" cy="1168400"/>
          </a:xfrm>
          <a:prstGeom prst="rect">
            <a:avLst/>
          </a:prstGeom>
          <a:noFill/>
        </p:spPr>
        <p:txBody>
          <a:bodyPr wrap="square" rtlCol="0">
            <a:spAutoFit/>
          </a:bodyPr>
          <a:p>
            <a:r>
              <a:rPr lang="en-US" sz="1400"/>
              <a:t>The multiheaded validation accuray during the training process.</a:t>
            </a:r>
            <a:endParaRPr lang="en-US" sz="1400"/>
          </a:p>
        </p:txBody>
      </p:sp>
      <p:pic>
        <p:nvPicPr>
          <p:cNvPr id="65" name="Picture 64" descr="Multiheaded_performance"/>
          <p:cNvPicPr>
            <a:picLocks noChangeAspect="1"/>
          </p:cNvPicPr>
          <p:nvPr/>
        </p:nvPicPr>
        <p:blipFill>
          <a:blip r:embed="rId16"/>
          <a:stretch>
            <a:fillRect/>
          </a:stretch>
        </p:blipFill>
        <p:spPr>
          <a:xfrm>
            <a:off x="16664305" y="11042650"/>
            <a:ext cx="3364865" cy="2279650"/>
          </a:xfrm>
          <a:prstGeom prst="rect">
            <a:avLst/>
          </a:prstGeom>
        </p:spPr>
      </p:pic>
      <p:sp>
        <p:nvSpPr>
          <p:cNvPr id="66" name="Text Box 65"/>
          <p:cNvSpPr txBox="1"/>
          <p:nvPr/>
        </p:nvSpPr>
        <p:spPr>
          <a:xfrm>
            <a:off x="20029170" y="11422380"/>
            <a:ext cx="1534795" cy="1599565"/>
          </a:xfrm>
          <a:prstGeom prst="rect">
            <a:avLst/>
          </a:prstGeom>
          <a:noFill/>
        </p:spPr>
        <p:txBody>
          <a:bodyPr wrap="square" rtlCol="0">
            <a:spAutoFit/>
          </a:bodyPr>
          <a:p>
            <a:r>
              <a:rPr lang="en-US" sz="1400"/>
              <a:t>The histogram of the multiheaded network's true(green) and false(red) predictions on the test dataset.</a:t>
            </a:r>
            <a:endParaRPr lang="en-US" sz="1400"/>
          </a:p>
        </p:txBody>
      </p:sp>
      <p:sp>
        <p:nvSpPr>
          <p:cNvPr id="67" name="object 34"/>
          <p:cNvSpPr txBox="1"/>
          <p:nvPr/>
        </p:nvSpPr>
        <p:spPr>
          <a:xfrm>
            <a:off x="21904960" y="4311015"/>
            <a:ext cx="4505325" cy="4403725"/>
          </a:xfrm>
          <a:prstGeom prst="rect">
            <a:avLst/>
          </a:prstGeom>
        </p:spPr>
        <p:txBody>
          <a:bodyPr vert="horz" wrap="square" lIns="0" tIns="0" rIns="0" bIns="0" rtlCol="0">
            <a:spAutoFit/>
          </a:bodyPr>
          <a:p>
            <a:pPr marL="20955">
              <a:spcAft>
                <a:spcPts val="820"/>
              </a:spcAft>
            </a:pPr>
            <a:r>
              <a:rPr lang="en-US" sz="1600" b="1" spc="8" dirty="0">
                <a:solidFill>
                  <a:srgbClr val="4C4D4F"/>
                </a:solidFill>
                <a:latin typeface="Arial" panose="020B0604020202020204"/>
                <a:cs typeface="Arial" panose="020B0604020202020204"/>
              </a:rPr>
              <a:t>Phase Diagram</a:t>
            </a:r>
            <a:endParaRPr sz="1600" dirty="0">
              <a:latin typeface="Arial" panose="020B0604020202020204"/>
              <a:cs typeface="Arial" panose="020B0604020202020204"/>
            </a:endParaRPr>
          </a:p>
          <a:p>
            <a:pPr marL="20955" marR="10160">
              <a:lnSpc>
                <a:spcPct val="103000"/>
              </a:lnSpc>
            </a:pPr>
            <a:r>
              <a:rPr lang="en-US" sz="1600" dirty="0">
                <a:latin typeface="Arial" panose="020B0604020202020204"/>
                <a:cs typeface="Arial" panose="020B0604020202020204"/>
              </a:rPr>
              <a:t>Finally, a phase diagram, where D and B range between 0.0 and 2.0, is generated. There are 7056 phases in total. Each phase point is labeld using the multiheaded network. To avoid the error due to the network, only data points where the probability is greater than 0.9 are used. </a:t>
            </a:r>
            <a:endParaRPr lang="en-US" sz="1600" dirty="0">
              <a:latin typeface="Arial" panose="020B0604020202020204"/>
              <a:cs typeface="Arial" panose="020B0604020202020204"/>
            </a:endParaRPr>
          </a:p>
          <a:p>
            <a:pPr marL="20955" marR="10160">
              <a:lnSpc>
                <a:spcPct val="103000"/>
              </a:lnSpc>
            </a:pPr>
            <a:r>
              <a:rPr lang="en-US" sz="1600" dirty="0">
                <a:latin typeface="Arial" panose="020B0604020202020204"/>
                <a:cs typeface="Arial" panose="020B0604020202020204"/>
              </a:rPr>
              <a:t>The phase diagram has 2977 skyrmions, 1028 spin sprials and 2575 ferromagnetic phases.</a:t>
            </a:r>
            <a:endParaRPr lang="en-US" sz="1600" dirty="0">
              <a:latin typeface="Arial" panose="020B0604020202020204"/>
              <a:cs typeface="Arial" panose="020B0604020202020204"/>
            </a:endParaRPr>
          </a:p>
          <a:p>
            <a:pPr marL="20955" marR="10160">
              <a:lnSpc>
                <a:spcPct val="103000"/>
              </a:lnSpc>
            </a:pPr>
            <a:endParaRPr lang="en-US" sz="1600" dirty="0">
              <a:latin typeface="Arial" panose="020B0604020202020204"/>
              <a:cs typeface="Arial" panose="020B0604020202020204"/>
            </a:endParaRPr>
          </a:p>
          <a:p>
            <a:pPr marL="20955" marR="10160">
              <a:lnSpc>
                <a:spcPct val="103000"/>
              </a:lnSpc>
            </a:pPr>
            <a:r>
              <a:rPr lang="en-US" sz="1600" dirty="0">
                <a:latin typeface="Arial" panose="020B0604020202020204"/>
                <a:cs typeface="Arial" panose="020B0604020202020204"/>
              </a:rPr>
              <a:t>Two non-linear SVMs are trained for classification. One for Skyrmions and ferromagnetic phases and the other foor Skyrmiions and spin spiral phases.</a:t>
            </a:r>
            <a:endParaRPr lang="en-US" sz="1600" dirty="0">
              <a:latin typeface="Arial" panose="020B0604020202020204"/>
              <a:cs typeface="Arial" panose="020B0604020202020204"/>
            </a:endParaRPr>
          </a:p>
          <a:p>
            <a:pPr marL="20955" marR="10160">
              <a:lnSpc>
                <a:spcPct val="103000"/>
              </a:lnSpc>
            </a:pPr>
            <a:r>
              <a:rPr lang="en-US" sz="1600" dirty="0">
                <a:latin typeface="Arial" panose="020B0604020202020204"/>
                <a:cs typeface="Arial" panose="020B0604020202020204"/>
              </a:rPr>
              <a:t>The decision functions are decided across the phase diagram. The contours of decision function value equal to 0 are plotted for both of the models.</a:t>
            </a:r>
            <a:endParaRPr lang="en-US" sz="1600" dirty="0">
              <a:latin typeface="Arial" panose="020B0604020202020204"/>
              <a:cs typeface="Arial" panose="020B0604020202020204"/>
            </a:endParaRPr>
          </a:p>
        </p:txBody>
      </p:sp>
      <p:pic>
        <p:nvPicPr>
          <p:cNvPr id="68" name="Picture 67" descr="Phases"/>
          <p:cNvPicPr>
            <a:picLocks noChangeAspect="1"/>
          </p:cNvPicPr>
          <p:nvPr/>
        </p:nvPicPr>
        <p:blipFill>
          <a:blip r:embed="rId17"/>
          <a:stretch>
            <a:fillRect/>
          </a:stretch>
        </p:blipFill>
        <p:spPr>
          <a:xfrm>
            <a:off x="21899880" y="8812530"/>
            <a:ext cx="4358005" cy="3082925"/>
          </a:xfrm>
          <a:prstGeom prst="rect">
            <a:avLst/>
          </a:prstGeom>
        </p:spPr>
      </p:pic>
      <p:sp>
        <p:nvSpPr>
          <p:cNvPr id="70" name="object 34"/>
          <p:cNvSpPr txBox="1"/>
          <p:nvPr/>
        </p:nvSpPr>
        <p:spPr>
          <a:xfrm>
            <a:off x="21737955" y="12283440"/>
            <a:ext cx="4803140" cy="738505"/>
          </a:xfrm>
          <a:prstGeom prst="rect">
            <a:avLst/>
          </a:prstGeom>
        </p:spPr>
        <p:txBody>
          <a:bodyPr vert="horz" wrap="square" lIns="0" tIns="0" rIns="0" bIns="0" rtlCol="0">
            <a:spAutoFit/>
          </a:bodyPr>
          <a:p>
            <a:pPr marL="20955">
              <a:spcAft>
                <a:spcPts val="820"/>
              </a:spcAft>
            </a:pPr>
            <a:r>
              <a:rPr lang="en-US" sz="1600" spc="8" dirty="0">
                <a:solidFill>
                  <a:srgbClr val="231F20"/>
                </a:solidFill>
                <a:latin typeface="Arial" panose="020B0604020202020204"/>
                <a:cs typeface="Arial" panose="020B0604020202020204"/>
              </a:rPr>
              <a:t>As can be seen, the phase diagram has an obvious pattern of the phase distribution and the two purple contours well seperates the different phases.</a:t>
            </a:r>
            <a:endParaRPr lang="en-US" sz="1600" spc="8" dirty="0">
              <a:solidFill>
                <a:srgbClr val="231F20"/>
              </a:solidFill>
              <a:latin typeface="Arial" panose="020B0604020202020204"/>
              <a:cs typeface="Arial" panose="020B0604020202020204"/>
            </a:endParaRPr>
          </a:p>
        </p:txBody>
      </p:sp>
      <p:sp>
        <p:nvSpPr>
          <p:cNvPr id="71" name="Text Box 70"/>
          <p:cNvSpPr txBox="1"/>
          <p:nvPr/>
        </p:nvSpPr>
        <p:spPr>
          <a:xfrm>
            <a:off x="21925915" y="11849735"/>
            <a:ext cx="4331970" cy="306705"/>
          </a:xfrm>
          <a:prstGeom prst="rect">
            <a:avLst/>
          </a:prstGeom>
          <a:noFill/>
        </p:spPr>
        <p:txBody>
          <a:bodyPr wrap="square" rtlCol="0">
            <a:spAutoFit/>
          </a:bodyPr>
          <a:p>
            <a:r>
              <a:rPr lang="en-US" sz="1400"/>
              <a:t>The phase diagram and contours of the decision function</a:t>
            </a:r>
            <a:endParaRPr lang="en-US" sz="1400"/>
          </a:p>
        </p:txBody>
      </p:sp>
      <p:sp>
        <p:nvSpPr>
          <p:cNvPr id="4" name="Text Box 3"/>
          <p:cNvSpPr txBox="1"/>
          <p:nvPr/>
        </p:nvSpPr>
        <p:spPr>
          <a:xfrm>
            <a:off x="22517735" y="8639810"/>
            <a:ext cx="2110740" cy="398780"/>
          </a:xfrm>
          <a:prstGeom prst="rect">
            <a:avLst/>
          </a:prstGeom>
          <a:noFill/>
        </p:spPr>
        <p:txBody>
          <a:bodyPr wrap="square" rtlCol="0">
            <a:spAutoFit/>
          </a:bodyPr>
          <a:p>
            <a:r>
              <a:rPr lang="en-US" sz="2000" b="1">
                <a:solidFill>
                  <a:schemeClr val="tx1"/>
                </a:solidFill>
              </a:rPr>
              <a:t>Ferromagnetic</a:t>
            </a:r>
            <a:endParaRPr lang="en-US" sz="2000" b="1">
              <a:solidFill>
                <a:schemeClr val="tx1"/>
              </a:solidFill>
            </a:endParaRPr>
          </a:p>
        </p:txBody>
      </p:sp>
      <p:sp>
        <p:nvSpPr>
          <p:cNvPr id="7" name="Text Box 6"/>
          <p:cNvSpPr txBox="1"/>
          <p:nvPr/>
        </p:nvSpPr>
        <p:spPr>
          <a:xfrm>
            <a:off x="23411815" y="11222990"/>
            <a:ext cx="1379220" cy="398780"/>
          </a:xfrm>
          <a:prstGeom prst="rect">
            <a:avLst/>
          </a:prstGeom>
          <a:noFill/>
        </p:spPr>
        <p:txBody>
          <a:bodyPr wrap="square" rtlCol="0">
            <a:spAutoFit/>
          </a:bodyPr>
          <a:p>
            <a:r>
              <a:rPr lang="en-US" sz="2000" b="1">
                <a:solidFill>
                  <a:schemeClr val="tx1"/>
                </a:solidFill>
              </a:rPr>
              <a:t>Spin spiral</a:t>
            </a:r>
            <a:endParaRPr lang="en-US" sz="2000" b="1">
              <a:solidFill>
                <a:schemeClr val="tx1"/>
              </a:solidFill>
            </a:endParaRPr>
          </a:p>
        </p:txBody>
      </p:sp>
      <p:sp>
        <p:nvSpPr>
          <p:cNvPr id="8" name="Text Box 7"/>
          <p:cNvSpPr txBox="1"/>
          <p:nvPr/>
        </p:nvSpPr>
        <p:spPr>
          <a:xfrm>
            <a:off x="24507825" y="8731250"/>
            <a:ext cx="1379220" cy="398780"/>
          </a:xfrm>
          <a:prstGeom prst="rect">
            <a:avLst/>
          </a:prstGeom>
          <a:noFill/>
        </p:spPr>
        <p:txBody>
          <a:bodyPr wrap="square" rtlCol="0">
            <a:spAutoFit/>
          </a:bodyPr>
          <a:p>
            <a:r>
              <a:rPr lang="en-US" sz="2000" b="1">
                <a:solidFill>
                  <a:srgbClr val="FF0000"/>
                </a:solidFill>
              </a:rPr>
              <a:t>Skyrmion</a:t>
            </a:r>
            <a:endParaRPr lang="en-US" sz="2000" b="1">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6480</Words>
  <Application>WPS Presentation</Application>
  <PresentationFormat>Custom</PresentationFormat>
  <Paragraphs>92</Paragraphs>
  <Slides>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1</vt:i4>
      </vt:variant>
    </vt:vector>
  </HeadingPairs>
  <TitlesOfParts>
    <vt:vector size="13" baseType="lpstr">
      <vt:lpstr>Arial</vt:lpstr>
      <vt:lpstr>SimSun</vt:lpstr>
      <vt:lpstr>Wingdings</vt:lpstr>
      <vt:lpstr>Arial</vt:lpstr>
      <vt:lpstr>Calibri</vt:lpstr>
      <vt:lpstr>Microsoft YaHei</vt:lpstr>
      <vt:lpstr>Arial Unicode MS</vt:lpstr>
      <vt:lpstr>Office Theme</vt:lpstr>
      <vt:lpstr>Equation.KSEE3</vt:lpstr>
      <vt:lpstr>Equation.KSEE3</vt:lpstr>
      <vt:lpstr>Equation.KSEE3</vt:lpstr>
      <vt:lpstr>Equation.KSEE3</vt:lpstr>
      <vt:lpstr>Supervised Learning for Classification of Magnetic PhasesJason Guo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
  <cp:lastModifiedBy>13041</cp:lastModifiedBy>
  <cp:revision>41</cp:revision>
  <cp:lastPrinted>2013-10-18T16:55:00Z</cp:lastPrinted>
  <dcterms:created xsi:type="dcterms:W3CDTF">2013-07-30T15:54:00Z</dcterms:created>
  <dcterms:modified xsi:type="dcterms:W3CDTF">2019-04-26T22:34:34Z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y fmtid="{D5CDD505-2E9C-101B-9397-08002B2CF9AE}" pid="4" name="KSOProductBuildVer">
    <vt:lpwstr>1033-10.2.0.7646</vt:lpwstr>
  </property>
</Properties>
</file>