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8"/>
  </p:notesMasterIdLst>
  <p:sldIdLst>
    <p:sldId id="285" r:id="rId2"/>
    <p:sldId id="286" r:id="rId3"/>
    <p:sldId id="288" r:id="rId4"/>
    <p:sldId id="287" r:id="rId5"/>
    <p:sldId id="289" r:id="rId6"/>
    <p:sldId id="290" r:id="rId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3" d="100"/>
          <a:sy n="123" d="100"/>
        </p:scale>
        <p:origin x="-114" y="-4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7970F2EA-FAE1-4B9F-AF00-D1EDD3532458}" type="datetimeFigureOut">
              <a:rPr lang="en-GB" smtClean="0"/>
              <a:t>15/03/2021</a:t>
            </a:fld>
            <a:endParaRPr lang="en-GB"/>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006406F-7E77-4271-91B4-09874B22B566}" type="slidenum">
              <a:rPr lang="en-GB" smtClean="0"/>
              <a:t>‹#›</a:t>
            </a:fld>
            <a:endParaRPr lang="en-GB"/>
          </a:p>
        </p:txBody>
      </p:sp>
    </p:spTree>
    <p:extLst>
      <p:ext uri="{BB962C8B-B14F-4D97-AF65-F5344CB8AC3E}">
        <p14:creationId xmlns:p14="http://schemas.microsoft.com/office/powerpoint/2010/main" val="29584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03D42577-1750-404B-BAB5-84D422B560B9}"/>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5" name="Footer Placeholder 4">
            <a:extLst>
              <a:ext uri="{FF2B5EF4-FFF2-40B4-BE49-F238E27FC236}">
                <a16:creationId xmlns:a16="http://schemas.microsoft.com/office/drawing/2014/main" xmlns=""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E795D0E-BB19-4462-A3DF-906D35CD30CD}"/>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5" name="Footer Placeholder 4">
            <a:extLst>
              <a:ext uri="{FF2B5EF4-FFF2-40B4-BE49-F238E27FC236}">
                <a16:creationId xmlns:a16="http://schemas.microsoft.com/office/drawing/2014/main" xmlns=""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3458A94D-5BE7-446D-952D-5F481829DC27}"/>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5" name="Footer Placeholder 4">
            <a:extLst>
              <a:ext uri="{FF2B5EF4-FFF2-40B4-BE49-F238E27FC236}">
                <a16:creationId xmlns:a16="http://schemas.microsoft.com/office/drawing/2014/main" xmlns=""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02B3C356-BADD-4DA7-A2ED-CDAD84C54F01}"/>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5" name="Footer Placeholder 4">
            <a:extLst>
              <a:ext uri="{FF2B5EF4-FFF2-40B4-BE49-F238E27FC236}">
                <a16:creationId xmlns:a16="http://schemas.microsoft.com/office/drawing/2014/main" xmlns=""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BD34F87-6385-4782-9EB3-540CDF7AAC53}"/>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5" name="Footer Placeholder 4">
            <a:extLst>
              <a:ext uri="{FF2B5EF4-FFF2-40B4-BE49-F238E27FC236}">
                <a16:creationId xmlns:a16="http://schemas.microsoft.com/office/drawing/2014/main" xmlns=""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D6FC8CD7-4A60-4FBE-93D9-2D49A4A58DC5}"/>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6" name="Footer Placeholder 5">
            <a:extLst>
              <a:ext uri="{FF2B5EF4-FFF2-40B4-BE49-F238E27FC236}">
                <a16:creationId xmlns:a16="http://schemas.microsoft.com/office/drawing/2014/main" xmlns=""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DFB6620A-6AFA-4941-99ED-A936602E61F4}"/>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8" name="Footer Placeholder 7">
            <a:extLst>
              <a:ext uri="{FF2B5EF4-FFF2-40B4-BE49-F238E27FC236}">
                <a16:creationId xmlns:a16="http://schemas.microsoft.com/office/drawing/2014/main" xmlns=""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6A8BAADA-C598-471A-BA50-D56209969B6E}"/>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4" name="Footer Placeholder 3">
            <a:extLst>
              <a:ext uri="{FF2B5EF4-FFF2-40B4-BE49-F238E27FC236}">
                <a16:creationId xmlns:a16="http://schemas.microsoft.com/office/drawing/2014/main" xmlns=""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273105F-DFB1-401E-8549-4033B4DDB7EA}"/>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3" name="Footer Placeholder 2">
            <a:extLst>
              <a:ext uri="{FF2B5EF4-FFF2-40B4-BE49-F238E27FC236}">
                <a16:creationId xmlns:a16="http://schemas.microsoft.com/office/drawing/2014/main" xmlns=""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58D8CD-9F25-499F-8089-C496F2FD3C0A}"/>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6" name="Footer Placeholder 5">
            <a:extLst>
              <a:ext uri="{FF2B5EF4-FFF2-40B4-BE49-F238E27FC236}">
                <a16:creationId xmlns:a16="http://schemas.microsoft.com/office/drawing/2014/main" xmlns=""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9FEB38B-AD48-4281-A988-3D8F3B1330A0}"/>
              </a:ext>
            </a:extLst>
          </p:cNvPr>
          <p:cNvSpPr>
            <a:spLocks noGrp="1"/>
          </p:cNvSpPr>
          <p:nvPr>
            <p:ph type="dt" sz="half" idx="10"/>
          </p:nvPr>
        </p:nvSpPr>
        <p:spPr/>
        <p:txBody>
          <a:bodyPr/>
          <a:lstStyle/>
          <a:p>
            <a:fld id="{775F4E84-A691-44AD-BBCC-467BB5BF1C70}" type="datetimeFigureOut">
              <a:rPr lang="en-GB" smtClean="0"/>
              <a:t>15/03/2021</a:t>
            </a:fld>
            <a:endParaRPr lang="en-GB"/>
          </a:p>
        </p:txBody>
      </p:sp>
      <p:sp>
        <p:nvSpPr>
          <p:cNvPr id="6" name="Footer Placeholder 5">
            <a:extLst>
              <a:ext uri="{FF2B5EF4-FFF2-40B4-BE49-F238E27FC236}">
                <a16:creationId xmlns:a16="http://schemas.microsoft.com/office/drawing/2014/main" xmlns=""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15/03/2021</a:t>
            </a:fld>
            <a:endParaRPr lang="en-GB"/>
          </a:p>
        </p:txBody>
      </p:sp>
      <p:sp>
        <p:nvSpPr>
          <p:cNvPr id="5" name="Footer Placeholder 4">
            <a:extLst>
              <a:ext uri="{FF2B5EF4-FFF2-40B4-BE49-F238E27FC236}">
                <a16:creationId xmlns:a16="http://schemas.microsoft.com/office/drawing/2014/main" xmlns=""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38DC7-DC2B-4935-94EB-6BBE106AF351}"/>
              </a:ext>
            </a:extLst>
          </p:cNvPr>
          <p:cNvSpPr>
            <a:spLocks noGrp="1"/>
          </p:cNvSpPr>
          <p:nvPr>
            <p:ph type="title"/>
          </p:nvPr>
        </p:nvSpPr>
        <p:spPr/>
        <p:txBody>
          <a:bodyPr/>
          <a:lstStyle/>
          <a:p>
            <a:r>
              <a:rPr lang="en-GB" dirty="0" smtClean="0"/>
              <a:t>Demo Setup (I-jet Trace + I-scope)</a:t>
            </a:r>
            <a:endParaRPr lang="en-GB" dirty="0"/>
          </a:p>
        </p:txBody>
      </p:sp>
      <p:sp>
        <p:nvSpPr>
          <p:cNvPr id="5" name="TextBox 4"/>
          <p:cNvSpPr txBox="1"/>
          <p:nvPr/>
        </p:nvSpPr>
        <p:spPr>
          <a:xfrm>
            <a:off x="7710406" y="1642819"/>
            <a:ext cx="4029559" cy="3970318"/>
          </a:xfrm>
          <a:prstGeom prst="rect">
            <a:avLst/>
          </a:prstGeom>
          <a:noFill/>
        </p:spPr>
        <p:txBody>
          <a:bodyPr wrap="square" rtlCol="0">
            <a:spAutoFit/>
          </a:bodyPr>
          <a:lstStyle/>
          <a:p>
            <a:r>
              <a:rPr lang="en-US" b="1" dirty="0" smtClean="0"/>
              <a:t>Power measurements principle:</a:t>
            </a:r>
          </a:p>
          <a:p>
            <a:pPr marL="342900" indent="-342900">
              <a:buAutoNum type="arabicPeriod"/>
            </a:pPr>
            <a:r>
              <a:rPr lang="en-US" dirty="0" smtClean="0"/>
              <a:t>Probe is providing power to the target and is measuring it.</a:t>
            </a:r>
          </a:p>
          <a:p>
            <a:pPr marL="342900" indent="-342900">
              <a:buAutoNum type="arabicPeriod"/>
            </a:pPr>
            <a:r>
              <a:rPr lang="en-US" dirty="0" smtClean="0"/>
              <a:t>Probe is performing periodic PC sampling</a:t>
            </a:r>
          </a:p>
          <a:p>
            <a:pPr marL="342900" indent="-342900">
              <a:buAutoNum type="arabicPeriod"/>
            </a:pPr>
            <a:r>
              <a:rPr lang="en-US" dirty="0" smtClean="0"/>
              <a:t>PC samples are correlated to power measurements</a:t>
            </a:r>
          </a:p>
          <a:p>
            <a:endParaRPr lang="en-US" dirty="0" smtClean="0"/>
          </a:p>
          <a:p>
            <a:r>
              <a:rPr lang="en-US" dirty="0" smtClean="0"/>
              <a:t>Option (extra I-scope probe/adapter)</a:t>
            </a:r>
          </a:p>
          <a:p>
            <a:pPr marL="285750" indent="-285750">
              <a:buFont typeface="Arial" charset="0"/>
              <a:buChar char="•"/>
            </a:pPr>
            <a:r>
              <a:rPr lang="en-US" dirty="0" smtClean="0"/>
              <a:t>Measurement can be performed via shunt-resistor directly on MCU power-rail</a:t>
            </a:r>
          </a:p>
          <a:p>
            <a:pPr marL="285750" indent="-285750">
              <a:buFont typeface="Arial" charset="0"/>
              <a:buChar char="•"/>
            </a:pPr>
            <a:r>
              <a:rPr lang="en-US" dirty="0" smtClean="0"/>
              <a:t>It may also work with non-trace, simpler I-jet </a:t>
            </a:r>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452" y="1642819"/>
            <a:ext cx="6877539" cy="3649852"/>
          </a:xfrm>
        </p:spPr>
      </p:pic>
    </p:spTree>
    <p:extLst>
      <p:ext uri="{BB962C8B-B14F-4D97-AF65-F5344CB8AC3E}">
        <p14:creationId xmlns:p14="http://schemas.microsoft.com/office/powerpoint/2010/main" val="220491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38DC7-DC2B-4935-94EB-6BBE106AF351}"/>
              </a:ext>
            </a:extLst>
          </p:cNvPr>
          <p:cNvSpPr>
            <a:spLocks noGrp="1"/>
          </p:cNvSpPr>
          <p:nvPr>
            <p:ph type="title"/>
          </p:nvPr>
        </p:nvSpPr>
        <p:spPr/>
        <p:txBody>
          <a:bodyPr/>
          <a:lstStyle/>
          <a:p>
            <a:r>
              <a:rPr lang="en-GB" dirty="0" smtClean="0"/>
              <a:t>Demo (using Embedded Workbench)</a:t>
            </a:r>
            <a:endParaRPr lang="en-GB" dirty="0"/>
          </a:p>
        </p:txBody>
      </p:sp>
      <p:sp>
        <p:nvSpPr>
          <p:cNvPr id="3" name="Content Placeholder 2">
            <a:extLst>
              <a:ext uri="{FF2B5EF4-FFF2-40B4-BE49-F238E27FC236}">
                <a16:creationId xmlns:a16="http://schemas.microsoft.com/office/drawing/2014/main" xmlns="" id="{D2E0BE28-0C30-4A13-8939-D5C819AE7A30}"/>
              </a:ext>
            </a:extLst>
          </p:cNvPr>
          <p:cNvSpPr>
            <a:spLocks noGrp="1"/>
          </p:cNvSpPr>
          <p:nvPr>
            <p:ph idx="1"/>
          </p:nvPr>
        </p:nvSpPr>
        <p:spPr>
          <a:xfrm>
            <a:off x="838200" y="1425844"/>
            <a:ext cx="10515600" cy="4751119"/>
          </a:xfrm>
        </p:spPr>
        <p:txBody>
          <a:bodyPr>
            <a:normAutofit/>
          </a:bodyPr>
          <a:lstStyle/>
          <a:p>
            <a:r>
              <a:rPr lang="en-GB" dirty="0" smtClean="0"/>
              <a:t>Differences between ‘power-delivered’ vis ‘shunt’ …</a:t>
            </a:r>
          </a:p>
          <a:p>
            <a:r>
              <a:rPr lang="en-GB" dirty="0" smtClean="0"/>
              <a:t>What can be really seen (more than most think …).</a:t>
            </a:r>
          </a:p>
          <a:p>
            <a:r>
              <a:rPr lang="en-GB" dirty="0" smtClean="0"/>
              <a:t>Some interesting use case (can we see power of fetch-logic?).</a:t>
            </a:r>
          </a:p>
          <a:p>
            <a:pPr lvl="1"/>
            <a:r>
              <a:rPr lang="en-GB" dirty="0" smtClean="0"/>
              <a:t>Are (some?) RISC-V implementations have same ‘feature’?</a:t>
            </a:r>
          </a:p>
          <a:p>
            <a:r>
              <a:rPr lang="en-GB" dirty="0" smtClean="0"/>
              <a:t>Some practical snapshot:</a:t>
            </a:r>
          </a:p>
          <a:p>
            <a:pPr marL="0" indent="0">
              <a:buNone/>
            </a:pPr>
            <a:endParaRPr lang="en-GB" dirty="0" smtClean="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420" y="3429746"/>
            <a:ext cx="5490339" cy="2973742"/>
          </a:xfrm>
          <a:prstGeom prst="rect">
            <a:avLst/>
          </a:prstGeom>
        </p:spPr>
      </p:pic>
    </p:spTree>
    <p:extLst>
      <p:ext uri="{BB962C8B-B14F-4D97-AF65-F5344CB8AC3E}">
        <p14:creationId xmlns:p14="http://schemas.microsoft.com/office/powerpoint/2010/main" val="225615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38DC7-DC2B-4935-94EB-6BBE106AF351}"/>
              </a:ext>
            </a:extLst>
          </p:cNvPr>
          <p:cNvSpPr>
            <a:spLocks noGrp="1"/>
          </p:cNvSpPr>
          <p:nvPr>
            <p:ph type="title"/>
          </p:nvPr>
        </p:nvSpPr>
        <p:spPr/>
        <p:txBody>
          <a:bodyPr/>
          <a:lstStyle/>
          <a:p>
            <a:r>
              <a:rPr lang="en-GB" dirty="0" smtClean="0"/>
              <a:t>What is needed on RISC-V side?</a:t>
            </a:r>
            <a:endParaRPr lang="en-GB" dirty="0"/>
          </a:p>
        </p:txBody>
      </p:sp>
      <p:sp>
        <p:nvSpPr>
          <p:cNvPr id="3" name="Content Placeholder 2">
            <a:extLst>
              <a:ext uri="{FF2B5EF4-FFF2-40B4-BE49-F238E27FC236}">
                <a16:creationId xmlns:a16="http://schemas.microsoft.com/office/drawing/2014/main" xmlns="" id="{D2E0BE28-0C30-4A13-8939-D5C819AE7A30}"/>
              </a:ext>
            </a:extLst>
          </p:cNvPr>
          <p:cNvSpPr>
            <a:spLocks noGrp="1"/>
          </p:cNvSpPr>
          <p:nvPr>
            <p:ph idx="1"/>
          </p:nvPr>
        </p:nvSpPr>
        <p:spPr>
          <a:xfrm>
            <a:off x="838200" y="1425844"/>
            <a:ext cx="10515600" cy="4751119"/>
          </a:xfrm>
        </p:spPr>
        <p:txBody>
          <a:bodyPr>
            <a:normAutofit fontScale="85000" lnSpcReduction="20000"/>
          </a:bodyPr>
          <a:lstStyle/>
          <a:p>
            <a:r>
              <a:rPr lang="en-GB" dirty="0" smtClean="0"/>
              <a:t>Power delivery via MIPI-20</a:t>
            </a:r>
          </a:p>
          <a:p>
            <a:pPr lvl="1"/>
            <a:r>
              <a:rPr lang="en-GB" b="1" dirty="0" smtClean="0">
                <a:solidFill>
                  <a:srgbClr val="FF0000"/>
                </a:solidFill>
              </a:rPr>
              <a:t>Nexus </a:t>
            </a:r>
            <a:r>
              <a:rPr lang="en-GB" b="1" dirty="0">
                <a:solidFill>
                  <a:srgbClr val="FF0000"/>
                </a:solidFill>
              </a:rPr>
              <a:t>Trace TG </a:t>
            </a:r>
            <a:r>
              <a:rPr lang="en-GB" b="1" dirty="0" smtClean="0">
                <a:solidFill>
                  <a:srgbClr val="FF0000"/>
                </a:solidFill>
              </a:rPr>
              <a:t>defines </a:t>
            </a:r>
            <a:r>
              <a:rPr lang="en-GB" b="1" dirty="0">
                <a:solidFill>
                  <a:srgbClr val="FF0000"/>
                </a:solidFill>
              </a:rPr>
              <a:t>that </a:t>
            </a:r>
            <a:r>
              <a:rPr lang="en-GB" b="1" dirty="0" smtClean="0">
                <a:solidFill>
                  <a:srgbClr val="FF0000"/>
                </a:solidFill>
              </a:rPr>
              <a:t>MIPI-20 connector option</a:t>
            </a:r>
            <a:r>
              <a:rPr lang="en-GB" dirty="0" smtClean="0">
                <a:solidFill>
                  <a:srgbClr val="FF0000"/>
                </a:solidFill>
              </a:rPr>
              <a:t> </a:t>
            </a:r>
            <a:r>
              <a:rPr lang="en-GB" dirty="0" smtClean="0"/>
              <a:t>(two </a:t>
            </a:r>
            <a:r>
              <a:rPr lang="en-GB" dirty="0" err="1" smtClean="0"/>
              <a:t>TgtPwr</a:t>
            </a:r>
            <a:r>
              <a:rPr lang="en-GB" dirty="0" smtClean="0"/>
              <a:t> pins).</a:t>
            </a:r>
          </a:p>
          <a:p>
            <a:r>
              <a:rPr lang="en-GB" dirty="0" smtClean="0"/>
              <a:t>Periodic PC sampling</a:t>
            </a:r>
          </a:p>
          <a:p>
            <a:pPr lvl="1"/>
            <a:r>
              <a:rPr lang="en-GB" dirty="0" smtClean="0"/>
              <a:t>PC can be periodically sampled by reading dedicated register – it is hard to have it ‘uniform’ …</a:t>
            </a:r>
          </a:p>
          <a:p>
            <a:pPr lvl="1"/>
            <a:r>
              <a:rPr lang="en-GB" dirty="0" smtClean="0"/>
              <a:t>PC can be sent (via trace) - </a:t>
            </a:r>
            <a:r>
              <a:rPr lang="en-GB" b="1" dirty="0" smtClean="0">
                <a:solidFill>
                  <a:srgbClr val="FF0000"/>
                </a:solidFill>
              </a:rPr>
              <a:t>Nexus Trace provides full, periodic PC packets</a:t>
            </a:r>
            <a:r>
              <a:rPr lang="en-GB" dirty="0" smtClean="0"/>
              <a:t>. Can be configured to ONLY enable these (every ‘N-cycles’).</a:t>
            </a:r>
          </a:p>
          <a:p>
            <a:pPr lvl="1"/>
            <a:r>
              <a:rPr lang="en-GB" dirty="0" smtClean="0"/>
              <a:t>Also </a:t>
            </a:r>
            <a:r>
              <a:rPr lang="en-GB" b="1" dirty="0" smtClean="0">
                <a:solidFill>
                  <a:srgbClr val="FF0000"/>
                </a:solidFill>
              </a:rPr>
              <a:t>Nexus Trace Control defines slow serial</a:t>
            </a:r>
            <a:r>
              <a:rPr lang="en-GB" dirty="0" smtClean="0"/>
              <a:t> (UART and Manchester) trace option (good for small IoT size MCUs).</a:t>
            </a:r>
          </a:p>
          <a:p>
            <a:pPr marL="0" indent="0">
              <a:buNone/>
            </a:pPr>
            <a:r>
              <a:rPr lang="en-GB" dirty="0" smtClean="0"/>
              <a:t>NOTES:</a:t>
            </a:r>
          </a:p>
          <a:p>
            <a:pPr lvl="1">
              <a:buFont typeface="Arial" charset="0"/>
              <a:buChar char="•"/>
            </a:pPr>
            <a:r>
              <a:rPr lang="en-GB" dirty="0" smtClean="0"/>
              <a:t>Periodic PC sampling can be used for 100% non-intrusive statistical profiling.</a:t>
            </a:r>
          </a:p>
          <a:p>
            <a:pPr lvl="1"/>
            <a:r>
              <a:rPr lang="en-GB" dirty="0" smtClean="0"/>
              <a:t>It was also a question (by Mark) about some ‘random-sampling’. Very non-regular is certainly not OK, but some variation (like spread-spectrum …) should not be hard.</a:t>
            </a:r>
          </a:p>
          <a:p>
            <a:pPr lvl="1"/>
            <a:r>
              <a:rPr lang="en-GB" dirty="0" smtClean="0"/>
              <a:t>Power is considered as ‘integral of power-curve’, so if one instruction takes a lot of power, it will be visible in total consumption.</a:t>
            </a:r>
          </a:p>
          <a:p>
            <a:pPr lvl="1"/>
            <a:r>
              <a:rPr lang="en-GB" dirty="0" smtClean="0"/>
              <a:t>Have debugger active will affect measurements – but for example Manchester encoding is same as far as GPIO activity regardless of byte value, so offset can be ‘constant’.</a:t>
            </a:r>
          </a:p>
        </p:txBody>
      </p:sp>
    </p:spTree>
    <p:extLst>
      <p:ext uri="{BB962C8B-B14F-4D97-AF65-F5344CB8AC3E}">
        <p14:creationId xmlns:p14="http://schemas.microsoft.com/office/powerpoint/2010/main" val="345791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38DC7-DC2B-4935-94EB-6BBE106AF351}"/>
              </a:ext>
            </a:extLst>
          </p:cNvPr>
          <p:cNvSpPr>
            <a:spLocks noGrp="1"/>
          </p:cNvSpPr>
          <p:nvPr>
            <p:ph type="title"/>
          </p:nvPr>
        </p:nvSpPr>
        <p:spPr/>
        <p:txBody>
          <a:bodyPr/>
          <a:lstStyle/>
          <a:p>
            <a:r>
              <a:rPr lang="en-GB" dirty="0" smtClean="0"/>
              <a:t>Screen-shots (as presented during live-demo)</a:t>
            </a:r>
            <a:endParaRPr lang="en-GB" dirty="0"/>
          </a:p>
        </p:txBody>
      </p:sp>
      <p:sp>
        <p:nvSpPr>
          <p:cNvPr id="3" name="Content Placeholder 2">
            <a:extLst>
              <a:ext uri="{FF2B5EF4-FFF2-40B4-BE49-F238E27FC236}">
                <a16:creationId xmlns:a16="http://schemas.microsoft.com/office/drawing/2014/main" xmlns="" id="{D2E0BE28-0C30-4A13-8939-D5C819AE7A30}"/>
              </a:ext>
            </a:extLst>
          </p:cNvPr>
          <p:cNvSpPr>
            <a:spLocks noGrp="1"/>
          </p:cNvSpPr>
          <p:nvPr>
            <p:ph idx="1"/>
          </p:nvPr>
        </p:nvSpPr>
        <p:spPr>
          <a:xfrm>
            <a:off x="838200" y="1425844"/>
            <a:ext cx="10515600" cy="4751119"/>
          </a:xfrm>
        </p:spPr>
        <p:txBody>
          <a:bodyPr>
            <a:normAutofit/>
          </a:bodyPr>
          <a:lstStyle/>
          <a:p>
            <a:r>
              <a:rPr lang="en-GB" dirty="0" smtClean="0"/>
              <a:t>Demo code (setting more and more LEDs, so power goes up). </a:t>
            </a:r>
          </a:p>
        </p:txBody>
      </p:sp>
      <p:sp>
        <p:nvSpPr>
          <p:cNvPr id="8" name="TextBox 7"/>
          <p:cNvSpPr txBox="1"/>
          <p:nvPr/>
        </p:nvSpPr>
        <p:spPr>
          <a:xfrm>
            <a:off x="6571279" y="2528947"/>
            <a:ext cx="4463514" cy="2862322"/>
          </a:xfrm>
          <a:prstGeom prst="rect">
            <a:avLst/>
          </a:prstGeom>
          <a:noFill/>
        </p:spPr>
        <p:txBody>
          <a:bodyPr wrap="square" rtlCol="0">
            <a:spAutoFit/>
          </a:bodyPr>
          <a:lstStyle/>
          <a:p>
            <a:r>
              <a:rPr lang="en-US" dirty="0" smtClean="0"/>
              <a:t>NOTES:</a:t>
            </a:r>
          </a:p>
          <a:p>
            <a:endParaRPr lang="en-US" dirty="0" smtClean="0"/>
          </a:p>
          <a:p>
            <a:pPr marL="285750" indent="-285750">
              <a:buFont typeface="Arial" charset="0"/>
              <a:buChar char="•"/>
            </a:pPr>
            <a:r>
              <a:rPr lang="en-US" dirty="0" smtClean="0"/>
              <a:t>Variable ‘</a:t>
            </a:r>
            <a:r>
              <a:rPr lang="en-US" dirty="0" err="1" smtClean="0"/>
              <a:t>s_Tick</a:t>
            </a:r>
            <a:r>
              <a:rPr lang="en-US" dirty="0" smtClean="0"/>
              <a:t>’ is set to 1 in periodic interrupt handler. Main code is looping waiting for that change by doing</a:t>
            </a:r>
          </a:p>
          <a:p>
            <a:r>
              <a:rPr lang="en-US" dirty="0"/>
              <a:t>	</a:t>
            </a:r>
            <a:r>
              <a:rPr lang="en-US" dirty="0" smtClean="0"/>
              <a:t>‘while (!</a:t>
            </a:r>
            <a:r>
              <a:rPr lang="en-US" dirty="0" err="1" smtClean="0"/>
              <a:t>s_Tick</a:t>
            </a:r>
            <a:r>
              <a:rPr lang="en-US" dirty="0" smtClean="0"/>
              <a:t>);’</a:t>
            </a:r>
          </a:p>
          <a:p>
            <a:pPr marL="285750" indent="-285750">
              <a:buFont typeface="Arial" charset="0"/>
              <a:buChar char="•"/>
            </a:pPr>
            <a:r>
              <a:rPr lang="en-US" dirty="0" smtClean="0"/>
              <a:t>That ‘#if 1’ section will make one LED pattern to be 2x as long (but it also makes some other differences)</a:t>
            </a:r>
          </a:p>
          <a:p>
            <a:pPr marL="342900" indent="-342900">
              <a:buAutoNum type="arabicPeriod"/>
            </a:pPr>
            <a:endParaRPr lang="en-US" dirty="0" smtClean="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416" y="2072787"/>
            <a:ext cx="4620270" cy="3905795"/>
          </a:xfrm>
          <a:prstGeom prst="rect">
            <a:avLst/>
          </a:prstGeom>
        </p:spPr>
      </p:pic>
    </p:spTree>
    <p:extLst>
      <p:ext uri="{BB962C8B-B14F-4D97-AF65-F5344CB8AC3E}">
        <p14:creationId xmlns:p14="http://schemas.microsoft.com/office/powerpoint/2010/main" val="120217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38DC7-DC2B-4935-94EB-6BBE106AF351}"/>
              </a:ext>
            </a:extLst>
          </p:cNvPr>
          <p:cNvSpPr>
            <a:spLocks noGrp="1"/>
          </p:cNvSpPr>
          <p:nvPr>
            <p:ph type="title"/>
          </p:nvPr>
        </p:nvSpPr>
        <p:spPr/>
        <p:txBody>
          <a:bodyPr/>
          <a:lstStyle/>
          <a:p>
            <a:r>
              <a:rPr lang="en-GB" dirty="0" smtClean="0"/>
              <a:t>Screen-shots (as presented during live-demo)</a:t>
            </a:r>
            <a:endParaRPr lang="en-GB" dirty="0"/>
          </a:p>
        </p:txBody>
      </p:sp>
      <p:sp>
        <p:nvSpPr>
          <p:cNvPr id="3" name="Content Placeholder 2">
            <a:extLst>
              <a:ext uri="{FF2B5EF4-FFF2-40B4-BE49-F238E27FC236}">
                <a16:creationId xmlns:a16="http://schemas.microsoft.com/office/drawing/2014/main" xmlns="" id="{D2E0BE28-0C30-4A13-8939-D5C819AE7A30}"/>
              </a:ext>
            </a:extLst>
          </p:cNvPr>
          <p:cNvSpPr>
            <a:spLocks noGrp="1"/>
          </p:cNvSpPr>
          <p:nvPr>
            <p:ph idx="1"/>
          </p:nvPr>
        </p:nvSpPr>
        <p:spPr>
          <a:xfrm>
            <a:off x="838200" y="1325106"/>
            <a:ext cx="10515600" cy="4851858"/>
          </a:xfrm>
        </p:spPr>
        <p:txBody>
          <a:bodyPr>
            <a:normAutofit fontScale="92500" lnSpcReduction="10000"/>
          </a:bodyPr>
          <a:lstStyle/>
          <a:p>
            <a:r>
              <a:rPr lang="en-GB" dirty="0" smtClean="0"/>
              <a:t>Power for entire board (I-scope</a:t>
            </a:r>
            <a:r>
              <a:rPr lang="en-GB" dirty="0"/>
              <a:t> </a:t>
            </a:r>
            <a:r>
              <a:rPr lang="en-GB" dirty="0" smtClean="0"/>
              <a:t>disconnected – big zoom on right shows delay from interrupt to elevated consumption). It is partially due to code need to set LED on, but it is also related to power not being seen ‘instant’:</a:t>
            </a:r>
          </a:p>
          <a:p>
            <a:pPr marL="0" indent="0">
              <a:buNone/>
            </a:pPr>
            <a:endParaRPr lang="en-GB" dirty="0" smtClean="0"/>
          </a:p>
          <a:p>
            <a:pPr marL="0" indent="0">
              <a:buNone/>
            </a:pPr>
            <a:endParaRPr lang="en-GB" dirty="0" smtClean="0"/>
          </a:p>
          <a:p>
            <a:r>
              <a:rPr lang="en-GB" dirty="0" smtClean="0"/>
              <a:t>Same graph with MCU 3.3V rail is monitored via I-scope (and shunt)</a:t>
            </a:r>
          </a:p>
          <a:p>
            <a:endParaRPr lang="en-GB" dirty="0" smtClean="0"/>
          </a:p>
          <a:p>
            <a:endParaRPr lang="en-GB" dirty="0" smtClean="0"/>
          </a:p>
          <a:p>
            <a:r>
              <a:rPr lang="en-GB" dirty="0" smtClean="0"/>
              <a:t>Power is smaller (as LEDs itself are not ‘counted’, but GPIO current still is –that graph is ‘reversed’ as GPIO current is higher when LED is OFF!).</a:t>
            </a:r>
          </a:p>
          <a:p>
            <a:r>
              <a:rPr lang="en-GB" dirty="0" smtClean="0"/>
              <a:t>Clicking on graph is synchronizing code to that spot – TIM2 is periodic timer interrupt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228" y="2324584"/>
            <a:ext cx="5087060" cy="914528"/>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928" y="2324584"/>
            <a:ext cx="1000265" cy="876422"/>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228" y="3703070"/>
            <a:ext cx="4706007" cy="800212"/>
          </a:xfrm>
          <a:prstGeom prst="rect">
            <a:avLst/>
          </a:prstGeom>
        </p:spPr>
      </p:pic>
    </p:spTree>
    <p:extLst>
      <p:ext uri="{BB962C8B-B14F-4D97-AF65-F5344CB8AC3E}">
        <p14:creationId xmlns:p14="http://schemas.microsoft.com/office/powerpoint/2010/main" val="31089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38DC7-DC2B-4935-94EB-6BBE106AF351}"/>
              </a:ext>
            </a:extLst>
          </p:cNvPr>
          <p:cNvSpPr>
            <a:spLocks noGrp="1"/>
          </p:cNvSpPr>
          <p:nvPr>
            <p:ph type="title"/>
          </p:nvPr>
        </p:nvSpPr>
        <p:spPr/>
        <p:txBody>
          <a:bodyPr/>
          <a:lstStyle/>
          <a:p>
            <a:r>
              <a:rPr lang="en-GB" dirty="0" smtClean="0"/>
              <a:t>Screen-shots (as presented during live-demo)</a:t>
            </a:r>
            <a:endParaRPr lang="en-GB" dirty="0"/>
          </a:p>
        </p:txBody>
      </p:sp>
      <p:sp>
        <p:nvSpPr>
          <p:cNvPr id="3" name="Content Placeholder 2">
            <a:extLst>
              <a:ext uri="{FF2B5EF4-FFF2-40B4-BE49-F238E27FC236}">
                <a16:creationId xmlns:a16="http://schemas.microsoft.com/office/drawing/2014/main" xmlns="" id="{D2E0BE28-0C30-4A13-8939-D5C819AE7A30}"/>
              </a:ext>
            </a:extLst>
          </p:cNvPr>
          <p:cNvSpPr>
            <a:spLocks noGrp="1"/>
          </p:cNvSpPr>
          <p:nvPr>
            <p:ph idx="1"/>
          </p:nvPr>
        </p:nvSpPr>
        <p:spPr>
          <a:xfrm>
            <a:off x="838200" y="1425844"/>
            <a:ext cx="10515600" cy="4751119"/>
          </a:xfrm>
        </p:spPr>
        <p:txBody>
          <a:bodyPr>
            <a:normAutofit/>
          </a:bodyPr>
          <a:lstStyle/>
          <a:p>
            <a:r>
              <a:rPr lang="en-GB" dirty="0" smtClean="0"/>
              <a:t>2x wider LED level here:			and here:		</a:t>
            </a:r>
          </a:p>
          <a:p>
            <a:pPr marL="0" indent="0">
              <a:buNone/>
            </a:pPr>
            <a:endParaRPr lang="en-GB" dirty="0" smtClean="0"/>
          </a:p>
          <a:p>
            <a:pPr marL="0" indent="0">
              <a:buNone/>
            </a:pPr>
            <a:endParaRPr lang="en-GB" dirty="0" smtClean="0"/>
          </a:p>
          <a:p>
            <a:pPr>
              <a:buFont typeface="Arial" charset="0"/>
              <a:buChar char="•"/>
            </a:pPr>
            <a:r>
              <a:rPr lang="en-GB" dirty="0" smtClean="0"/>
              <a:t>This vertical line shows location of #if 0 in code. Assembly code is identical:</a:t>
            </a:r>
          </a:p>
          <a:p>
            <a:pPr marL="0" indent="0">
              <a:buNone/>
            </a:pPr>
            <a:endParaRPr lang="en-GB" dirty="0" smtClean="0"/>
          </a:p>
          <a:p>
            <a:pPr marL="0" indent="0">
              <a:buNone/>
            </a:pPr>
            <a:endParaRPr lang="en-GB" dirty="0" smtClean="0"/>
          </a:p>
          <a:p>
            <a:pPr>
              <a:buFont typeface="Arial" charset="0"/>
              <a:buChar char="•"/>
            </a:pPr>
            <a:endParaRPr lang="en-GB" dirty="0" smtClean="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228" y="1952625"/>
            <a:ext cx="5087060" cy="914528"/>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671" y="1952625"/>
            <a:ext cx="1352739" cy="762106"/>
          </a:xfrm>
          <a:prstGeom prst="rect">
            <a:avLst/>
          </a:prstGeom>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447" y="3872639"/>
            <a:ext cx="4782218" cy="2305372"/>
          </a:xfrm>
          <a:prstGeom prst="rect">
            <a:avLst/>
          </a:prstGeom>
        </p:spPr>
      </p:pic>
      <p:sp>
        <p:nvSpPr>
          <p:cNvPr id="11" name="TextBox 10"/>
          <p:cNvSpPr txBox="1"/>
          <p:nvPr/>
        </p:nvSpPr>
        <p:spPr>
          <a:xfrm>
            <a:off x="6323306" y="3594164"/>
            <a:ext cx="4463514" cy="2862322"/>
          </a:xfrm>
          <a:prstGeom prst="rect">
            <a:avLst/>
          </a:prstGeom>
          <a:noFill/>
        </p:spPr>
        <p:txBody>
          <a:bodyPr wrap="square" rtlCol="0">
            <a:spAutoFit/>
          </a:bodyPr>
          <a:lstStyle/>
          <a:p>
            <a:pPr marL="285750" indent="-285750">
              <a:buFont typeface="Arial" charset="0"/>
              <a:buChar char="•"/>
            </a:pPr>
            <a:r>
              <a:rPr lang="en-US" dirty="0" smtClean="0"/>
              <a:t>We have IDENTICAL loops. One is looping at address 0x800’020E and second at address 0x800’0218. </a:t>
            </a:r>
          </a:p>
          <a:p>
            <a:pPr marL="285750" indent="-285750">
              <a:buFont typeface="Arial" charset="0"/>
              <a:buChar char="•"/>
            </a:pPr>
            <a:r>
              <a:rPr lang="en-US" dirty="0" smtClean="0">
                <a:solidFill>
                  <a:srgbClr val="FF0000"/>
                </a:solidFill>
              </a:rPr>
              <a:t>First loop takes more energy (~2ma which is ~10% of MCU power!) than second one.</a:t>
            </a:r>
          </a:p>
          <a:p>
            <a:pPr marL="285750" indent="-285750">
              <a:buFont typeface="Arial" charset="0"/>
              <a:buChar char="•"/>
            </a:pPr>
            <a:r>
              <a:rPr lang="en-US" dirty="0" smtClean="0"/>
              <a:t>Branch destination is NOT 32-bit aligned and it seems it 10% less efficient!</a:t>
            </a:r>
          </a:p>
          <a:p>
            <a:pPr marL="285750" indent="-285750">
              <a:buFont typeface="Arial" charset="0"/>
              <a:buChar char="•"/>
            </a:pPr>
            <a:r>
              <a:rPr lang="en-US" dirty="0" smtClean="0"/>
              <a:t>Compiler may take advantage of this, but it only makes sense if code is spending a lot of time there (trace, pragma?)</a:t>
            </a:r>
          </a:p>
        </p:txBody>
      </p:sp>
    </p:spTree>
    <p:extLst>
      <p:ext uri="{BB962C8B-B14F-4D97-AF65-F5344CB8AC3E}">
        <p14:creationId xmlns:p14="http://schemas.microsoft.com/office/powerpoint/2010/main" val="132861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6528</TotalTime>
  <Words>573</Words>
  <Application>Microsoft Office PowerPoint</Application>
  <PresentationFormat>Custom</PresentationFormat>
  <Paragraphs>53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Demo Setup (I-jet Trace + I-scope)</vt:lpstr>
      <vt:lpstr>Demo (using Embedded Workbench)</vt:lpstr>
      <vt:lpstr>What is needed on RISC-V side?</vt:lpstr>
      <vt:lpstr>Screen-shots (as presented during live-demo)</vt:lpstr>
      <vt:lpstr>Screen-shots (as presented during live-demo)</vt:lpstr>
      <vt:lpstr>Screen-shots (as presented during live-demo)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Robert Chyla</cp:lastModifiedBy>
  <cp:revision>395</cp:revision>
  <cp:lastPrinted>2018-09-21T13:59:07Z</cp:lastPrinted>
  <dcterms:created xsi:type="dcterms:W3CDTF">2018-05-10T10:51:37Z</dcterms:created>
  <dcterms:modified xsi:type="dcterms:W3CDTF">2021-03-16T19:15:22Z</dcterms:modified>
</cp:coreProperties>
</file>