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art, Alasdair (SanTech)" initials="SA(" lastIdx="1" clrIdx="0">
    <p:extLst>
      <p:ext uri="{19B8F6BF-5375-455C-9EA6-DF929625EA0E}">
        <p15:presenceInfo xmlns:p15="http://schemas.microsoft.com/office/powerpoint/2012/main" userId="S::alasdair.stuart@santander.co.uk::2a7a2a86-e849-4dce-acd6-5ce28e114d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A0BDB-EECE-42BF-9403-6132A00DDF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459918-6AD6-4ED0-87E9-7F23EEF5495E}">
      <dgm:prSet/>
      <dgm:spPr/>
      <dgm:t>
        <a:bodyPr/>
        <a:lstStyle/>
        <a:p>
          <a:r>
            <a:rPr lang="en-GB"/>
            <a:t>The number of messages held in the queue exceeded 50 and triggered an alert</a:t>
          </a:r>
          <a:endParaRPr lang="en-US"/>
        </a:p>
      </dgm:t>
    </dgm:pt>
    <dgm:pt modelId="{FC821BC5-2487-46AA-AC7A-CF0B930191B3}" type="parTrans" cxnId="{967447B7-9C79-4848-9372-8A99FDC903CD}">
      <dgm:prSet/>
      <dgm:spPr/>
      <dgm:t>
        <a:bodyPr/>
        <a:lstStyle/>
        <a:p>
          <a:endParaRPr lang="en-US"/>
        </a:p>
      </dgm:t>
    </dgm:pt>
    <dgm:pt modelId="{139A52E6-906B-4874-8F3A-1343FBAE075D}" type="sibTrans" cxnId="{967447B7-9C79-4848-9372-8A99FDC903CD}">
      <dgm:prSet/>
      <dgm:spPr/>
      <dgm:t>
        <a:bodyPr/>
        <a:lstStyle/>
        <a:p>
          <a:endParaRPr lang="en-US"/>
        </a:p>
      </dgm:t>
    </dgm:pt>
    <dgm:pt modelId="{C26D6C21-F2A5-44BB-9ADE-8205AF19F011}">
      <dgm:prSet/>
      <dgm:spPr/>
      <dgm:t>
        <a:bodyPr/>
        <a:lstStyle/>
        <a:p>
          <a:r>
            <a:rPr lang="en-GB"/>
            <a:t>An email was automatically sent out with the alert details</a:t>
          </a:r>
          <a:endParaRPr lang="en-US"/>
        </a:p>
      </dgm:t>
    </dgm:pt>
    <dgm:pt modelId="{C641DE85-4665-4F46-84A0-7BE96CCA332E}" type="parTrans" cxnId="{95C3BA48-1FD5-4CB5-8D23-0CBC13884ED9}">
      <dgm:prSet/>
      <dgm:spPr/>
      <dgm:t>
        <a:bodyPr/>
        <a:lstStyle/>
        <a:p>
          <a:endParaRPr lang="en-US"/>
        </a:p>
      </dgm:t>
    </dgm:pt>
    <dgm:pt modelId="{0002C20E-F07C-45AC-BD48-F4A0BD0D6DD9}" type="sibTrans" cxnId="{95C3BA48-1FD5-4CB5-8D23-0CBC13884ED9}">
      <dgm:prSet/>
      <dgm:spPr/>
      <dgm:t>
        <a:bodyPr/>
        <a:lstStyle/>
        <a:p>
          <a:endParaRPr lang="en-US"/>
        </a:p>
      </dgm:t>
    </dgm:pt>
    <dgm:pt modelId="{0FCEE217-4C8A-4CD6-B8AA-C13D4965E24A}">
      <dgm:prSet/>
      <dgm:spPr/>
      <dgm:t>
        <a:bodyPr/>
        <a:lstStyle/>
        <a:p>
          <a:r>
            <a:rPr lang="en-GB" dirty="0"/>
            <a:t>Thanks to the Monitoring Dashboard we knew exactly when the issue started and which services were likely to be affected</a:t>
          </a:r>
          <a:endParaRPr lang="en-US" dirty="0"/>
        </a:p>
      </dgm:t>
    </dgm:pt>
    <dgm:pt modelId="{E7BBDBAE-DCD6-4A13-A644-F16315038D32}" type="parTrans" cxnId="{2C6BF7AB-80FA-41BE-88F3-0EF67C7EAFB2}">
      <dgm:prSet/>
      <dgm:spPr/>
      <dgm:t>
        <a:bodyPr/>
        <a:lstStyle/>
        <a:p>
          <a:endParaRPr lang="en-US"/>
        </a:p>
      </dgm:t>
    </dgm:pt>
    <dgm:pt modelId="{C7A4AC39-D25B-4D0F-BD24-27F8910DD6A1}" type="sibTrans" cxnId="{2C6BF7AB-80FA-41BE-88F3-0EF67C7EAFB2}">
      <dgm:prSet/>
      <dgm:spPr/>
      <dgm:t>
        <a:bodyPr/>
        <a:lstStyle/>
        <a:p>
          <a:endParaRPr lang="en-US"/>
        </a:p>
      </dgm:t>
    </dgm:pt>
    <dgm:pt modelId="{A72F2B74-01AE-4F19-A0C0-942F830B67EE}">
      <dgm:prSet/>
      <dgm:spPr/>
      <dgm:t>
        <a:bodyPr/>
        <a:lstStyle/>
        <a:p>
          <a:r>
            <a:rPr lang="en-GB"/>
            <a:t>We could then go to Kibana and search for error messages in that time-frame on certain pods</a:t>
          </a:r>
          <a:endParaRPr lang="en-US"/>
        </a:p>
      </dgm:t>
    </dgm:pt>
    <dgm:pt modelId="{8A31B9B6-DCDD-448F-B889-96767B627646}" type="parTrans" cxnId="{8B8943D6-DB99-47DF-8125-0EA92F636BF8}">
      <dgm:prSet/>
      <dgm:spPr/>
      <dgm:t>
        <a:bodyPr/>
        <a:lstStyle/>
        <a:p>
          <a:endParaRPr lang="en-US"/>
        </a:p>
      </dgm:t>
    </dgm:pt>
    <dgm:pt modelId="{AB2D197F-9262-4C89-A48C-C775C6EBD6E8}" type="sibTrans" cxnId="{8B8943D6-DB99-47DF-8125-0EA92F636BF8}">
      <dgm:prSet/>
      <dgm:spPr/>
      <dgm:t>
        <a:bodyPr/>
        <a:lstStyle/>
        <a:p>
          <a:endParaRPr lang="en-US"/>
        </a:p>
      </dgm:t>
    </dgm:pt>
    <dgm:pt modelId="{49DAC851-C20B-4F55-B9FF-000248E74CF6}">
      <dgm:prSet/>
      <dgm:spPr/>
      <dgm:t>
        <a:bodyPr/>
        <a:lstStyle/>
        <a:p>
          <a:r>
            <a:rPr lang="en-GB"/>
            <a:t>After consulting the team who manage the MQs a plan was put in place to resolve the issue</a:t>
          </a:r>
          <a:endParaRPr lang="en-US"/>
        </a:p>
      </dgm:t>
    </dgm:pt>
    <dgm:pt modelId="{9E22FE9A-67FC-42E5-AC64-47347F8D6AC6}" type="parTrans" cxnId="{C4A42F5B-2329-4164-947C-E3BA0B6F0858}">
      <dgm:prSet/>
      <dgm:spPr/>
      <dgm:t>
        <a:bodyPr/>
        <a:lstStyle/>
        <a:p>
          <a:endParaRPr lang="en-US"/>
        </a:p>
      </dgm:t>
    </dgm:pt>
    <dgm:pt modelId="{2BDDB615-DAE2-4002-BF33-418DD9CB52A2}" type="sibTrans" cxnId="{C4A42F5B-2329-4164-947C-E3BA0B6F0858}">
      <dgm:prSet/>
      <dgm:spPr/>
      <dgm:t>
        <a:bodyPr/>
        <a:lstStyle/>
        <a:p>
          <a:endParaRPr lang="en-US"/>
        </a:p>
      </dgm:t>
    </dgm:pt>
    <dgm:pt modelId="{E0E3D1A0-801B-4263-B762-218481D00B39}">
      <dgm:prSet/>
      <dgm:spPr/>
      <dgm:t>
        <a:bodyPr/>
        <a:lstStyle/>
        <a:p>
          <a:r>
            <a:rPr lang="en-GB"/>
            <a:t>Ultimately, we were able to diagnose and react quickly to the issue</a:t>
          </a:r>
          <a:endParaRPr lang="en-US"/>
        </a:p>
      </dgm:t>
    </dgm:pt>
    <dgm:pt modelId="{824A255F-DDBD-450E-B27A-7F92CD66E199}" type="parTrans" cxnId="{5092CD5C-23C4-470F-BD13-EA06F9C7E531}">
      <dgm:prSet/>
      <dgm:spPr/>
      <dgm:t>
        <a:bodyPr/>
        <a:lstStyle/>
        <a:p>
          <a:endParaRPr lang="en-US"/>
        </a:p>
      </dgm:t>
    </dgm:pt>
    <dgm:pt modelId="{95C64502-8A0B-4536-8F01-D0B5E1B144B4}" type="sibTrans" cxnId="{5092CD5C-23C4-470F-BD13-EA06F9C7E531}">
      <dgm:prSet/>
      <dgm:spPr/>
      <dgm:t>
        <a:bodyPr/>
        <a:lstStyle/>
        <a:p>
          <a:endParaRPr lang="en-US"/>
        </a:p>
      </dgm:t>
    </dgm:pt>
    <dgm:pt modelId="{08F66C2D-34FB-40D1-8EB7-5484F01749D7}" type="pres">
      <dgm:prSet presAssocID="{451A0BDB-EECE-42BF-9403-6132A00DDFC6}" presName="root" presStyleCnt="0">
        <dgm:presLayoutVars>
          <dgm:dir/>
          <dgm:resizeHandles val="exact"/>
        </dgm:presLayoutVars>
      </dgm:prSet>
      <dgm:spPr/>
    </dgm:pt>
    <dgm:pt modelId="{3BB3773A-8C2B-4146-B5F2-10CF000BF53E}" type="pres">
      <dgm:prSet presAssocID="{F8459918-6AD6-4ED0-87E9-7F23EEF5495E}" presName="compNode" presStyleCnt="0"/>
      <dgm:spPr/>
    </dgm:pt>
    <dgm:pt modelId="{A13EC606-4857-4743-A06B-9EAF2025B1CE}" type="pres">
      <dgm:prSet presAssocID="{F8459918-6AD6-4ED0-87E9-7F23EEF5495E}" presName="bgRect" presStyleLbl="bgShp" presStyleIdx="0" presStyleCnt="6"/>
      <dgm:spPr/>
    </dgm:pt>
    <dgm:pt modelId="{C3477FBD-C371-44D2-B2A5-FD5D183B2F40}" type="pres">
      <dgm:prSet presAssocID="{F8459918-6AD6-4ED0-87E9-7F23EEF549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4103E6B-CBEB-46D0-BA48-A2444309629F}" type="pres">
      <dgm:prSet presAssocID="{F8459918-6AD6-4ED0-87E9-7F23EEF5495E}" presName="spaceRect" presStyleCnt="0"/>
      <dgm:spPr/>
    </dgm:pt>
    <dgm:pt modelId="{E4E3AC02-B308-46D3-AABE-F5814112BD51}" type="pres">
      <dgm:prSet presAssocID="{F8459918-6AD6-4ED0-87E9-7F23EEF5495E}" presName="parTx" presStyleLbl="revTx" presStyleIdx="0" presStyleCnt="6">
        <dgm:presLayoutVars>
          <dgm:chMax val="0"/>
          <dgm:chPref val="0"/>
        </dgm:presLayoutVars>
      </dgm:prSet>
      <dgm:spPr/>
    </dgm:pt>
    <dgm:pt modelId="{75A39FE5-4E7A-40CC-B275-FE780557A89B}" type="pres">
      <dgm:prSet presAssocID="{139A52E6-906B-4874-8F3A-1343FBAE075D}" presName="sibTrans" presStyleCnt="0"/>
      <dgm:spPr/>
    </dgm:pt>
    <dgm:pt modelId="{3F3D5DF8-9448-467C-84A4-910E3F071F24}" type="pres">
      <dgm:prSet presAssocID="{C26D6C21-F2A5-44BB-9ADE-8205AF19F011}" presName="compNode" presStyleCnt="0"/>
      <dgm:spPr/>
    </dgm:pt>
    <dgm:pt modelId="{16FE7963-595B-4DC5-ADB8-9EAD37AA0039}" type="pres">
      <dgm:prSet presAssocID="{C26D6C21-F2A5-44BB-9ADE-8205AF19F011}" presName="bgRect" presStyleLbl="bgShp" presStyleIdx="1" presStyleCnt="6"/>
      <dgm:spPr/>
    </dgm:pt>
    <dgm:pt modelId="{696D92CF-38FB-4CC0-9AA6-086E498A251B}" type="pres">
      <dgm:prSet presAssocID="{C26D6C21-F2A5-44BB-9ADE-8205AF19F0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7790ECF5-0F6C-492A-B391-65FB1CAC07CB}" type="pres">
      <dgm:prSet presAssocID="{C26D6C21-F2A5-44BB-9ADE-8205AF19F011}" presName="spaceRect" presStyleCnt="0"/>
      <dgm:spPr/>
    </dgm:pt>
    <dgm:pt modelId="{91CF16CB-6243-4834-81D9-C9643DC8A639}" type="pres">
      <dgm:prSet presAssocID="{C26D6C21-F2A5-44BB-9ADE-8205AF19F011}" presName="parTx" presStyleLbl="revTx" presStyleIdx="1" presStyleCnt="6">
        <dgm:presLayoutVars>
          <dgm:chMax val="0"/>
          <dgm:chPref val="0"/>
        </dgm:presLayoutVars>
      </dgm:prSet>
      <dgm:spPr/>
    </dgm:pt>
    <dgm:pt modelId="{C0EF7506-F274-48D0-90C8-A13A0322CFBD}" type="pres">
      <dgm:prSet presAssocID="{0002C20E-F07C-45AC-BD48-F4A0BD0D6DD9}" presName="sibTrans" presStyleCnt="0"/>
      <dgm:spPr/>
    </dgm:pt>
    <dgm:pt modelId="{BECAC870-DA1A-45FD-A11A-A13A113B5147}" type="pres">
      <dgm:prSet presAssocID="{0FCEE217-4C8A-4CD6-B8AA-C13D4965E24A}" presName="compNode" presStyleCnt="0"/>
      <dgm:spPr/>
    </dgm:pt>
    <dgm:pt modelId="{A9B3CDD5-CE38-4C54-BDB5-AD5D01311BF3}" type="pres">
      <dgm:prSet presAssocID="{0FCEE217-4C8A-4CD6-B8AA-C13D4965E24A}" presName="bgRect" presStyleLbl="bgShp" presStyleIdx="2" presStyleCnt="6"/>
      <dgm:spPr/>
    </dgm:pt>
    <dgm:pt modelId="{B1D473E9-1C04-473E-9DB1-BF57CFA77CC1}" type="pres">
      <dgm:prSet presAssocID="{0FCEE217-4C8A-4CD6-B8AA-C13D4965E2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A5D535E-418C-495C-A1CF-FE74B734517E}" type="pres">
      <dgm:prSet presAssocID="{0FCEE217-4C8A-4CD6-B8AA-C13D4965E24A}" presName="spaceRect" presStyleCnt="0"/>
      <dgm:spPr/>
    </dgm:pt>
    <dgm:pt modelId="{6FACA34E-8B30-488C-B81F-6CB3B0B1DE1C}" type="pres">
      <dgm:prSet presAssocID="{0FCEE217-4C8A-4CD6-B8AA-C13D4965E24A}" presName="parTx" presStyleLbl="revTx" presStyleIdx="2" presStyleCnt="6">
        <dgm:presLayoutVars>
          <dgm:chMax val="0"/>
          <dgm:chPref val="0"/>
        </dgm:presLayoutVars>
      </dgm:prSet>
      <dgm:spPr/>
    </dgm:pt>
    <dgm:pt modelId="{F1100370-4C2E-49BA-9C03-2AEB89224C04}" type="pres">
      <dgm:prSet presAssocID="{C7A4AC39-D25B-4D0F-BD24-27F8910DD6A1}" presName="sibTrans" presStyleCnt="0"/>
      <dgm:spPr/>
    </dgm:pt>
    <dgm:pt modelId="{657BAA02-99DB-4104-BE40-5C02B0D622AB}" type="pres">
      <dgm:prSet presAssocID="{A72F2B74-01AE-4F19-A0C0-942F830B67EE}" presName="compNode" presStyleCnt="0"/>
      <dgm:spPr/>
    </dgm:pt>
    <dgm:pt modelId="{B0DDDE04-8C87-4655-AB7D-98FEAB890561}" type="pres">
      <dgm:prSet presAssocID="{A72F2B74-01AE-4F19-A0C0-942F830B67EE}" presName="bgRect" presStyleLbl="bgShp" presStyleIdx="3" presStyleCnt="6"/>
      <dgm:spPr/>
    </dgm:pt>
    <dgm:pt modelId="{C4C9E275-558F-46A7-94FC-ECB8FF782A6C}" type="pres">
      <dgm:prSet presAssocID="{A72F2B74-01AE-4F19-A0C0-942F830B67E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4DB5DE0-763D-46EC-939C-15016D194778}" type="pres">
      <dgm:prSet presAssocID="{A72F2B74-01AE-4F19-A0C0-942F830B67EE}" presName="spaceRect" presStyleCnt="0"/>
      <dgm:spPr/>
    </dgm:pt>
    <dgm:pt modelId="{B47BCB85-C58D-46A4-88C9-05AE6E74C955}" type="pres">
      <dgm:prSet presAssocID="{A72F2B74-01AE-4F19-A0C0-942F830B67EE}" presName="parTx" presStyleLbl="revTx" presStyleIdx="3" presStyleCnt="6">
        <dgm:presLayoutVars>
          <dgm:chMax val="0"/>
          <dgm:chPref val="0"/>
        </dgm:presLayoutVars>
      </dgm:prSet>
      <dgm:spPr/>
    </dgm:pt>
    <dgm:pt modelId="{E74AD2E3-8B47-4FC8-B3FF-06BF0D945786}" type="pres">
      <dgm:prSet presAssocID="{AB2D197F-9262-4C89-A48C-C775C6EBD6E8}" presName="sibTrans" presStyleCnt="0"/>
      <dgm:spPr/>
    </dgm:pt>
    <dgm:pt modelId="{1486B4C5-45F0-4669-9342-61DA7AA69B60}" type="pres">
      <dgm:prSet presAssocID="{49DAC851-C20B-4F55-B9FF-000248E74CF6}" presName="compNode" presStyleCnt="0"/>
      <dgm:spPr/>
    </dgm:pt>
    <dgm:pt modelId="{AB5F1C33-DD6A-46DC-91CF-463FB3DBFCFE}" type="pres">
      <dgm:prSet presAssocID="{49DAC851-C20B-4F55-B9FF-000248E74CF6}" presName="bgRect" presStyleLbl="bgShp" presStyleIdx="4" presStyleCnt="6"/>
      <dgm:spPr/>
    </dgm:pt>
    <dgm:pt modelId="{AE2E3E48-A2C6-4C57-80B6-7F29A89FF9AC}" type="pres">
      <dgm:prSet presAssocID="{49DAC851-C20B-4F55-B9FF-000248E74C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3104A8-0780-4ED6-9E09-E8EE0BD23288}" type="pres">
      <dgm:prSet presAssocID="{49DAC851-C20B-4F55-B9FF-000248E74CF6}" presName="spaceRect" presStyleCnt="0"/>
      <dgm:spPr/>
    </dgm:pt>
    <dgm:pt modelId="{1D290182-165C-4538-8C7F-3180C16A9637}" type="pres">
      <dgm:prSet presAssocID="{49DAC851-C20B-4F55-B9FF-000248E74CF6}" presName="parTx" presStyleLbl="revTx" presStyleIdx="4" presStyleCnt="6">
        <dgm:presLayoutVars>
          <dgm:chMax val="0"/>
          <dgm:chPref val="0"/>
        </dgm:presLayoutVars>
      </dgm:prSet>
      <dgm:spPr/>
    </dgm:pt>
    <dgm:pt modelId="{462E91F9-106B-4522-8065-CFC32CCB8BDF}" type="pres">
      <dgm:prSet presAssocID="{2BDDB615-DAE2-4002-BF33-418DD9CB52A2}" presName="sibTrans" presStyleCnt="0"/>
      <dgm:spPr/>
    </dgm:pt>
    <dgm:pt modelId="{739E3D96-4075-4D46-A542-119640DB39E7}" type="pres">
      <dgm:prSet presAssocID="{E0E3D1A0-801B-4263-B762-218481D00B39}" presName="compNode" presStyleCnt="0"/>
      <dgm:spPr/>
    </dgm:pt>
    <dgm:pt modelId="{8B0D0DB7-C979-4C07-9159-B2AC35438EBC}" type="pres">
      <dgm:prSet presAssocID="{E0E3D1A0-801B-4263-B762-218481D00B39}" presName="bgRect" presStyleLbl="bgShp" presStyleIdx="5" presStyleCnt="6"/>
      <dgm:spPr/>
    </dgm:pt>
    <dgm:pt modelId="{1A79D0EA-A9C0-47A3-BEB0-EE272B2EFADF}" type="pres">
      <dgm:prSet presAssocID="{E0E3D1A0-801B-4263-B762-218481D00B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6096699-26E8-42AD-ABEB-DDD6C778E42A}" type="pres">
      <dgm:prSet presAssocID="{E0E3D1A0-801B-4263-B762-218481D00B39}" presName="spaceRect" presStyleCnt="0"/>
      <dgm:spPr/>
    </dgm:pt>
    <dgm:pt modelId="{72A1F80A-EF3C-45F4-9D8A-6917BA4C24BD}" type="pres">
      <dgm:prSet presAssocID="{E0E3D1A0-801B-4263-B762-218481D00B3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15B10A-ED06-4619-886E-DD1022D9F063}" type="presOf" srcId="{A72F2B74-01AE-4F19-A0C0-942F830B67EE}" destId="{B47BCB85-C58D-46A4-88C9-05AE6E74C955}" srcOrd="0" destOrd="0" presId="urn:microsoft.com/office/officeart/2018/2/layout/IconVerticalSolidList"/>
    <dgm:cxn modelId="{4D35EF0A-2113-4F06-9428-E367EF28F405}" type="presOf" srcId="{451A0BDB-EECE-42BF-9403-6132A00DDFC6}" destId="{08F66C2D-34FB-40D1-8EB7-5484F01749D7}" srcOrd="0" destOrd="0" presId="urn:microsoft.com/office/officeart/2018/2/layout/IconVerticalSolidList"/>
    <dgm:cxn modelId="{F6EF1E0E-EAA1-404B-B3A0-2662A53F5BE3}" type="presOf" srcId="{49DAC851-C20B-4F55-B9FF-000248E74CF6}" destId="{1D290182-165C-4538-8C7F-3180C16A9637}" srcOrd="0" destOrd="0" presId="urn:microsoft.com/office/officeart/2018/2/layout/IconVerticalSolidList"/>
    <dgm:cxn modelId="{C4A42F5B-2329-4164-947C-E3BA0B6F0858}" srcId="{451A0BDB-EECE-42BF-9403-6132A00DDFC6}" destId="{49DAC851-C20B-4F55-B9FF-000248E74CF6}" srcOrd="4" destOrd="0" parTransId="{9E22FE9A-67FC-42E5-AC64-47347F8D6AC6}" sibTransId="{2BDDB615-DAE2-4002-BF33-418DD9CB52A2}"/>
    <dgm:cxn modelId="{5092CD5C-23C4-470F-BD13-EA06F9C7E531}" srcId="{451A0BDB-EECE-42BF-9403-6132A00DDFC6}" destId="{E0E3D1A0-801B-4263-B762-218481D00B39}" srcOrd="5" destOrd="0" parTransId="{824A255F-DDBD-450E-B27A-7F92CD66E199}" sibTransId="{95C64502-8A0B-4536-8F01-D0B5E1B144B4}"/>
    <dgm:cxn modelId="{95C3BA48-1FD5-4CB5-8D23-0CBC13884ED9}" srcId="{451A0BDB-EECE-42BF-9403-6132A00DDFC6}" destId="{C26D6C21-F2A5-44BB-9ADE-8205AF19F011}" srcOrd="1" destOrd="0" parTransId="{C641DE85-4665-4F46-84A0-7BE96CCA332E}" sibTransId="{0002C20E-F07C-45AC-BD48-F4A0BD0D6DD9}"/>
    <dgm:cxn modelId="{2C6BF7AB-80FA-41BE-88F3-0EF67C7EAFB2}" srcId="{451A0BDB-EECE-42BF-9403-6132A00DDFC6}" destId="{0FCEE217-4C8A-4CD6-B8AA-C13D4965E24A}" srcOrd="2" destOrd="0" parTransId="{E7BBDBAE-DCD6-4A13-A644-F16315038D32}" sibTransId="{C7A4AC39-D25B-4D0F-BD24-27F8910DD6A1}"/>
    <dgm:cxn modelId="{967447B7-9C79-4848-9372-8A99FDC903CD}" srcId="{451A0BDB-EECE-42BF-9403-6132A00DDFC6}" destId="{F8459918-6AD6-4ED0-87E9-7F23EEF5495E}" srcOrd="0" destOrd="0" parTransId="{FC821BC5-2487-46AA-AC7A-CF0B930191B3}" sibTransId="{139A52E6-906B-4874-8F3A-1343FBAE075D}"/>
    <dgm:cxn modelId="{8B8943D6-DB99-47DF-8125-0EA92F636BF8}" srcId="{451A0BDB-EECE-42BF-9403-6132A00DDFC6}" destId="{A72F2B74-01AE-4F19-A0C0-942F830B67EE}" srcOrd="3" destOrd="0" parTransId="{8A31B9B6-DCDD-448F-B889-96767B627646}" sibTransId="{AB2D197F-9262-4C89-A48C-C775C6EBD6E8}"/>
    <dgm:cxn modelId="{EFFB61E1-0237-4A0A-919E-B3FA00D9B385}" type="presOf" srcId="{E0E3D1A0-801B-4263-B762-218481D00B39}" destId="{72A1F80A-EF3C-45F4-9D8A-6917BA4C24BD}" srcOrd="0" destOrd="0" presId="urn:microsoft.com/office/officeart/2018/2/layout/IconVerticalSolidList"/>
    <dgm:cxn modelId="{7A8EA4E6-3524-45C7-BECD-F4C5862C131D}" type="presOf" srcId="{C26D6C21-F2A5-44BB-9ADE-8205AF19F011}" destId="{91CF16CB-6243-4834-81D9-C9643DC8A639}" srcOrd="0" destOrd="0" presId="urn:microsoft.com/office/officeart/2018/2/layout/IconVerticalSolidList"/>
    <dgm:cxn modelId="{7AA4A3EB-6FD9-43B0-A7EF-6FCC40C5594A}" type="presOf" srcId="{F8459918-6AD6-4ED0-87E9-7F23EEF5495E}" destId="{E4E3AC02-B308-46D3-AABE-F5814112BD51}" srcOrd="0" destOrd="0" presId="urn:microsoft.com/office/officeart/2018/2/layout/IconVerticalSolidList"/>
    <dgm:cxn modelId="{38EFA1ED-FAE1-48D7-8909-43157444A037}" type="presOf" srcId="{0FCEE217-4C8A-4CD6-B8AA-C13D4965E24A}" destId="{6FACA34E-8B30-488C-B81F-6CB3B0B1DE1C}" srcOrd="0" destOrd="0" presId="urn:microsoft.com/office/officeart/2018/2/layout/IconVerticalSolidList"/>
    <dgm:cxn modelId="{D2C138E6-339C-434C-B2FE-034C16B1CA09}" type="presParOf" srcId="{08F66C2D-34FB-40D1-8EB7-5484F01749D7}" destId="{3BB3773A-8C2B-4146-B5F2-10CF000BF53E}" srcOrd="0" destOrd="0" presId="urn:microsoft.com/office/officeart/2018/2/layout/IconVerticalSolidList"/>
    <dgm:cxn modelId="{96C6E1A3-2DEA-4347-BD8B-4D943AF1BFE8}" type="presParOf" srcId="{3BB3773A-8C2B-4146-B5F2-10CF000BF53E}" destId="{A13EC606-4857-4743-A06B-9EAF2025B1CE}" srcOrd="0" destOrd="0" presId="urn:microsoft.com/office/officeart/2018/2/layout/IconVerticalSolidList"/>
    <dgm:cxn modelId="{5EF57857-0863-46F0-BFD3-B5B4EA443A1D}" type="presParOf" srcId="{3BB3773A-8C2B-4146-B5F2-10CF000BF53E}" destId="{C3477FBD-C371-44D2-B2A5-FD5D183B2F40}" srcOrd="1" destOrd="0" presId="urn:microsoft.com/office/officeart/2018/2/layout/IconVerticalSolidList"/>
    <dgm:cxn modelId="{A8AF102E-136A-4EBD-AE58-670A14742F82}" type="presParOf" srcId="{3BB3773A-8C2B-4146-B5F2-10CF000BF53E}" destId="{B4103E6B-CBEB-46D0-BA48-A2444309629F}" srcOrd="2" destOrd="0" presId="urn:microsoft.com/office/officeart/2018/2/layout/IconVerticalSolidList"/>
    <dgm:cxn modelId="{A8F5D154-DBF9-4E26-AE88-EECA7165ADB4}" type="presParOf" srcId="{3BB3773A-8C2B-4146-B5F2-10CF000BF53E}" destId="{E4E3AC02-B308-46D3-AABE-F5814112BD51}" srcOrd="3" destOrd="0" presId="urn:microsoft.com/office/officeart/2018/2/layout/IconVerticalSolidList"/>
    <dgm:cxn modelId="{730361FE-2042-4268-81D1-37AB257C5F4B}" type="presParOf" srcId="{08F66C2D-34FB-40D1-8EB7-5484F01749D7}" destId="{75A39FE5-4E7A-40CC-B275-FE780557A89B}" srcOrd="1" destOrd="0" presId="urn:microsoft.com/office/officeart/2018/2/layout/IconVerticalSolidList"/>
    <dgm:cxn modelId="{3D15239B-2B28-4928-A8E0-405AAB01B9D9}" type="presParOf" srcId="{08F66C2D-34FB-40D1-8EB7-5484F01749D7}" destId="{3F3D5DF8-9448-467C-84A4-910E3F071F24}" srcOrd="2" destOrd="0" presId="urn:microsoft.com/office/officeart/2018/2/layout/IconVerticalSolidList"/>
    <dgm:cxn modelId="{ABC932D2-56A2-4ED9-84AD-C6181AD5846A}" type="presParOf" srcId="{3F3D5DF8-9448-467C-84A4-910E3F071F24}" destId="{16FE7963-595B-4DC5-ADB8-9EAD37AA0039}" srcOrd="0" destOrd="0" presId="urn:microsoft.com/office/officeart/2018/2/layout/IconVerticalSolidList"/>
    <dgm:cxn modelId="{C3A9314B-F4DC-4B0C-9E1D-34391AA32FDD}" type="presParOf" srcId="{3F3D5DF8-9448-467C-84A4-910E3F071F24}" destId="{696D92CF-38FB-4CC0-9AA6-086E498A251B}" srcOrd="1" destOrd="0" presId="urn:microsoft.com/office/officeart/2018/2/layout/IconVerticalSolidList"/>
    <dgm:cxn modelId="{0258B36D-C58F-476E-8BBB-6FF946E57DDC}" type="presParOf" srcId="{3F3D5DF8-9448-467C-84A4-910E3F071F24}" destId="{7790ECF5-0F6C-492A-B391-65FB1CAC07CB}" srcOrd="2" destOrd="0" presId="urn:microsoft.com/office/officeart/2018/2/layout/IconVerticalSolidList"/>
    <dgm:cxn modelId="{30D27346-1B24-41CD-963A-A53CC55051FC}" type="presParOf" srcId="{3F3D5DF8-9448-467C-84A4-910E3F071F24}" destId="{91CF16CB-6243-4834-81D9-C9643DC8A639}" srcOrd="3" destOrd="0" presId="urn:microsoft.com/office/officeart/2018/2/layout/IconVerticalSolidList"/>
    <dgm:cxn modelId="{47DF82A3-F088-4062-AFE0-3B951A01BAD0}" type="presParOf" srcId="{08F66C2D-34FB-40D1-8EB7-5484F01749D7}" destId="{C0EF7506-F274-48D0-90C8-A13A0322CFBD}" srcOrd="3" destOrd="0" presId="urn:microsoft.com/office/officeart/2018/2/layout/IconVerticalSolidList"/>
    <dgm:cxn modelId="{5B0A0B50-0B2A-415D-9935-FBE829C8AA16}" type="presParOf" srcId="{08F66C2D-34FB-40D1-8EB7-5484F01749D7}" destId="{BECAC870-DA1A-45FD-A11A-A13A113B5147}" srcOrd="4" destOrd="0" presId="urn:microsoft.com/office/officeart/2018/2/layout/IconVerticalSolidList"/>
    <dgm:cxn modelId="{87A8A4E0-56B0-45AE-B0E1-15FF50FBBE25}" type="presParOf" srcId="{BECAC870-DA1A-45FD-A11A-A13A113B5147}" destId="{A9B3CDD5-CE38-4C54-BDB5-AD5D01311BF3}" srcOrd="0" destOrd="0" presId="urn:microsoft.com/office/officeart/2018/2/layout/IconVerticalSolidList"/>
    <dgm:cxn modelId="{B1C3CBD7-8ABD-45B4-8CF3-24700901287D}" type="presParOf" srcId="{BECAC870-DA1A-45FD-A11A-A13A113B5147}" destId="{B1D473E9-1C04-473E-9DB1-BF57CFA77CC1}" srcOrd="1" destOrd="0" presId="urn:microsoft.com/office/officeart/2018/2/layout/IconVerticalSolidList"/>
    <dgm:cxn modelId="{17F91021-0A1A-4781-86CE-6DC34B09C364}" type="presParOf" srcId="{BECAC870-DA1A-45FD-A11A-A13A113B5147}" destId="{BA5D535E-418C-495C-A1CF-FE74B734517E}" srcOrd="2" destOrd="0" presId="urn:microsoft.com/office/officeart/2018/2/layout/IconVerticalSolidList"/>
    <dgm:cxn modelId="{0A36DF9B-C118-4B1E-8EFC-3C787CF0D225}" type="presParOf" srcId="{BECAC870-DA1A-45FD-A11A-A13A113B5147}" destId="{6FACA34E-8B30-488C-B81F-6CB3B0B1DE1C}" srcOrd="3" destOrd="0" presId="urn:microsoft.com/office/officeart/2018/2/layout/IconVerticalSolidList"/>
    <dgm:cxn modelId="{5EF44F0E-B7DD-42DB-BBED-D2116B151C53}" type="presParOf" srcId="{08F66C2D-34FB-40D1-8EB7-5484F01749D7}" destId="{F1100370-4C2E-49BA-9C03-2AEB89224C04}" srcOrd="5" destOrd="0" presId="urn:microsoft.com/office/officeart/2018/2/layout/IconVerticalSolidList"/>
    <dgm:cxn modelId="{9CE214F8-A5CA-4892-9B95-72E4394C8B9A}" type="presParOf" srcId="{08F66C2D-34FB-40D1-8EB7-5484F01749D7}" destId="{657BAA02-99DB-4104-BE40-5C02B0D622AB}" srcOrd="6" destOrd="0" presId="urn:microsoft.com/office/officeart/2018/2/layout/IconVerticalSolidList"/>
    <dgm:cxn modelId="{B640D444-EB6B-487F-B78E-55CB9F2D96DB}" type="presParOf" srcId="{657BAA02-99DB-4104-BE40-5C02B0D622AB}" destId="{B0DDDE04-8C87-4655-AB7D-98FEAB890561}" srcOrd="0" destOrd="0" presId="urn:microsoft.com/office/officeart/2018/2/layout/IconVerticalSolidList"/>
    <dgm:cxn modelId="{0264042A-DAB4-457E-9E66-175BC01179B4}" type="presParOf" srcId="{657BAA02-99DB-4104-BE40-5C02B0D622AB}" destId="{C4C9E275-558F-46A7-94FC-ECB8FF782A6C}" srcOrd="1" destOrd="0" presId="urn:microsoft.com/office/officeart/2018/2/layout/IconVerticalSolidList"/>
    <dgm:cxn modelId="{9E527151-F52A-4603-BFBD-2DD01716607C}" type="presParOf" srcId="{657BAA02-99DB-4104-BE40-5C02B0D622AB}" destId="{24DB5DE0-763D-46EC-939C-15016D194778}" srcOrd="2" destOrd="0" presId="urn:microsoft.com/office/officeart/2018/2/layout/IconVerticalSolidList"/>
    <dgm:cxn modelId="{0F2B3BC5-C253-4EA7-B80A-E03205FC9567}" type="presParOf" srcId="{657BAA02-99DB-4104-BE40-5C02B0D622AB}" destId="{B47BCB85-C58D-46A4-88C9-05AE6E74C955}" srcOrd="3" destOrd="0" presId="urn:microsoft.com/office/officeart/2018/2/layout/IconVerticalSolidList"/>
    <dgm:cxn modelId="{6B7ACD97-EDC4-4048-99B8-3EFA1858FF64}" type="presParOf" srcId="{08F66C2D-34FB-40D1-8EB7-5484F01749D7}" destId="{E74AD2E3-8B47-4FC8-B3FF-06BF0D945786}" srcOrd="7" destOrd="0" presId="urn:microsoft.com/office/officeart/2018/2/layout/IconVerticalSolidList"/>
    <dgm:cxn modelId="{33BC18D2-3CF8-4427-BA05-3BCB4CE0E59A}" type="presParOf" srcId="{08F66C2D-34FB-40D1-8EB7-5484F01749D7}" destId="{1486B4C5-45F0-4669-9342-61DA7AA69B60}" srcOrd="8" destOrd="0" presId="urn:microsoft.com/office/officeart/2018/2/layout/IconVerticalSolidList"/>
    <dgm:cxn modelId="{F2B35D76-4CDE-41B5-8DD7-B7670C4E032E}" type="presParOf" srcId="{1486B4C5-45F0-4669-9342-61DA7AA69B60}" destId="{AB5F1C33-DD6A-46DC-91CF-463FB3DBFCFE}" srcOrd="0" destOrd="0" presId="urn:microsoft.com/office/officeart/2018/2/layout/IconVerticalSolidList"/>
    <dgm:cxn modelId="{79A6B3EB-9809-48E3-AE49-BD15AF81696F}" type="presParOf" srcId="{1486B4C5-45F0-4669-9342-61DA7AA69B60}" destId="{AE2E3E48-A2C6-4C57-80B6-7F29A89FF9AC}" srcOrd="1" destOrd="0" presId="urn:microsoft.com/office/officeart/2018/2/layout/IconVerticalSolidList"/>
    <dgm:cxn modelId="{42B3A93D-5155-4A8D-A57E-EEADEDB3A023}" type="presParOf" srcId="{1486B4C5-45F0-4669-9342-61DA7AA69B60}" destId="{733104A8-0780-4ED6-9E09-E8EE0BD23288}" srcOrd="2" destOrd="0" presId="urn:microsoft.com/office/officeart/2018/2/layout/IconVerticalSolidList"/>
    <dgm:cxn modelId="{763A1586-EECF-4DC5-AFEF-35D9D8877C15}" type="presParOf" srcId="{1486B4C5-45F0-4669-9342-61DA7AA69B60}" destId="{1D290182-165C-4538-8C7F-3180C16A9637}" srcOrd="3" destOrd="0" presId="urn:microsoft.com/office/officeart/2018/2/layout/IconVerticalSolidList"/>
    <dgm:cxn modelId="{D54D8C06-30A9-4A41-8068-B45EE9436420}" type="presParOf" srcId="{08F66C2D-34FB-40D1-8EB7-5484F01749D7}" destId="{462E91F9-106B-4522-8065-CFC32CCB8BDF}" srcOrd="9" destOrd="0" presId="urn:microsoft.com/office/officeart/2018/2/layout/IconVerticalSolidList"/>
    <dgm:cxn modelId="{2ECBFAEE-20EB-402D-A3A3-EF7CF930630F}" type="presParOf" srcId="{08F66C2D-34FB-40D1-8EB7-5484F01749D7}" destId="{739E3D96-4075-4D46-A542-119640DB39E7}" srcOrd="10" destOrd="0" presId="urn:microsoft.com/office/officeart/2018/2/layout/IconVerticalSolidList"/>
    <dgm:cxn modelId="{169FA485-28BE-4D3B-B7C0-7B021B85AEBE}" type="presParOf" srcId="{739E3D96-4075-4D46-A542-119640DB39E7}" destId="{8B0D0DB7-C979-4C07-9159-B2AC35438EBC}" srcOrd="0" destOrd="0" presId="urn:microsoft.com/office/officeart/2018/2/layout/IconVerticalSolidList"/>
    <dgm:cxn modelId="{5C4FDB83-CFAC-44AD-A107-2994FBC02F5D}" type="presParOf" srcId="{739E3D96-4075-4D46-A542-119640DB39E7}" destId="{1A79D0EA-A9C0-47A3-BEB0-EE272B2EFADF}" srcOrd="1" destOrd="0" presId="urn:microsoft.com/office/officeart/2018/2/layout/IconVerticalSolidList"/>
    <dgm:cxn modelId="{0A3020A0-B77F-499D-906E-478C4ECDF85A}" type="presParOf" srcId="{739E3D96-4075-4D46-A542-119640DB39E7}" destId="{A6096699-26E8-42AD-ABEB-DDD6C778E42A}" srcOrd="2" destOrd="0" presId="urn:microsoft.com/office/officeart/2018/2/layout/IconVerticalSolidList"/>
    <dgm:cxn modelId="{0378AC18-97B4-463E-949B-BB3AF9E89260}" type="presParOf" srcId="{739E3D96-4075-4D46-A542-119640DB39E7}" destId="{72A1F80A-EF3C-45F4-9D8A-6917BA4C24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EC606-4857-4743-A06B-9EAF2025B1CE}">
      <dsp:nvSpPr>
        <dsp:cNvPr id="0" name=""/>
        <dsp:cNvSpPr/>
      </dsp:nvSpPr>
      <dsp:spPr>
        <a:xfrm>
          <a:off x="0" y="1224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77FBD-C371-44D2-B2A5-FD5D183B2F40}">
      <dsp:nvSpPr>
        <dsp:cNvPr id="0" name=""/>
        <dsp:cNvSpPr/>
      </dsp:nvSpPr>
      <dsp:spPr>
        <a:xfrm>
          <a:off x="157868" y="118647"/>
          <a:ext cx="287034" cy="287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AC02-B308-46D3-AABE-F5814112BD51}">
      <dsp:nvSpPr>
        <dsp:cNvPr id="0" name=""/>
        <dsp:cNvSpPr/>
      </dsp:nvSpPr>
      <dsp:spPr>
        <a:xfrm>
          <a:off x="602771" y="12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number of messages held in the queue exceeded 50 and triggered an alert</a:t>
          </a:r>
          <a:endParaRPr lang="en-US" sz="1400" kern="1200"/>
        </a:p>
      </dsp:txBody>
      <dsp:txXfrm>
        <a:off x="602771" y="1224"/>
        <a:ext cx="9455628" cy="521880"/>
      </dsp:txXfrm>
    </dsp:sp>
    <dsp:sp modelId="{16FE7963-595B-4DC5-ADB8-9EAD37AA0039}">
      <dsp:nvSpPr>
        <dsp:cNvPr id="0" name=""/>
        <dsp:cNvSpPr/>
      </dsp:nvSpPr>
      <dsp:spPr>
        <a:xfrm>
          <a:off x="0" y="653574"/>
          <a:ext cx="10058399" cy="521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D92CF-38FB-4CC0-9AA6-086E498A251B}">
      <dsp:nvSpPr>
        <dsp:cNvPr id="0" name=""/>
        <dsp:cNvSpPr/>
      </dsp:nvSpPr>
      <dsp:spPr>
        <a:xfrm>
          <a:off x="157868" y="770997"/>
          <a:ext cx="287034" cy="287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F16CB-6243-4834-81D9-C9643DC8A639}">
      <dsp:nvSpPr>
        <dsp:cNvPr id="0" name=""/>
        <dsp:cNvSpPr/>
      </dsp:nvSpPr>
      <dsp:spPr>
        <a:xfrm>
          <a:off x="602771" y="65357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An email was automatically sent out with the alert details</a:t>
          </a:r>
          <a:endParaRPr lang="en-US" sz="1400" kern="1200"/>
        </a:p>
      </dsp:txBody>
      <dsp:txXfrm>
        <a:off x="602771" y="653574"/>
        <a:ext cx="9455628" cy="521880"/>
      </dsp:txXfrm>
    </dsp:sp>
    <dsp:sp modelId="{A9B3CDD5-CE38-4C54-BDB5-AD5D01311BF3}">
      <dsp:nvSpPr>
        <dsp:cNvPr id="0" name=""/>
        <dsp:cNvSpPr/>
      </dsp:nvSpPr>
      <dsp:spPr>
        <a:xfrm>
          <a:off x="0" y="1305924"/>
          <a:ext cx="10058399" cy="521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73E9-1C04-473E-9DB1-BF57CFA77CC1}">
      <dsp:nvSpPr>
        <dsp:cNvPr id="0" name=""/>
        <dsp:cNvSpPr/>
      </dsp:nvSpPr>
      <dsp:spPr>
        <a:xfrm>
          <a:off x="157868" y="1423347"/>
          <a:ext cx="287034" cy="287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CA34E-8B30-488C-B81F-6CB3B0B1DE1C}">
      <dsp:nvSpPr>
        <dsp:cNvPr id="0" name=""/>
        <dsp:cNvSpPr/>
      </dsp:nvSpPr>
      <dsp:spPr>
        <a:xfrm>
          <a:off x="602771" y="13059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Thanks to the Monitoring Dashboard we knew exactly when the issue started and which services were likely to be affected</a:t>
          </a:r>
          <a:endParaRPr lang="en-US" sz="1400" kern="1200" dirty="0"/>
        </a:p>
      </dsp:txBody>
      <dsp:txXfrm>
        <a:off x="602771" y="1305924"/>
        <a:ext cx="9455628" cy="521880"/>
      </dsp:txXfrm>
    </dsp:sp>
    <dsp:sp modelId="{B0DDDE04-8C87-4655-AB7D-98FEAB890561}">
      <dsp:nvSpPr>
        <dsp:cNvPr id="0" name=""/>
        <dsp:cNvSpPr/>
      </dsp:nvSpPr>
      <dsp:spPr>
        <a:xfrm>
          <a:off x="0" y="1958275"/>
          <a:ext cx="10058399" cy="521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9E275-558F-46A7-94FC-ECB8FF782A6C}">
      <dsp:nvSpPr>
        <dsp:cNvPr id="0" name=""/>
        <dsp:cNvSpPr/>
      </dsp:nvSpPr>
      <dsp:spPr>
        <a:xfrm>
          <a:off x="157868" y="2075698"/>
          <a:ext cx="287034" cy="287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BCB85-C58D-46A4-88C9-05AE6E74C955}">
      <dsp:nvSpPr>
        <dsp:cNvPr id="0" name=""/>
        <dsp:cNvSpPr/>
      </dsp:nvSpPr>
      <dsp:spPr>
        <a:xfrm>
          <a:off x="602771" y="19582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could then go to Kibana and search for error messages in that time-frame on certain pods</a:t>
          </a:r>
          <a:endParaRPr lang="en-US" sz="1400" kern="1200"/>
        </a:p>
      </dsp:txBody>
      <dsp:txXfrm>
        <a:off x="602771" y="1958275"/>
        <a:ext cx="9455628" cy="521880"/>
      </dsp:txXfrm>
    </dsp:sp>
    <dsp:sp modelId="{AB5F1C33-DD6A-46DC-91CF-463FB3DBFCFE}">
      <dsp:nvSpPr>
        <dsp:cNvPr id="0" name=""/>
        <dsp:cNvSpPr/>
      </dsp:nvSpPr>
      <dsp:spPr>
        <a:xfrm>
          <a:off x="0" y="2610625"/>
          <a:ext cx="10058399" cy="521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3E48-A2C6-4C57-80B6-7F29A89FF9AC}">
      <dsp:nvSpPr>
        <dsp:cNvPr id="0" name=""/>
        <dsp:cNvSpPr/>
      </dsp:nvSpPr>
      <dsp:spPr>
        <a:xfrm>
          <a:off x="157868" y="2728048"/>
          <a:ext cx="287034" cy="2870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0182-165C-4538-8C7F-3180C16A9637}">
      <dsp:nvSpPr>
        <dsp:cNvPr id="0" name=""/>
        <dsp:cNvSpPr/>
      </dsp:nvSpPr>
      <dsp:spPr>
        <a:xfrm>
          <a:off x="602771" y="261062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After consulting the team who manage the MQs a plan was put in place to resolve the issue</a:t>
          </a:r>
          <a:endParaRPr lang="en-US" sz="1400" kern="1200"/>
        </a:p>
      </dsp:txBody>
      <dsp:txXfrm>
        <a:off x="602771" y="2610625"/>
        <a:ext cx="9455628" cy="521880"/>
      </dsp:txXfrm>
    </dsp:sp>
    <dsp:sp modelId="{8B0D0DB7-C979-4C07-9159-B2AC35438EBC}">
      <dsp:nvSpPr>
        <dsp:cNvPr id="0" name=""/>
        <dsp:cNvSpPr/>
      </dsp:nvSpPr>
      <dsp:spPr>
        <a:xfrm>
          <a:off x="0" y="3262975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9D0EA-A9C0-47A3-BEB0-EE272B2EFADF}">
      <dsp:nvSpPr>
        <dsp:cNvPr id="0" name=""/>
        <dsp:cNvSpPr/>
      </dsp:nvSpPr>
      <dsp:spPr>
        <a:xfrm>
          <a:off x="157868" y="3380398"/>
          <a:ext cx="287034" cy="2870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F80A-EF3C-45F4-9D8A-6917BA4C24BD}">
      <dsp:nvSpPr>
        <dsp:cNvPr id="0" name=""/>
        <dsp:cNvSpPr/>
      </dsp:nvSpPr>
      <dsp:spPr>
        <a:xfrm>
          <a:off x="602771" y="32629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Ultimately, we were able to diagnose and react quickly to the issue</a:t>
          </a:r>
          <a:endParaRPr lang="en-US" sz="1400" kern="1200"/>
        </a:p>
      </dsp:txBody>
      <dsp:txXfrm>
        <a:off x="602771" y="3262975"/>
        <a:ext cx="9455628" cy="5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io.micrometer/micrometer-registry-promethe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88B7-4401-46C6-B5FC-693D04C8F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GB" dirty="0"/>
              <a:t>MQ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292BC-E6DF-40A1-A205-E72006514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7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977-628D-41FF-B186-9FB58F54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</a:t>
            </a:r>
          </a:p>
        </p:txBody>
      </p:sp>
      <p:pic>
        <p:nvPicPr>
          <p:cNvPr id="9" name="Content Placeholder 8" descr="A close up of a green screen&#10;&#10;Description automatically generated">
            <a:extLst>
              <a:ext uri="{FF2B5EF4-FFF2-40B4-BE49-F238E27FC236}">
                <a16:creationId xmlns:a16="http://schemas.microsoft.com/office/drawing/2014/main" id="{84CE7B05-F6FC-4FBC-BA91-180AC744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9" y="1921091"/>
            <a:ext cx="11365782" cy="3987340"/>
          </a:xfrm>
        </p:spPr>
      </p:pic>
    </p:spTree>
    <p:extLst>
      <p:ext uri="{BB962C8B-B14F-4D97-AF65-F5344CB8AC3E}">
        <p14:creationId xmlns:p14="http://schemas.microsoft.com/office/powerpoint/2010/main" val="15157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8E46-83A9-4A81-B5DE-E127BDE1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41C85-71EB-486C-B672-3513BF1CA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523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59EE-3F54-4599-B51D-1146D16C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Production Incident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F93DA99-805C-49DA-AE04-368277867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72" y="1983052"/>
            <a:ext cx="8533230" cy="4090532"/>
          </a:xfrm>
        </p:spPr>
      </p:pic>
    </p:spTree>
    <p:extLst>
      <p:ext uri="{BB962C8B-B14F-4D97-AF65-F5344CB8AC3E}">
        <p14:creationId xmlns:p14="http://schemas.microsoft.com/office/powerpoint/2010/main" val="18425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11F3-6D5F-411C-AC94-BF499D4B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53" y="44972"/>
            <a:ext cx="4138246" cy="858129"/>
          </a:xfrm>
        </p:spPr>
        <p:txBody>
          <a:bodyPr/>
          <a:lstStyle/>
          <a:p>
            <a:r>
              <a:rPr lang="en-GB" dirty="0"/>
              <a:t>Network Outage</a:t>
            </a:r>
          </a:p>
        </p:txBody>
      </p:sp>
      <p:pic>
        <p:nvPicPr>
          <p:cNvPr id="5" name="Picture 4" descr="A picture containing green, monitor, screen, sitting&#10;&#10;Description automatically generated">
            <a:extLst>
              <a:ext uri="{FF2B5EF4-FFF2-40B4-BE49-F238E27FC236}">
                <a16:creationId xmlns:a16="http://schemas.microsoft.com/office/drawing/2014/main" id="{5FB466CE-7116-46D6-AE9E-16924721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28" y="1022652"/>
            <a:ext cx="8735644" cy="240634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06E7B81-9D27-48DE-B237-58A20D63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81" y="3646253"/>
            <a:ext cx="8754697" cy="25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54ED4F-FB06-4E0C-94D8-A645EBC8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64"/>
            <a:ext cx="7266849" cy="2233534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570E7A-11A5-4981-B1EF-C254DC97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139"/>
            <a:ext cx="7266849" cy="253825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A2C55-C00C-4E0F-AF20-7A444C33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362" y="957346"/>
            <a:ext cx="4410691" cy="103837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5D1B2-2BF3-4763-98EE-D50AE726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514" y="2715244"/>
            <a:ext cx="3002385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6C55-AFA3-44FC-995F-2F6014C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 Issue</a:t>
            </a:r>
            <a:endParaRPr lang="en-GB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4795B1-0331-4C01-ABA1-724599EE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397600"/>
            <a:ext cx="878327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6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7B6A-2739-4A78-933A-6FA8590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Issue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3EEFEC1-254C-4CCB-8589-8240DCD3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99450"/>
            <a:ext cx="10058400" cy="3516350"/>
          </a:xfrm>
        </p:spPr>
      </p:pic>
    </p:spTree>
    <p:extLst>
      <p:ext uri="{BB962C8B-B14F-4D97-AF65-F5344CB8AC3E}">
        <p14:creationId xmlns:p14="http://schemas.microsoft.com/office/powerpoint/2010/main" val="27424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2103-A19A-4A4D-844B-79267987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GB" dirty="0"/>
              <a:t>Monitoring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2448-AC3F-479E-87C6-31BFFA81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 On Project COBRA we started using MQs to communicate between services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/>
              <a:t>This led to a blind spot in our monitoring, we needed something to give us a better overview of our queues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Requirements Checklist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Display relevant queue data in a single location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Store and display historical data + current data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Configure alerts to be sent out e.g. when queue depth is too large</a:t>
            </a:r>
          </a:p>
        </p:txBody>
      </p:sp>
    </p:spTree>
    <p:extLst>
      <p:ext uri="{BB962C8B-B14F-4D97-AF65-F5344CB8AC3E}">
        <p14:creationId xmlns:p14="http://schemas.microsoft.com/office/powerpoint/2010/main" val="576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6D0C-60EA-446F-9345-1199EA6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8040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Queue Architecture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3C3AA1-50D2-47A3-9D0E-404A46A19B3C}"/>
              </a:ext>
            </a:extLst>
          </p:cNvPr>
          <p:cNvGrpSpPr/>
          <p:nvPr/>
        </p:nvGrpSpPr>
        <p:grpSpPr>
          <a:xfrm>
            <a:off x="93250" y="1789043"/>
            <a:ext cx="5830636" cy="4390330"/>
            <a:chOff x="191160" y="1789043"/>
            <a:chExt cx="6095342" cy="44168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9F9B09-34E1-463E-9283-2D38DDA8AF39}"/>
                </a:ext>
              </a:extLst>
            </p:cNvPr>
            <p:cNvSpPr/>
            <p:nvPr/>
          </p:nvSpPr>
          <p:spPr>
            <a:xfrm>
              <a:off x="2160104" y="1789043"/>
              <a:ext cx="2160105" cy="927652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One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929C5E-9E55-4EFA-AE31-7091FE2ED312}"/>
                </a:ext>
              </a:extLst>
            </p:cNvPr>
            <p:cNvCxnSpPr>
              <a:cxnSpLocks/>
              <a:stCxn id="4" idx="4"/>
              <a:endCxn id="16" idx="0"/>
            </p:cNvCxnSpPr>
            <p:nvPr/>
          </p:nvCxnSpPr>
          <p:spPr>
            <a:xfrm flipH="1">
              <a:off x="1620078" y="2716695"/>
              <a:ext cx="1620079" cy="70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EAC84F-2978-4184-97B8-0806730DE847}"/>
                </a:ext>
              </a:extLst>
            </p:cNvPr>
            <p:cNvCxnSpPr>
              <a:cxnSpLocks/>
              <a:stCxn id="4" idx="4"/>
              <a:endCxn id="20" idx="0"/>
            </p:cNvCxnSpPr>
            <p:nvPr/>
          </p:nvCxnSpPr>
          <p:spPr>
            <a:xfrm>
              <a:off x="3240157" y="2716695"/>
              <a:ext cx="1411357" cy="64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02A4379-5067-43CD-A327-7A12669AA0CD}"/>
                </a:ext>
              </a:extLst>
            </p:cNvPr>
            <p:cNvSpPr/>
            <p:nvPr/>
          </p:nvSpPr>
          <p:spPr>
            <a:xfrm>
              <a:off x="1080051" y="3425686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Node One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6577E11-AFEF-4660-9F28-90D5AB243E88}"/>
                </a:ext>
              </a:extLst>
            </p:cNvPr>
            <p:cNvSpPr/>
            <p:nvPr/>
          </p:nvSpPr>
          <p:spPr>
            <a:xfrm>
              <a:off x="4111487" y="3359424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Node Two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19414CA-97DA-4725-BA92-49C9B4899E43}"/>
                </a:ext>
              </a:extLst>
            </p:cNvPr>
            <p:cNvSpPr/>
            <p:nvPr/>
          </p:nvSpPr>
          <p:spPr>
            <a:xfrm>
              <a:off x="193810" y="4300329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7BE0AA6-497A-43BC-BE1A-2884567E32A1}"/>
                </a:ext>
              </a:extLst>
            </p:cNvPr>
            <p:cNvSpPr/>
            <p:nvPr/>
          </p:nvSpPr>
          <p:spPr>
            <a:xfrm>
              <a:off x="1775789" y="4287076"/>
              <a:ext cx="1194354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CURRENT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377B952-AB15-47C6-A62F-151C283CD383}"/>
                </a:ext>
              </a:extLst>
            </p:cNvPr>
            <p:cNvSpPr/>
            <p:nvPr/>
          </p:nvSpPr>
          <p:spPr>
            <a:xfrm>
              <a:off x="4860235" y="4273823"/>
              <a:ext cx="1426267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CURRENT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F866259-6AFB-4E65-B3AA-6FCAF7245127}"/>
                </a:ext>
              </a:extLst>
            </p:cNvPr>
            <p:cNvSpPr/>
            <p:nvPr/>
          </p:nvSpPr>
          <p:spPr>
            <a:xfrm>
              <a:off x="3375162" y="4300329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TEST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1B1A49-DAF3-4B04-A716-45A2FD5405E3}"/>
                </a:ext>
              </a:extLst>
            </p:cNvPr>
            <p:cNvCxnSpPr>
              <a:stCxn id="16" idx="2"/>
              <a:endCxn id="22" idx="0"/>
            </p:cNvCxnSpPr>
            <p:nvPr/>
          </p:nvCxnSpPr>
          <p:spPr>
            <a:xfrm flipH="1">
              <a:off x="733837" y="3969026"/>
              <a:ext cx="886241" cy="33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83EBE7-82A3-47D5-BA6B-B07D0F2910B1}"/>
                </a:ext>
              </a:extLst>
            </p:cNvPr>
            <p:cNvCxnSpPr>
              <a:stCxn id="16" idx="2"/>
              <a:endCxn id="23" idx="0"/>
            </p:cNvCxnSpPr>
            <p:nvPr/>
          </p:nvCxnSpPr>
          <p:spPr>
            <a:xfrm>
              <a:off x="1620078" y="3969026"/>
              <a:ext cx="752888" cy="31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EAE40E-D0A0-4864-8764-C6BBB10FD530}"/>
                </a:ext>
              </a:extLst>
            </p:cNvPr>
            <p:cNvCxnSpPr>
              <a:stCxn id="20" idx="2"/>
              <a:endCxn id="25" idx="0"/>
            </p:cNvCxnSpPr>
            <p:nvPr/>
          </p:nvCxnSpPr>
          <p:spPr>
            <a:xfrm flipH="1">
              <a:off x="3915189" y="3902764"/>
              <a:ext cx="736325" cy="39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CAEC5A-817D-4ECF-ADB2-C562878E9E84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>
              <a:off x="4651514" y="3902764"/>
              <a:ext cx="921855" cy="37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49D964-C42F-4BE6-BC9C-945E33F43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36" y="4843669"/>
              <a:ext cx="1" cy="47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176282-186D-418C-83F5-750DBDDEF42D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372966" y="4830416"/>
              <a:ext cx="0" cy="483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15A9739-206C-4A85-B696-0F2E4DF8D989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3915188" y="4843669"/>
              <a:ext cx="1" cy="47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499491E-707F-4177-9979-2E02B491A84F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573369" y="4817163"/>
              <a:ext cx="0" cy="49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23C17A-5467-4CED-A7F3-4AD8EA96F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93" y="5524040"/>
              <a:ext cx="428685" cy="3334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1EAB36-E215-49F3-B6E6-72C681AD9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802" y="5524040"/>
              <a:ext cx="428685" cy="33342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59B0072-3E59-4B99-A0EF-F5D8BA95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623" y="5524040"/>
              <a:ext cx="428685" cy="33342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013CF8-95BB-41DC-AC94-B59B0E18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025" y="5524040"/>
              <a:ext cx="428685" cy="3334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77A34-E23E-4A76-A71A-2F31D9FD1370}"/>
                </a:ext>
              </a:extLst>
            </p:cNvPr>
            <p:cNvSpPr txBox="1"/>
            <p:nvPr/>
          </p:nvSpPr>
          <p:spPr>
            <a:xfrm>
              <a:off x="191160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C6BE68-1316-4257-96D9-0BA494759A4C}"/>
                </a:ext>
              </a:extLst>
            </p:cNvPr>
            <p:cNvSpPr txBox="1"/>
            <p:nvPr/>
          </p:nvSpPr>
          <p:spPr>
            <a:xfrm>
              <a:off x="5033340" y="5928879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C43834-EFA1-437F-B4D7-711A4B6A2FC2}"/>
                </a:ext>
              </a:extLst>
            </p:cNvPr>
            <p:cNvSpPr txBox="1"/>
            <p:nvPr/>
          </p:nvSpPr>
          <p:spPr>
            <a:xfrm>
              <a:off x="3357117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3C91C5-D37F-4F7A-8B76-AC21109C3A28}"/>
                </a:ext>
              </a:extLst>
            </p:cNvPr>
            <p:cNvSpPr txBox="1"/>
            <p:nvPr/>
          </p:nvSpPr>
          <p:spPr>
            <a:xfrm>
              <a:off x="1832938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576F32-6EEA-417F-8393-1A770B1DF2A1}"/>
              </a:ext>
            </a:extLst>
          </p:cNvPr>
          <p:cNvGrpSpPr/>
          <p:nvPr/>
        </p:nvGrpSpPr>
        <p:grpSpPr>
          <a:xfrm>
            <a:off x="5984086" y="1762536"/>
            <a:ext cx="6095342" cy="4416836"/>
            <a:chOff x="191160" y="1789043"/>
            <a:chExt cx="6095342" cy="441683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121F8C-951A-40DC-9112-7C65D390204A}"/>
                </a:ext>
              </a:extLst>
            </p:cNvPr>
            <p:cNvSpPr/>
            <p:nvPr/>
          </p:nvSpPr>
          <p:spPr>
            <a:xfrm>
              <a:off x="2160104" y="1789043"/>
              <a:ext cx="2160105" cy="927652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Two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14B272-09DF-4901-A9BC-E35C5175102C}"/>
                </a:ext>
              </a:extLst>
            </p:cNvPr>
            <p:cNvCxnSpPr>
              <a:cxnSpLocks/>
              <a:stCxn id="37" idx="4"/>
              <a:endCxn id="42" idx="0"/>
            </p:cNvCxnSpPr>
            <p:nvPr/>
          </p:nvCxnSpPr>
          <p:spPr>
            <a:xfrm flipH="1">
              <a:off x="1620078" y="2716695"/>
              <a:ext cx="1620079" cy="70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DE0778-4523-47CB-8119-874C91A64E0B}"/>
                </a:ext>
              </a:extLst>
            </p:cNvPr>
            <p:cNvCxnSpPr>
              <a:cxnSpLocks/>
              <a:stCxn id="37" idx="4"/>
              <a:endCxn id="44" idx="0"/>
            </p:cNvCxnSpPr>
            <p:nvPr/>
          </p:nvCxnSpPr>
          <p:spPr>
            <a:xfrm>
              <a:off x="3240157" y="2716695"/>
              <a:ext cx="1411357" cy="64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840B96-B787-4BD8-A810-E1077F23F11A}"/>
                </a:ext>
              </a:extLst>
            </p:cNvPr>
            <p:cNvSpPr/>
            <p:nvPr/>
          </p:nvSpPr>
          <p:spPr>
            <a:xfrm>
              <a:off x="1080051" y="3425686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Node One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8975E3-8043-4746-83BD-B98A32E44D5E}"/>
                </a:ext>
              </a:extLst>
            </p:cNvPr>
            <p:cNvSpPr/>
            <p:nvPr/>
          </p:nvSpPr>
          <p:spPr>
            <a:xfrm>
              <a:off x="4111487" y="3359424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Node Two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255322B-4411-4A71-85F4-00E5384DC7EF}"/>
                </a:ext>
              </a:extLst>
            </p:cNvPr>
            <p:cNvSpPr/>
            <p:nvPr/>
          </p:nvSpPr>
          <p:spPr>
            <a:xfrm>
              <a:off x="193810" y="4300329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01FDB3-70B8-4BCB-93E9-B534FE49B8E4}"/>
                </a:ext>
              </a:extLst>
            </p:cNvPr>
            <p:cNvSpPr/>
            <p:nvPr/>
          </p:nvSpPr>
          <p:spPr>
            <a:xfrm>
              <a:off x="1775789" y="4287076"/>
              <a:ext cx="1194354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CURRENT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BDB7BD5-9E1D-4FA3-A556-80AE2F252122}"/>
                </a:ext>
              </a:extLst>
            </p:cNvPr>
            <p:cNvSpPr/>
            <p:nvPr/>
          </p:nvSpPr>
          <p:spPr>
            <a:xfrm>
              <a:off x="4860235" y="4273823"/>
              <a:ext cx="1426267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CURRENT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0653818-0E41-4807-AC54-B357A778C154}"/>
                </a:ext>
              </a:extLst>
            </p:cNvPr>
            <p:cNvSpPr/>
            <p:nvPr/>
          </p:nvSpPr>
          <p:spPr>
            <a:xfrm>
              <a:off x="3375162" y="4300329"/>
              <a:ext cx="1080053" cy="54334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TEST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A6BF8F8-7756-49CD-8D2B-A6BAA42D224B}"/>
                </a:ext>
              </a:extLst>
            </p:cNvPr>
            <p:cNvCxnSpPr>
              <a:stCxn id="42" idx="2"/>
              <a:endCxn id="46" idx="0"/>
            </p:cNvCxnSpPr>
            <p:nvPr/>
          </p:nvCxnSpPr>
          <p:spPr>
            <a:xfrm flipH="1">
              <a:off x="733837" y="3969026"/>
              <a:ext cx="886241" cy="33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964F143-687A-4775-8F1B-4CFAEB257D24}"/>
                </a:ext>
              </a:extLst>
            </p:cNvPr>
            <p:cNvCxnSpPr>
              <a:stCxn id="42" idx="2"/>
              <a:endCxn id="48" idx="0"/>
            </p:cNvCxnSpPr>
            <p:nvPr/>
          </p:nvCxnSpPr>
          <p:spPr>
            <a:xfrm>
              <a:off x="1620078" y="3969026"/>
              <a:ext cx="752888" cy="31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87B9D72-B315-4CB5-8082-6FC9FC301C2A}"/>
                </a:ext>
              </a:extLst>
            </p:cNvPr>
            <p:cNvCxnSpPr>
              <a:stCxn id="44" idx="2"/>
              <a:endCxn id="50" idx="0"/>
            </p:cNvCxnSpPr>
            <p:nvPr/>
          </p:nvCxnSpPr>
          <p:spPr>
            <a:xfrm flipH="1">
              <a:off x="3915189" y="3902764"/>
              <a:ext cx="736325" cy="39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F32614-51D4-4AF6-8C84-663CECDE5F99}"/>
                </a:ext>
              </a:extLst>
            </p:cNvPr>
            <p:cNvCxnSpPr>
              <a:stCxn id="44" idx="2"/>
              <a:endCxn id="49" idx="0"/>
            </p:cNvCxnSpPr>
            <p:nvPr/>
          </p:nvCxnSpPr>
          <p:spPr>
            <a:xfrm>
              <a:off x="4651514" y="3902764"/>
              <a:ext cx="921855" cy="37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7C76618-E42D-40EA-82CC-30116A5CA3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36" y="4843669"/>
              <a:ext cx="1" cy="47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49EEEF-58DB-44C8-BDEA-F2B0B2A263A0}"/>
                </a:ext>
              </a:extLst>
            </p:cNvPr>
            <p:cNvCxnSpPr>
              <a:stCxn id="48" idx="2"/>
            </p:cNvCxnSpPr>
            <p:nvPr/>
          </p:nvCxnSpPr>
          <p:spPr>
            <a:xfrm>
              <a:off x="2372966" y="4830416"/>
              <a:ext cx="0" cy="483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52C75A8-093F-4688-AFFC-C289B2CD0AD8}"/>
                </a:ext>
              </a:extLst>
            </p:cNvPr>
            <p:cNvCxnSpPr>
              <a:stCxn id="50" idx="2"/>
            </p:cNvCxnSpPr>
            <p:nvPr/>
          </p:nvCxnSpPr>
          <p:spPr>
            <a:xfrm flipH="1">
              <a:off x="3915188" y="4843669"/>
              <a:ext cx="1" cy="47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9A1469B-B35A-4067-9428-DEFB5CE5F487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5573369" y="4817163"/>
              <a:ext cx="0" cy="49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FF4559E-D420-41A2-AF12-EDB6D8F35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93" y="5524040"/>
              <a:ext cx="428685" cy="33342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A5AD09D-649C-4C8A-8AD8-4465D585F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802" y="5524040"/>
              <a:ext cx="428685" cy="33342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4A49634-6119-4D38-82E7-8339EA7F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623" y="5524040"/>
              <a:ext cx="428685" cy="33342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95E7495-7772-4F94-9BD4-794C8FA8A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025" y="5524040"/>
              <a:ext cx="428685" cy="333422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28EF15-B380-4572-BEAD-6EEDF66E37C0}"/>
                </a:ext>
              </a:extLst>
            </p:cNvPr>
            <p:cNvSpPr txBox="1"/>
            <p:nvPr/>
          </p:nvSpPr>
          <p:spPr>
            <a:xfrm>
              <a:off x="191160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535C1B-08D0-42D9-8D1E-ABC60B6C57CA}"/>
                </a:ext>
              </a:extLst>
            </p:cNvPr>
            <p:cNvSpPr txBox="1"/>
            <p:nvPr/>
          </p:nvSpPr>
          <p:spPr>
            <a:xfrm>
              <a:off x="5033340" y="5928879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C02864-F9E9-4623-8AFC-1ED486F3C67F}"/>
                </a:ext>
              </a:extLst>
            </p:cNvPr>
            <p:cNvSpPr txBox="1"/>
            <p:nvPr/>
          </p:nvSpPr>
          <p:spPr>
            <a:xfrm>
              <a:off x="3357117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FEE57E-1BB6-4D97-ABCB-023E302D5E1D}"/>
                </a:ext>
              </a:extLst>
            </p:cNvPr>
            <p:cNvSpPr txBox="1"/>
            <p:nvPr/>
          </p:nvSpPr>
          <p:spPr>
            <a:xfrm>
              <a:off x="1832938" y="5928880"/>
              <a:ext cx="1080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~ 80 Queues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64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ED2-7476-463A-AC71-01AEDDA0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69AC-97C1-428B-AFD3-15F75C8A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2400" dirty="0"/>
              <a:t>640 Queues total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However nodes in a cluster are mirrored – so monitoring either node in a cluster is enough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Nodes are not there for load balancing, only for high availability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i.e. if one node goes down the other one can pick up where it left off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Halves the amount of queues to 320 (still a lot)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7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30E-B07B-4E51-BAB7-F46CDCD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/>
          <a:lstStyle/>
          <a:p>
            <a:pPr algn="ctr"/>
            <a:r>
              <a:rPr lang="en-GB" dirty="0"/>
              <a:t>The Solution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4DC7C-AF0B-411D-A12B-A37DE6220AE0}"/>
              </a:ext>
            </a:extLst>
          </p:cNvPr>
          <p:cNvGrpSpPr/>
          <p:nvPr/>
        </p:nvGrpSpPr>
        <p:grpSpPr>
          <a:xfrm>
            <a:off x="1262382" y="1685046"/>
            <a:ext cx="8839562" cy="4238385"/>
            <a:chOff x="1262382" y="1685046"/>
            <a:chExt cx="8839562" cy="42383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9615DA-DCAD-44F5-89AE-BA28399CD609}"/>
                </a:ext>
              </a:extLst>
            </p:cNvPr>
            <p:cNvSpPr/>
            <p:nvPr/>
          </p:nvSpPr>
          <p:spPr>
            <a:xfrm>
              <a:off x="3347662" y="2208265"/>
              <a:ext cx="6754282" cy="24414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F41C73-5FC6-43A9-9C65-3902CDECD52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425" y="2294782"/>
              <a:ext cx="0" cy="2354953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8ADC6C-6A1C-477B-8E36-2878A86964F2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91" y="2208265"/>
              <a:ext cx="0" cy="2377194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998BCA-9BC6-41A4-8E2B-A24E2D015E89}"/>
                </a:ext>
              </a:extLst>
            </p:cNvPr>
            <p:cNvSpPr/>
            <p:nvPr/>
          </p:nvSpPr>
          <p:spPr>
            <a:xfrm>
              <a:off x="1323674" y="2294782"/>
              <a:ext cx="1193824" cy="800394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Cluster One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7CF779A-39AD-489D-9A7C-D33E58AEDF2C}"/>
                </a:ext>
              </a:extLst>
            </p:cNvPr>
            <p:cNvSpPr/>
            <p:nvPr/>
          </p:nvSpPr>
          <p:spPr>
            <a:xfrm>
              <a:off x="1262382" y="3853164"/>
              <a:ext cx="1261425" cy="796571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Cluster Two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4ACB88-BD2F-4DB8-BC0F-6DA55AAF6298}"/>
                </a:ext>
              </a:extLst>
            </p:cNvPr>
            <p:cNvSpPr/>
            <p:nvPr/>
          </p:nvSpPr>
          <p:spPr>
            <a:xfrm>
              <a:off x="5953103" y="3340072"/>
              <a:ext cx="1570922" cy="582375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Prometheus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BEC0628-8122-4DB2-BE7B-496681BC66EA}"/>
                </a:ext>
              </a:extLst>
            </p:cNvPr>
            <p:cNvSpPr/>
            <p:nvPr/>
          </p:nvSpPr>
          <p:spPr>
            <a:xfrm>
              <a:off x="5953107" y="5254445"/>
              <a:ext cx="1570918" cy="66898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Volume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9EE0B24-F9C7-4BAB-90E6-13C744B7227D}"/>
                </a:ext>
              </a:extLst>
            </p:cNvPr>
            <p:cNvSpPr/>
            <p:nvPr/>
          </p:nvSpPr>
          <p:spPr>
            <a:xfrm>
              <a:off x="3494538" y="3340072"/>
              <a:ext cx="1570922" cy="582375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Java App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9217E0-CBE2-4172-8829-0B66E4964DFB}"/>
                </a:ext>
              </a:extLst>
            </p:cNvPr>
            <p:cNvSpPr txBox="1"/>
            <p:nvPr/>
          </p:nvSpPr>
          <p:spPr>
            <a:xfrm>
              <a:off x="3347662" y="2539679"/>
              <a:ext cx="1864677" cy="74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Java app will pull in data from MQ API on demand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640F80-ED25-44B1-B8B8-2FC532C28C20}"/>
                </a:ext>
              </a:extLst>
            </p:cNvPr>
            <p:cNvSpPr txBox="1"/>
            <p:nvPr/>
          </p:nvSpPr>
          <p:spPr>
            <a:xfrm>
              <a:off x="5806225" y="2462031"/>
              <a:ext cx="1864677" cy="74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Prometheus scrapes and stores the data at regular intervals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F6902C-A3DF-4F41-A6DB-7A761A314804}"/>
                </a:ext>
              </a:extLst>
            </p:cNvPr>
            <p:cNvSpPr/>
            <p:nvPr/>
          </p:nvSpPr>
          <p:spPr>
            <a:xfrm>
              <a:off x="8284041" y="3322253"/>
              <a:ext cx="1570922" cy="582375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Grafana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561DA-D647-440D-B9B6-5D15ABC6E7FC}"/>
                </a:ext>
              </a:extLst>
            </p:cNvPr>
            <p:cNvSpPr txBox="1"/>
            <p:nvPr/>
          </p:nvSpPr>
          <p:spPr>
            <a:xfrm>
              <a:off x="8136483" y="2457340"/>
              <a:ext cx="1864677" cy="52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Grafana queries Prometheus for data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C83539B-A727-40E3-B8A1-3D359CA0A195}"/>
                </a:ext>
              </a:extLst>
            </p:cNvPr>
            <p:cNvSpPr/>
            <p:nvPr/>
          </p:nvSpPr>
          <p:spPr>
            <a:xfrm>
              <a:off x="3411332" y="2300756"/>
              <a:ext cx="1832916" cy="2290677"/>
            </a:xfrm>
            <a:prstGeom prst="roundRect">
              <a:avLst/>
            </a:prstGeom>
            <a:gradFill flip="none" rotWithShape="1">
              <a:gsLst>
                <a:gs pos="89000">
                  <a:schemeClr val="bg2">
                    <a:shade val="30000"/>
                    <a:satMod val="115000"/>
                    <a:alpha val="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52BCCE-A904-498C-805E-E9A4A2344E66}"/>
                </a:ext>
              </a:extLst>
            </p:cNvPr>
            <p:cNvSpPr txBox="1"/>
            <p:nvPr/>
          </p:nvSpPr>
          <p:spPr>
            <a:xfrm>
              <a:off x="3453024" y="1685046"/>
              <a:ext cx="1717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Docker Network – </a:t>
              </a:r>
            </a:p>
            <a:p>
              <a:r>
                <a:rPr lang="en-GB" sz="1400" dirty="0"/>
                <a:t>Single Pod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AAAB106-45FE-46E4-85C4-E09E9FFC5687}"/>
                </a:ext>
              </a:extLst>
            </p:cNvPr>
            <p:cNvSpPr/>
            <p:nvPr/>
          </p:nvSpPr>
          <p:spPr>
            <a:xfrm>
              <a:off x="5803096" y="2294782"/>
              <a:ext cx="1832916" cy="2290677"/>
            </a:xfrm>
            <a:prstGeom prst="roundRect">
              <a:avLst/>
            </a:prstGeom>
            <a:gradFill flip="none" rotWithShape="1">
              <a:gsLst>
                <a:gs pos="89000">
                  <a:schemeClr val="bg2">
                    <a:shade val="30000"/>
                    <a:satMod val="115000"/>
                    <a:alpha val="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25BB2A-019A-4AC5-9683-6E1AC68CF231}"/>
                </a:ext>
              </a:extLst>
            </p:cNvPr>
            <p:cNvSpPr txBox="1"/>
            <p:nvPr/>
          </p:nvSpPr>
          <p:spPr>
            <a:xfrm>
              <a:off x="3558688" y="4059746"/>
              <a:ext cx="1541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Container Nº One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50EF703-5B09-45ED-BE3D-903CBA2A01AA}"/>
                </a:ext>
              </a:extLst>
            </p:cNvPr>
            <p:cNvSpPr txBox="1"/>
            <p:nvPr/>
          </p:nvSpPr>
          <p:spPr>
            <a:xfrm>
              <a:off x="6038266" y="3952024"/>
              <a:ext cx="998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Container Nº Two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CF5E623-763A-4B04-BDBB-F47AC9DA51C5}"/>
                </a:ext>
              </a:extLst>
            </p:cNvPr>
            <p:cNvSpPr/>
            <p:nvPr/>
          </p:nvSpPr>
          <p:spPr>
            <a:xfrm>
              <a:off x="8159439" y="2283661"/>
              <a:ext cx="1832916" cy="2290677"/>
            </a:xfrm>
            <a:prstGeom prst="roundRect">
              <a:avLst/>
            </a:prstGeom>
            <a:gradFill flip="none" rotWithShape="1">
              <a:gsLst>
                <a:gs pos="89000">
                  <a:schemeClr val="bg2">
                    <a:shade val="30000"/>
                    <a:satMod val="115000"/>
                    <a:alpha val="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1A526E-13FE-4E81-BD89-59201EF68445}"/>
                </a:ext>
              </a:extLst>
            </p:cNvPr>
            <p:cNvSpPr txBox="1"/>
            <p:nvPr/>
          </p:nvSpPr>
          <p:spPr>
            <a:xfrm>
              <a:off x="8247385" y="4075273"/>
              <a:ext cx="1649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Container Nº Three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EA1766-E13E-4547-B45C-FB3A32B5166E}"/>
                </a:ext>
              </a:extLst>
            </p:cNvPr>
            <p:cNvCxnSpPr/>
            <p:nvPr/>
          </p:nvCxnSpPr>
          <p:spPr>
            <a:xfrm flipH="1">
              <a:off x="5065460" y="3429000"/>
              <a:ext cx="887643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6CB3BD-2FCE-4200-9888-4DCB5D289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026" y="3440120"/>
              <a:ext cx="760015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0BB44F-2589-4587-A2C7-08417640C112}"/>
                </a:ext>
              </a:extLst>
            </p:cNvPr>
            <p:cNvCxnSpPr/>
            <p:nvPr/>
          </p:nvCxnSpPr>
          <p:spPr>
            <a:xfrm flipH="1" flipV="1">
              <a:off x="2517498" y="2462031"/>
              <a:ext cx="893834" cy="82675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60E5F7-C423-4779-B327-865429521A7F}"/>
                </a:ext>
              </a:extLst>
            </p:cNvPr>
            <p:cNvCxnSpPr/>
            <p:nvPr/>
          </p:nvCxnSpPr>
          <p:spPr>
            <a:xfrm flipH="1">
              <a:off x="2517498" y="3952024"/>
              <a:ext cx="893834" cy="52322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0A8C3E-754E-44A9-A3BD-CF83329E00CB}"/>
                </a:ext>
              </a:extLst>
            </p:cNvPr>
            <p:cNvCxnSpPr>
              <a:cxnSpLocks/>
              <a:stCxn id="30" idx="3"/>
              <a:endCxn id="45" idx="1"/>
            </p:cNvCxnSpPr>
            <p:nvPr/>
          </p:nvCxnSpPr>
          <p:spPr>
            <a:xfrm>
              <a:off x="2517498" y="2694979"/>
              <a:ext cx="977040" cy="93628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B8C3-159E-4FC6-9052-4ECAE0B7872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2523807" y="3681002"/>
              <a:ext cx="957824" cy="57044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A53FE4-D270-43F7-A3A1-17E671B6D5F2}"/>
                </a:ext>
              </a:extLst>
            </p:cNvPr>
            <p:cNvCxnSpPr>
              <a:cxnSpLocks/>
            </p:cNvCxnSpPr>
            <p:nvPr/>
          </p:nvCxnSpPr>
          <p:spPr>
            <a:xfrm>
              <a:off x="5065461" y="3853164"/>
              <a:ext cx="887642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161BB9D-4BD2-4BF3-96E3-944D807F495C}"/>
                </a:ext>
              </a:extLst>
            </p:cNvPr>
            <p:cNvCxnSpPr>
              <a:cxnSpLocks/>
            </p:cNvCxnSpPr>
            <p:nvPr/>
          </p:nvCxnSpPr>
          <p:spPr>
            <a:xfrm>
              <a:off x="7524025" y="3811746"/>
              <a:ext cx="760015" cy="350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827C25-04E8-475C-A4E2-A5948BA16D04}"/>
                </a:ext>
              </a:extLst>
            </p:cNvPr>
            <p:cNvCxnSpPr/>
            <p:nvPr/>
          </p:nvCxnSpPr>
          <p:spPr>
            <a:xfrm>
              <a:off x="7061281" y="3919460"/>
              <a:ext cx="0" cy="133199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20EB11-2609-4349-A097-CAA0670875F6}"/>
                </a:ext>
              </a:extLst>
            </p:cNvPr>
            <p:cNvCxnSpPr/>
            <p:nvPr/>
          </p:nvCxnSpPr>
          <p:spPr>
            <a:xfrm flipV="1">
              <a:off x="7236326" y="3922447"/>
              <a:ext cx="0" cy="133199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54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8604-1984-4881-967A-377031E8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MQ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59D9-91EA-4488-8746-AAB692AD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This is a Java application that calls the RabbitMQ HTTP API and gathers data on queues and exchanges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It will only do this on request (no polling involved)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The data will be formatted into a string that is readable by Prometheus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By using this library - </a:t>
            </a:r>
            <a:r>
              <a:rPr lang="en-GB" dirty="0">
                <a:hlinkClick r:id="rId2"/>
              </a:rPr>
              <a:t>https://mvnrepository.com/artifact/io.micrometer/micrometer-registry-prometheus</a:t>
            </a:r>
            <a:endParaRPr lang="en-GB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Also has an endpoint that Grafana can call for sending an SMS</a:t>
            </a:r>
          </a:p>
        </p:txBody>
      </p:sp>
    </p:spTree>
    <p:extLst>
      <p:ext uri="{BB962C8B-B14F-4D97-AF65-F5344CB8AC3E}">
        <p14:creationId xmlns:p14="http://schemas.microsoft.com/office/powerpoint/2010/main" val="12149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444E-2BCE-4362-AA5E-EBE634AA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Prometheus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7B5A-04BD-42F8-8293-33D4EAE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780"/>
            <a:ext cx="10058400" cy="2518949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This polls the MQ Exporter regularly for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Entries in the DB are identified by </a:t>
            </a:r>
            <a:r>
              <a:rPr lang="en-GB" b="1" dirty="0"/>
              <a:t>Metric</a:t>
            </a:r>
            <a:r>
              <a:rPr lang="en-GB" dirty="0"/>
              <a:t>, </a:t>
            </a:r>
            <a:r>
              <a:rPr lang="en-GB" b="1" dirty="0"/>
              <a:t>Label</a:t>
            </a:r>
            <a:r>
              <a:rPr lang="en-GB" dirty="0"/>
              <a:t> and by </a:t>
            </a:r>
            <a:r>
              <a:rPr lang="en-GB" b="1" dirty="0"/>
              <a:t>Timestamp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Timestamping is handled in the background for us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A Storage Volume in OpenShift is used to store data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By default data is stored in memory in the Prometheus container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External storage means if the pod/container crashed or is re-deployed historical data is preserved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Clr>
                <a:schemeClr val="tx1"/>
              </a:buClr>
              <a:buNone/>
            </a:pP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8D8414-B353-429F-ACAF-4DCBFCCCC724}"/>
              </a:ext>
            </a:extLst>
          </p:cNvPr>
          <p:cNvGrpSpPr/>
          <p:nvPr/>
        </p:nvGrpSpPr>
        <p:grpSpPr>
          <a:xfrm>
            <a:off x="1322015" y="4763251"/>
            <a:ext cx="9547969" cy="1323670"/>
            <a:chOff x="1654869" y="3857414"/>
            <a:chExt cx="9547969" cy="1323670"/>
          </a:xfrm>
        </p:grpSpPr>
        <p:pic>
          <p:nvPicPr>
            <p:cNvPr id="5" name="Picture 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291F78C-8841-4D7F-A0B4-9E905B1CD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4869" y="3857414"/>
              <a:ext cx="8943221" cy="261328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C71EE87-2DF3-4EC4-BFE9-35590805FFD0}"/>
                </a:ext>
              </a:extLst>
            </p:cNvPr>
            <p:cNvSpPr/>
            <p:nvPr/>
          </p:nvSpPr>
          <p:spPr>
            <a:xfrm rot="16200000">
              <a:off x="2669746" y="3212238"/>
              <a:ext cx="370545" cy="24002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A9B8178-12DB-4DEB-8C45-F3A8A21E1957}"/>
                </a:ext>
              </a:extLst>
            </p:cNvPr>
            <p:cNvSpPr/>
            <p:nvPr/>
          </p:nvSpPr>
          <p:spPr>
            <a:xfrm rot="16200000">
              <a:off x="6873996" y="1559029"/>
              <a:ext cx="370545" cy="5706714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BB1F663-C60B-4B52-AFB2-8046EF7369B3}"/>
                </a:ext>
              </a:extLst>
            </p:cNvPr>
            <p:cNvSpPr/>
            <p:nvPr/>
          </p:nvSpPr>
          <p:spPr>
            <a:xfrm rot="16200000">
              <a:off x="10123045" y="4183572"/>
              <a:ext cx="370545" cy="457628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659C27-06B8-4438-B026-13D416751D9C}"/>
                </a:ext>
              </a:extLst>
            </p:cNvPr>
            <p:cNvSpPr txBox="1"/>
            <p:nvPr/>
          </p:nvSpPr>
          <p:spPr>
            <a:xfrm>
              <a:off x="1960496" y="4810539"/>
              <a:ext cx="1789043" cy="37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Metric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C9FDA5-CD34-434E-9907-41ADDDF0CC13}"/>
                </a:ext>
              </a:extLst>
            </p:cNvPr>
            <p:cNvSpPr txBox="1"/>
            <p:nvPr/>
          </p:nvSpPr>
          <p:spPr>
            <a:xfrm>
              <a:off x="6164746" y="4808645"/>
              <a:ext cx="1789043" cy="37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Labels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A30879-AB4F-45E4-A334-1BDF13E83638}"/>
                </a:ext>
              </a:extLst>
            </p:cNvPr>
            <p:cNvSpPr txBox="1"/>
            <p:nvPr/>
          </p:nvSpPr>
          <p:spPr>
            <a:xfrm>
              <a:off x="9413795" y="4770138"/>
              <a:ext cx="1789043" cy="37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4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4987-E484-45C3-85CD-124DD62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9884-0C79-4AE9-8817-0FC802B6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Grafana can query Prometheus and use the results to populate Dashboards with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Alerting thresholds can also be set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Alerts can be sent via email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Grafana can also POST JSON when an alert triggers (so custom handlers can be made)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In this case a call is made to the MQ Exporter which sends an SMS out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58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A27-1A03-43AE-A059-DD398B4F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Production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1BDA-EB8A-42E6-84E8-6AA0DD2E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One of our consumers crashed without acknowledging messages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Normally, when a consumer dies it’s connection to RabbitMQ is killed, and “</a:t>
            </a:r>
            <a:r>
              <a:rPr lang="en-GB" b="1" dirty="0"/>
              <a:t>Un-acknowledged</a:t>
            </a:r>
            <a:r>
              <a:rPr lang="en-GB" dirty="0"/>
              <a:t>” messages return to the “</a:t>
            </a:r>
            <a:r>
              <a:rPr lang="en-GB" b="1" dirty="0"/>
              <a:t>Ready</a:t>
            </a:r>
            <a:r>
              <a:rPr lang="en-GB" dirty="0"/>
              <a:t>” state for re-processing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However the consumer crashed without releasing the connection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Basically the issue was a zombie process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This means the messages were stuck in a queue and could not be processed by the other consumers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/>
              <a:t>The </a:t>
            </a:r>
            <a:r>
              <a:rPr lang="en-GB" sz="2200" dirty="0"/>
              <a:t>queue in question only held audit data (customer journey unaffected)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This meant the issue was not immediately obvious to us</a:t>
            </a:r>
          </a:p>
        </p:txBody>
      </p:sp>
    </p:spTree>
    <p:extLst>
      <p:ext uri="{BB962C8B-B14F-4D97-AF65-F5344CB8AC3E}">
        <p14:creationId xmlns:p14="http://schemas.microsoft.com/office/powerpoint/2010/main" val="3860745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31388</TotalTime>
  <Words>649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MQ Monitoring</vt:lpstr>
      <vt:lpstr>Monitoring Requirements</vt:lpstr>
      <vt:lpstr>Queue Architecture</vt:lpstr>
      <vt:lpstr>Scale of the Problem</vt:lpstr>
      <vt:lpstr>The Solution</vt:lpstr>
      <vt:lpstr>MQ Exporter</vt:lpstr>
      <vt:lpstr>Prometheus DB</vt:lpstr>
      <vt:lpstr>Grafana</vt:lpstr>
      <vt:lpstr>Example Production Issue</vt:lpstr>
      <vt:lpstr>Snapshot</vt:lpstr>
      <vt:lpstr>Resolution</vt:lpstr>
      <vt:lpstr>Another Production Incident</vt:lpstr>
      <vt:lpstr>Network Outage</vt:lpstr>
      <vt:lpstr>PowerPoint Presentation</vt:lpstr>
      <vt:lpstr>PROD Issue</vt:lpstr>
      <vt:lpstr>DNS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 Monitoring</dc:title>
  <dc:creator>Stuart, Alasdair (SanTech)</dc:creator>
  <cp:lastModifiedBy>Stuart, Alasdair (SanTech)</cp:lastModifiedBy>
  <cp:revision>27</cp:revision>
  <dcterms:created xsi:type="dcterms:W3CDTF">2019-07-26T15:27:58Z</dcterms:created>
  <dcterms:modified xsi:type="dcterms:W3CDTF">2019-11-11T17:01:26Z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iteId">
    <vt:lpwstr>35595a02-4d6d-44ac-99e1-f9ab4cd872db</vt:lpwstr>
  </property>
  <property fmtid="{D5CDD505-2E9C-101B-9397-08002B2CF9AE}" pid="4" name="MSIP_Label_0c2abd79-57a9-4473-8700-c843f76a1e37_Owner">
    <vt:lpwstr>alasdair.stuart@santander.co.uk</vt:lpwstr>
  </property>
  <property fmtid="{D5CDD505-2E9C-101B-9397-08002B2CF9AE}" pid="5" name="MSIP_Label_0c2abd79-57a9-4473-8700-c843f76a1e37_SetDate">
    <vt:lpwstr>2019-08-14T16:00:00.6450922Z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Application">
    <vt:lpwstr>Microsoft Azure Information Protection</vt:lpwstr>
  </property>
  <property fmtid="{D5CDD505-2E9C-101B-9397-08002B2CF9AE}" pid="8" name="MSIP_Label_0c2abd79-57a9-4473-8700-c843f76a1e37_ActionId">
    <vt:lpwstr>feedfa41-928c-49b5-8cb3-585ca6f37204</vt:lpwstr>
  </property>
  <property fmtid="{D5CDD505-2E9C-101B-9397-08002B2CF9AE}" pid="9" name="MSIP_Label_0c2abd79-57a9-4473-8700-c843f76a1e37_Extended_MSFT_Method">
    <vt:lpwstr>Manual</vt:lpwstr>
  </property>
  <property fmtid="{D5CDD505-2E9C-101B-9397-08002B2CF9AE}" pid="10" name="Sensitivity">
    <vt:lpwstr>Internal</vt:lpwstr>
  </property>
</Properties>
</file>