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1"/>
  </p:notesMasterIdLst>
  <p:handoutMasterIdLst>
    <p:handoutMasterId r:id="rId72"/>
  </p:handoutMasterIdLst>
  <p:sldIdLst>
    <p:sldId id="256" r:id="rId2"/>
    <p:sldId id="517" r:id="rId3"/>
    <p:sldId id="518" r:id="rId4"/>
    <p:sldId id="519" r:id="rId5"/>
    <p:sldId id="520" r:id="rId6"/>
    <p:sldId id="521" r:id="rId7"/>
    <p:sldId id="522" r:id="rId8"/>
    <p:sldId id="462" r:id="rId9"/>
    <p:sldId id="385" r:id="rId10"/>
    <p:sldId id="386" r:id="rId11"/>
    <p:sldId id="590" r:id="rId12"/>
    <p:sldId id="463" r:id="rId13"/>
    <p:sldId id="464" r:id="rId14"/>
    <p:sldId id="468" r:id="rId15"/>
    <p:sldId id="469" r:id="rId16"/>
    <p:sldId id="470" r:id="rId17"/>
    <p:sldId id="471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40" r:id="rId35"/>
    <p:sldId id="542" r:id="rId36"/>
    <p:sldId id="543" r:id="rId37"/>
    <p:sldId id="544" r:id="rId38"/>
    <p:sldId id="545" r:id="rId39"/>
    <p:sldId id="548" r:id="rId40"/>
    <p:sldId id="549" r:id="rId41"/>
    <p:sldId id="550" r:id="rId42"/>
    <p:sldId id="551" r:id="rId43"/>
    <p:sldId id="552" r:id="rId44"/>
    <p:sldId id="583" r:id="rId45"/>
    <p:sldId id="584" r:id="rId46"/>
    <p:sldId id="585" r:id="rId47"/>
    <p:sldId id="586" r:id="rId48"/>
    <p:sldId id="587" r:id="rId49"/>
    <p:sldId id="588" r:id="rId50"/>
    <p:sldId id="553" r:id="rId51"/>
    <p:sldId id="554" r:id="rId52"/>
    <p:sldId id="555" r:id="rId53"/>
    <p:sldId id="556" r:id="rId54"/>
    <p:sldId id="557" r:id="rId55"/>
    <p:sldId id="558" r:id="rId56"/>
    <p:sldId id="559" r:id="rId57"/>
    <p:sldId id="560" r:id="rId58"/>
    <p:sldId id="562" r:id="rId59"/>
    <p:sldId id="563" r:id="rId60"/>
    <p:sldId id="564" r:id="rId61"/>
    <p:sldId id="565" r:id="rId62"/>
    <p:sldId id="576" r:id="rId63"/>
    <p:sldId id="577" r:id="rId64"/>
    <p:sldId id="578" r:id="rId65"/>
    <p:sldId id="579" r:id="rId66"/>
    <p:sldId id="580" r:id="rId67"/>
    <p:sldId id="581" r:id="rId68"/>
    <p:sldId id="582" r:id="rId69"/>
    <p:sldId id="589" r:id="rId7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3" autoAdjust="0"/>
    <p:restoredTop sz="87522" autoAdjust="0"/>
  </p:normalViewPr>
  <p:slideViewPr>
    <p:cSldViewPr>
      <p:cViewPr>
        <p:scale>
          <a:sx n="85" d="100"/>
          <a:sy n="85" d="100"/>
        </p:scale>
        <p:origin x="4816" y="1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3AF86-BB76-41E8-B889-11C4A8C842E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1589E05-C7FC-4CED-A146-7B0579A5535E}">
      <dgm:prSet/>
      <dgm:spPr/>
      <dgm:t>
        <a:bodyPr/>
        <a:lstStyle/>
        <a:p>
          <a:pPr rtl="0"/>
          <a:r>
            <a:rPr lang="en-US" dirty="0" smtClean="0"/>
            <a:t>(1) normalization</a:t>
          </a:r>
          <a:endParaRPr lang="zh-CN" dirty="0"/>
        </a:p>
      </dgm:t>
    </dgm:pt>
    <dgm:pt modelId="{D18BCF72-E4DC-4E5E-9BEE-FD344DF65683}" type="par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630E0C7E-CACF-4F50-8441-95010302513D}" type="sib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C38CFBC4-E9C6-4230-892F-C9AE6F987B80}">
      <dgm:prSet/>
      <dgm:spPr/>
      <dgm:t>
        <a:bodyPr/>
        <a:lstStyle/>
        <a:p>
          <a:pPr rtl="0"/>
          <a:r>
            <a:rPr lang="en-US" dirty="0" smtClean="0"/>
            <a:t>(2) analysis</a:t>
          </a:r>
          <a:endParaRPr lang="zh-CN" dirty="0"/>
        </a:p>
      </dgm:t>
    </dgm:pt>
    <dgm:pt modelId="{D3A37024-328B-4F0E-B453-A05D94DCC6CF}" type="par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4E8A517A-5FDE-43C5-84A7-5AC413AD3F13}" type="sib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C1BEBD55-F3EF-423C-AD6C-1EF56FEEA54C}">
      <dgm:prSet/>
      <dgm:spPr/>
      <dgm:t>
        <a:bodyPr/>
        <a:lstStyle/>
        <a:p>
          <a:pPr rtl="0"/>
          <a:r>
            <a:rPr lang="en-US" dirty="0" smtClean="0"/>
            <a:t>(3) elimination of redundancy</a:t>
          </a:r>
          <a:endParaRPr lang="zh-CN" dirty="0"/>
        </a:p>
      </dgm:t>
    </dgm:pt>
    <dgm:pt modelId="{2A35C3EB-5F37-406B-BB4C-0A0CB56855D1}" type="par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A3A55105-1125-432C-8E20-A9EE60E3EE7A}" type="sib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F18E67CE-B3BE-4326-A80A-0D901486E695}">
      <dgm:prSet/>
      <dgm:spPr/>
      <dgm:t>
        <a:bodyPr/>
        <a:lstStyle/>
        <a:p>
          <a:pPr rtl="0"/>
          <a:r>
            <a:rPr lang="en-US" dirty="0" smtClean="0"/>
            <a:t>(4) rewriting</a:t>
          </a:r>
          <a:endParaRPr lang="zh-CN" dirty="0"/>
        </a:p>
      </dgm:t>
    </dgm:pt>
    <dgm:pt modelId="{BF12AC54-0059-414B-A4B7-1AE6BCFA66EA}" type="par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0069E23A-6C78-47C1-9DB1-6EA210BDDE73}" type="sib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5D4A49FA-BFE6-40DB-80EF-87BAB24E011A}" type="pres">
      <dgm:prSet presAssocID="{9303AF86-BB76-41E8-B889-11C4A8C842E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BA1B00-5220-43E4-9487-3699A435F935}" type="pres">
      <dgm:prSet presAssocID="{9303AF86-BB76-41E8-B889-11C4A8C842E1}" presName="dummyMaxCanvas" presStyleCnt="0">
        <dgm:presLayoutVars/>
      </dgm:prSet>
      <dgm:spPr/>
    </dgm:pt>
    <dgm:pt modelId="{0C87C977-D43D-4234-A761-A2B016EBDB53}" type="pres">
      <dgm:prSet presAssocID="{9303AF86-BB76-41E8-B889-11C4A8C842E1}" presName="FourNodes_1" presStyleLbl="node1" presStyleIdx="0" presStyleCnt="4" custLinFactNeighborX="-20313" custLinFactNeighborY="-982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5F387-F9C7-45B8-A324-8CFF6BB44F78}" type="pres">
      <dgm:prSet presAssocID="{9303AF86-BB76-41E8-B889-11C4A8C842E1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D8FDF-F011-4C51-BFE1-0C9E96C0C4D1}" type="pres">
      <dgm:prSet presAssocID="{9303AF86-BB76-41E8-B889-11C4A8C842E1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E23B5C-BFEC-4726-8CE0-157666A4F753}" type="pres">
      <dgm:prSet presAssocID="{9303AF86-BB76-41E8-B889-11C4A8C842E1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4DF0-A3E9-4D9F-987B-5B869222022C}" type="pres">
      <dgm:prSet presAssocID="{9303AF86-BB76-41E8-B889-11C4A8C842E1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C8B38D-AB7D-4C78-B67C-5A44EEEF3B93}" type="pres">
      <dgm:prSet presAssocID="{9303AF86-BB76-41E8-B889-11C4A8C842E1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82294-FBD6-41B7-AB46-C170B2F07B01}" type="pres">
      <dgm:prSet presAssocID="{9303AF86-BB76-41E8-B889-11C4A8C842E1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C0657-4C5B-43EF-8E32-A49ED95E90CB}" type="pres">
      <dgm:prSet presAssocID="{9303AF86-BB76-41E8-B889-11C4A8C842E1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86F035-67DD-4363-BB0B-30B114EF35B5}" type="pres">
      <dgm:prSet presAssocID="{9303AF86-BB76-41E8-B889-11C4A8C842E1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C79AC0-7329-4327-B1CC-196229B8A0A2}" type="pres">
      <dgm:prSet presAssocID="{9303AF86-BB76-41E8-B889-11C4A8C842E1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81E07-FA02-4899-A716-0CA846436B3C}" type="pres">
      <dgm:prSet presAssocID="{9303AF86-BB76-41E8-B889-11C4A8C842E1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AB8EA6-6048-4551-8A42-876C577F362C}" srcId="{9303AF86-BB76-41E8-B889-11C4A8C842E1}" destId="{C1BEBD55-F3EF-423C-AD6C-1EF56FEEA54C}" srcOrd="2" destOrd="0" parTransId="{2A35C3EB-5F37-406B-BB4C-0A0CB56855D1}" sibTransId="{A3A55105-1125-432C-8E20-A9EE60E3EE7A}"/>
    <dgm:cxn modelId="{59813F19-9CB2-614B-9AA6-CAE505C0FED9}" type="presOf" srcId="{A3A55105-1125-432C-8E20-A9EE60E3EE7A}" destId="{62D82294-FBD6-41B7-AB46-C170B2F07B01}" srcOrd="0" destOrd="0" presId="urn:microsoft.com/office/officeart/2005/8/layout/vProcess5"/>
    <dgm:cxn modelId="{216C04C1-F217-6647-919F-F6313E14D2F7}" type="presOf" srcId="{C1BEBD55-F3EF-423C-AD6C-1EF56FEEA54C}" destId="{2BC79AC0-7329-4327-B1CC-196229B8A0A2}" srcOrd="1" destOrd="0" presId="urn:microsoft.com/office/officeart/2005/8/layout/vProcess5"/>
    <dgm:cxn modelId="{E914BE44-867B-5845-A9B9-BDB43655F95C}" type="presOf" srcId="{4E8A517A-5FDE-43C5-84A7-5AC413AD3F13}" destId="{06C8B38D-AB7D-4C78-B67C-5A44EEEF3B93}" srcOrd="0" destOrd="0" presId="urn:microsoft.com/office/officeart/2005/8/layout/vProcess5"/>
    <dgm:cxn modelId="{80064B2C-9D1E-7B40-9B2A-D354F6608B6D}" type="presOf" srcId="{F18E67CE-B3BE-4326-A80A-0D901486E695}" destId="{BBE23B5C-BFEC-4726-8CE0-157666A4F753}" srcOrd="0" destOrd="0" presId="urn:microsoft.com/office/officeart/2005/8/layout/vProcess5"/>
    <dgm:cxn modelId="{A89F7CEE-4290-5A42-A02B-FCB56C9E0F78}" type="presOf" srcId="{C1BEBD55-F3EF-423C-AD6C-1EF56FEEA54C}" destId="{128D8FDF-F011-4C51-BFE1-0C9E96C0C4D1}" srcOrd="0" destOrd="0" presId="urn:microsoft.com/office/officeart/2005/8/layout/vProcess5"/>
    <dgm:cxn modelId="{DE9B9257-C4F1-B046-B4ED-1F5EBC3D5E53}" type="presOf" srcId="{9303AF86-BB76-41E8-B889-11C4A8C842E1}" destId="{5D4A49FA-BFE6-40DB-80EF-87BAB24E011A}" srcOrd="0" destOrd="0" presId="urn:microsoft.com/office/officeart/2005/8/layout/vProcess5"/>
    <dgm:cxn modelId="{FFD3B544-4078-F64F-B05F-A7153093C8C0}" type="presOf" srcId="{C38CFBC4-E9C6-4230-892F-C9AE6F987B80}" destId="{FA65F387-F9C7-45B8-A324-8CFF6BB44F78}" srcOrd="0" destOrd="0" presId="urn:microsoft.com/office/officeart/2005/8/layout/vProcess5"/>
    <dgm:cxn modelId="{0986FA8D-C850-6748-ADC1-79F5466A3256}" type="presOf" srcId="{F18E67CE-B3BE-4326-A80A-0D901486E695}" destId="{14E81E07-FA02-4899-A716-0CA846436B3C}" srcOrd="1" destOrd="0" presId="urn:microsoft.com/office/officeart/2005/8/layout/vProcess5"/>
    <dgm:cxn modelId="{848D0B3D-4B55-4E0D-A6A7-0B7F14944C61}" srcId="{9303AF86-BB76-41E8-B889-11C4A8C842E1}" destId="{E1589E05-C7FC-4CED-A146-7B0579A5535E}" srcOrd="0" destOrd="0" parTransId="{D18BCF72-E4DC-4E5E-9BEE-FD344DF65683}" sibTransId="{630E0C7E-CACF-4F50-8441-95010302513D}"/>
    <dgm:cxn modelId="{EF506E72-8AA3-4520-B153-796502C5D196}" srcId="{9303AF86-BB76-41E8-B889-11C4A8C842E1}" destId="{F18E67CE-B3BE-4326-A80A-0D901486E695}" srcOrd="3" destOrd="0" parTransId="{BF12AC54-0059-414B-A4B7-1AE6BCFA66EA}" sibTransId="{0069E23A-6C78-47C1-9DB1-6EA210BDDE73}"/>
    <dgm:cxn modelId="{E328A044-6BB0-47F5-BA4F-2177BABC9935}" srcId="{9303AF86-BB76-41E8-B889-11C4A8C842E1}" destId="{C38CFBC4-E9C6-4230-892F-C9AE6F987B80}" srcOrd="1" destOrd="0" parTransId="{D3A37024-328B-4F0E-B453-A05D94DCC6CF}" sibTransId="{4E8A517A-5FDE-43C5-84A7-5AC413AD3F13}"/>
    <dgm:cxn modelId="{EA90C530-4C22-9A46-80C6-620394E9FF48}" type="presOf" srcId="{E1589E05-C7FC-4CED-A146-7B0579A5535E}" destId="{0C87C977-D43D-4234-A761-A2B016EBDB53}" srcOrd="0" destOrd="0" presId="urn:microsoft.com/office/officeart/2005/8/layout/vProcess5"/>
    <dgm:cxn modelId="{421E4062-8AD8-614A-9EF4-81D499A8CC88}" type="presOf" srcId="{C38CFBC4-E9C6-4230-892F-C9AE6F987B80}" destId="{7486F035-67DD-4363-BB0B-30B114EF35B5}" srcOrd="1" destOrd="0" presId="urn:microsoft.com/office/officeart/2005/8/layout/vProcess5"/>
    <dgm:cxn modelId="{7009D09A-8B76-D942-AE0A-343CF73CC0C2}" type="presOf" srcId="{E1589E05-C7FC-4CED-A146-7B0579A5535E}" destId="{59FC0657-4C5B-43EF-8E32-A49ED95E90CB}" srcOrd="1" destOrd="0" presId="urn:microsoft.com/office/officeart/2005/8/layout/vProcess5"/>
    <dgm:cxn modelId="{96A5C8A2-E545-4A45-A54C-D80D6FF439E1}" type="presOf" srcId="{630E0C7E-CACF-4F50-8441-95010302513D}" destId="{B8304DF0-A3E9-4D9F-987B-5B869222022C}" srcOrd="0" destOrd="0" presId="urn:microsoft.com/office/officeart/2005/8/layout/vProcess5"/>
    <dgm:cxn modelId="{CBFF74DE-4519-E94E-9B11-DCC6E398DD0F}" type="presParOf" srcId="{5D4A49FA-BFE6-40DB-80EF-87BAB24E011A}" destId="{F1BA1B00-5220-43E4-9487-3699A435F935}" srcOrd="0" destOrd="0" presId="urn:microsoft.com/office/officeart/2005/8/layout/vProcess5"/>
    <dgm:cxn modelId="{E564EB0A-B52A-BB4D-8684-AB316D4D1690}" type="presParOf" srcId="{5D4A49FA-BFE6-40DB-80EF-87BAB24E011A}" destId="{0C87C977-D43D-4234-A761-A2B016EBDB53}" srcOrd="1" destOrd="0" presId="urn:microsoft.com/office/officeart/2005/8/layout/vProcess5"/>
    <dgm:cxn modelId="{DD8EC3E7-3889-2448-AEBD-788A115D77D3}" type="presParOf" srcId="{5D4A49FA-BFE6-40DB-80EF-87BAB24E011A}" destId="{FA65F387-F9C7-45B8-A324-8CFF6BB44F78}" srcOrd="2" destOrd="0" presId="urn:microsoft.com/office/officeart/2005/8/layout/vProcess5"/>
    <dgm:cxn modelId="{7E2D1B5F-93B6-A64E-9C1A-7C09C9F6A0EC}" type="presParOf" srcId="{5D4A49FA-BFE6-40DB-80EF-87BAB24E011A}" destId="{128D8FDF-F011-4C51-BFE1-0C9E96C0C4D1}" srcOrd="3" destOrd="0" presId="urn:microsoft.com/office/officeart/2005/8/layout/vProcess5"/>
    <dgm:cxn modelId="{63115A9C-669F-5A4E-9D53-9D3B287E71DB}" type="presParOf" srcId="{5D4A49FA-BFE6-40DB-80EF-87BAB24E011A}" destId="{BBE23B5C-BFEC-4726-8CE0-157666A4F753}" srcOrd="4" destOrd="0" presId="urn:microsoft.com/office/officeart/2005/8/layout/vProcess5"/>
    <dgm:cxn modelId="{F02BB454-32A2-8C44-8DA5-39FA3A0B6391}" type="presParOf" srcId="{5D4A49FA-BFE6-40DB-80EF-87BAB24E011A}" destId="{B8304DF0-A3E9-4D9F-987B-5B869222022C}" srcOrd="5" destOrd="0" presId="urn:microsoft.com/office/officeart/2005/8/layout/vProcess5"/>
    <dgm:cxn modelId="{E4864DBC-34FC-FF48-90D7-2882BBB70FFE}" type="presParOf" srcId="{5D4A49FA-BFE6-40DB-80EF-87BAB24E011A}" destId="{06C8B38D-AB7D-4C78-B67C-5A44EEEF3B93}" srcOrd="6" destOrd="0" presId="urn:microsoft.com/office/officeart/2005/8/layout/vProcess5"/>
    <dgm:cxn modelId="{9D0EC10B-C08C-0346-9B1C-7330CBEF7309}" type="presParOf" srcId="{5D4A49FA-BFE6-40DB-80EF-87BAB24E011A}" destId="{62D82294-FBD6-41B7-AB46-C170B2F07B01}" srcOrd="7" destOrd="0" presId="urn:microsoft.com/office/officeart/2005/8/layout/vProcess5"/>
    <dgm:cxn modelId="{2B26833C-8FC9-A74C-B276-DC2E80DE9999}" type="presParOf" srcId="{5D4A49FA-BFE6-40DB-80EF-87BAB24E011A}" destId="{59FC0657-4C5B-43EF-8E32-A49ED95E90CB}" srcOrd="8" destOrd="0" presId="urn:microsoft.com/office/officeart/2005/8/layout/vProcess5"/>
    <dgm:cxn modelId="{5118E3AC-894C-D14A-BFE5-97A1272ACC27}" type="presParOf" srcId="{5D4A49FA-BFE6-40DB-80EF-87BAB24E011A}" destId="{7486F035-67DD-4363-BB0B-30B114EF35B5}" srcOrd="9" destOrd="0" presId="urn:microsoft.com/office/officeart/2005/8/layout/vProcess5"/>
    <dgm:cxn modelId="{93145D8F-B88A-8543-B31E-DF63A13DA511}" type="presParOf" srcId="{5D4A49FA-BFE6-40DB-80EF-87BAB24E011A}" destId="{2BC79AC0-7329-4327-B1CC-196229B8A0A2}" srcOrd="10" destOrd="0" presId="urn:microsoft.com/office/officeart/2005/8/layout/vProcess5"/>
    <dgm:cxn modelId="{5C39C0F7-7DC8-544E-BFB7-7A4EA7C30FAF}" type="presParOf" srcId="{5D4A49FA-BFE6-40DB-80EF-87BAB24E011A}" destId="{14E81E07-FA02-4899-A716-0CA846436B3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7C977-D43D-4234-A761-A2B016EBDB53}">
      <dsp:nvSpPr>
        <dsp:cNvPr id="0" name=""/>
        <dsp:cNvSpPr/>
      </dsp:nvSpPr>
      <dsp:spPr>
        <a:xfrm>
          <a:off x="0" y="0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(1) normalization</a:t>
          </a:r>
          <a:endParaRPr lang="zh-CN" sz="2700" kern="1200" dirty="0"/>
        </a:p>
      </dsp:txBody>
      <dsp:txXfrm>
        <a:off x="25778" y="25778"/>
        <a:ext cx="4405203" cy="828560"/>
      </dsp:txXfrm>
    </dsp:sp>
    <dsp:sp modelId="{FA65F387-F9C7-45B8-A324-8CFF6BB44F78}">
      <dsp:nvSpPr>
        <dsp:cNvPr id="0" name=""/>
        <dsp:cNvSpPr/>
      </dsp:nvSpPr>
      <dsp:spPr>
        <a:xfrm>
          <a:off x="454702" y="1040137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(2) analysis</a:t>
          </a:r>
          <a:endParaRPr lang="zh-CN" sz="2700" kern="1200" dirty="0"/>
        </a:p>
      </dsp:txBody>
      <dsp:txXfrm>
        <a:off x="480480" y="1065915"/>
        <a:ext cx="4350953" cy="828560"/>
      </dsp:txXfrm>
    </dsp:sp>
    <dsp:sp modelId="{128D8FDF-F011-4C51-BFE1-0C9E96C0C4D1}">
      <dsp:nvSpPr>
        <dsp:cNvPr id="0" name=""/>
        <dsp:cNvSpPr/>
      </dsp:nvSpPr>
      <dsp:spPr>
        <a:xfrm>
          <a:off x="902619" y="2080274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(3) elimination of redundancy</a:t>
          </a:r>
          <a:endParaRPr lang="zh-CN" sz="2700" kern="1200" dirty="0"/>
        </a:p>
      </dsp:txBody>
      <dsp:txXfrm>
        <a:off x="928397" y="2106052"/>
        <a:ext cx="4357740" cy="828560"/>
      </dsp:txXfrm>
    </dsp:sp>
    <dsp:sp modelId="{BBE23B5C-BFEC-4726-8CE0-157666A4F753}">
      <dsp:nvSpPr>
        <dsp:cNvPr id="0" name=""/>
        <dsp:cNvSpPr/>
      </dsp:nvSpPr>
      <dsp:spPr>
        <a:xfrm>
          <a:off x="1357322" y="3120411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(4) rewriting</a:t>
          </a:r>
          <a:endParaRPr lang="zh-CN" sz="2700" kern="1200" dirty="0"/>
        </a:p>
      </dsp:txBody>
      <dsp:txXfrm>
        <a:off x="1383100" y="3146189"/>
        <a:ext cx="4350953" cy="828560"/>
      </dsp:txXfrm>
    </dsp:sp>
    <dsp:sp modelId="{B8304DF0-A3E9-4D9F-987B-5B869222022C}">
      <dsp:nvSpPr>
        <dsp:cNvPr id="0" name=""/>
        <dsp:cNvSpPr/>
      </dsp:nvSpPr>
      <dsp:spPr>
        <a:xfrm>
          <a:off x="4857212" y="674088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4985929" y="674088"/>
        <a:ext cx="314641" cy="430486"/>
      </dsp:txXfrm>
    </dsp:sp>
    <dsp:sp modelId="{06C8B38D-AB7D-4C78-B67C-5A44EEEF3B93}">
      <dsp:nvSpPr>
        <dsp:cNvPr id="0" name=""/>
        <dsp:cNvSpPr/>
      </dsp:nvSpPr>
      <dsp:spPr>
        <a:xfrm>
          <a:off x="5311915" y="1714226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440632" y="1714226"/>
        <a:ext cx="314641" cy="430486"/>
      </dsp:txXfrm>
    </dsp:sp>
    <dsp:sp modelId="{62D82294-FBD6-41B7-AB46-C170B2F07B01}">
      <dsp:nvSpPr>
        <dsp:cNvPr id="0" name=""/>
        <dsp:cNvSpPr/>
      </dsp:nvSpPr>
      <dsp:spPr>
        <a:xfrm>
          <a:off x="5759831" y="2754363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700" kern="1200"/>
        </a:p>
      </dsp:txBody>
      <dsp:txXfrm>
        <a:off x="5888548" y="2754363"/>
        <a:ext cx="314641" cy="430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6" Type="http://schemas.openxmlformats.org/officeDocument/2006/relationships/image" Target="../media/image16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260B9-2E74-B445-B1A2-CB2279911651}" type="datetimeFigureOut">
              <a:rPr lang="en-US" smtClean="0"/>
              <a:t>10/22/19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23A51-B4AA-ED43-94DA-7B788634C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22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A45FD4-7200-5944-865C-D2DBAB3B7826}" type="datetimeFigureOut">
              <a:rPr lang="zh-CN" altLang="en-US"/>
              <a:pPr>
                <a:defRPr/>
              </a:pPr>
              <a:t>2019/10/22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68D0644-65FE-3649-BDCD-4FFA358846DA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43A8C9-87DF-D34A-94F7-1EEECDF26951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768EDD7-B817-BC4A-BC35-DAF49C683C1F}" type="slidenum">
              <a:rPr lang="en-US" altLang="x-none" sz="1300"/>
              <a:pPr eaLnBrk="1" hangingPunct="1"/>
              <a:t>48</a:t>
            </a:fld>
            <a:endParaRPr lang="en-US" altLang="x-none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23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8C5F29FF-2DAE-574F-885B-F200A87C4543}" type="slidenum">
              <a:rPr lang="en-US" altLang="x-none" sz="1300"/>
              <a:pPr eaLnBrk="1" hangingPunct="1"/>
              <a:t>49</a:t>
            </a:fld>
            <a:endParaRPr lang="en-US" altLang="x-none" sz="13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115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31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1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4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3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81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D0644-65FE-3649-BDCD-4FFA358846DA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86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097E8B2-5E54-B94D-B2BA-B1D75B1ED573}" type="slidenum">
              <a:rPr lang="en-US" altLang="x-none" sz="1300"/>
              <a:pPr eaLnBrk="1" hangingPunct="1"/>
              <a:t>46</a:t>
            </a:fld>
            <a:endParaRPr lang="en-US" altLang="x-none" sz="13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8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6DBC2160-BA56-724D-B8EC-B49511FA5D2F}" type="slidenum">
              <a:rPr lang="en-US" altLang="x-none" sz="1300"/>
              <a:pPr eaLnBrk="1" hangingPunct="1"/>
              <a:t>47</a:t>
            </a:fld>
            <a:endParaRPr lang="en-US" altLang="x-none" sz="13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33463" y="230188"/>
            <a:ext cx="4648200" cy="3486150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4513" y="4089400"/>
            <a:ext cx="5999162" cy="455295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Spend some time explaining pieces of figure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Say that blue is buffer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What the three stages are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Mention that what is flushed to disk is the intermediate run</a:t>
            </a:r>
          </a:p>
          <a:p>
            <a:pPr eaLnBrk="1" hangingPunct="1">
              <a:buFontTx/>
              <a:buChar char="•"/>
            </a:pPr>
            <a:r>
              <a:rPr lang="en-US" altLang="x-none" b="1">
                <a:latin typeface="Times New Roman" charset="0"/>
              </a:rPr>
              <a:t>Different resources </a:t>
            </a:r>
            <a:r>
              <a:rPr lang="en-US" altLang="x-none">
                <a:latin typeface="Times New Roman" charset="0"/>
              </a:rPr>
              <a:t>are used by diff stages of the process – (network, CPU, IO)</a:t>
            </a:r>
          </a:p>
          <a:p>
            <a:pPr eaLnBrk="1" hangingPunct="1">
              <a:buFontTx/>
              <a:buChar char="•"/>
            </a:pPr>
            <a:r>
              <a:rPr lang="en-US" altLang="x-none">
                <a:latin typeface="Times New Roman" charset="0"/>
              </a:rPr>
              <a:t>Hence obvious approach is to execute them simultaneously</a:t>
            </a:r>
            <a:endParaRPr lang="en-US" altLang="x-none" b="1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6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0511A0-07FB-6A45-A39F-FC55225F392E}" type="datetime5">
              <a:rPr lang="en-SG" altLang="zh-CN" smtClean="0"/>
              <a:t>22-Oct-19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3CCF4-EFDC-DE47-8EA8-0FE3B56E99D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52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9D170-8465-9F4D-B39C-16C1E57E34E3}" type="datetime5">
              <a:rPr lang="en-SG" altLang="zh-CN" smtClean="0"/>
              <a:t>22-Oct-19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742A9-76F9-9C41-A96F-6A087C7AC5B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1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14246-BFD7-AD49-A0EC-BE1696E64FA6}" type="datetime5">
              <a:rPr lang="en-SG" altLang="zh-CN" smtClean="0"/>
              <a:t>22-Oct-19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4185F4-D981-2B45-9E8B-785455AFD6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4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6A9D3-E7B3-F540-A58C-E1DB4158DCC7}" type="datetime5">
              <a:rPr lang="en-SG" altLang="zh-CN" smtClean="0"/>
              <a:t>22-Oct-19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DFD389-CC35-124F-A535-CE8475E39F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D4C8002-B889-6845-86D9-AC6D5D47B463}" type="datetime5">
              <a:rPr lang="en-SG" altLang="zh-CN" smtClean="0"/>
              <a:t>22-Oct-19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C58FC-0FAB-7E4C-89B4-AD35753D58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80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34BA2-7E81-8648-8F92-583D9E91E826}" type="datetime5">
              <a:rPr lang="en-SG" altLang="zh-CN" smtClean="0"/>
              <a:t>22-Oct-19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D2D81-D903-6343-8E3C-071DB32A77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6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F6A202-38F3-F64A-B6CF-8ADCABE7CBF7}" type="datetime5">
              <a:rPr lang="en-SG" altLang="zh-CN" smtClean="0"/>
              <a:t>22-Oct-19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C4F5A-5121-EF47-B434-5D8418F97C4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E0982-16E5-3B43-93ED-8540185D7F56}" type="datetime5">
              <a:rPr lang="en-SG" altLang="zh-CN" smtClean="0"/>
              <a:t>22-Oct-19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5F1A3-9D67-764D-A344-1002320370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7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278145-5181-5748-AABB-32EE263517EE}" type="datetime5">
              <a:rPr lang="en-SG" altLang="zh-CN" smtClean="0"/>
              <a:t>22-Oct-19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6FB5A-748B-6E45-A698-BA73D32862B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3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22FE3A7-BB7E-B742-8E7C-E2A6F1D76AE0}" type="datetime5">
              <a:rPr lang="en-SG" altLang="zh-CN" smtClean="0"/>
              <a:t>22-Oct-19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79A70-FBA6-B849-9DA7-8F60E93490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6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7C840F5-EDB2-AE4E-8FF0-2C4869B861D7}" type="datetime5">
              <a:rPr lang="en-SG" altLang="zh-CN" smtClean="0"/>
              <a:t>22-Oct-19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965E2-C860-2D4B-846C-73F3836E6DF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11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3321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3C66A4D-D2BB-C844-A551-DE8BABE81627}" type="datetime5">
              <a:rPr lang="en-SG" altLang="zh-CN" smtClean="0"/>
              <a:t>22-Oct-19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590A90B2-501D-5E49-91B5-8FB41193A5E7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0" r:id="rId2"/>
    <p:sldLayoutId id="2147483856" r:id="rId3"/>
    <p:sldLayoutId id="2147483851" r:id="rId4"/>
    <p:sldLayoutId id="2147483857" r:id="rId5"/>
    <p:sldLayoutId id="2147483852" r:id="rId6"/>
    <p:sldLayoutId id="2147483858" r:id="rId7"/>
    <p:sldLayoutId id="2147483859" r:id="rId8"/>
    <p:sldLayoutId id="2147483860" r:id="rId9"/>
    <p:sldLayoutId id="2147483853" r:id="rId10"/>
    <p:sldLayoutId id="214748385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15.emf"/><Relationship Id="rId13" Type="http://schemas.openxmlformats.org/officeDocument/2006/relationships/oleObject" Target="../embeddings/oleObject17.bin"/><Relationship Id="rId14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3.e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4.e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2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17.emf"/><Relationship Id="rId9" Type="http://schemas.openxmlformats.org/officeDocument/2006/relationships/oleObject" Target="../embeddings/oleObject23.bin"/><Relationship Id="rId10" Type="http://schemas.openxmlformats.org/officeDocument/2006/relationships/image" Target="../media/image1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8.bin"/><Relationship Id="rId12" Type="http://schemas.openxmlformats.org/officeDocument/2006/relationships/image" Target="../media/image17.emf"/><Relationship Id="rId13" Type="http://schemas.openxmlformats.org/officeDocument/2006/relationships/oleObject" Target="../embeddings/oleObject29.bin"/><Relationship Id="rId14" Type="http://schemas.openxmlformats.org/officeDocument/2006/relationships/image" Target="../media/image1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6.xml"/><Relationship Id="rId3" Type="http://schemas.openxmlformats.org/officeDocument/2006/relationships/oleObject" Target="../embeddings/oleObject24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26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27.bin"/><Relationship Id="rId10" Type="http://schemas.openxmlformats.org/officeDocument/2006/relationships/image" Target="../media/image16.e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Autumn, 2017</a:t>
            </a:r>
            <a:endParaRPr lang="zh-CN" altLang="en-US" sz="2800" dirty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zh-CN" altLang="en-US" sz="2800" dirty="0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5400" dirty="0" smtClean="0">
                <a:latin typeface="Gill Sans MT" charset="0"/>
                <a:ea typeface="华文中宋" charset="-122"/>
              </a:rPr>
              <a:t>Optimization </a:t>
            </a:r>
            <a:r>
              <a:rPr lang="en-US" altLang="zh-CN" sz="5400" dirty="0">
                <a:latin typeface="Gill Sans MT" charset="0"/>
                <a:ea typeface="华文中宋" charset="-122"/>
              </a:rPr>
              <a:t>of Distributed </a:t>
            </a:r>
            <a:r>
              <a:rPr lang="en-US" altLang="zh-CN" sz="5400" dirty="0" smtClean="0">
                <a:latin typeface="Gill Sans MT" charset="0"/>
                <a:ea typeface="华文中宋" charset="-122"/>
              </a:rPr>
              <a:t>Queries</a:t>
            </a:r>
          </a:p>
          <a:p>
            <a:pPr algn="ctr" eaLnBrk="1" hangingPunct="1"/>
            <a:r>
              <a:rPr lang="en-US" altLang="zh-CN" sz="3600" dirty="0" smtClean="0">
                <a:latin typeface="Gill Sans MT" charset="0"/>
                <a:ea typeface="华文中宋" charset="-122"/>
              </a:rPr>
              <a:t>(Part</a:t>
            </a:r>
            <a:r>
              <a:rPr lang="zh-CN" altLang="en-US" sz="3600" dirty="0" smtClean="0">
                <a:latin typeface="Gill Sans MT" charset="0"/>
                <a:ea typeface="华文中宋" charset="-122"/>
              </a:rPr>
              <a:t> </a:t>
            </a:r>
            <a:r>
              <a:rPr lang="en-US" altLang="zh-CN" sz="3600" smtClean="0">
                <a:latin typeface="Gill Sans MT" charset="0"/>
                <a:ea typeface="华文中宋" charset="-122"/>
              </a:rPr>
              <a:t>1/3)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BA7474-F98A-8340-A836-CDDA679C1D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 smtClean="0">
                <a:solidFill>
                  <a:schemeClr val="tx2">
                    <a:satMod val="130000"/>
                  </a:schemeClr>
                </a:solidFill>
              </a:rPr>
              <a:t>Inputs to Query Optimizer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279535-80AC-1F47-A8E6-A1CB98698D9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428750" y="4214813"/>
            <a:ext cx="6500813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Objects to be optimized: </a:t>
            </a:r>
            <a:r>
              <a:rPr lang="en-US" altLang="zh-CN" sz="3200">
                <a:solidFill>
                  <a:srgbClr val="C00000"/>
                </a:solidFill>
              </a:rPr>
              <a:t>time</a:t>
            </a:r>
            <a:r>
              <a:rPr lang="en-US" altLang="zh-CN" sz="3200"/>
              <a:t>, </a:t>
            </a:r>
            <a:r>
              <a:rPr lang="en-US" altLang="zh-CN" sz="3200">
                <a:solidFill>
                  <a:srgbClr val="C00000"/>
                </a:solidFill>
              </a:rPr>
              <a:t>space</a:t>
            </a:r>
            <a:r>
              <a:rPr lang="en-US" altLang="zh-CN" sz="3200"/>
              <a:t>, etc. Let’s focus on </a:t>
            </a:r>
            <a:r>
              <a:rPr lang="en-US" altLang="zh-CN" sz="3200">
                <a:solidFill>
                  <a:srgbClr val="C00000"/>
                </a:solidFill>
              </a:rPr>
              <a:t>time</a:t>
            </a:r>
            <a:r>
              <a:rPr lang="en-US" altLang="zh-CN" sz="3200"/>
              <a:t>. 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Overview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484784"/>
            <a:ext cx="4073004" cy="4508798"/>
          </a:xfrm>
        </p:spPr>
        <p:txBody>
          <a:bodyPr/>
          <a:lstStyle/>
          <a:p>
            <a:pPr marL="596900" indent="-514350">
              <a:buFont typeface="+mj-lt"/>
              <a:buAutoNum type="arabicPeriod"/>
            </a:pPr>
            <a:r>
              <a:rPr lang="en-US" altLang="zh-CN" sz="2800" dirty="0" smtClean="0"/>
              <a:t>Generate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Query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Plans</a:t>
            </a:r>
          </a:p>
          <a:p>
            <a:pPr marL="596900" indent="-514350">
              <a:buFont typeface="+mj-lt"/>
              <a:buAutoNum type="arabicPeriod"/>
            </a:pPr>
            <a:endParaRPr lang="en-US" sz="2800" dirty="0" smtClean="0"/>
          </a:p>
          <a:p>
            <a:pPr marL="596900" indent="-514350">
              <a:buFont typeface="+mj-lt"/>
              <a:buAutoNum type="arabicPeriod"/>
            </a:pPr>
            <a:endParaRPr lang="en-US" sz="2800" dirty="0"/>
          </a:p>
          <a:p>
            <a:pPr marL="596900" indent="-514350">
              <a:buFont typeface="+mj-lt"/>
              <a:buAutoNum type="arabicPeriod"/>
            </a:pPr>
            <a:r>
              <a:rPr lang="en-US" altLang="zh-CN" sz="2800" dirty="0" smtClean="0"/>
              <a:t>Estimate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size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intermediate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results</a:t>
            </a:r>
          </a:p>
          <a:p>
            <a:pPr marL="596900" indent="-514350">
              <a:buFont typeface="+mj-lt"/>
              <a:buAutoNum type="arabicPeriod"/>
            </a:pPr>
            <a:endParaRPr lang="en-US" sz="2800" dirty="0" smtClean="0"/>
          </a:p>
          <a:p>
            <a:pPr marL="596900" indent="-514350">
              <a:buFont typeface="+mj-lt"/>
              <a:buAutoNum type="arabicPeriod"/>
            </a:pPr>
            <a:endParaRPr lang="en-US" sz="2800" dirty="0"/>
          </a:p>
          <a:p>
            <a:pPr marL="596900" indent="-514350">
              <a:buFont typeface="+mj-lt"/>
              <a:buAutoNum type="arabicPeriod"/>
            </a:pPr>
            <a:r>
              <a:rPr lang="en-US" altLang="zh-CN" sz="2800" dirty="0" smtClean="0"/>
              <a:t>Estimate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cost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plan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389-CC35-124F-A535-CE8475E39F44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15000" y="148478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P1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6763434" y="148478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P2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218486" y="148478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Pn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715000" y="4941168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C1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763434" y="4941168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C2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218486" y="4941168"/>
            <a:ext cx="64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Cn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7" idx="2"/>
            <a:endCxn id="10" idx="0"/>
          </p:cNvCxnSpPr>
          <p:nvPr/>
        </p:nvCxnSpPr>
        <p:spPr>
          <a:xfrm>
            <a:off x="6026945" y="2008004"/>
            <a:ext cx="10419" cy="293316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11" idx="0"/>
          </p:cNvCxnSpPr>
          <p:nvPr/>
        </p:nvCxnSpPr>
        <p:spPr>
          <a:xfrm>
            <a:off x="7075379" y="2008004"/>
            <a:ext cx="10419" cy="293316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2"/>
            <a:endCxn id="12" idx="0"/>
          </p:cNvCxnSpPr>
          <p:nvPr/>
        </p:nvCxnSpPr>
        <p:spPr>
          <a:xfrm>
            <a:off x="8530431" y="2008004"/>
            <a:ext cx="10419" cy="2933164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942691" y="3280713"/>
            <a:ext cx="193873" cy="1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978441" y="3280713"/>
            <a:ext cx="193873" cy="1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443913" y="3280712"/>
            <a:ext cx="193873" cy="193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536245" y="220486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altLang="zh-CN" sz="2800" smtClean="0"/>
              <a:t>…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7536245" y="30054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altLang="zh-CN" sz="2800" smtClean="0"/>
              <a:t>…</a:t>
            </a:r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7536784" y="37391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altLang="zh-CN" sz="2800" smtClean="0"/>
              <a:t>…</a:t>
            </a:r>
            <a:endParaRPr lang="en-US" sz="2800" dirty="0"/>
          </a:p>
        </p:txBody>
      </p:sp>
      <p:sp>
        <p:nvSpPr>
          <p:cNvPr id="27" name="Right Brace 26"/>
          <p:cNvSpPr/>
          <p:nvPr/>
        </p:nvSpPr>
        <p:spPr>
          <a:xfrm rot="5400000">
            <a:off x="7119879" y="4119223"/>
            <a:ext cx="432048" cy="3012942"/>
          </a:xfrm>
          <a:prstGeom prst="rightBrace">
            <a:avLst>
              <a:gd name="adj1" fmla="val 2915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166040" y="5881790"/>
            <a:ext cx="38186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96900" indent="-514350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+mj-lt"/>
              <a:buAutoNum type="arabicPeriod" startAt="4"/>
            </a:pPr>
            <a:r>
              <a:rPr lang="en-US" altLang="zh-CN" sz="2800" dirty="0">
                <a:latin typeface="+mn-lt"/>
                <a:ea typeface="+mn-ea"/>
              </a:rPr>
              <a:t>Estimate</a:t>
            </a:r>
            <a:r>
              <a:rPr lang="zh-CN" altLang="en-US" sz="2800" dirty="0">
                <a:latin typeface="+mn-lt"/>
                <a:ea typeface="+mn-ea"/>
              </a:rPr>
              <a:t> </a:t>
            </a:r>
            <a:r>
              <a:rPr lang="en-US" altLang="zh-CN" sz="2800" dirty="0">
                <a:latin typeface="+mn-lt"/>
                <a:ea typeface="+mn-ea"/>
              </a:rPr>
              <a:t>cost</a:t>
            </a:r>
            <a:r>
              <a:rPr lang="zh-CN" altLang="en-US" sz="2800" dirty="0">
                <a:latin typeface="+mn-lt"/>
                <a:ea typeface="+mn-ea"/>
              </a:rPr>
              <a:t> </a:t>
            </a:r>
            <a:r>
              <a:rPr lang="en-US" altLang="zh-CN" sz="2800" dirty="0">
                <a:latin typeface="+mn-lt"/>
                <a:ea typeface="+mn-ea"/>
              </a:rPr>
              <a:t>of</a:t>
            </a:r>
            <a:r>
              <a:rPr lang="zh-CN" altLang="en-US" sz="2800" dirty="0">
                <a:latin typeface="+mn-lt"/>
                <a:ea typeface="+mn-ea"/>
              </a:rPr>
              <a:t> </a:t>
            </a:r>
            <a:r>
              <a:rPr lang="en-US" altLang="zh-CN" sz="2800" dirty="0">
                <a:latin typeface="+mn-lt"/>
                <a:ea typeface="+mn-ea"/>
              </a:rPr>
              <a:t>plan</a:t>
            </a:r>
            <a:endParaRPr lang="en-US" sz="2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3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cost models used to optimize a query to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total time </a:t>
            </a:r>
            <a:r>
              <a:rPr lang="en-US" altLang="zh-CN"/>
              <a:t>of the query for increasing throughput, or</a:t>
            </a:r>
            <a:endParaRPr lang="zh-CN" altLang="en-US"/>
          </a:p>
          <a:p>
            <a:pPr lvl="1" eaLnBrk="1" hangingPunct="1"/>
            <a:r>
              <a:rPr lang="en-US" altLang="zh-CN"/>
              <a:t>calculate the </a:t>
            </a:r>
            <a:r>
              <a:rPr lang="en-US" altLang="zh-CN">
                <a:solidFill>
                  <a:srgbClr val="C00000"/>
                </a:solidFill>
              </a:rPr>
              <a:t>response time</a:t>
            </a:r>
            <a:r>
              <a:rPr lang="en-US" altLang="zh-CN"/>
              <a:t> for reducing query response time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0C65551-59DB-BC49-A4C0-462F678A114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general formula of </a:t>
            </a:r>
            <a:r>
              <a:rPr lang="en-US" altLang="zh-CN">
                <a:solidFill>
                  <a:srgbClr val="C00000"/>
                </a:solidFill>
              </a:rPr>
              <a:t>total cost </a:t>
            </a:r>
            <a:r>
              <a:rPr lang="en-US" altLang="zh-CN"/>
              <a:t>of time.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Total-cost =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CPU</a:t>
            </a:r>
            <a:r>
              <a:rPr lang="en-US" altLang="zh-CN"/>
              <a:t> * number-of-instructions +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I/O</a:t>
            </a:r>
            <a:r>
              <a:rPr lang="en-US" altLang="zh-CN"/>
              <a:t> * number-of-I/O’s +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MSG</a:t>
            </a:r>
            <a:r>
              <a:rPr lang="en-US" altLang="zh-CN"/>
              <a:t> * number-of-messages +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	C</a:t>
            </a:r>
            <a:r>
              <a:rPr lang="en-US" altLang="zh-CN" baseline="-25000"/>
              <a:t>TR</a:t>
            </a:r>
            <a:r>
              <a:rPr lang="en-US" altLang="zh-CN"/>
              <a:t> * number-of-bytes-to-transfer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E365762-1187-8A41-B695-716EE3E59B6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</a:t>
            </a:r>
            <a:r>
              <a:rPr lang="en-US" altLang="zh-CN" baseline="-25000"/>
              <a:t>CPU</a:t>
            </a:r>
            <a:r>
              <a:rPr lang="en-US" altLang="zh-CN"/>
              <a:t>, C</a:t>
            </a:r>
            <a:r>
              <a:rPr lang="en-US" altLang="zh-CN" baseline="-25000"/>
              <a:t>I/O</a:t>
            </a:r>
            <a:r>
              <a:rPr lang="en-US" altLang="zh-CN"/>
              <a:t>, C</a:t>
            </a:r>
            <a:r>
              <a:rPr lang="en-US" altLang="zh-CN" baseline="-25000"/>
              <a:t>MSG</a:t>
            </a:r>
            <a:r>
              <a:rPr lang="en-US" altLang="zh-CN"/>
              <a:t>, and C</a:t>
            </a:r>
            <a:r>
              <a:rPr lang="en-US" altLang="zh-CN" baseline="-25000"/>
              <a:t>TR</a:t>
            </a:r>
            <a:r>
              <a:rPr lang="en-US" altLang="zh-CN"/>
              <a:t> are the unit cost for CPU time, I/O time, message passing, and data transfer.</a:t>
            </a:r>
            <a:endParaRPr lang="zh-CN" altLang="en-US"/>
          </a:p>
          <a:p>
            <a:pPr eaLnBrk="1" hangingPunct="1"/>
            <a:r>
              <a:rPr lang="en-US" altLang="zh-CN"/>
              <a:t>Components of the model may weight differently depending on the type of the network. </a:t>
            </a:r>
            <a:r>
              <a:rPr lang="en-US" altLang="zh-CN">
                <a:solidFill>
                  <a:srgbClr val="C00000"/>
                </a:solidFill>
              </a:rPr>
              <a:t>LAN cares all</a:t>
            </a:r>
            <a:r>
              <a:rPr lang="en-US" altLang="zh-CN"/>
              <a:t>. But </a:t>
            </a:r>
            <a:r>
              <a:rPr lang="en-US" altLang="zh-CN">
                <a:solidFill>
                  <a:srgbClr val="C00000"/>
                </a:solidFill>
              </a:rPr>
              <a:t>WAN cares the last two</a:t>
            </a:r>
            <a:r>
              <a:rPr lang="en-US" altLang="zh-CN"/>
              <a:t>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CEC9F03-FABC-1940-AD40-075850811C3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general formula of </a:t>
            </a:r>
            <a:r>
              <a:rPr lang="en-US" altLang="zh-CN">
                <a:solidFill>
                  <a:srgbClr val="C00000"/>
                </a:solidFill>
              </a:rPr>
              <a:t>response time</a:t>
            </a:r>
            <a:r>
              <a:rPr lang="en-US" altLang="zh-CN"/>
              <a:t>.</a:t>
            </a:r>
            <a:endParaRPr lang="en-US" altLang="zh-CN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Response-time =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389BAB5-9FC7-3445-BE53-6EB2A756D6B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857375" y="2857500"/>
          <a:ext cx="672782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3" imgW="2654300" imgH="254000" progId="Equation.DSMT4">
                  <p:embed/>
                </p:oleObj>
              </mc:Choice>
              <mc:Fallback>
                <p:oleObj name="Equation" r:id="rId3" imgW="26543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857500"/>
                        <a:ext cx="6727825" cy="642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0" y="390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TextBox 8"/>
          <p:cNvSpPr txBox="1">
            <a:spLocks noChangeArrowheads="1"/>
          </p:cNvSpPr>
          <p:nvPr/>
        </p:nvSpPr>
        <p:spPr bwMode="auto">
          <a:xfrm>
            <a:off x="1857375" y="3714750"/>
            <a:ext cx="685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/>
              <a:t>Where </a:t>
            </a:r>
            <a:r>
              <a:rPr lang="en-US" altLang="zh-CN" sz="3200" i="1">
                <a:latin typeface="Times New Roman" charset="0"/>
              </a:rPr>
              <a:t>total-cost</a:t>
            </a:r>
            <a:r>
              <a:rPr lang="en-US" altLang="zh-CN" sz="3200" i="1" baseline="-25000">
                <a:latin typeface="Times New Roman" charset="0"/>
              </a:rPr>
              <a:t>i</a:t>
            </a:r>
            <a:r>
              <a:rPr lang="en-US" altLang="zh-CN" sz="3200"/>
              <a:t> is the total cost of one thread of the parallel executed query.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cost of a query involving 3 sites by ignoring CPU and I/O times.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6BE78D0-8D6E-7646-96C0-3DD4D8300CE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867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928938"/>
            <a:ext cx="45339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Cost Model</a:t>
            </a:r>
            <a:endParaRPr lang="zh-CN" altLang="en-US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Total-time =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C</a:t>
            </a:r>
            <a:r>
              <a:rPr lang="en-US" altLang="zh-CN" baseline="-25000"/>
              <a:t>MSG</a:t>
            </a:r>
            <a:r>
              <a:rPr lang="en-US" altLang="zh-CN"/>
              <a:t>* 2 + C</a:t>
            </a:r>
            <a:r>
              <a:rPr lang="en-US" altLang="zh-CN" baseline="-25000"/>
              <a:t>TR</a:t>
            </a:r>
            <a:r>
              <a:rPr lang="en-US" altLang="zh-CN"/>
              <a:t> * (x+y)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Response-time =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max{(C</a:t>
            </a:r>
            <a:r>
              <a:rPr lang="en-US" altLang="zh-CN" baseline="-25000"/>
              <a:t>MSG</a:t>
            </a:r>
            <a:r>
              <a:rPr lang="en-US" altLang="zh-CN"/>
              <a:t> + C</a:t>
            </a:r>
            <a:r>
              <a:rPr lang="en-US" altLang="zh-CN" baseline="-25000"/>
              <a:t>TR</a:t>
            </a:r>
            <a:r>
              <a:rPr lang="en-US" altLang="zh-CN"/>
              <a:t>*x),(C</a:t>
            </a:r>
            <a:r>
              <a:rPr lang="en-US" altLang="zh-CN" baseline="-25000"/>
              <a:t>MSG</a:t>
            </a:r>
            <a:r>
              <a:rPr lang="en-US" altLang="zh-CN"/>
              <a:t> + C</a:t>
            </a:r>
            <a:r>
              <a:rPr lang="en-US" altLang="zh-CN" baseline="-25000"/>
              <a:t>TR</a:t>
            </a:r>
            <a:r>
              <a:rPr lang="en-US" altLang="zh-CN"/>
              <a:t>*y)}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The two times must be </a:t>
            </a:r>
            <a:r>
              <a:rPr lang="en-US" altLang="zh-CN">
                <a:solidFill>
                  <a:srgbClr val="C00000"/>
                </a:solidFill>
              </a:rPr>
              <a:t>compromised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BCE715A-A542-B04B-A378-4B22555CCF2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0808712-200E-1444-8443-B8750C91C285}" type="slidenum">
              <a:rPr lang="en-US" altLang="x-none" sz="1400"/>
              <a:pPr eaLnBrk="1" hangingPunct="1"/>
              <a:t>18</a:t>
            </a:fld>
            <a:endParaRPr lang="en-US" altLang="x-none" sz="140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x-none" sz="3200" dirty="0"/>
              <a:t>Differences with centralized </a:t>
            </a:r>
            <a:r>
              <a:rPr lang="en-US" altLang="x-none" sz="3200" dirty="0" smtClean="0"/>
              <a:t>optimization</a:t>
            </a:r>
            <a:endParaRPr lang="en-US" altLang="x-none" sz="3200" dirty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>
                <a:solidFill>
                  <a:schemeClr val="tx2"/>
                </a:solidFill>
              </a:rPr>
              <a:t>New </a:t>
            </a:r>
            <a:r>
              <a:rPr lang="en-US" altLang="x-none" dirty="0">
                <a:solidFill>
                  <a:schemeClr val="tx2"/>
                </a:solidFill>
              </a:rPr>
              <a:t>strategies</a:t>
            </a:r>
            <a:r>
              <a:rPr lang="en-US" altLang="x-none" dirty="0"/>
              <a:t> for some operations		(semi-join</a:t>
            </a:r>
            <a:r>
              <a:rPr lang="en-US" altLang="x-none" dirty="0" smtClean="0"/>
              <a:t>,</a:t>
            </a:r>
            <a:r>
              <a:rPr lang="zh-CN" altLang="en-US" dirty="0" smtClean="0"/>
              <a:t> </a:t>
            </a:r>
            <a:r>
              <a:rPr lang="en-US" altLang="x-none" dirty="0" smtClean="0"/>
              <a:t>range-partitioning</a:t>
            </a:r>
            <a:r>
              <a:rPr lang="en-US" altLang="x-none" dirty="0"/>
              <a:t>, sort,…)</a:t>
            </a:r>
          </a:p>
          <a:p>
            <a:pPr eaLnBrk="1" hangingPunct="1"/>
            <a:r>
              <a:rPr lang="en-US" altLang="x-none" dirty="0">
                <a:solidFill>
                  <a:schemeClr val="tx2"/>
                </a:solidFill>
              </a:rPr>
              <a:t>Many ways </a:t>
            </a:r>
            <a:r>
              <a:rPr lang="en-US" altLang="x-none" dirty="0"/>
              <a:t>to assign and schedule 			processors</a:t>
            </a:r>
          </a:p>
        </p:txBody>
      </p:sp>
    </p:spTree>
    <p:extLst>
      <p:ext uri="{BB962C8B-B14F-4D97-AF65-F5344CB8AC3E}">
        <p14:creationId xmlns:p14="http://schemas.microsoft.com/office/powerpoint/2010/main" val="186357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B670136-5292-A449-87AC-DD665DA79DB9}" type="slidenum">
              <a:rPr lang="en-US" altLang="x-none" sz="1400"/>
              <a:pPr eaLnBrk="1" hangingPunct="1"/>
              <a:t>19</a:t>
            </a:fld>
            <a:endParaRPr lang="en-US" altLang="x-none" sz="140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Parallel/distributed sort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5208" y="1397000"/>
            <a:ext cx="7772400" cy="41148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Tx/>
              <a:buNone/>
            </a:pPr>
            <a:r>
              <a:rPr lang="en-US" altLang="x-none" u="sng" dirty="0" smtClean="0"/>
              <a:t>Input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Options</a:t>
            </a:r>
            <a:r>
              <a:rPr lang="en-US" altLang="x-none" u="sng" dirty="0" smtClean="0"/>
              <a:t>:</a:t>
            </a:r>
            <a:r>
              <a:rPr lang="en-US" altLang="x-none" dirty="0"/>
              <a:t>	</a:t>
            </a: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             </a:t>
            </a:r>
            <a:r>
              <a:rPr lang="en-US" altLang="x-none" dirty="0" smtClean="0"/>
              <a:t>(</a:t>
            </a:r>
            <a:r>
              <a:rPr lang="en-US" altLang="x-none" dirty="0"/>
              <a:t>a) relation R on single site/disk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(b) R fragmented/partitioned by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sort attribute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(c) R fragmented/partitioned 				by other attribute</a:t>
            </a:r>
            <a:endParaRPr lang="en-US" altLang="x-none" u="sng" dirty="0"/>
          </a:p>
        </p:txBody>
      </p:sp>
    </p:spTree>
    <p:extLst>
      <p:ext uri="{BB962C8B-B14F-4D97-AF65-F5344CB8AC3E}">
        <p14:creationId xmlns:p14="http://schemas.microsoft.com/office/powerpoint/2010/main" val="4294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Review:</a:t>
            </a:r>
            <a:r>
              <a:rPr lang="zh-CN" altLang="en-US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steps: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A5F453-A1FE-5842-819B-6C12FCD4D39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Distributed Database Systems</a:t>
            </a:r>
            <a:endParaRPr lang="zh-CN" altLang="en-US" dirty="0"/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3072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1643042" y="2285992"/>
          <a:ext cx="678661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45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8A0EF42-6393-C340-BFD6-B34F68D4419E}" type="slidenum">
              <a:rPr lang="en-US" altLang="x-none" sz="1400"/>
              <a:pPr eaLnBrk="1" hangingPunct="1"/>
              <a:t>20</a:t>
            </a:fld>
            <a:endParaRPr lang="en-US" altLang="x-none" sz="140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482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Output</a:t>
            </a:r>
            <a:r>
              <a:rPr lang="en-US" altLang="x-none" dirty="0"/>
              <a:t> 	(a) sorted R on single site/disk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(</a:t>
            </a:r>
            <a:r>
              <a:rPr lang="en-US" altLang="x-none" dirty="0" smtClean="0"/>
              <a:t>b)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(c)</a:t>
            </a:r>
            <a:r>
              <a:rPr lang="en-US" altLang="x-none" dirty="0" smtClean="0"/>
              <a:t> </a:t>
            </a:r>
            <a:r>
              <a:rPr lang="en-US" altLang="x-none" dirty="0"/>
              <a:t>fragments/partitions </a:t>
            </a:r>
            <a:r>
              <a:rPr lang="en-US" altLang="x-none" dirty="0" smtClean="0"/>
              <a:t>sorted</a:t>
            </a:r>
          </a:p>
          <a:p>
            <a:pPr eaLnBrk="1" hangingPunct="1">
              <a:buFontTx/>
              <a:buNone/>
            </a:pPr>
            <a:r>
              <a:rPr lang="zh-CN" altLang="en-US" dirty="0" smtClean="0"/>
              <a:t>               </a:t>
            </a: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		</a:t>
            </a:r>
            <a:r>
              <a:rPr lang="zh-CN" altLang="en-US" dirty="0" smtClean="0"/>
              <a:t>  </a:t>
            </a:r>
            <a:r>
              <a:rPr lang="en-US" altLang="x-none" dirty="0" smtClean="0"/>
              <a:t>F</a:t>
            </a:r>
            <a:r>
              <a:rPr lang="en-US" altLang="x-none" sz="2400" dirty="0" smtClean="0"/>
              <a:t>1</a:t>
            </a:r>
            <a:r>
              <a:rPr lang="en-US" altLang="x-none" sz="2400" dirty="0"/>
              <a:t>	</a:t>
            </a:r>
            <a:r>
              <a:rPr lang="zh-CN" altLang="en-US" sz="2400" dirty="0" smtClean="0"/>
              <a:t>  </a:t>
            </a:r>
            <a:r>
              <a:rPr lang="en-US" altLang="x-none" sz="2400" dirty="0"/>
              <a:t>	</a:t>
            </a:r>
            <a:r>
              <a:rPr lang="zh-CN" altLang="en-US" sz="2400" dirty="0" smtClean="0"/>
              <a:t>  </a:t>
            </a:r>
            <a:r>
              <a:rPr lang="en-US" altLang="x-none" sz="2400" dirty="0" smtClean="0"/>
              <a:t> </a:t>
            </a:r>
            <a:r>
              <a:rPr lang="en-US" altLang="x-none" dirty="0"/>
              <a:t>F</a:t>
            </a:r>
            <a:r>
              <a:rPr lang="en-US" altLang="x-none" sz="2400" dirty="0"/>
              <a:t>2		    </a:t>
            </a:r>
            <a:r>
              <a:rPr lang="zh-CN" altLang="en-US" sz="2400" dirty="0" smtClean="0"/>
              <a:t>       </a:t>
            </a:r>
            <a:r>
              <a:rPr lang="en-US" altLang="x-none" dirty="0" smtClean="0"/>
              <a:t>F</a:t>
            </a:r>
            <a:r>
              <a:rPr lang="en-US" altLang="x-none" sz="2400" dirty="0" smtClean="0"/>
              <a:t>3</a:t>
            </a:r>
            <a:endParaRPr lang="en-US" altLang="x-none" sz="2400" dirty="0"/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21082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</a:t>
            </a:r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25654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21082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6</a:t>
            </a: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25654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2108200" y="2921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46091" name="Rectangle 9"/>
          <p:cNvSpPr>
            <a:spLocks noChangeArrowheads="1"/>
          </p:cNvSpPr>
          <p:nvPr/>
        </p:nvSpPr>
        <p:spPr bwMode="auto">
          <a:xfrm>
            <a:off x="2565400" y="2921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092" name="Rectangle 10"/>
          <p:cNvSpPr>
            <a:spLocks noChangeArrowheads="1"/>
          </p:cNvSpPr>
          <p:nvPr/>
        </p:nvSpPr>
        <p:spPr bwMode="auto">
          <a:xfrm>
            <a:off x="40894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12</a:t>
            </a:r>
          </a:p>
        </p:txBody>
      </p:sp>
      <p:sp>
        <p:nvSpPr>
          <p:cNvPr id="46093" name="Rectangle 11"/>
          <p:cNvSpPr>
            <a:spLocks noChangeArrowheads="1"/>
          </p:cNvSpPr>
          <p:nvPr/>
        </p:nvSpPr>
        <p:spPr bwMode="auto">
          <a:xfrm>
            <a:off x="4546600" y="2006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4" name="Rectangle 12"/>
          <p:cNvSpPr>
            <a:spLocks noChangeArrowheads="1"/>
          </p:cNvSpPr>
          <p:nvPr/>
        </p:nvSpPr>
        <p:spPr bwMode="auto">
          <a:xfrm>
            <a:off x="40894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</a:t>
            </a:r>
          </a:p>
        </p:txBody>
      </p:sp>
      <p:sp>
        <p:nvSpPr>
          <p:cNvPr id="46095" name="Rectangle 13"/>
          <p:cNvSpPr>
            <a:spLocks noChangeArrowheads="1"/>
          </p:cNvSpPr>
          <p:nvPr/>
        </p:nvSpPr>
        <p:spPr bwMode="auto">
          <a:xfrm>
            <a:off x="4546600" y="2463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096" name="Rectangle 14"/>
          <p:cNvSpPr>
            <a:spLocks noChangeArrowheads="1"/>
          </p:cNvSpPr>
          <p:nvPr/>
        </p:nvSpPr>
        <p:spPr bwMode="auto">
          <a:xfrm>
            <a:off x="6146800" y="1930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19</a:t>
            </a:r>
          </a:p>
        </p:txBody>
      </p:sp>
      <p:sp>
        <p:nvSpPr>
          <p:cNvPr id="46097" name="Rectangle 15"/>
          <p:cNvSpPr>
            <a:spLocks noChangeArrowheads="1"/>
          </p:cNvSpPr>
          <p:nvPr/>
        </p:nvSpPr>
        <p:spPr bwMode="auto">
          <a:xfrm>
            <a:off x="6604000" y="1930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46098" name="Rectangle 16"/>
          <p:cNvSpPr>
            <a:spLocks noChangeArrowheads="1"/>
          </p:cNvSpPr>
          <p:nvPr/>
        </p:nvSpPr>
        <p:spPr bwMode="auto">
          <a:xfrm>
            <a:off x="6146800" y="2387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20</a:t>
            </a:r>
          </a:p>
        </p:txBody>
      </p:sp>
      <p:sp>
        <p:nvSpPr>
          <p:cNvPr id="46099" name="Rectangle 17"/>
          <p:cNvSpPr>
            <a:spLocks noChangeArrowheads="1"/>
          </p:cNvSpPr>
          <p:nvPr/>
        </p:nvSpPr>
        <p:spPr bwMode="auto">
          <a:xfrm>
            <a:off x="6604000" y="2387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100" name="Rectangle 18"/>
          <p:cNvSpPr>
            <a:spLocks noChangeArrowheads="1"/>
          </p:cNvSpPr>
          <p:nvPr/>
        </p:nvSpPr>
        <p:spPr bwMode="auto">
          <a:xfrm>
            <a:off x="6146800" y="2844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21</a:t>
            </a:r>
          </a:p>
        </p:txBody>
      </p:sp>
      <p:sp>
        <p:nvSpPr>
          <p:cNvPr id="46101" name="Rectangle 19"/>
          <p:cNvSpPr>
            <a:spLocks noChangeArrowheads="1"/>
          </p:cNvSpPr>
          <p:nvPr/>
        </p:nvSpPr>
        <p:spPr bwMode="auto">
          <a:xfrm>
            <a:off x="6604000" y="2844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6102" name="Rectangle 20"/>
          <p:cNvSpPr>
            <a:spLocks noChangeArrowheads="1"/>
          </p:cNvSpPr>
          <p:nvPr/>
        </p:nvSpPr>
        <p:spPr bwMode="auto">
          <a:xfrm>
            <a:off x="6146800" y="3302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50</a:t>
            </a:r>
          </a:p>
        </p:txBody>
      </p:sp>
      <p:sp>
        <p:nvSpPr>
          <p:cNvPr id="46103" name="Rectangle 21"/>
          <p:cNvSpPr>
            <a:spLocks noChangeArrowheads="1"/>
          </p:cNvSpPr>
          <p:nvPr/>
        </p:nvSpPr>
        <p:spPr bwMode="auto">
          <a:xfrm>
            <a:off x="6604000" y="33020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239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AD4A375-D74F-3142-A9BD-7F58EDE0FA05}" type="slidenum">
              <a:rPr lang="en-US" altLang="x-none" sz="1400"/>
              <a:pPr eaLnBrk="1" hangingPunct="1"/>
              <a:t>21</a:t>
            </a:fld>
            <a:endParaRPr lang="en-US" altLang="x-none" sz="140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096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Basic sort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696" y="13081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R(K,…), sort on K</a:t>
            </a:r>
          </a:p>
          <a:p>
            <a:pPr eaLnBrk="1" hangingPunct="1"/>
            <a:r>
              <a:rPr lang="en-US" altLang="x-none"/>
              <a:t>Fragmented on K						Vector: ko, k</a:t>
            </a:r>
            <a:r>
              <a:rPr lang="en-US" altLang="x-none" sz="2400"/>
              <a:t>1</a:t>
            </a:r>
            <a:r>
              <a:rPr lang="en-US" altLang="x-none"/>
              <a:t>, … kn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47111" name="Rectangle 4"/>
          <p:cNvSpPr>
            <a:spLocks noChangeArrowheads="1"/>
          </p:cNvSpPr>
          <p:nvPr/>
        </p:nvSpPr>
        <p:spPr bwMode="auto">
          <a:xfrm>
            <a:off x="2457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47112" name="Rectangle 5"/>
          <p:cNvSpPr>
            <a:spLocks noChangeArrowheads="1"/>
          </p:cNvSpPr>
          <p:nvPr/>
        </p:nvSpPr>
        <p:spPr bwMode="auto">
          <a:xfrm>
            <a:off x="2457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</a:t>
            </a:r>
          </a:p>
        </p:txBody>
      </p:sp>
      <p:sp>
        <p:nvSpPr>
          <p:cNvPr id="47113" name="Rectangle 6"/>
          <p:cNvSpPr>
            <a:spLocks noChangeArrowheads="1"/>
          </p:cNvSpPr>
          <p:nvPr/>
        </p:nvSpPr>
        <p:spPr bwMode="auto">
          <a:xfrm>
            <a:off x="6648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27</a:t>
            </a:r>
          </a:p>
        </p:txBody>
      </p:sp>
      <p:sp>
        <p:nvSpPr>
          <p:cNvPr id="47114" name="Rectangle 7"/>
          <p:cNvSpPr>
            <a:spLocks noChangeArrowheads="1"/>
          </p:cNvSpPr>
          <p:nvPr/>
        </p:nvSpPr>
        <p:spPr bwMode="auto">
          <a:xfrm>
            <a:off x="6648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22</a:t>
            </a:r>
          </a:p>
        </p:txBody>
      </p:sp>
      <p:sp>
        <p:nvSpPr>
          <p:cNvPr id="47115" name="Rectangle 8"/>
          <p:cNvSpPr>
            <a:spLocks noChangeArrowheads="1"/>
          </p:cNvSpPr>
          <p:nvPr/>
        </p:nvSpPr>
        <p:spPr bwMode="auto">
          <a:xfrm>
            <a:off x="4743896" y="32131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47116" name="Rectangle 9"/>
          <p:cNvSpPr>
            <a:spLocks noChangeArrowheads="1"/>
          </p:cNvSpPr>
          <p:nvPr/>
        </p:nvSpPr>
        <p:spPr bwMode="auto">
          <a:xfrm>
            <a:off x="4743896" y="37465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17</a:t>
            </a:r>
          </a:p>
        </p:txBody>
      </p:sp>
      <p:sp>
        <p:nvSpPr>
          <p:cNvPr id="47117" name="Rectangle 10"/>
          <p:cNvSpPr>
            <a:spLocks noChangeArrowheads="1"/>
          </p:cNvSpPr>
          <p:nvPr/>
        </p:nvSpPr>
        <p:spPr bwMode="auto">
          <a:xfrm>
            <a:off x="4743896" y="4279900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14</a:t>
            </a:r>
          </a:p>
        </p:txBody>
      </p:sp>
      <p:sp>
        <p:nvSpPr>
          <p:cNvPr id="47118" name="Oval 11"/>
          <p:cNvSpPr>
            <a:spLocks noChangeArrowheads="1"/>
          </p:cNvSpPr>
          <p:nvPr/>
        </p:nvSpPr>
        <p:spPr bwMode="auto">
          <a:xfrm>
            <a:off x="3753296" y="34417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47119" name="Oval 13"/>
          <p:cNvSpPr>
            <a:spLocks noChangeArrowheads="1"/>
          </p:cNvSpPr>
          <p:nvPr/>
        </p:nvSpPr>
        <p:spPr bwMode="auto">
          <a:xfrm>
            <a:off x="5810696" y="3441700"/>
            <a:ext cx="609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20</a:t>
            </a:r>
          </a:p>
        </p:txBody>
      </p: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5886896" y="30607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</a:t>
            </a:r>
            <a:r>
              <a:rPr lang="en-US" altLang="x-none" sz="1800"/>
              <a:t>1</a:t>
            </a:r>
          </a:p>
        </p:txBody>
      </p:sp>
      <p:sp>
        <p:nvSpPr>
          <p:cNvPr id="47121" name="Text Box 16"/>
          <p:cNvSpPr txBox="1">
            <a:spLocks noChangeArrowheads="1"/>
          </p:cNvSpPr>
          <p:nvPr/>
        </p:nvSpPr>
        <p:spPr bwMode="auto">
          <a:xfrm>
            <a:off x="3829496" y="3060700"/>
            <a:ext cx="460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</a:t>
            </a:r>
            <a:r>
              <a:rPr lang="en-US" altLang="x-none" sz="18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883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5C5C7B4-171B-344F-B06C-7581F0415F21}" type="slidenum">
              <a:rPr lang="en-US" altLang="x-none" sz="1400"/>
              <a:pPr eaLnBrk="1" hangingPunct="1"/>
              <a:t>22</a:t>
            </a:fld>
            <a:endParaRPr lang="en-US" altLang="x-none" sz="1400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616" y="673100"/>
            <a:ext cx="7772400" cy="1866900"/>
          </a:xfrm>
        </p:spPr>
        <p:txBody>
          <a:bodyPr/>
          <a:lstStyle/>
          <a:p>
            <a:pPr eaLnBrk="1" hangingPunct="1"/>
            <a:r>
              <a:rPr lang="en-US" altLang="x-none" u="sng"/>
              <a:t>Algorithm:</a:t>
            </a:r>
            <a:r>
              <a:rPr lang="en-US" altLang="x-none"/>
              <a:t> each fragment sorted independently</a:t>
            </a:r>
          </a:p>
          <a:p>
            <a:pPr eaLnBrk="1" hangingPunct="1"/>
            <a:r>
              <a:rPr lang="en-US" altLang="x-none" dirty="0"/>
              <a:t>If necessary, ship results</a:t>
            </a:r>
          </a:p>
        </p:txBody>
      </p:sp>
    </p:spTree>
    <p:extLst>
      <p:ext uri="{BB962C8B-B14F-4D97-AF65-F5344CB8AC3E}">
        <p14:creationId xmlns:p14="http://schemas.microsoft.com/office/powerpoint/2010/main" val="6674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0843CE9-3BE7-EA42-A75C-67FFBE3F8068}" type="slidenum">
              <a:rPr lang="en-US" altLang="x-none" sz="1400"/>
              <a:pPr eaLnBrk="1" hangingPunct="1"/>
              <a:t>23</a:t>
            </a:fld>
            <a:endParaRPr lang="en-US" altLang="x-none" sz="140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x-none" dirty="0">
                <a:sym typeface="Symbol" charset="2"/>
              </a:rPr>
              <a:t> Same idea on different 							</a:t>
            </a:r>
            <a:r>
              <a:rPr lang="en-US" altLang="x-none" dirty="0" smtClean="0">
                <a:sym typeface="Symbol" charset="2"/>
              </a:rPr>
              <a:t>architectures</a:t>
            </a:r>
            <a:endParaRPr lang="en-US" altLang="x-none" dirty="0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Shared nothing:</a:t>
            </a:r>
          </a:p>
          <a:p>
            <a:pPr eaLnBrk="1" hangingPunct="1">
              <a:buFontTx/>
              <a:buNone/>
            </a:pPr>
            <a:endParaRPr lang="en-US" altLang="x-none" u="sng" dirty="0"/>
          </a:p>
          <a:p>
            <a:pPr eaLnBrk="1" hangingPunct="1">
              <a:buFontTx/>
              <a:buNone/>
            </a:pPr>
            <a:endParaRPr lang="en-US" altLang="x-none" u="sng" dirty="0" smtClean="0"/>
          </a:p>
          <a:p>
            <a:pPr eaLnBrk="1" hangingPunct="1">
              <a:buFontTx/>
              <a:buNone/>
            </a:pPr>
            <a:endParaRPr lang="en-US" altLang="x-none" sz="2000" u="sng" dirty="0"/>
          </a:p>
          <a:p>
            <a:pPr eaLnBrk="1" hangingPunct="1">
              <a:buFontTx/>
              <a:buNone/>
            </a:pPr>
            <a:r>
              <a:rPr lang="en-US" altLang="x-none" u="sng" dirty="0"/>
              <a:t>Shared memory:</a:t>
            </a:r>
            <a:r>
              <a:rPr lang="en-US" altLang="x-none" dirty="0"/>
              <a:t>	</a:t>
            </a:r>
            <a:r>
              <a:rPr lang="en-US" altLang="x-none" sz="2400" dirty="0"/>
              <a:t>sorts F1   	sorts F2</a:t>
            </a:r>
            <a:endParaRPr lang="en-US" altLang="x-none" u="sng" dirty="0"/>
          </a:p>
        </p:txBody>
      </p:sp>
      <p:sp>
        <p:nvSpPr>
          <p:cNvPr id="49159" name="Rectangle 4"/>
          <p:cNvSpPr>
            <a:spLocks noChangeArrowheads="1"/>
          </p:cNvSpPr>
          <p:nvPr/>
        </p:nvSpPr>
        <p:spPr bwMode="auto">
          <a:xfrm>
            <a:off x="5105400" y="220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P1</a:t>
            </a:r>
          </a:p>
        </p:txBody>
      </p:sp>
      <p:sp>
        <p:nvSpPr>
          <p:cNvPr id="49160" name="Line 5"/>
          <p:cNvSpPr>
            <a:spLocks noChangeShapeType="1"/>
          </p:cNvSpPr>
          <p:nvPr/>
        </p:nvSpPr>
        <p:spPr bwMode="auto">
          <a:xfrm>
            <a:off x="42672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Rectangle 6"/>
          <p:cNvSpPr>
            <a:spLocks noChangeArrowheads="1"/>
          </p:cNvSpPr>
          <p:nvPr/>
        </p:nvSpPr>
        <p:spPr bwMode="auto">
          <a:xfrm>
            <a:off x="5181600" y="3124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62" name="AutoShape 7"/>
          <p:cNvSpPr>
            <a:spLocks noChangeArrowheads="1"/>
          </p:cNvSpPr>
          <p:nvPr/>
        </p:nvSpPr>
        <p:spPr bwMode="auto">
          <a:xfrm>
            <a:off x="4343400" y="3124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63" name="Line 8"/>
          <p:cNvSpPr>
            <a:spLocks noChangeShapeType="1"/>
          </p:cNvSpPr>
          <p:nvPr/>
        </p:nvSpPr>
        <p:spPr bwMode="auto">
          <a:xfrm>
            <a:off x="54102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Line 9"/>
          <p:cNvSpPr>
            <a:spLocks noChangeShapeType="1"/>
          </p:cNvSpPr>
          <p:nvPr/>
        </p:nvSpPr>
        <p:spPr bwMode="auto">
          <a:xfrm>
            <a:off x="46482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Rectangle 10"/>
          <p:cNvSpPr>
            <a:spLocks noChangeArrowheads="1"/>
          </p:cNvSpPr>
          <p:nvPr/>
        </p:nvSpPr>
        <p:spPr bwMode="auto">
          <a:xfrm flipH="1">
            <a:off x="6934200" y="2209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P2</a:t>
            </a:r>
          </a:p>
        </p:txBody>
      </p:sp>
      <p:sp>
        <p:nvSpPr>
          <p:cNvPr id="49166" name="Line 11"/>
          <p:cNvSpPr>
            <a:spLocks noChangeShapeType="1"/>
          </p:cNvSpPr>
          <p:nvPr/>
        </p:nvSpPr>
        <p:spPr bwMode="auto">
          <a:xfrm flipH="1">
            <a:off x="6858000" y="2895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7" name="Rectangle 12"/>
          <p:cNvSpPr>
            <a:spLocks noChangeArrowheads="1"/>
          </p:cNvSpPr>
          <p:nvPr/>
        </p:nvSpPr>
        <p:spPr bwMode="auto">
          <a:xfrm flipH="1">
            <a:off x="6934200" y="3124200"/>
            <a:ext cx="457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68" name="AutoShape 13"/>
          <p:cNvSpPr>
            <a:spLocks noChangeArrowheads="1"/>
          </p:cNvSpPr>
          <p:nvPr/>
        </p:nvSpPr>
        <p:spPr bwMode="auto">
          <a:xfrm flipH="1">
            <a:off x="7696200" y="3124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69" name="Line 14"/>
          <p:cNvSpPr>
            <a:spLocks noChangeShapeType="1"/>
          </p:cNvSpPr>
          <p:nvPr/>
        </p:nvSpPr>
        <p:spPr bwMode="auto">
          <a:xfrm flipH="1">
            <a:off x="7162800" y="2667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Line 15"/>
          <p:cNvSpPr>
            <a:spLocks noChangeShapeType="1"/>
          </p:cNvSpPr>
          <p:nvPr/>
        </p:nvSpPr>
        <p:spPr bwMode="auto">
          <a:xfrm flipH="1">
            <a:off x="7924800" y="2895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Oval 17"/>
          <p:cNvSpPr>
            <a:spLocks noChangeArrowheads="1"/>
          </p:cNvSpPr>
          <p:nvPr/>
        </p:nvSpPr>
        <p:spPr bwMode="auto">
          <a:xfrm>
            <a:off x="5867400" y="2590800"/>
            <a:ext cx="762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Net</a:t>
            </a:r>
            <a:endParaRPr lang="en-US" altLang="x-none"/>
          </a:p>
        </p:txBody>
      </p:sp>
      <p:sp>
        <p:nvSpPr>
          <p:cNvPr id="49172" name="Text Box 18"/>
          <p:cNvSpPr txBox="1">
            <a:spLocks noChangeArrowheads="1"/>
          </p:cNvSpPr>
          <p:nvPr/>
        </p:nvSpPr>
        <p:spPr bwMode="auto">
          <a:xfrm>
            <a:off x="3733800" y="3048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49173" name="Text Box 19"/>
          <p:cNvSpPr txBox="1">
            <a:spLocks noChangeArrowheads="1"/>
          </p:cNvSpPr>
          <p:nvPr/>
        </p:nvSpPr>
        <p:spPr bwMode="auto">
          <a:xfrm>
            <a:off x="8305800" y="3048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49174" name="Line 20"/>
          <p:cNvSpPr>
            <a:spLocks noChangeShapeType="1"/>
          </p:cNvSpPr>
          <p:nvPr/>
        </p:nvSpPr>
        <p:spPr bwMode="auto">
          <a:xfrm>
            <a:off x="5638800" y="2362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Line 21"/>
          <p:cNvSpPr>
            <a:spLocks noChangeShapeType="1"/>
          </p:cNvSpPr>
          <p:nvPr/>
        </p:nvSpPr>
        <p:spPr bwMode="auto">
          <a:xfrm flipH="1">
            <a:off x="6400800" y="2362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6" name="Line 22"/>
          <p:cNvSpPr>
            <a:spLocks noChangeShapeType="1"/>
          </p:cNvSpPr>
          <p:nvPr/>
        </p:nvSpPr>
        <p:spPr bwMode="auto">
          <a:xfrm>
            <a:off x="4267200" y="5257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7" name="Rectangle 23"/>
          <p:cNvSpPr>
            <a:spLocks noChangeArrowheads="1"/>
          </p:cNvSpPr>
          <p:nvPr/>
        </p:nvSpPr>
        <p:spPr bwMode="auto">
          <a:xfrm>
            <a:off x="4724400" y="4495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P1</a:t>
            </a:r>
          </a:p>
        </p:txBody>
      </p:sp>
      <p:sp>
        <p:nvSpPr>
          <p:cNvPr id="49178" name="Rectangle 24"/>
          <p:cNvSpPr>
            <a:spLocks noChangeArrowheads="1"/>
          </p:cNvSpPr>
          <p:nvPr/>
        </p:nvSpPr>
        <p:spPr bwMode="auto">
          <a:xfrm>
            <a:off x="6629400" y="44958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P2</a:t>
            </a:r>
          </a:p>
        </p:txBody>
      </p:sp>
      <p:sp>
        <p:nvSpPr>
          <p:cNvPr id="49179" name="Rectangle 25"/>
          <p:cNvSpPr>
            <a:spLocks noChangeArrowheads="1"/>
          </p:cNvSpPr>
          <p:nvPr/>
        </p:nvSpPr>
        <p:spPr bwMode="auto">
          <a:xfrm>
            <a:off x="5562600" y="5410200"/>
            <a:ext cx="838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M</a:t>
            </a:r>
          </a:p>
        </p:txBody>
      </p:sp>
      <p:sp>
        <p:nvSpPr>
          <p:cNvPr id="49180" name="AutoShape 26"/>
          <p:cNvSpPr>
            <a:spLocks noChangeArrowheads="1"/>
          </p:cNvSpPr>
          <p:nvPr/>
        </p:nvSpPr>
        <p:spPr bwMode="auto">
          <a:xfrm>
            <a:off x="4495800" y="5410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81" name="AutoShape 27"/>
          <p:cNvSpPr>
            <a:spLocks noChangeArrowheads="1"/>
          </p:cNvSpPr>
          <p:nvPr/>
        </p:nvSpPr>
        <p:spPr bwMode="auto">
          <a:xfrm>
            <a:off x="7010400" y="5410200"/>
            <a:ext cx="533400" cy="4572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82" name="Line 28"/>
          <p:cNvSpPr>
            <a:spLocks noChangeShapeType="1"/>
          </p:cNvSpPr>
          <p:nvPr/>
        </p:nvSpPr>
        <p:spPr bwMode="auto">
          <a:xfrm>
            <a:off x="495300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Line 29"/>
          <p:cNvSpPr>
            <a:spLocks noChangeShapeType="1"/>
          </p:cNvSpPr>
          <p:nvPr/>
        </p:nvSpPr>
        <p:spPr bwMode="auto">
          <a:xfrm>
            <a:off x="6858000" y="4267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Text Box 30"/>
          <p:cNvSpPr txBox="1">
            <a:spLocks noChangeArrowheads="1"/>
          </p:cNvSpPr>
          <p:nvPr/>
        </p:nvSpPr>
        <p:spPr bwMode="auto">
          <a:xfrm>
            <a:off x="3886200" y="54102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1</a:t>
            </a:r>
            <a:endParaRPr lang="en-US" altLang="x-none"/>
          </a:p>
        </p:txBody>
      </p:sp>
      <p:sp>
        <p:nvSpPr>
          <p:cNvPr id="49185" name="Text Box 31"/>
          <p:cNvSpPr txBox="1">
            <a:spLocks noChangeArrowheads="1"/>
          </p:cNvSpPr>
          <p:nvPr/>
        </p:nvSpPr>
        <p:spPr bwMode="auto">
          <a:xfrm>
            <a:off x="7620000" y="5334000"/>
            <a:ext cx="563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F</a:t>
            </a:r>
            <a:r>
              <a:rPr lang="en-US" altLang="x-none" sz="2400"/>
              <a:t>2</a:t>
            </a:r>
            <a:endParaRPr lang="en-US" altLang="x-none"/>
          </a:p>
        </p:txBody>
      </p:sp>
      <p:sp>
        <p:nvSpPr>
          <p:cNvPr id="49186" name="Line 32"/>
          <p:cNvSpPr>
            <a:spLocks noChangeShapeType="1"/>
          </p:cNvSpPr>
          <p:nvPr/>
        </p:nvSpPr>
        <p:spPr bwMode="auto">
          <a:xfrm flipV="1">
            <a:off x="5943600" y="525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Line 33"/>
          <p:cNvSpPr>
            <a:spLocks noChangeShapeType="1"/>
          </p:cNvSpPr>
          <p:nvPr/>
        </p:nvSpPr>
        <p:spPr bwMode="auto">
          <a:xfrm>
            <a:off x="49530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Line 35"/>
          <p:cNvSpPr>
            <a:spLocks noChangeShapeType="1"/>
          </p:cNvSpPr>
          <p:nvPr/>
        </p:nvSpPr>
        <p:spPr bwMode="auto">
          <a:xfrm>
            <a:off x="6858000" y="4953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Line 36"/>
          <p:cNvSpPr>
            <a:spLocks noChangeShapeType="1"/>
          </p:cNvSpPr>
          <p:nvPr/>
        </p:nvSpPr>
        <p:spPr bwMode="auto">
          <a:xfrm>
            <a:off x="47244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Line 37"/>
          <p:cNvSpPr>
            <a:spLocks noChangeShapeType="1"/>
          </p:cNvSpPr>
          <p:nvPr/>
        </p:nvSpPr>
        <p:spPr bwMode="auto">
          <a:xfrm>
            <a:off x="73152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2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E6D7B98-73E7-2648-BD84-75A234D237E9}" type="slidenum">
              <a:rPr lang="en-US" altLang="x-none" sz="1400"/>
              <a:pPr eaLnBrk="1" hangingPunct="1"/>
              <a:t>24</a:t>
            </a:fld>
            <a:endParaRPr lang="en-US" altLang="x-none" sz="140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92088" y="368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Range partitioning sort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388" y="1498600"/>
            <a:ext cx="7772400" cy="4090640"/>
          </a:xfrm>
        </p:spPr>
        <p:txBody>
          <a:bodyPr/>
          <a:lstStyle/>
          <a:p>
            <a:pPr eaLnBrk="1" hangingPunct="1"/>
            <a:r>
              <a:rPr lang="en-US" altLang="x-none" dirty="0"/>
              <a:t>R(K,….), sort on K</a:t>
            </a:r>
          </a:p>
          <a:p>
            <a:pPr eaLnBrk="1" hangingPunct="1"/>
            <a:r>
              <a:rPr lang="en-US" altLang="x-none" dirty="0"/>
              <a:t>R located at one or more site/disk,</a:t>
            </a:r>
            <a:br>
              <a:rPr lang="en-US" altLang="x-none" dirty="0"/>
            </a:br>
            <a:r>
              <a:rPr lang="en-US" altLang="x-none" dirty="0"/>
              <a:t>   </a:t>
            </a:r>
            <a:r>
              <a:rPr lang="en-US" altLang="x-none" u="sng" dirty="0">
                <a:solidFill>
                  <a:srgbClr val="FF0000"/>
                </a:solidFill>
              </a:rPr>
              <a:t>not </a:t>
            </a:r>
            <a:r>
              <a:rPr lang="en-US" altLang="x-none" dirty="0"/>
              <a:t>fragmented on </a:t>
            </a:r>
            <a:r>
              <a:rPr lang="en-US" altLang="x-none" dirty="0" smtClean="0"/>
              <a:t>K</a:t>
            </a:r>
          </a:p>
          <a:p>
            <a:pPr eaLnBrk="1" hangingPunct="1"/>
            <a:endParaRPr lang="en-US" altLang="x-none" dirty="0"/>
          </a:p>
          <a:p>
            <a:pPr eaLnBrk="1" hangingPunct="1"/>
            <a:endParaRPr lang="en-US" altLang="x-none" dirty="0" smtClean="0"/>
          </a:p>
          <a:p>
            <a:pPr eaLnBrk="1" hangingPunct="1"/>
            <a:r>
              <a:rPr lang="en-US" altLang="zh-CN" sz="4400" dirty="0" smtClean="0"/>
              <a:t>Solution:</a:t>
            </a:r>
            <a:r>
              <a:rPr lang="zh-CN" altLang="en-US" sz="4400" dirty="0" smtClean="0"/>
              <a:t> </a:t>
            </a:r>
            <a:r>
              <a:rPr lang="en-US" altLang="x-none" sz="4400" dirty="0"/>
              <a:t>Range partition on </a:t>
            </a:r>
            <a:r>
              <a:rPr lang="en-US" altLang="zh-CN" sz="4400" dirty="0" smtClean="0"/>
              <a:t>K</a:t>
            </a:r>
            <a:endParaRPr lang="en-US" altLang="x-none" sz="4400" dirty="0"/>
          </a:p>
        </p:txBody>
      </p:sp>
    </p:spTree>
    <p:extLst>
      <p:ext uri="{BB962C8B-B14F-4D97-AF65-F5344CB8AC3E}">
        <p14:creationId xmlns:p14="http://schemas.microsoft.com/office/powerpoint/2010/main" val="19792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FD9BAD9-E2E3-A045-95E5-0CFB8031A4A3}" type="slidenum">
              <a:rPr lang="en-US" altLang="x-none" sz="1400"/>
              <a:pPr eaLnBrk="1" hangingPunct="1"/>
              <a:t>25</a:t>
            </a:fld>
            <a:endParaRPr lang="en-US" altLang="x-none" sz="1400"/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624" y="48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 dirty="0"/>
              <a:t>Algorithm: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(a) Range partition on K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(b) Basic sort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Ra</a:t>
            </a:r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lnSpc>
                <a:spcPct val="40000"/>
              </a:lnSpc>
              <a:buFontTx/>
              <a:buNone/>
            </a:pPr>
            <a:r>
              <a:rPr lang="en-US" altLang="x-none" dirty="0" err="1"/>
              <a:t>Rb</a:t>
            </a:r>
            <a:endParaRPr lang="en-US" altLang="x-none" dirty="0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8358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1</a:t>
            </a:r>
          </a:p>
        </p:txBody>
      </p:sp>
      <p:sp>
        <p:nvSpPr>
          <p:cNvPr id="51207" name="Rectangle 10"/>
          <p:cNvSpPr>
            <a:spLocks noChangeArrowheads="1"/>
          </p:cNvSpPr>
          <p:nvPr/>
        </p:nvSpPr>
        <p:spPr bwMode="auto">
          <a:xfrm>
            <a:off x="5848524" y="32131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2</a:t>
            </a:r>
          </a:p>
        </p:txBody>
      </p:sp>
      <p:sp>
        <p:nvSpPr>
          <p:cNvPr id="51208" name="Rectangle 13"/>
          <p:cNvSpPr>
            <a:spLocks noChangeArrowheads="1"/>
          </p:cNvSpPr>
          <p:nvPr/>
        </p:nvSpPr>
        <p:spPr bwMode="auto">
          <a:xfrm>
            <a:off x="5823124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R’</a:t>
            </a:r>
            <a:r>
              <a:rPr lang="en-US" altLang="x-none" sz="2400"/>
              <a:t>3</a:t>
            </a:r>
          </a:p>
        </p:txBody>
      </p:sp>
      <p:sp>
        <p:nvSpPr>
          <p:cNvPr id="51209" name="Oval 14"/>
          <p:cNvSpPr>
            <a:spLocks noChangeArrowheads="1"/>
          </p:cNvSpPr>
          <p:nvPr/>
        </p:nvSpPr>
        <p:spPr bwMode="auto">
          <a:xfrm>
            <a:off x="3943524" y="28321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ko</a:t>
            </a:r>
          </a:p>
        </p:txBody>
      </p:sp>
      <p:sp>
        <p:nvSpPr>
          <p:cNvPr id="51210" name="Oval 15"/>
          <p:cNvSpPr>
            <a:spLocks noChangeArrowheads="1"/>
          </p:cNvSpPr>
          <p:nvPr/>
        </p:nvSpPr>
        <p:spPr bwMode="auto">
          <a:xfrm>
            <a:off x="3930824" y="3911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k1</a:t>
            </a:r>
          </a:p>
        </p:txBody>
      </p:sp>
      <p:sp>
        <p:nvSpPr>
          <p:cNvPr id="51211" name="Text Box 17"/>
          <p:cNvSpPr txBox="1">
            <a:spLocks noChangeArrowheads="1"/>
          </p:cNvSpPr>
          <p:nvPr/>
        </p:nvSpPr>
        <p:spPr bwMode="auto">
          <a:xfrm>
            <a:off x="4540424" y="21590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2" name="Text Box 18"/>
          <p:cNvSpPr txBox="1">
            <a:spLocks noChangeArrowheads="1"/>
          </p:cNvSpPr>
          <p:nvPr/>
        </p:nvSpPr>
        <p:spPr bwMode="auto">
          <a:xfrm>
            <a:off x="4540424" y="3136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3" name="Text Box 19"/>
          <p:cNvSpPr txBox="1">
            <a:spLocks noChangeArrowheads="1"/>
          </p:cNvSpPr>
          <p:nvPr/>
        </p:nvSpPr>
        <p:spPr bwMode="auto">
          <a:xfrm>
            <a:off x="4476924" y="4279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51214" name="Line 20"/>
          <p:cNvSpPr>
            <a:spLocks noChangeShapeType="1"/>
          </p:cNvSpPr>
          <p:nvPr/>
        </p:nvSpPr>
        <p:spPr bwMode="auto">
          <a:xfrm>
            <a:off x="4616624" y="254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Line 21"/>
          <p:cNvSpPr>
            <a:spLocks noChangeShapeType="1"/>
          </p:cNvSpPr>
          <p:nvPr/>
        </p:nvSpPr>
        <p:spPr bwMode="auto">
          <a:xfrm>
            <a:off x="4629324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Line 22"/>
          <p:cNvSpPr>
            <a:spLocks noChangeShapeType="1"/>
          </p:cNvSpPr>
          <p:nvPr/>
        </p:nvSpPr>
        <p:spPr bwMode="auto">
          <a:xfrm>
            <a:off x="4705524" y="4686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Rectangle 4"/>
          <p:cNvSpPr>
            <a:spLocks noChangeArrowheads="1"/>
          </p:cNvSpPr>
          <p:nvPr/>
        </p:nvSpPr>
        <p:spPr bwMode="auto">
          <a:xfrm>
            <a:off x="21020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51218" name="Rectangle 5"/>
          <p:cNvSpPr>
            <a:spLocks noChangeArrowheads="1"/>
          </p:cNvSpPr>
          <p:nvPr/>
        </p:nvSpPr>
        <p:spPr bwMode="auto">
          <a:xfrm>
            <a:off x="3854624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1</a:t>
            </a:r>
          </a:p>
        </p:txBody>
      </p:sp>
      <p:sp>
        <p:nvSpPr>
          <p:cNvPr id="51219" name="Rectangle 9"/>
          <p:cNvSpPr>
            <a:spLocks noChangeArrowheads="1"/>
          </p:cNvSpPr>
          <p:nvPr/>
        </p:nvSpPr>
        <p:spPr bwMode="auto">
          <a:xfrm>
            <a:off x="3854624" y="323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2</a:t>
            </a:r>
          </a:p>
        </p:txBody>
      </p:sp>
      <p:sp>
        <p:nvSpPr>
          <p:cNvPr id="51220" name="Rectangle 12"/>
          <p:cNvSpPr>
            <a:spLocks noChangeArrowheads="1"/>
          </p:cNvSpPr>
          <p:nvPr/>
        </p:nvSpPr>
        <p:spPr bwMode="auto">
          <a:xfrm>
            <a:off x="3829224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3</a:t>
            </a:r>
          </a:p>
        </p:txBody>
      </p:sp>
      <p:sp>
        <p:nvSpPr>
          <p:cNvPr id="51221" name="Rectangle 16"/>
          <p:cNvSpPr>
            <a:spLocks noChangeArrowheads="1"/>
          </p:cNvSpPr>
          <p:nvPr/>
        </p:nvSpPr>
        <p:spPr bwMode="auto">
          <a:xfrm>
            <a:off x="2102024" y="307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51222" name="Line 23"/>
          <p:cNvSpPr>
            <a:spLocks noChangeShapeType="1"/>
          </p:cNvSpPr>
          <p:nvPr/>
        </p:nvSpPr>
        <p:spPr bwMode="auto">
          <a:xfrm>
            <a:off x="2787824" y="246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Line 24"/>
          <p:cNvSpPr>
            <a:spLocks noChangeShapeType="1"/>
          </p:cNvSpPr>
          <p:nvPr/>
        </p:nvSpPr>
        <p:spPr bwMode="auto">
          <a:xfrm>
            <a:off x="2787824" y="3302000"/>
            <a:ext cx="9398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Line 25"/>
          <p:cNvSpPr>
            <a:spLocks noChangeShapeType="1"/>
          </p:cNvSpPr>
          <p:nvPr/>
        </p:nvSpPr>
        <p:spPr bwMode="auto">
          <a:xfrm flipV="1">
            <a:off x="2864024" y="2590800"/>
            <a:ext cx="9271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Line 26"/>
          <p:cNvSpPr>
            <a:spLocks noChangeShapeType="1"/>
          </p:cNvSpPr>
          <p:nvPr/>
        </p:nvSpPr>
        <p:spPr bwMode="auto">
          <a:xfrm>
            <a:off x="2864024" y="3530600"/>
            <a:ext cx="863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Line 27"/>
          <p:cNvSpPr>
            <a:spLocks noChangeShapeType="1"/>
          </p:cNvSpPr>
          <p:nvPr/>
        </p:nvSpPr>
        <p:spPr bwMode="auto">
          <a:xfrm>
            <a:off x="2864024" y="2616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Line 28"/>
          <p:cNvSpPr>
            <a:spLocks noChangeShapeType="1"/>
          </p:cNvSpPr>
          <p:nvPr/>
        </p:nvSpPr>
        <p:spPr bwMode="auto">
          <a:xfrm>
            <a:off x="2864024" y="2768600"/>
            <a:ext cx="876300" cy="165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9"/>
          <p:cNvSpPr txBox="1">
            <a:spLocks noChangeArrowheads="1"/>
          </p:cNvSpPr>
          <p:nvPr/>
        </p:nvSpPr>
        <p:spPr bwMode="auto">
          <a:xfrm>
            <a:off x="7817024" y="2997200"/>
            <a:ext cx="1289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Result</a:t>
            </a:r>
          </a:p>
        </p:txBody>
      </p:sp>
      <p:sp>
        <p:nvSpPr>
          <p:cNvPr id="51229" name="Line 30"/>
          <p:cNvSpPr>
            <a:spLocks noChangeShapeType="1"/>
          </p:cNvSpPr>
          <p:nvPr/>
        </p:nvSpPr>
        <p:spPr bwMode="auto">
          <a:xfrm>
            <a:off x="6597824" y="337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Line 31"/>
          <p:cNvSpPr>
            <a:spLocks noChangeShapeType="1"/>
          </p:cNvSpPr>
          <p:nvPr/>
        </p:nvSpPr>
        <p:spPr bwMode="auto">
          <a:xfrm>
            <a:off x="6521624" y="2463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Line 32"/>
          <p:cNvSpPr>
            <a:spLocks noChangeShapeType="1"/>
          </p:cNvSpPr>
          <p:nvPr/>
        </p:nvSpPr>
        <p:spPr bwMode="auto">
          <a:xfrm flipV="1">
            <a:off x="6597824" y="375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A4EEFAF-D510-DD48-8998-C2F959116BBA}" type="slidenum">
              <a:rPr lang="en-US" altLang="x-none" sz="1400"/>
              <a:pPr eaLnBrk="1" hangingPunct="1"/>
              <a:t>26</a:t>
            </a:fld>
            <a:endParaRPr lang="en-US" altLang="x-none" sz="140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096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 Selecting a good partition vector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5100" y="1981200"/>
            <a:ext cx="7499350" cy="42672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dirty="0"/>
              <a:t>		R</a:t>
            </a:r>
            <a:r>
              <a:rPr lang="en-US" altLang="x-none" sz="2400" dirty="0"/>
              <a:t>a</a:t>
            </a:r>
            <a:r>
              <a:rPr lang="en-US" altLang="x-none" dirty="0"/>
              <a:t>			</a:t>
            </a:r>
            <a:r>
              <a:rPr lang="en-US" altLang="x-none" dirty="0" err="1"/>
              <a:t>R</a:t>
            </a:r>
            <a:r>
              <a:rPr lang="en-US" altLang="x-none" sz="2400" dirty="0" err="1"/>
              <a:t>b</a:t>
            </a:r>
            <a:r>
              <a:rPr lang="en-US" altLang="x-none" dirty="0"/>
              <a:t>			</a:t>
            </a:r>
            <a:r>
              <a:rPr lang="en-US" altLang="x-none" dirty="0" err="1"/>
              <a:t>R</a:t>
            </a:r>
            <a:r>
              <a:rPr lang="en-US" altLang="x-none" sz="2400" dirty="0" err="1"/>
              <a:t>c</a:t>
            </a:r>
            <a:endParaRPr lang="en-US" altLang="x-none" dirty="0"/>
          </a:p>
        </p:txBody>
      </p:sp>
      <p:sp>
        <p:nvSpPr>
          <p:cNvPr id="52231" name="Rectangle 4"/>
          <p:cNvSpPr>
            <a:spLocks noChangeArrowheads="1"/>
          </p:cNvSpPr>
          <p:nvPr/>
        </p:nvSpPr>
        <p:spPr bwMode="auto">
          <a:xfrm>
            <a:off x="66294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</a:t>
            </a:r>
          </a:p>
        </p:txBody>
      </p:sp>
      <p:sp>
        <p:nvSpPr>
          <p:cNvPr id="52232" name="Rectangle 5"/>
          <p:cNvSpPr>
            <a:spLocks noChangeArrowheads="1"/>
          </p:cNvSpPr>
          <p:nvPr/>
        </p:nvSpPr>
        <p:spPr bwMode="auto">
          <a:xfrm>
            <a:off x="70866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33" name="Rectangle 6"/>
          <p:cNvSpPr>
            <a:spLocks noChangeArrowheads="1"/>
          </p:cNvSpPr>
          <p:nvPr/>
        </p:nvSpPr>
        <p:spPr bwMode="auto">
          <a:xfrm>
            <a:off x="66294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12</a:t>
            </a:r>
          </a:p>
        </p:txBody>
      </p:sp>
      <p:sp>
        <p:nvSpPr>
          <p:cNvPr id="52234" name="Rectangle 7"/>
          <p:cNvSpPr>
            <a:spLocks noChangeArrowheads="1"/>
          </p:cNvSpPr>
          <p:nvPr/>
        </p:nvSpPr>
        <p:spPr bwMode="auto">
          <a:xfrm>
            <a:off x="70866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35" name="Rectangle 8"/>
          <p:cNvSpPr>
            <a:spLocks noChangeArrowheads="1"/>
          </p:cNvSpPr>
          <p:nvPr/>
        </p:nvSpPr>
        <p:spPr bwMode="auto">
          <a:xfrm>
            <a:off x="66294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4</a:t>
            </a:r>
          </a:p>
        </p:txBody>
      </p:sp>
      <p:sp>
        <p:nvSpPr>
          <p:cNvPr id="52236" name="Rectangle 9"/>
          <p:cNvSpPr>
            <a:spLocks noChangeArrowheads="1"/>
          </p:cNvSpPr>
          <p:nvPr/>
        </p:nvSpPr>
        <p:spPr bwMode="auto">
          <a:xfrm>
            <a:off x="70866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37" name="Rectangle 14"/>
          <p:cNvSpPr>
            <a:spLocks noChangeArrowheads="1"/>
          </p:cNvSpPr>
          <p:nvPr/>
        </p:nvSpPr>
        <p:spPr bwMode="auto">
          <a:xfrm>
            <a:off x="13716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7</a:t>
            </a:r>
          </a:p>
        </p:txBody>
      </p:sp>
      <p:sp>
        <p:nvSpPr>
          <p:cNvPr id="52238" name="Rectangle 15"/>
          <p:cNvSpPr>
            <a:spLocks noChangeArrowheads="1"/>
          </p:cNvSpPr>
          <p:nvPr/>
        </p:nvSpPr>
        <p:spPr bwMode="auto">
          <a:xfrm>
            <a:off x="18288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39" name="Rectangle 16"/>
          <p:cNvSpPr>
            <a:spLocks noChangeArrowheads="1"/>
          </p:cNvSpPr>
          <p:nvPr/>
        </p:nvSpPr>
        <p:spPr bwMode="auto">
          <a:xfrm>
            <a:off x="13716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52</a:t>
            </a:r>
          </a:p>
        </p:txBody>
      </p:sp>
      <p:sp>
        <p:nvSpPr>
          <p:cNvPr id="52240" name="Rectangle 17"/>
          <p:cNvSpPr>
            <a:spLocks noChangeArrowheads="1"/>
          </p:cNvSpPr>
          <p:nvPr/>
        </p:nvSpPr>
        <p:spPr bwMode="auto">
          <a:xfrm>
            <a:off x="18288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1" name="Rectangle 18"/>
          <p:cNvSpPr>
            <a:spLocks noChangeArrowheads="1"/>
          </p:cNvSpPr>
          <p:nvPr/>
        </p:nvSpPr>
        <p:spPr bwMode="auto">
          <a:xfrm>
            <a:off x="13716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52242" name="Rectangle 19"/>
          <p:cNvSpPr>
            <a:spLocks noChangeArrowheads="1"/>
          </p:cNvSpPr>
          <p:nvPr/>
        </p:nvSpPr>
        <p:spPr bwMode="auto">
          <a:xfrm>
            <a:off x="18288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3" name="Rectangle 20"/>
          <p:cNvSpPr>
            <a:spLocks noChangeArrowheads="1"/>
          </p:cNvSpPr>
          <p:nvPr/>
        </p:nvSpPr>
        <p:spPr bwMode="auto">
          <a:xfrm>
            <a:off x="1371600" y="3352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14</a:t>
            </a:r>
          </a:p>
        </p:txBody>
      </p:sp>
      <p:sp>
        <p:nvSpPr>
          <p:cNvPr id="52244" name="Rectangle 21"/>
          <p:cNvSpPr>
            <a:spLocks noChangeArrowheads="1"/>
          </p:cNvSpPr>
          <p:nvPr/>
        </p:nvSpPr>
        <p:spPr bwMode="auto">
          <a:xfrm>
            <a:off x="1828800" y="3352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5" name="Rectangle 23"/>
          <p:cNvSpPr>
            <a:spLocks noChangeArrowheads="1"/>
          </p:cNvSpPr>
          <p:nvPr/>
        </p:nvSpPr>
        <p:spPr bwMode="auto">
          <a:xfrm>
            <a:off x="4114800" y="1981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31</a:t>
            </a:r>
          </a:p>
        </p:txBody>
      </p:sp>
      <p:sp>
        <p:nvSpPr>
          <p:cNvPr id="52246" name="Rectangle 24"/>
          <p:cNvSpPr>
            <a:spLocks noChangeArrowheads="1"/>
          </p:cNvSpPr>
          <p:nvPr/>
        </p:nvSpPr>
        <p:spPr bwMode="auto">
          <a:xfrm>
            <a:off x="4572000" y="1981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...</a:t>
            </a:r>
          </a:p>
        </p:txBody>
      </p:sp>
      <p:sp>
        <p:nvSpPr>
          <p:cNvPr id="52247" name="Rectangle 25"/>
          <p:cNvSpPr>
            <a:spLocks noChangeArrowheads="1"/>
          </p:cNvSpPr>
          <p:nvPr/>
        </p:nvSpPr>
        <p:spPr bwMode="auto">
          <a:xfrm>
            <a:off x="4114800" y="24384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8</a:t>
            </a:r>
          </a:p>
        </p:txBody>
      </p:sp>
      <p:sp>
        <p:nvSpPr>
          <p:cNvPr id="52248" name="Rectangle 26"/>
          <p:cNvSpPr>
            <a:spLocks noChangeArrowheads="1"/>
          </p:cNvSpPr>
          <p:nvPr/>
        </p:nvSpPr>
        <p:spPr bwMode="auto">
          <a:xfrm>
            <a:off x="4572000" y="2438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49" name="Rectangle 27"/>
          <p:cNvSpPr>
            <a:spLocks noChangeArrowheads="1"/>
          </p:cNvSpPr>
          <p:nvPr/>
        </p:nvSpPr>
        <p:spPr bwMode="auto">
          <a:xfrm>
            <a:off x="4114800" y="28956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</a:t>
            </a:r>
          </a:p>
        </p:txBody>
      </p:sp>
      <p:sp>
        <p:nvSpPr>
          <p:cNvPr id="52250" name="Rectangle 28"/>
          <p:cNvSpPr>
            <a:spLocks noChangeArrowheads="1"/>
          </p:cNvSpPr>
          <p:nvPr/>
        </p:nvSpPr>
        <p:spPr bwMode="auto">
          <a:xfrm>
            <a:off x="4572000" y="28956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1" name="Rectangle 29"/>
          <p:cNvSpPr>
            <a:spLocks noChangeArrowheads="1"/>
          </p:cNvSpPr>
          <p:nvPr/>
        </p:nvSpPr>
        <p:spPr bwMode="auto">
          <a:xfrm>
            <a:off x="4114800" y="33528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11</a:t>
            </a:r>
          </a:p>
        </p:txBody>
      </p:sp>
      <p:sp>
        <p:nvSpPr>
          <p:cNvPr id="52252" name="Rectangle 30"/>
          <p:cNvSpPr>
            <a:spLocks noChangeArrowheads="1"/>
          </p:cNvSpPr>
          <p:nvPr/>
        </p:nvSpPr>
        <p:spPr bwMode="auto">
          <a:xfrm>
            <a:off x="4572000" y="33528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3" name="Rectangle 31"/>
          <p:cNvSpPr>
            <a:spLocks noChangeArrowheads="1"/>
          </p:cNvSpPr>
          <p:nvPr/>
        </p:nvSpPr>
        <p:spPr bwMode="auto">
          <a:xfrm>
            <a:off x="4114800" y="38100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</a:t>
            </a:r>
          </a:p>
        </p:txBody>
      </p:sp>
      <p:sp>
        <p:nvSpPr>
          <p:cNvPr id="52254" name="Rectangle 32"/>
          <p:cNvSpPr>
            <a:spLocks noChangeArrowheads="1"/>
          </p:cNvSpPr>
          <p:nvPr/>
        </p:nvSpPr>
        <p:spPr bwMode="auto">
          <a:xfrm>
            <a:off x="4572000" y="38100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2255" name="Rectangle 33"/>
          <p:cNvSpPr>
            <a:spLocks noChangeArrowheads="1"/>
          </p:cNvSpPr>
          <p:nvPr/>
        </p:nvSpPr>
        <p:spPr bwMode="auto">
          <a:xfrm>
            <a:off x="41148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17</a:t>
            </a:r>
          </a:p>
        </p:txBody>
      </p:sp>
      <p:sp>
        <p:nvSpPr>
          <p:cNvPr id="52256" name="Rectangle 34"/>
          <p:cNvSpPr>
            <a:spLocks noChangeArrowheads="1"/>
          </p:cNvSpPr>
          <p:nvPr/>
        </p:nvSpPr>
        <p:spPr bwMode="auto">
          <a:xfrm>
            <a:off x="4572000" y="42672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3759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F820860-46BE-2A47-86E6-622665DF9282}" type="slidenum">
              <a:rPr lang="en-US" altLang="x-none" sz="1400"/>
              <a:pPr eaLnBrk="1" hangingPunct="1"/>
              <a:t>27</a:t>
            </a:fld>
            <a:endParaRPr lang="en-US" altLang="x-none" sz="1400"/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2413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Example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808" y="1346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 dirty="0"/>
              <a:t>Each site sends to coordinator:</a:t>
            </a:r>
          </a:p>
          <a:p>
            <a:pPr lvl="1" eaLnBrk="1" hangingPunct="1"/>
            <a:r>
              <a:rPr lang="en-US" altLang="x-none" dirty="0"/>
              <a:t>Min sort key</a:t>
            </a:r>
          </a:p>
          <a:p>
            <a:pPr lvl="1" eaLnBrk="1" hangingPunct="1"/>
            <a:r>
              <a:rPr lang="en-US" altLang="x-none" dirty="0"/>
              <a:t>Max sort key</a:t>
            </a:r>
          </a:p>
          <a:p>
            <a:pPr lvl="1" eaLnBrk="1" hangingPunct="1"/>
            <a:r>
              <a:rPr lang="en-US" altLang="x-none" dirty="0"/>
              <a:t>Number of tuples</a:t>
            </a:r>
          </a:p>
          <a:p>
            <a:pPr eaLnBrk="1" hangingPunct="1"/>
            <a:r>
              <a:rPr lang="en-US" altLang="x-none" dirty="0"/>
              <a:t>Coordinator computes vector and distributes to sites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</a:t>
            </a:r>
            <a:r>
              <a:rPr lang="en-US" altLang="x-none" sz="2800" dirty="0"/>
              <a:t>(also decides # of sites for local sorts) 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1954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42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F1FA9624-9EEC-684E-BE60-4AA9096696DD}" type="slidenum">
              <a:rPr lang="en-US" altLang="x-none" sz="1400"/>
              <a:pPr eaLnBrk="1" hangingPunct="1"/>
              <a:t>28</a:t>
            </a:fld>
            <a:endParaRPr lang="en-US" altLang="x-none" sz="1400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988" y="241300"/>
            <a:ext cx="7772400" cy="114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/>
              <a:t> </a:t>
            </a:r>
            <a:r>
              <a:rPr lang="en-US" altLang="x-none" u="sng"/>
              <a:t>Sample scenario:</a:t>
            </a:r>
            <a:endParaRPr lang="en-US" altLang="x-none"/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219200"/>
            <a:ext cx="7772400" cy="186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dirty="0"/>
              <a:t>Coordinator receives: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S</a:t>
            </a:r>
            <a:r>
              <a:rPr lang="en-US" altLang="x-none" sz="2400" dirty="0"/>
              <a:t>A</a:t>
            </a:r>
            <a:r>
              <a:rPr lang="en-US" altLang="x-none" dirty="0"/>
              <a:t>:  Min=5	Max=10	# = 10 tuples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S</a:t>
            </a:r>
            <a:r>
              <a:rPr lang="en-US" altLang="x-none" sz="2400" dirty="0"/>
              <a:t>B</a:t>
            </a:r>
            <a:r>
              <a:rPr lang="en-US" altLang="x-none" dirty="0"/>
              <a:t>:  Min=7	Max=17	# = 10 tuples</a:t>
            </a:r>
          </a:p>
        </p:txBody>
      </p:sp>
    </p:spTree>
    <p:extLst>
      <p:ext uri="{BB962C8B-B14F-4D97-AF65-F5344CB8AC3E}">
        <p14:creationId xmlns:p14="http://schemas.microsoft.com/office/powerpoint/2010/main" val="9173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DACCABA-B6D0-6148-9112-6B1AA56BDA39}" type="slidenum">
              <a:rPr lang="en-US" altLang="x-none" sz="1400"/>
              <a:pPr eaLnBrk="1" hangingPunct="1"/>
              <a:t>29</a:t>
            </a:fld>
            <a:endParaRPr lang="en-US" altLang="x-none" sz="1400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26988" y="241300"/>
            <a:ext cx="7772400" cy="11430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 dirty="0"/>
              <a:t> </a:t>
            </a:r>
            <a:r>
              <a:rPr lang="en-US" altLang="x-none" u="sng" dirty="0"/>
              <a:t>Sample scenario:</a:t>
            </a:r>
            <a:endParaRPr lang="en-US" altLang="x-none" dirty="0"/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219200"/>
            <a:ext cx="7772400" cy="186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Coordinator receives:</a:t>
            </a:r>
          </a:p>
          <a:p>
            <a:pPr eaLnBrk="1" hangingPunct="1">
              <a:buFontTx/>
              <a:buNone/>
            </a:pPr>
            <a:r>
              <a:rPr lang="en-US" altLang="x-none"/>
              <a:t>	S</a:t>
            </a:r>
            <a:r>
              <a:rPr lang="en-US" altLang="x-none" sz="2400"/>
              <a:t>A</a:t>
            </a:r>
            <a:r>
              <a:rPr lang="en-US" altLang="x-none"/>
              <a:t>:  Min=5	Max=10	# = 10 tuples</a:t>
            </a:r>
          </a:p>
          <a:p>
            <a:pPr eaLnBrk="1" hangingPunct="1">
              <a:buFontTx/>
              <a:buNone/>
            </a:pPr>
            <a:r>
              <a:rPr lang="en-US" altLang="x-none"/>
              <a:t>	S</a:t>
            </a:r>
            <a:r>
              <a:rPr lang="en-US" altLang="x-none" sz="2400"/>
              <a:t>B</a:t>
            </a:r>
            <a:r>
              <a:rPr lang="en-US" altLang="x-none"/>
              <a:t>:  Min=7	Max=17	# = 10 tuples</a:t>
            </a:r>
          </a:p>
        </p:txBody>
      </p:sp>
      <p:grpSp>
        <p:nvGrpSpPr>
          <p:cNvPr id="55303" name="Group 37"/>
          <p:cNvGrpSpPr>
            <a:grpSpLocks/>
          </p:cNvGrpSpPr>
          <p:nvPr/>
        </p:nvGrpSpPr>
        <p:grpSpPr bwMode="auto">
          <a:xfrm>
            <a:off x="1141288" y="3086100"/>
            <a:ext cx="7772400" cy="3025775"/>
            <a:chOff x="384" y="1944"/>
            <a:chExt cx="4896" cy="1906"/>
          </a:xfrm>
        </p:grpSpPr>
        <p:sp>
          <p:nvSpPr>
            <p:cNvPr id="55304" name="Rectangle 4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5305" name="Line 5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6" name="Line 6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8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9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0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2" name="Line 14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Line 15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Line 16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7" name="Line 20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8" name="Line 21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9" name="Line 22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0" name="Line 23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1" name="Line 24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Line 25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3" name="Line 26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4" name="Line 27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28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29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30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8" name="Line 31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9" name="Line 32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Line 33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1" name="Line 34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2" name="Text Box 35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5333" name="Text Box 36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58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smtClean="0"/>
              <a:t>Localization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D389-CC35-124F-A535-CE8475E39F44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Objective</a:t>
            </a:r>
            <a:endParaRPr lang="en-US" altLang="zh-CN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Translate</a:t>
            </a:r>
            <a:r>
              <a:rPr lang="en-US" altLang="zh-CN" dirty="0"/>
              <a:t> a query on global relation into algebra queries on physical fragment, and </a:t>
            </a:r>
            <a:r>
              <a:rPr lang="en-US" altLang="zh-CN" dirty="0">
                <a:solidFill>
                  <a:srgbClr val="C00000"/>
                </a:solidFill>
              </a:rPr>
              <a:t>optimize</a:t>
            </a:r>
            <a:r>
              <a:rPr lang="en-US" altLang="zh-CN" i="1" dirty="0"/>
              <a:t> </a:t>
            </a:r>
            <a:r>
              <a:rPr lang="en-US" altLang="zh-CN" dirty="0"/>
              <a:t>the query by </a:t>
            </a:r>
            <a:r>
              <a:rPr lang="en-US" altLang="zh-CN" dirty="0">
                <a:solidFill>
                  <a:srgbClr val="C00000"/>
                </a:solidFill>
              </a:rPr>
              <a:t>reduction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416224" y="3933056"/>
            <a:ext cx="619437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 smtClean="0"/>
              <a:t>		[R:  </a:t>
            </a:r>
            <a:r>
              <a:rPr lang="en-US" altLang="x-none" dirty="0" err="1" smtClean="0"/>
              <a:t>cond</a:t>
            </a:r>
            <a:r>
              <a:rPr lang="en-US" altLang="x-none" dirty="0" smtClean="0"/>
              <a:t>]</a:t>
            </a:r>
          </a:p>
          <a:p>
            <a:pPr eaLnBrk="1" hangingPunct="1">
              <a:buFontTx/>
              <a:buNone/>
            </a:pPr>
            <a:endParaRPr lang="en-US" altLang="x-none" dirty="0" smtClean="0"/>
          </a:p>
          <a:p>
            <a:pPr eaLnBrk="1" hangingPunct="1">
              <a:buFontTx/>
              <a:buNone/>
            </a:pPr>
            <a:r>
              <a:rPr lang="en-US" altLang="x-none" sz="2400" dirty="0" smtClean="0"/>
              <a:t>fragment                conditions its tuples satisfy</a:t>
            </a:r>
            <a:endParaRPr lang="en-US" altLang="x-none" dirty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3559224" y="4542656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 flipV="1">
            <a:off x="4854624" y="4542656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5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F90B99B-9C0D-664B-B085-AF0DD0138691}" type="slidenum">
              <a:rPr lang="en-US" altLang="x-none" sz="1400"/>
              <a:pPr eaLnBrk="1" hangingPunct="1"/>
              <a:t>30</a:t>
            </a:fld>
            <a:endParaRPr lang="en-US" altLang="x-none" sz="1400"/>
          </a:p>
        </p:txBody>
      </p:sp>
      <p:grpSp>
        <p:nvGrpSpPr>
          <p:cNvPr id="56325" name="Group 4"/>
          <p:cNvGrpSpPr>
            <a:grpSpLocks/>
          </p:cNvGrpSpPr>
          <p:nvPr/>
        </p:nvGrpSpPr>
        <p:grpSpPr bwMode="auto">
          <a:xfrm>
            <a:off x="1192088" y="266700"/>
            <a:ext cx="7772400" cy="3025775"/>
            <a:chOff x="384" y="1944"/>
            <a:chExt cx="4896" cy="1906"/>
          </a:xfrm>
        </p:grpSpPr>
        <p:sp>
          <p:nvSpPr>
            <p:cNvPr id="56326" name="Rectangle 5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6327" name="Line 6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8" name="Line 7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9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0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1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2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3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Line 13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5" name="Line 14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Line 15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7" name="Line 16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8" name="Line 17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9" name="Line 18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0" name="Line 19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1" name="Line 20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2" name="Line 21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Line 22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4" name="Line 23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5" name="Line 24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6" name="Line 25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7" name="Line 26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8" name="Line 27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9" name="Line 28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0" name="Line 29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1" name="Line 30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2" name="Line 31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3" name="Line 32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54" name="Text Box 33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6355" name="Text Box 34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65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19F36FB-6B7C-A34B-943F-586E07904DBA}" type="slidenum">
              <a:rPr lang="en-US" altLang="x-none" sz="1400"/>
              <a:pPr eaLnBrk="1" hangingPunct="1"/>
              <a:t>31</a:t>
            </a:fld>
            <a:endParaRPr lang="en-US" altLang="x-none" sz="1400"/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6688" y="3314700"/>
            <a:ext cx="7772400" cy="2794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mtClean="0"/>
              <a:t>Expected tuples	=	</a:t>
            </a:r>
            <a:r>
              <a:rPr lang="en-US" u="sng" smtClean="0"/>
              <a:t>Total tuples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smtClean="0"/>
              <a:t>with key &lt; ko			2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mtClean="0"/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2(ko - 5) + (ko - 7)	  = 10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3ko = 10 + 10 + 7 = 27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mtClean="0"/>
              <a:t>	ko = 9</a:t>
            </a:r>
          </a:p>
        </p:txBody>
      </p:sp>
      <p:grpSp>
        <p:nvGrpSpPr>
          <p:cNvPr id="57350" name="Group 4"/>
          <p:cNvGrpSpPr>
            <a:grpSpLocks/>
          </p:cNvGrpSpPr>
          <p:nvPr/>
        </p:nvGrpSpPr>
        <p:grpSpPr bwMode="auto">
          <a:xfrm>
            <a:off x="1192088" y="266700"/>
            <a:ext cx="7772400" cy="3025775"/>
            <a:chOff x="384" y="1944"/>
            <a:chExt cx="4896" cy="1906"/>
          </a:xfrm>
        </p:grpSpPr>
        <p:sp>
          <p:nvSpPr>
            <p:cNvPr id="57351" name="Rectangle 5"/>
            <p:cNvSpPr>
              <a:spLocks noChangeArrowheads="1"/>
            </p:cNvSpPr>
            <p:nvPr/>
          </p:nvSpPr>
          <p:spPr bwMode="auto">
            <a:xfrm>
              <a:off x="384" y="1944"/>
              <a:ext cx="4896" cy="1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Expected tuples:				    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					    </a:t>
              </a:r>
            </a:p>
            <a:p>
              <a:pPr eaLnBrk="1" hangingPunct="1">
                <a:spcBef>
                  <a:spcPct val="20000"/>
                </a:spcBef>
              </a:pPr>
              <a:endParaRPr lang="en-US" altLang="x-none"/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5		10		15		20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		  </a:t>
              </a:r>
              <a:r>
                <a:rPr lang="en-US" altLang="x-none" sz="2400"/>
                <a:t>ko?</a:t>
              </a:r>
              <a:r>
                <a:rPr lang="en-US" altLang="x-none"/>
                <a:t> </a:t>
              </a:r>
            </a:p>
          </p:txBody>
        </p:sp>
        <p:sp>
          <p:nvSpPr>
            <p:cNvPr id="57352" name="Line 6"/>
            <p:cNvSpPr>
              <a:spLocks noChangeShapeType="1"/>
            </p:cNvSpPr>
            <p:nvPr/>
          </p:nvSpPr>
          <p:spPr bwMode="auto">
            <a:xfrm>
              <a:off x="864" y="304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3" name="Line 7"/>
            <p:cNvSpPr>
              <a:spLocks noChangeShapeType="1"/>
            </p:cNvSpPr>
            <p:nvPr/>
          </p:nvSpPr>
          <p:spPr bwMode="auto">
            <a:xfrm>
              <a:off x="1104" y="2952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4" name="Line 8"/>
            <p:cNvSpPr>
              <a:spLocks noChangeShapeType="1"/>
            </p:cNvSpPr>
            <p:nvPr/>
          </p:nvSpPr>
          <p:spPr bwMode="auto">
            <a:xfrm>
              <a:off x="23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5" name="Line 9"/>
            <p:cNvSpPr>
              <a:spLocks noChangeShapeType="1"/>
            </p:cNvSpPr>
            <p:nvPr/>
          </p:nvSpPr>
          <p:spPr bwMode="auto">
            <a:xfrm>
              <a:off x="13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Line 10"/>
            <p:cNvSpPr>
              <a:spLocks noChangeShapeType="1"/>
            </p:cNvSpPr>
            <p:nvPr/>
          </p:nvSpPr>
          <p:spPr bwMode="auto">
            <a:xfrm>
              <a:off x="15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7" name="Line 11"/>
            <p:cNvSpPr>
              <a:spLocks noChangeShapeType="1"/>
            </p:cNvSpPr>
            <p:nvPr/>
          </p:nvSpPr>
          <p:spPr bwMode="auto">
            <a:xfrm>
              <a:off x="18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Line 12"/>
            <p:cNvSpPr>
              <a:spLocks noChangeShapeType="1"/>
            </p:cNvSpPr>
            <p:nvPr/>
          </p:nvSpPr>
          <p:spPr bwMode="auto">
            <a:xfrm>
              <a:off x="20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9" name="Line 13"/>
            <p:cNvSpPr>
              <a:spLocks noChangeShapeType="1"/>
            </p:cNvSpPr>
            <p:nvPr/>
          </p:nvSpPr>
          <p:spPr bwMode="auto">
            <a:xfrm>
              <a:off x="3504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0" name="Line 14"/>
            <p:cNvSpPr>
              <a:spLocks noChangeShapeType="1"/>
            </p:cNvSpPr>
            <p:nvPr/>
          </p:nvSpPr>
          <p:spPr bwMode="auto">
            <a:xfrm>
              <a:off x="254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1" name="Line 15"/>
            <p:cNvSpPr>
              <a:spLocks noChangeShapeType="1"/>
            </p:cNvSpPr>
            <p:nvPr/>
          </p:nvSpPr>
          <p:spPr bwMode="auto">
            <a:xfrm>
              <a:off x="278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2" name="Line 16"/>
            <p:cNvSpPr>
              <a:spLocks noChangeShapeType="1"/>
            </p:cNvSpPr>
            <p:nvPr/>
          </p:nvSpPr>
          <p:spPr bwMode="auto">
            <a:xfrm>
              <a:off x="302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3" name="Line 17"/>
            <p:cNvSpPr>
              <a:spLocks noChangeShapeType="1"/>
            </p:cNvSpPr>
            <p:nvPr/>
          </p:nvSpPr>
          <p:spPr bwMode="auto">
            <a:xfrm>
              <a:off x="3264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4" name="Line 18"/>
            <p:cNvSpPr>
              <a:spLocks noChangeShapeType="1"/>
            </p:cNvSpPr>
            <p:nvPr/>
          </p:nvSpPr>
          <p:spPr bwMode="auto">
            <a:xfrm>
              <a:off x="4656" y="3000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5" name="Line 19"/>
            <p:cNvSpPr>
              <a:spLocks noChangeShapeType="1"/>
            </p:cNvSpPr>
            <p:nvPr/>
          </p:nvSpPr>
          <p:spPr bwMode="auto">
            <a:xfrm>
              <a:off x="369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6" name="Line 20"/>
            <p:cNvSpPr>
              <a:spLocks noChangeShapeType="1"/>
            </p:cNvSpPr>
            <p:nvPr/>
          </p:nvSpPr>
          <p:spPr bwMode="auto">
            <a:xfrm>
              <a:off x="393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7" name="Line 21"/>
            <p:cNvSpPr>
              <a:spLocks noChangeShapeType="1"/>
            </p:cNvSpPr>
            <p:nvPr/>
          </p:nvSpPr>
          <p:spPr bwMode="auto">
            <a:xfrm>
              <a:off x="417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8" name="Line 22"/>
            <p:cNvSpPr>
              <a:spLocks noChangeShapeType="1"/>
            </p:cNvSpPr>
            <p:nvPr/>
          </p:nvSpPr>
          <p:spPr bwMode="auto">
            <a:xfrm>
              <a:off x="4416" y="30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9" name="Line 23"/>
            <p:cNvSpPr>
              <a:spLocks noChangeShapeType="1"/>
            </p:cNvSpPr>
            <p:nvPr/>
          </p:nvSpPr>
          <p:spPr bwMode="auto">
            <a:xfrm flipH="1" flipV="1">
              <a:off x="2160" y="3624"/>
              <a:ext cx="48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0" name="Line 24"/>
            <p:cNvSpPr>
              <a:spLocks noChangeShapeType="1"/>
            </p:cNvSpPr>
            <p:nvPr/>
          </p:nvSpPr>
          <p:spPr bwMode="auto">
            <a:xfrm flipV="1">
              <a:off x="1824" y="31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1" name="Line 25"/>
            <p:cNvSpPr>
              <a:spLocks noChangeShapeType="1"/>
            </p:cNvSpPr>
            <p:nvPr/>
          </p:nvSpPr>
          <p:spPr bwMode="auto">
            <a:xfrm flipV="1">
              <a:off x="11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2" name="Line 26"/>
            <p:cNvSpPr>
              <a:spLocks noChangeShapeType="1"/>
            </p:cNvSpPr>
            <p:nvPr/>
          </p:nvSpPr>
          <p:spPr bwMode="auto">
            <a:xfrm flipV="1">
              <a:off x="2304" y="23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3" name="Line 27"/>
            <p:cNvSpPr>
              <a:spLocks noChangeShapeType="1"/>
            </p:cNvSpPr>
            <p:nvPr/>
          </p:nvSpPr>
          <p:spPr bwMode="auto">
            <a:xfrm flipV="1">
              <a:off x="1584" y="27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4" name="Line 28"/>
            <p:cNvSpPr>
              <a:spLocks noChangeShapeType="1"/>
            </p:cNvSpPr>
            <p:nvPr/>
          </p:nvSpPr>
          <p:spPr bwMode="auto">
            <a:xfrm flipV="1">
              <a:off x="3936" y="266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5" name="Line 29"/>
            <p:cNvSpPr>
              <a:spLocks noChangeShapeType="1"/>
            </p:cNvSpPr>
            <p:nvPr/>
          </p:nvSpPr>
          <p:spPr bwMode="auto">
            <a:xfrm>
              <a:off x="1584" y="26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6" name="Line 30"/>
            <p:cNvSpPr>
              <a:spLocks noChangeShapeType="1"/>
            </p:cNvSpPr>
            <p:nvPr/>
          </p:nvSpPr>
          <p:spPr bwMode="auto">
            <a:xfrm>
              <a:off x="1104" y="2328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7" name="Line 31"/>
            <p:cNvSpPr>
              <a:spLocks noChangeShapeType="1"/>
            </p:cNvSpPr>
            <p:nvPr/>
          </p:nvSpPr>
          <p:spPr bwMode="auto">
            <a:xfrm flipH="1">
              <a:off x="4512" y="26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8" name="Line 32"/>
            <p:cNvSpPr>
              <a:spLocks noChangeShapeType="1"/>
            </p:cNvSpPr>
            <p:nvPr/>
          </p:nvSpPr>
          <p:spPr bwMode="auto">
            <a:xfrm flipH="1">
              <a:off x="4520" y="2328"/>
              <a:ext cx="1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9" name="Text Box 33"/>
            <p:cNvSpPr txBox="1">
              <a:spLocks noChangeArrowheads="1"/>
            </p:cNvSpPr>
            <p:nvPr/>
          </p:nvSpPr>
          <p:spPr bwMode="auto">
            <a:xfrm>
              <a:off x="4800" y="2088"/>
              <a:ext cx="256" cy="7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/>
                <a:t>2</a:t>
              </a:r>
            </a:p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x-none"/>
                <a:t>1</a:t>
              </a:r>
            </a:p>
          </p:txBody>
        </p:sp>
        <p:sp>
          <p:nvSpPr>
            <p:cNvPr id="57380" name="Text Box 34"/>
            <p:cNvSpPr txBox="1">
              <a:spLocks noChangeArrowheads="1"/>
            </p:cNvSpPr>
            <p:nvPr/>
          </p:nvSpPr>
          <p:spPr bwMode="auto">
            <a:xfrm>
              <a:off x="2671" y="3446"/>
              <a:ext cx="15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1800"/>
                <a:t>[assuming we want to</a:t>
              </a:r>
              <a:br>
                <a:rPr lang="en-US" altLang="x-none" sz="1800"/>
              </a:br>
              <a:r>
                <a:rPr lang="en-US" altLang="x-none" sz="1800"/>
                <a:t>sort at 2 sites]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18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28BE8FA-D161-E541-AAE9-87364BAF3A1D}" type="slidenum">
              <a:rPr lang="en-US" altLang="x-none" sz="1400"/>
              <a:pPr eaLnBrk="1" hangingPunct="1"/>
              <a:t>32</a:t>
            </a:fld>
            <a:endParaRPr lang="en-US" altLang="x-none" sz="1400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8196" y="317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Variations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295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Send more info to coordinator</a:t>
            </a:r>
          </a:p>
          <a:p>
            <a:pPr lvl="1" eaLnBrk="1" hangingPunct="1"/>
            <a:r>
              <a:rPr lang="en-US" altLang="x-none"/>
              <a:t>Partition vector for local site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   Eg. Sa:	3	3	3	  # tuples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			      5	    6	     8     10    local vector</a:t>
            </a:r>
          </a:p>
          <a:p>
            <a:pPr lvl="1" eaLnBrk="1" hangingPunct="1">
              <a:buFontTx/>
              <a:buNone/>
            </a:pPr>
            <a:r>
              <a:rPr lang="en-US" altLang="x-none"/>
              <a:t>- Histogram</a:t>
            </a:r>
          </a:p>
          <a:p>
            <a:pPr lvl="1" eaLnBrk="1" hangingPunct="1">
              <a:buFontTx/>
              <a:buNone/>
            </a:pPr>
            <a:endParaRPr lang="en-US" altLang="x-none"/>
          </a:p>
          <a:p>
            <a:pPr lvl="1" eaLnBrk="1" hangingPunct="1">
              <a:buFontTx/>
              <a:buNone/>
            </a:pPr>
            <a:endParaRPr lang="en-US" altLang="x-none"/>
          </a:p>
          <a:p>
            <a:pPr lvl="1" eaLnBrk="1" hangingPunct="1">
              <a:buFontTx/>
              <a:buNone/>
            </a:pPr>
            <a:r>
              <a:rPr lang="en-US" altLang="x-none"/>
              <a:t>			5	6	7	8	9 	10</a:t>
            </a:r>
          </a:p>
        </p:txBody>
      </p:sp>
      <p:sp>
        <p:nvSpPr>
          <p:cNvPr id="58375" name="Line 4"/>
          <p:cNvSpPr>
            <a:spLocks noChangeShapeType="1"/>
          </p:cNvSpPr>
          <p:nvPr/>
        </p:nvSpPr>
        <p:spPr bwMode="auto">
          <a:xfrm>
            <a:off x="3778696" y="2895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Line 5"/>
          <p:cNvSpPr>
            <a:spLocks noChangeShapeType="1"/>
          </p:cNvSpPr>
          <p:nvPr/>
        </p:nvSpPr>
        <p:spPr bwMode="auto">
          <a:xfrm flipH="1">
            <a:off x="6445696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Line 6"/>
          <p:cNvSpPr>
            <a:spLocks noChangeShapeType="1"/>
          </p:cNvSpPr>
          <p:nvPr/>
        </p:nvSpPr>
        <p:spPr bwMode="auto">
          <a:xfrm flipH="1">
            <a:off x="6826696" y="3124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Line 7"/>
          <p:cNvSpPr>
            <a:spLocks noChangeShapeType="1"/>
          </p:cNvSpPr>
          <p:nvPr/>
        </p:nvSpPr>
        <p:spPr bwMode="auto">
          <a:xfrm>
            <a:off x="39310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Line 8"/>
          <p:cNvSpPr>
            <a:spLocks noChangeShapeType="1"/>
          </p:cNvSpPr>
          <p:nvPr/>
        </p:nvSpPr>
        <p:spPr bwMode="auto">
          <a:xfrm>
            <a:off x="46168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Line 9"/>
          <p:cNvSpPr>
            <a:spLocks noChangeShapeType="1"/>
          </p:cNvSpPr>
          <p:nvPr/>
        </p:nvSpPr>
        <p:spPr bwMode="auto">
          <a:xfrm>
            <a:off x="56074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Line 10"/>
          <p:cNvSpPr>
            <a:spLocks noChangeShapeType="1"/>
          </p:cNvSpPr>
          <p:nvPr/>
        </p:nvSpPr>
        <p:spPr bwMode="auto">
          <a:xfrm>
            <a:off x="6521896" y="2819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Line 11"/>
          <p:cNvSpPr>
            <a:spLocks noChangeShapeType="1"/>
          </p:cNvSpPr>
          <p:nvPr/>
        </p:nvSpPr>
        <p:spPr bwMode="auto">
          <a:xfrm>
            <a:off x="3092896" y="48768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Rectangle 12" descr="Wide downward diagonal"/>
          <p:cNvSpPr>
            <a:spLocks noChangeArrowheads="1"/>
          </p:cNvSpPr>
          <p:nvPr/>
        </p:nvSpPr>
        <p:spPr bwMode="auto">
          <a:xfrm>
            <a:off x="3321496" y="4495800"/>
            <a:ext cx="838200" cy="3810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4" name="Rectangle 13" descr="Wide upward diagonal"/>
          <p:cNvSpPr>
            <a:spLocks noChangeArrowheads="1"/>
          </p:cNvSpPr>
          <p:nvPr/>
        </p:nvSpPr>
        <p:spPr bwMode="auto">
          <a:xfrm>
            <a:off x="4159696" y="4191000"/>
            <a:ext cx="914400" cy="6858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5" name="Rectangle 14" descr="Wide downward diagonal"/>
          <p:cNvSpPr>
            <a:spLocks noChangeArrowheads="1"/>
          </p:cNvSpPr>
          <p:nvPr/>
        </p:nvSpPr>
        <p:spPr bwMode="auto">
          <a:xfrm>
            <a:off x="5074096" y="3810000"/>
            <a:ext cx="990600" cy="10668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6" name="Rectangle 15" descr="Wide upward diagonal"/>
          <p:cNvSpPr>
            <a:spLocks noChangeArrowheads="1"/>
          </p:cNvSpPr>
          <p:nvPr/>
        </p:nvSpPr>
        <p:spPr bwMode="auto">
          <a:xfrm>
            <a:off x="6064696" y="3962400"/>
            <a:ext cx="914400" cy="914400"/>
          </a:xfrm>
          <a:prstGeom prst="rect">
            <a:avLst/>
          </a:prstGeom>
          <a:pattFill prst="wdUp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8387" name="Rectangle 16" descr="Wide downward diagonal"/>
          <p:cNvSpPr>
            <a:spLocks noChangeArrowheads="1"/>
          </p:cNvSpPr>
          <p:nvPr/>
        </p:nvSpPr>
        <p:spPr bwMode="auto">
          <a:xfrm>
            <a:off x="6979096" y="4267200"/>
            <a:ext cx="914400" cy="609600"/>
          </a:xfrm>
          <a:prstGeom prst="rect">
            <a:avLst/>
          </a:prstGeom>
          <a:pattFill prst="wdDnDiag">
            <a:fgClr>
              <a:srgbClr val="0000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02838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0700B01-DCF7-B945-8589-8386C4982C65}" type="slidenum">
              <a:rPr lang="en-US" altLang="x-none" sz="1400"/>
              <a:pPr eaLnBrk="1" hangingPunct="1"/>
              <a:t>33</a:t>
            </a:fld>
            <a:endParaRPr lang="en-US" altLang="x-none" sz="1400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ZapfDingbats" charset="0"/>
              </a:rPr>
              <a:t></a:t>
            </a:r>
            <a:r>
              <a:rPr lang="en-US" altLang="x-none">
                <a:sym typeface="Symbol" charset="2"/>
              </a:rPr>
              <a:t> More than one round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1816" y="1219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E.g.:	(1) Sites send range and # tuples</a:t>
            </a:r>
          </a:p>
          <a:p>
            <a:pPr eaLnBrk="1" hangingPunct="1">
              <a:buFontTx/>
              <a:buNone/>
            </a:pPr>
            <a:r>
              <a:rPr lang="en-US" altLang="x-none"/>
              <a:t>		(2) Coordinator returns “preliminary”		vector Vo</a:t>
            </a:r>
          </a:p>
          <a:p>
            <a:pPr eaLnBrk="1" hangingPunct="1">
              <a:buFontTx/>
              <a:buNone/>
            </a:pPr>
            <a:r>
              <a:rPr lang="en-US" altLang="x-none"/>
              <a:t>		(3) Sites tell coordinator how many			tuples in each Vo range</a:t>
            </a:r>
          </a:p>
          <a:p>
            <a:pPr eaLnBrk="1" hangingPunct="1">
              <a:buFontTx/>
              <a:buNone/>
            </a:pPr>
            <a:r>
              <a:rPr lang="en-US" altLang="x-none"/>
              <a:t>		(4) Coordinator computes final 			vector Vf</a:t>
            </a:r>
          </a:p>
        </p:txBody>
      </p:sp>
    </p:spTree>
    <p:extLst>
      <p:ext uri="{BB962C8B-B14F-4D97-AF65-F5344CB8AC3E}">
        <p14:creationId xmlns:p14="http://schemas.microsoft.com/office/powerpoint/2010/main" val="189297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DBA4BB1-4AFE-FA44-AB03-4913317CB881}" type="slidenum">
              <a:rPr lang="en-US" altLang="x-none" sz="1400"/>
              <a:pPr eaLnBrk="1" hangingPunct="1"/>
              <a:t>34</a:t>
            </a:fld>
            <a:endParaRPr lang="en-US" altLang="x-none" sz="1400"/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862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Parallel external sort-merge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2062" y="1333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Same as range-partition sort,</a:t>
            </a:r>
            <a:br>
              <a:rPr lang="en-US" altLang="x-none"/>
            </a:br>
            <a:r>
              <a:rPr lang="en-US" altLang="x-none"/>
              <a:t>   except sort first</a:t>
            </a:r>
          </a:p>
        </p:txBody>
      </p:sp>
      <p:sp>
        <p:nvSpPr>
          <p:cNvPr id="61447" name="Rectangle 4"/>
          <p:cNvSpPr>
            <a:spLocks noChangeArrowheads="1"/>
          </p:cNvSpPr>
          <p:nvPr/>
        </p:nvSpPr>
        <p:spPr bwMode="auto">
          <a:xfrm>
            <a:off x="1262062" y="13335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x-none"/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x-none"/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x-none"/>
              <a:t>Ra</a:t>
            </a:r>
          </a:p>
          <a:p>
            <a:pPr eaLnBrk="1" hangingPunct="1">
              <a:spcBef>
                <a:spcPct val="20000"/>
              </a:spcBef>
            </a:pPr>
            <a:endParaRPr lang="en-US" altLang="x-none"/>
          </a:p>
          <a:p>
            <a:pPr eaLnBrk="1" hangingPunct="1">
              <a:lnSpc>
                <a:spcPct val="50000"/>
              </a:lnSpc>
              <a:spcBef>
                <a:spcPct val="20000"/>
              </a:spcBef>
            </a:pPr>
            <a:r>
              <a:rPr lang="en-US" altLang="x-none"/>
              <a:t>Rb</a:t>
            </a:r>
          </a:p>
        </p:txBody>
      </p:sp>
      <p:sp>
        <p:nvSpPr>
          <p:cNvPr id="61448" name="Text Box 19"/>
          <p:cNvSpPr txBox="1">
            <a:spLocks noChangeArrowheads="1"/>
          </p:cNvSpPr>
          <p:nvPr/>
        </p:nvSpPr>
        <p:spPr bwMode="auto">
          <a:xfrm>
            <a:off x="2938462" y="27051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61449" name="Text Box 20"/>
          <p:cNvSpPr txBox="1">
            <a:spLocks noChangeArrowheads="1"/>
          </p:cNvSpPr>
          <p:nvPr/>
        </p:nvSpPr>
        <p:spPr bwMode="auto">
          <a:xfrm>
            <a:off x="2938462" y="36957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Local sort</a:t>
            </a:r>
          </a:p>
        </p:txBody>
      </p:sp>
      <p:sp>
        <p:nvSpPr>
          <p:cNvPr id="61450" name="Rectangle 5"/>
          <p:cNvSpPr>
            <a:spLocks noChangeArrowheads="1"/>
          </p:cNvSpPr>
          <p:nvPr/>
        </p:nvSpPr>
        <p:spPr bwMode="auto">
          <a:xfrm>
            <a:off x="4310062" y="2781300"/>
            <a:ext cx="723900" cy="647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Ra’</a:t>
            </a:r>
          </a:p>
        </p:txBody>
      </p:sp>
      <p:sp>
        <p:nvSpPr>
          <p:cNvPr id="61451" name="Oval 15"/>
          <p:cNvSpPr>
            <a:spLocks noChangeArrowheads="1"/>
          </p:cNvSpPr>
          <p:nvPr/>
        </p:nvSpPr>
        <p:spPr bwMode="auto">
          <a:xfrm>
            <a:off x="6138862" y="3403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ko</a:t>
            </a:r>
          </a:p>
        </p:txBody>
      </p:sp>
      <p:sp>
        <p:nvSpPr>
          <p:cNvPr id="61452" name="Oval 16"/>
          <p:cNvSpPr>
            <a:spLocks noChangeArrowheads="1"/>
          </p:cNvSpPr>
          <p:nvPr/>
        </p:nvSpPr>
        <p:spPr bwMode="auto">
          <a:xfrm>
            <a:off x="6126162" y="45974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k1</a:t>
            </a:r>
          </a:p>
        </p:txBody>
      </p:sp>
      <p:sp>
        <p:nvSpPr>
          <p:cNvPr id="61453" name="Rectangle 17"/>
          <p:cNvSpPr>
            <a:spLocks noChangeArrowheads="1"/>
          </p:cNvSpPr>
          <p:nvPr/>
        </p:nvSpPr>
        <p:spPr bwMode="auto">
          <a:xfrm>
            <a:off x="4310062" y="3619500"/>
            <a:ext cx="711200" cy="571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Rb’</a:t>
            </a:r>
          </a:p>
        </p:txBody>
      </p:sp>
      <p:sp>
        <p:nvSpPr>
          <p:cNvPr id="61454" name="Line 24"/>
          <p:cNvSpPr>
            <a:spLocks noChangeShapeType="1"/>
          </p:cNvSpPr>
          <p:nvPr/>
        </p:nvSpPr>
        <p:spPr bwMode="auto">
          <a:xfrm>
            <a:off x="4995862" y="3009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Line 25"/>
          <p:cNvSpPr>
            <a:spLocks noChangeShapeType="1"/>
          </p:cNvSpPr>
          <p:nvPr/>
        </p:nvSpPr>
        <p:spPr bwMode="auto">
          <a:xfrm>
            <a:off x="4995862" y="3848100"/>
            <a:ext cx="10033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Line 26"/>
          <p:cNvSpPr>
            <a:spLocks noChangeShapeType="1"/>
          </p:cNvSpPr>
          <p:nvPr/>
        </p:nvSpPr>
        <p:spPr bwMode="auto">
          <a:xfrm flipV="1">
            <a:off x="5072062" y="3175000"/>
            <a:ext cx="9144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27"/>
          <p:cNvSpPr>
            <a:spLocks noChangeShapeType="1"/>
          </p:cNvSpPr>
          <p:nvPr/>
        </p:nvSpPr>
        <p:spPr bwMode="auto">
          <a:xfrm>
            <a:off x="5072062" y="4076700"/>
            <a:ext cx="914400" cy="1193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Line 28"/>
          <p:cNvSpPr>
            <a:spLocks noChangeShapeType="1"/>
          </p:cNvSpPr>
          <p:nvPr/>
        </p:nvSpPr>
        <p:spPr bwMode="auto">
          <a:xfrm>
            <a:off x="5072062" y="3162300"/>
            <a:ext cx="9652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Line 29"/>
          <p:cNvSpPr>
            <a:spLocks noChangeShapeType="1"/>
          </p:cNvSpPr>
          <p:nvPr/>
        </p:nvSpPr>
        <p:spPr bwMode="auto">
          <a:xfrm>
            <a:off x="5072062" y="3314700"/>
            <a:ext cx="939800" cy="180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Text Box 30"/>
          <p:cNvSpPr txBox="1">
            <a:spLocks noChangeArrowheads="1"/>
          </p:cNvSpPr>
          <p:nvPr/>
        </p:nvSpPr>
        <p:spPr bwMode="auto">
          <a:xfrm>
            <a:off x="7891462" y="3467100"/>
            <a:ext cx="1289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/>
              <a:t>Result</a:t>
            </a:r>
          </a:p>
        </p:txBody>
      </p:sp>
      <p:sp>
        <p:nvSpPr>
          <p:cNvPr id="61461" name="Line 31"/>
          <p:cNvSpPr>
            <a:spLocks noChangeShapeType="1"/>
          </p:cNvSpPr>
          <p:nvPr/>
        </p:nvSpPr>
        <p:spPr bwMode="auto">
          <a:xfrm flipV="1">
            <a:off x="6634162" y="3848100"/>
            <a:ext cx="9525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Line 32"/>
          <p:cNvSpPr>
            <a:spLocks noChangeShapeType="1"/>
          </p:cNvSpPr>
          <p:nvPr/>
        </p:nvSpPr>
        <p:spPr bwMode="auto">
          <a:xfrm>
            <a:off x="6596062" y="29337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Line 33"/>
          <p:cNvSpPr>
            <a:spLocks noChangeShapeType="1"/>
          </p:cNvSpPr>
          <p:nvPr/>
        </p:nvSpPr>
        <p:spPr bwMode="auto">
          <a:xfrm flipV="1">
            <a:off x="6621462" y="4229100"/>
            <a:ext cx="965200" cy="9779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Rectangle 35"/>
          <p:cNvSpPr>
            <a:spLocks noChangeArrowheads="1"/>
          </p:cNvSpPr>
          <p:nvPr/>
        </p:nvSpPr>
        <p:spPr bwMode="auto">
          <a:xfrm>
            <a:off x="6062662" y="2781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61465" name="Rectangle 36"/>
          <p:cNvSpPr>
            <a:spLocks noChangeArrowheads="1"/>
          </p:cNvSpPr>
          <p:nvPr/>
        </p:nvSpPr>
        <p:spPr bwMode="auto">
          <a:xfrm>
            <a:off x="6049962" y="3898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61466" name="Rectangle 37"/>
          <p:cNvSpPr>
            <a:spLocks noChangeArrowheads="1"/>
          </p:cNvSpPr>
          <p:nvPr/>
        </p:nvSpPr>
        <p:spPr bwMode="auto">
          <a:xfrm>
            <a:off x="6049962" y="50800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61467" name="Rectangle 39"/>
          <p:cNvSpPr>
            <a:spLocks noChangeArrowheads="1"/>
          </p:cNvSpPr>
          <p:nvPr/>
        </p:nvSpPr>
        <p:spPr bwMode="auto">
          <a:xfrm>
            <a:off x="2176462" y="2781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61468" name="Rectangle 40"/>
          <p:cNvSpPr>
            <a:spLocks noChangeArrowheads="1"/>
          </p:cNvSpPr>
          <p:nvPr/>
        </p:nvSpPr>
        <p:spPr bwMode="auto">
          <a:xfrm>
            <a:off x="2176462" y="3695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61469" name="Line 41"/>
          <p:cNvSpPr>
            <a:spLocks noChangeShapeType="1"/>
          </p:cNvSpPr>
          <p:nvPr/>
        </p:nvSpPr>
        <p:spPr bwMode="auto">
          <a:xfrm>
            <a:off x="3167062" y="30861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Line 42"/>
          <p:cNvSpPr>
            <a:spLocks noChangeShapeType="1"/>
          </p:cNvSpPr>
          <p:nvPr/>
        </p:nvSpPr>
        <p:spPr bwMode="auto">
          <a:xfrm>
            <a:off x="3167062" y="40767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1" name="Text Box 44"/>
          <p:cNvSpPr txBox="1">
            <a:spLocks noChangeArrowheads="1"/>
          </p:cNvSpPr>
          <p:nvPr/>
        </p:nvSpPr>
        <p:spPr bwMode="auto">
          <a:xfrm>
            <a:off x="4602162" y="4762500"/>
            <a:ext cx="1095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In order</a:t>
            </a:r>
          </a:p>
        </p:txBody>
      </p:sp>
      <p:sp>
        <p:nvSpPr>
          <p:cNvPr id="61472" name="Text Box 45"/>
          <p:cNvSpPr txBox="1">
            <a:spLocks noChangeArrowheads="1"/>
          </p:cNvSpPr>
          <p:nvPr/>
        </p:nvSpPr>
        <p:spPr bwMode="auto">
          <a:xfrm>
            <a:off x="5910262" y="5829300"/>
            <a:ext cx="877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Merge</a:t>
            </a:r>
          </a:p>
        </p:txBody>
      </p:sp>
      <p:sp>
        <p:nvSpPr>
          <p:cNvPr id="61473" name="Line 46"/>
          <p:cNvSpPr>
            <a:spLocks noChangeShapeType="1"/>
          </p:cNvSpPr>
          <p:nvPr/>
        </p:nvSpPr>
        <p:spPr bwMode="auto">
          <a:xfrm flipV="1">
            <a:off x="5224462" y="4457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4" name="Line 47"/>
          <p:cNvSpPr>
            <a:spLocks noChangeShapeType="1"/>
          </p:cNvSpPr>
          <p:nvPr/>
        </p:nvSpPr>
        <p:spPr bwMode="auto">
          <a:xfrm flipV="1">
            <a:off x="6303962" y="5638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8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53C8B07-FA48-F348-A29C-74CF13B3913C}" type="slidenum">
              <a:rPr lang="en-US" altLang="x-none" sz="1400"/>
              <a:pPr eaLnBrk="1" hangingPunct="1"/>
              <a:t>35</a:t>
            </a:fld>
            <a:endParaRPr lang="en-US" altLang="x-none" sz="1400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280" y="419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 Parallel/distributed Join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1524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 u="sng" dirty="0"/>
              <a:t>Input</a:t>
            </a:r>
            <a:r>
              <a:rPr lang="en-US" altLang="x-none" dirty="0"/>
              <a:t>:	Relations R, 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 	May or may not be partitioned</a:t>
            </a:r>
          </a:p>
          <a:p>
            <a:pPr eaLnBrk="1" hangingPunct="1">
              <a:buFontTx/>
              <a:buNone/>
            </a:pPr>
            <a:r>
              <a:rPr lang="en-US" altLang="x-none" u="sng" dirty="0"/>
              <a:t>Output:</a:t>
            </a:r>
            <a:r>
              <a:rPr lang="en-US" altLang="x-none" dirty="0"/>
              <a:t>	R	  S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Result at one or more sites</a:t>
            </a:r>
            <a:endParaRPr lang="en-US" altLang="x-none" u="sng" dirty="0"/>
          </a:p>
        </p:txBody>
      </p:sp>
      <p:grpSp>
        <p:nvGrpSpPr>
          <p:cNvPr id="63495" name="Group 4"/>
          <p:cNvGrpSpPr>
            <a:grpSpLocks/>
          </p:cNvGrpSpPr>
          <p:nvPr/>
        </p:nvGrpSpPr>
        <p:grpSpPr bwMode="auto">
          <a:xfrm>
            <a:off x="3491880" y="2780928"/>
            <a:ext cx="457200" cy="647700"/>
            <a:chOff x="2448" y="1344"/>
            <a:chExt cx="288" cy="458"/>
          </a:xfrm>
        </p:grpSpPr>
        <p:sp>
          <p:nvSpPr>
            <p:cNvPr id="63496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3497" name="Text Box 6"/>
            <p:cNvSpPr txBox="1">
              <a:spLocks noChangeArrowheads="1"/>
            </p:cNvSpPr>
            <p:nvPr/>
          </p:nvSpPr>
          <p:spPr bwMode="auto">
            <a:xfrm>
              <a:off x="2544" y="1521"/>
              <a:ext cx="116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x-none" altLang="x-none" sz="2000"/>
            </a:p>
          </p:txBody>
        </p:sp>
      </p:grpSp>
    </p:spTree>
    <p:extLst>
      <p:ext uri="{BB962C8B-B14F-4D97-AF65-F5344CB8AC3E}">
        <p14:creationId xmlns:p14="http://schemas.microsoft.com/office/powerpoint/2010/main" val="14490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9B7D1CC-3F4E-6B41-A11C-71251967DECB}" type="slidenum">
              <a:rPr lang="en-US" altLang="x-none" sz="1400"/>
              <a:pPr eaLnBrk="1" hangingPunct="1"/>
              <a:t>36</a:t>
            </a:fld>
            <a:endParaRPr lang="en-US" altLang="x-none" sz="1400"/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2921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dirty="0"/>
              <a:t>Partitioned Join (</a:t>
            </a:r>
            <a:r>
              <a:rPr lang="en-US" altLang="x-none" dirty="0" err="1"/>
              <a:t>Equi</a:t>
            </a:r>
            <a:r>
              <a:rPr lang="en-US" altLang="x-none" dirty="0"/>
              <a:t>-join)</a:t>
            </a:r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1962324" y="196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64519" name="Group 16"/>
          <p:cNvGrpSpPr>
            <a:grpSpLocks/>
          </p:cNvGrpSpPr>
          <p:nvPr/>
        </p:nvGrpSpPr>
        <p:grpSpPr bwMode="auto">
          <a:xfrm>
            <a:off x="6229524" y="2120900"/>
            <a:ext cx="533400" cy="2362200"/>
            <a:chOff x="1872" y="1872"/>
            <a:chExt cx="336" cy="1488"/>
          </a:xfrm>
        </p:grpSpPr>
        <p:sp>
          <p:nvSpPr>
            <p:cNvPr id="64562" name="Rectangle 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4563" name="Rectangle 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S2</a:t>
              </a:r>
              <a:endParaRPr lang="en-US" altLang="x-none" sz="2400"/>
            </a:p>
          </p:txBody>
        </p:sp>
        <p:sp>
          <p:nvSpPr>
            <p:cNvPr id="64564" name="Rectangle 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r>
                <a:rPr lang="en-US" altLang="x-none" sz="2400"/>
                <a:t>3</a:t>
              </a:r>
            </a:p>
          </p:txBody>
        </p:sp>
      </p:grpSp>
      <p:sp>
        <p:nvSpPr>
          <p:cNvPr id="64520" name="Rectangle 9"/>
          <p:cNvSpPr>
            <a:spLocks noChangeArrowheads="1"/>
          </p:cNvSpPr>
          <p:nvPr/>
        </p:nvSpPr>
        <p:spPr bwMode="auto">
          <a:xfrm>
            <a:off x="1962324" y="2806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64521" name="Line 10"/>
          <p:cNvSpPr>
            <a:spLocks noChangeShapeType="1"/>
          </p:cNvSpPr>
          <p:nvPr/>
        </p:nvSpPr>
        <p:spPr bwMode="auto">
          <a:xfrm>
            <a:off x="2648124" y="2197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11"/>
          <p:cNvSpPr>
            <a:spLocks noChangeShapeType="1"/>
          </p:cNvSpPr>
          <p:nvPr/>
        </p:nvSpPr>
        <p:spPr bwMode="auto">
          <a:xfrm>
            <a:off x="2648124" y="3035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2"/>
          <p:cNvSpPr>
            <a:spLocks noChangeShapeType="1"/>
          </p:cNvSpPr>
          <p:nvPr/>
        </p:nvSpPr>
        <p:spPr bwMode="auto">
          <a:xfrm flipV="1">
            <a:off x="2724324" y="25019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13"/>
          <p:cNvSpPr>
            <a:spLocks noChangeShapeType="1"/>
          </p:cNvSpPr>
          <p:nvPr/>
        </p:nvSpPr>
        <p:spPr bwMode="auto">
          <a:xfrm>
            <a:off x="2724324" y="32639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4"/>
          <p:cNvSpPr>
            <a:spLocks noChangeShapeType="1"/>
          </p:cNvSpPr>
          <p:nvPr/>
        </p:nvSpPr>
        <p:spPr bwMode="auto">
          <a:xfrm>
            <a:off x="2724324" y="23495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5"/>
          <p:cNvSpPr>
            <a:spLocks noChangeShapeType="1"/>
          </p:cNvSpPr>
          <p:nvPr/>
        </p:nvSpPr>
        <p:spPr bwMode="auto">
          <a:xfrm>
            <a:off x="2724324" y="2501900"/>
            <a:ext cx="838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527" name="Group 17"/>
          <p:cNvGrpSpPr>
            <a:grpSpLocks/>
          </p:cNvGrpSpPr>
          <p:nvPr/>
        </p:nvGrpSpPr>
        <p:grpSpPr bwMode="auto">
          <a:xfrm>
            <a:off x="3867324" y="2120900"/>
            <a:ext cx="533400" cy="2362200"/>
            <a:chOff x="1872" y="1872"/>
            <a:chExt cx="336" cy="1488"/>
          </a:xfrm>
        </p:grpSpPr>
        <p:sp>
          <p:nvSpPr>
            <p:cNvPr id="64559" name="Rectangle 18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4560" name="Rectangle 19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  <a:endParaRPr lang="en-US" altLang="x-none" sz="2400"/>
            </a:p>
          </p:txBody>
        </p:sp>
        <p:sp>
          <p:nvSpPr>
            <p:cNvPr id="64561" name="Rectangle 20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3</a:t>
              </a:r>
            </a:p>
          </p:txBody>
        </p:sp>
      </p:grpSp>
      <p:grpSp>
        <p:nvGrpSpPr>
          <p:cNvPr id="64528" name="Group 21"/>
          <p:cNvGrpSpPr>
            <a:grpSpLocks/>
          </p:cNvGrpSpPr>
          <p:nvPr/>
        </p:nvGrpSpPr>
        <p:grpSpPr bwMode="auto">
          <a:xfrm>
            <a:off x="8210724" y="2120900"/>
            <a:ext cx="533400" cy="2362200"/>
            <a:chOff x="1872" y="1872"/>
            <a:chExt cx="336" cy="1488"/>
          </a:xfrm>
        </p:grpSpPr>
        <p:sp>
          <p:nvSpPr>
            <p:cNvPr id="64556" name="Rectangle 22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Sa</a:t>
              </a:r>
              <a:endParaRPr lang="en-US" altLang="x-none" sz="2400"/>
            </a:p>
          </p:txBody>
        </p:sp>
        <p:sp>
          <p:nvSpPr>
            <p:cNvPr id="64557" name="Rectangle 23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Sb</a:t>
              </a:r>
              <a:endParaRPr lang="en-US" altLang="x-none" sz="2400"/>
            </a:p>
          </p:txBody>
        </p:sp>
        <p:sp>
          <p:nvSpPr>
            <p:cNvPr id="64558" name="Rectangle 24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Sc</a:t>
              </a:r>
              <a:endParaRPr lang="en-US" altLang="x-none" sz="2400"/>
            </a:p>
          </p:txBody>
        </p:sp>
      </p:grpSp>
      <p:sp>
        <p:nvSpPr>
          <p:cNvPr id="64529" name="Line 25"/>
          <p:cNvSpPr>
            <a:spLocks noChangeShapeType="1"/>
          </p:cNvSpPr>
          <p:nvPr/>
        </p:nvSpPr>
        <p:spPr bwMode="auto">
          <a:xfrm>
            <a:off x="4400724" y="2273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0" name="AutoShape 26"/>
          <p:cNvSpPr>
            <a:spLocks noChangeArrowheads="1"/>
          </p:cNvSpPr>
          <p:nvPr/>
        </p:nvSpPr>
        <p:spPr bwMode="auto">
          <a:xfrm>
            <a:off x="5238924" y="2425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1" name="Line 27"/>
          <p:cNvSpPr>
            <a:spLocks noChangeShapeType="1"/>
          </p:cNvSpPr>
          <p:nvPr/>
        </p:nvSpPr>
        <p:spPr bwMode="auto">
          <a:xfrm flipH="1">
            <a:off x="4400724" y="2425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2" name="Line 28"/>
          <p:cNvSpPr>
            <a:spLocks noChangeShapeType="1"/>
          </p:cNvSpPr>
          <p:nvPr/>
        </p:nvSpPr>
        <p:spPr bwMode="auto">
          <a:xfrm>
            <a:off x="5467524" y="2425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AutoShape 29"/>
          <p:cNvSpPr>
            <a:spLocks noChangeArrowheads="1"/>
          </p:cNvSpPr>
          <p:nvPr/>
        </p:nvSpPr>
        <p:spPr bwMode="auto">
          <a:xfrm>
            <a:off x="5543724" y="32639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4" name="AutoShape 30"/>
          <p:cNvSpPr>
            <a:spLocks noChangeArrowheads="1"/>
          </p:cNvSpPr>
          <p:nvPr/>
        </p:nvSpPr>
        <p:spPr bwMode="auto">
          <a:xfrm>
            <a:off x="4705524" y="4254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4535" name="Line 31"/>
          <p:cNvSpPr>
            <a:spLocks noChangeShapeType="1"/>
          </p:cNvSpPr>
          <p:nvPr/>
        </p:nvSpPr>
        <p:spPr bwMode="auto">
          <a:xfrm>
            <a:off x="4400724" y="31115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Line 32"/>
          <p:cNvSpPr>
            <a:spLocks noChangeShapeType="1"/>
          </p:cNvSpPr>
          <p:nvPr/>
        </p:nvSpPr>
        <p:spPr bwMode="auto">
          <a:xfrm>
            <a:off x="4400724" y="3263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Line 33"/>
          <p:cNvSpPr>
            <a:spLocks noChangeShapeType="1"/>
          </p:cNvSpPr>
          <p:nvPr/>
        </p:nvSpPr>
        <p:spPr bwMode="auto">
          <a:xfrm>
            <a:off x="4400724" y="4102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8" name="Line 34"/>
          <p:cNvSpPr>
            <a:spLocks noChangeShapeType="1"/>
          </p:cNvSpPr>
          <p:nvPr/>
        </p:nvSpPr>
        <p:spPr bwMode="auto">
          <a:xfrm>
            <a:off x="4400724" y="42545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Text Box 35"/>
          <p:cNvSpPr txBox="1">
            <a:spLocks noChangeArrowheads="1"/>
          </p:cNvSpPr>
          <p:nvPr/>
        </p:nvSpPr>
        <p:spPr bwMode="auto">
          <a:xfrm>
            <a:off x="4629324" y="15875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Local join</a:t>
            </a:r>
          </a:p>
        </p:txBody>
      </p:sp>
      <p:sp>
        <p:nvSpPr>
          <p:cNvPr id="64540" name="Text Box 38"/>
          <p:cNvSpPr txBox="1">
            <a:spLocks noChangeArrowheads="1"/>
          </p:cNvSpPr>
          <p:nvPr/>
        </p:nvSpPr>
        <p:spPr bwMode="auto">
          <a:xfrm>
            <a:off x="4734099" y="45974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Result</a:t>
            </a:r>
          </a:p>
        </p:txBody>
      </p:sp>
      <p:sp>
        <p:nvSpPr>
          <p:cNvPr id="64541" name="Text Box 39"/>
          <p:cNvSpPr txBox="1">
            <a:spLocks noChangeArrowheads="1"/>
          </p:cNvSpPr>
          <p:nvPr/>
        </p:nvSpPr>
        <p:spPr bwMode="auto">
          <a:xfrm>
            <a:off x="2648124" y="4254500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f(A)</a:t>
            </a:r>
          </a:p>
        </p:txBody>
      </p:sp>
      <p:sp>
        <p:nvSpPr>
          <p:cNvPr id="64542" name="Text Box 42"/>
          <p:cNvSpPr txBox="1">
            <a:spLocks noChangeArrowheads="1"/>
          </p:cNvSpPr>
          <p:nvPr/>
        </p:nvSpPr>
        <p:spPr bwMode="auto">
          <a:xfrm>
            <a:off x="7220124" y="4787900"/>
            <a:ext cx="69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f(A)</a:t>
            </a:r>
          </a:p>
        </p:txBody>
      </p:sp>
      <p:sp>
        <p:nvSpPr>
          <p:cNvPr id="64543" name="Line 43"/>
          <p:cNvSpPr>
            <a:spLocks noChangeShapeType="1"/>
          </p:cNvSpPr>
          <p:nvPr/>
        </p:nvSpPr>
        <p:spPr bwMode="auto">
          <a:xfrm flipV="1">
            <a:off x="2952924" y="379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4" name="Line 44"/>
          <p:cNvSpPr>
            <a:spLocks noChangeShapeType="1"/>
          </p:cNvSpPr>
          <p:nvPr/>
        </p:nvSpPr>
        <p:spPr bwMode="auto">
          <a:xfrm flipV="1">
            <a:off x="7448724" y="4330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5" name="Line 45"/>
          <p:cNvSpPr>
            <a:spLocks noChangeShapeType="1"/>
          </p:cNvSpPr>
          <p:nvPr/>
        </p:nvSpPr>
        <p:spPr bwMode="auto">
          <a:xfrm flipH="1">
            <a:off x="6839124" y="41021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6" name="Line 46"/>
          <p:cNvSpPr>
            <a:spLocks noChangeShapeType="1"/>
          </p:cNvSpPr>
          <p:nvPr/>
        </p:nvSpPr>
        <p:spPr bwMode="auto">
          <a:xfrm flipH="1" flipV="1">
            <a:off x="6839124" y="31877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7" name="Line 47"/>
          <p:cNvSpPr>
            <a:spLocks noChangeShapeType="1"/>
          </p:cNvSpPr>
          <p:nvPr/>
        </p:nvSpPr>
        <p:spPr bwMode="auto">
          <a:xfrm flipH="1" flipV="1">
            <a:off x="6839124" y="2349500"/>
            <a:ext cx="1143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8" name="Line 48"/>
          <p:cNvSpPr>
            <a:spLocks noChangeShapeType="1"/>
          </p:cNvSpPr>
          <p:nvPr/>
        </p:nvSpPr>
        <p:spPr bwMode="auto">
          <a:xfrm flipH="1">
            <a:off x="6991524" y="31877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9" name="Line 49"/>
          <p:cNvSpPr>
            <a:spLocks noChangeShapeType="1"/>
          </p:cNvSpPr>
          <p:nvPr/>
        </p:nvSpPr>
        <p:spPr bwMode="auto">
          <a:xfrm flipH="1" flipV="1">
            <a:off x="6915324" y="23495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0" name="Line 50"/>
          <p:cNvSpPr>
            <a:spLocks noChangeShapeType="1"/>
          </p:cNvSpPr>
          <p:nvPr/>
        </p:nvSpPr>
        <p:spPr bwMode="auto">
          <a:xfrm flipH="1">
            <a:off x="6991524" y="31877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1" name="Line 51"/>
          <p:cNvSpPr>
            <a:spLocks noChangeShapeType="1"/>
          </p:cNvSpPr>
          <p:nvPr/>
        </p:nvSpPr>
        <p:spPr bwMode="auto">
          <a:xfrm flipH="1">
            <a:off x="7143924" y="23495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2" name="Line 52"/>
          <p:cNvSpPr>
            <a:spLocks noChangeShapeType="1"/>
          </p:cNvSpPr>
          <p:nvPr/>
        </p:nvSpPr>
        <p:spPr bwMode="auto">
          <a:xfrm flipH="1">
            <a:off x="6915324" y="24257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3" name="Line 53"/>
          <p:cNvSpPr>
            <a:spLocks noChangeShapeType="1"/>
          </p:cNvSpPr>
          <p:nvPr/>
        </p:nvSpPr>
        <p:spPr bwMode="auto">
          <a:xfrm flipH="1">
            <a:off x="6915324" y="2425700"/>
            <a:ext cx="1143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4" name="Line 54"/>
          <p:cNvSpPr>
            <a:spLocks noChangeShapeType="1"/>
          </p:cNvSpPr>
          <p:nvPr/>
        </p:nvSpPr>
        <p:spPr bwMode="auto">
          <a:xfrm>
            <a:off x="5391324" y="28067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55" name="Line 55"/>
          <p:cNvSpPr>
            <a:spLocks noChangeShapeType="1"/>
          </p:cNvSpPr>
          <p:nvPr/>
        </p:nvSpPr>
        <p:spPr bwMode="auto">
          <a:xfrm>
            <a:off x="5696124" y="3644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DB2D51F-0C45-BB4C-8217-3213A0C6C6FB}" type="slidenum">
              <a:rPr lang="en-US" altLang="x-none" sz="1400"/>
              <a:pPr eaLnBrk="1" hangingPunct="1"/>
              <a:t>37</a:t>
            </a:fld>
            <a:endParaRPr lang="en-US" altLang="x-none" sz="1400"/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18604" y="254000"/>
            <a:ext cx="7772400" cy="774700"/>
          </a:xfrm>
        </p:spPr>
        <p:txBody>
          <a:bodyPr/>
          <a:lstStyle/>
          <a:p>
            <a:pPr eaLnBrk="1" hangingPunct="1"/>
            <a:r>
              <a:rPr lang="en-US" altLang="x-none" dirty="0"/>
              <a:t>Notes: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2104" y="1041400"/>
            <a:ext cx="8026400" cy="4914900"/>
          </a:xfrm>
        </p:spPr>
        <p:txBody>
          <a:bodyPr/>
          <a:lstStyle/>
          <a:p>
            <a:pPr eaLnBrk="1" hangingPunct="1"/>
            <a:r>
              <a:rPr lang="en-US" altLang="x-none" dirty="0"/>
              <a:t>Same partition function f is used for both R and S (applied to join attribute)</a:t>
            </a:r>
          </a:p>
          <a:p>
            <a:pPr eaLnBrk="1" hangingPunct="1"/>
            <a:r>
              <a:rPr lang="en-US" altLang="x-none" dirty="0"/>
              <a:t>f can be range or hash partitioning</a:t>
            </a:r>
          </a:p>
          <a:p>
            <a:pPr eaLnBrk="1" hangingPunct="1"/>
            <a:r>
              <a:rPr lang="en-US" altLang="x-none" dirty="0"/>
              <a:t>Local join can be of any </a:t>
            </a:r>
            <a:r>
              <a:rPr lang="en-US" altLang="x-none" dirty="0" smtClean="0"/>
              <a:t>type</a:t>
            </a:r>
            <a:endParaRPr lang="en-US" altLang="x-none" dirty="0"/>
          </a:p>
          <a:p>
            <a:pPr eaLnBrk="1" hangingPunct="1"/>
            <a:r>
              <a:rPr lang="en-US" altLang="x-none" dirty="0"/>
              <a:t>Various scheduling options e.g.,</a:t>
            </a:r>
            <a:br>
              <a:rPr lang="en-US" altLang="x-none" dirty="0"/>
            </a:br>
            <a:r>
              <a:rPr lang="en-US" altLang="x-none" dirty="0"/>
              <a:t> (a) partition R; partition S; join</a:t>
            </a:r>
            <a:br>
              <a:rPr lang="en-US" altLang="x-none" dirty="0"/>
            </a:br>
            <a:r>
              <a:rPr lang="en-US" altLang="x-none" dirty="0"/>
              <a:t> (b) partition R; build local hash table</a:t>
            </a:r>
            <a:br>
              <a:rPr lang="en-US" altLang="x-none" dirty="0"/>
            </a:br>
            <a:r>
              <a:rPr lang="en-US" altLang="x-none" dirty="0"/>
              <a:t>     for R; partition S and join</a:t>
            </a:r>
          </a:p>
        </p:txBody>
      </p:sp>
    </p:spTree>
    <p:extLst>
      <p:ext uri="{BB962C8B-B14F-4D97-AF65-F5344CB8AC3E}">
        <p14:creationId xmlns:p14="http://schemas.microsoft.com/office/powerpoint/2010/main" val="134997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0D3495B-009E-F047-BB1B-FB7D8E24938D}" type="slidenum">
              <a:rPr lang="en-US" altLang="x-none" sz="1400"/>
              <a:pPr eaLnBrk="1" hangingPunct="1"/>
              <a:t>38</a:t>
            </a:fld>
            <a:endParaRPr lang="en-US" altLang="x-none" sz="1400"/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>
          <a:xfrm>
            <a:off x="980380" y="381000"/>
            <a:ext cx="7772400" cy="787400"/>
          </a:xfrm>
        </p:spPr>
        <p:txBody>
          <a:bodyPr/>
          <a:lstStyle/>
          <a:p>
            <a:pPr eaLnBrk="1" hangingPunct="1"/>
            <a:r>
              <a:rPr lang="en-US" altLang="x-none" u="sng"/>
              <a:t>More notes: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080" y="12319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x-none" dirty="0"/>
              <a:t>We already know why </a:t>
            </a:r>
            <a:r>
              <a:rPr lang="en-US" altLang="x-none" dirty="0">
                <a:solidFill>
                  <a:srgbClr val="FF0000"/>
                </a:solidFill>
              </a:rPr>
              <a:t>part-join</a:t>
            </a:r>
            <a:r>
              <a:rPr lang="en-US" altLang="x-none" dirty="0"/>
              <a:t> works: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	</a:t>
            </a:r>
            <a:endParaRPr lang="en-US" altLang="x-none" sz="3600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/>
              <a:t>						</a:t>
            </a:r>
          </a:p>
          <a:p>
            <a:pPr eaLnBrk="1" hangingPunct="1">
              <a:buFontTx/>
              <a:buNone/>
            </a:pPr>
            <a:r>
              <a:rPr lang="en-US" altLang="x-none" sz="2400" dirty="0"/>
              <a:t>R1  R2  R3  S1  S2  S3	      R1  S1  R2  S2  R3  S3</a:t>
            </a:r>
          </a:p>
          <a:p>
            <a:pPr eaLnBrk="1" hangingPunct="1"/>
            <a:r>
              <a:rPr lang="en-US" altLang="x-none" dirty="0"/>
              <a:t>Useful to give this type of join a name, because we may want to partition data to make partition-join possible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</a:t>
            </a:r>
            <a:r>
              <a:rPr lang="en-US" altLang="x-none" sz="2400" dirty="0"/>
              <a:t>(especially in parallel DB system)</a:t>
            </a:r>
          </a:p>
        </p:txBody>
      </p:sp>
      <p:sp>
        <p:nvSpPr>
          <p:cNvPr id="66567" name="AutoShape 4"/>
          <p:cNvSpPr>
            <a:spLocks noChangeArrowheads="1"/>
          </p:cNvSpPr>
          <p:nvPr/>
        </p:nvSpPr>
        <p:spPr bwMode="auto">
          <a:xfrm rot="-5400000">
            <a:off x="2567880" y="18415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68" name="AutoShape 5"/>
          <p:cNvSpPr>
            <a:spLocks noChangeArrowheads="1"/>
          </p:cNvSpPr>
          <p:nvPr/>
        </p:nvSpPr>
        <p:spPr bwMode="auto">
          <a:xfrm rot="-5400000">
            <a:off x="5857180" y="22860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69" name="AutoShape 6"/>
          <p:cNvSpPr>
            <a:spLocks noChangeArrowheads="1"/>
          </p:cNvSpPr>
          <p:nvPr/>
        </p:nvSpPr>
        <p:spPr bwMode="auto">
          <a:xfrm rot="-5400000">
            <a:off x="6758880" y="23495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70" name="AutoShape 7"/>
          <p:cNvSpPr>
            <a:spLocks noChangeArrowheads="1"/>
          </p:cNvSpPr>
          <p:nvPr/>
        </p:nvSpPr>
        <p:spPr bwMode="auto">
          <a:xfrm rot="-5400000">
            <a:off x="7825680" y="2336800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6571" name="Line 8"/>
          <p:cNvSpPr>
            <a:spLocks noChangeShapeType="1"/>
          </p:cNvSpPr>
          <p:nvPr/>
        </p:nvSpPr>
        <p:spPr bwMode="auto">
          <a:xfrm flipH="1">
            <a:off x="2263080" y="22987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9"/>
          <p:cNvSpPr>
            <a:spLocks noChangeShapeType="1"/>
          </p:cNvSpPr>
          <p:nvPr/>
        </p:nvSpPr>
        <p:spPr bwMode="auto">
          <a:xfrm>
            <a:off x="3025080" y="22987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0"/>
          <p:cNvSpPr>
            <a:spLocks noChangeShapeType="1"/>
          </p:cNvSpPr>
          <p:nvPr/>
        </p:nvSpPr>
        <p:spPr bwMode="auto">
          <a:xfrm flipH="1">
            <a:off x="1424880" y="27559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1"/>
          <p:cNvSpPr>
            <a:spLocks noChangeShapeType="1"/>
          </p:cNvSpPr>
          <p:nvPr/>
        </p:nvSpPr>
        <p:spPr bwMode="auto">
          <a:xfrm flipH="1">
            <a:off x="1983680" y="2755900"/>
            <a:ext cx="1270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2"/>
          <p:cNvSpPr>
            <a:spLocks noChangeShapeType="1"/>
          </p:cNvSpPr>
          <p:nvPr/>
        </p:nvSpPr>
        <p:spPr bwMode="auto">
          <a:xfrm>
            <a:off x="2301180" y="2743200"/>
            <a:ext cx="152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Line 13"/>
          <p:cNvSpPr>
            <a:spLocks noChangeShapeType="1"/>
          </p:cNvSpPr>
          <p:nvPr/>
        </p:nvSpPr>
        <p:spPr bwMode="auto">
          <a:xfrm flipH="1">
            <a:off x="2986980" y="27559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7" name="Line 14"/>
          <p:cNvSpPr>
            <a:spLocks noChangeShapeType="1"/>
          </p:cNvSpPr>
          <p:nvPr/>
        </p:nvSpPr>
        <p:spPr bwMode="auto">
          <a:xfrm>
            <a:off x="3304480" y="2794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8" name="Line 15"/>
          <p:cNvSpPr>
            <a:spLocks noChangeShapeType="1"/>
          </p:cNvSpPr>
          <p:nvPr/>
        </p:nvSpPr>
        <p:spPr bwMode="auto">
          <a:xfrm>
            <a:off x="3406080" y="2679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9" name="Line 16"/>
          <p:cNvSpPr>
            <a:spLocks noChangeShapeType="1"/>
          </p:cNvSpPr>
          <p:nvPr/>
        </p:nvSpPr>
        <p:spPr bwMode="auto">
          <a:xfrm flipH="1">
            <a:off x="6212780" y="2133600"/>
            <a:ext cx="4064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0" name="Line 17"/>
          <p:cNvSpPr>
            <a:spLocks noChangeShapeType="1"/>
          </p:cNvSpPr>
          <p:nvPr/>
        </p:nvSpPr>
        <p:spPr bwMode="auto">
          <a:xfrm>
            <a:off x="6835080" y="218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1" name="Line 18"/>
          <p:cNvSpPr>
            <a:spLocks noChangeShapeType="1"/>
          </p:cNvSpPr>
          <p:nvPr/>
        </p:nvSpPr>
        <p:spPr bwMode="auto">
          <a:xfrm>
            <a:off x="7038280" y="21209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2" name="Line 19"/>
          <p:cNvSpPr>
            <a:spLocks noChangeShapeType="1"/>
          </p:cNvSpPr>
          <p:nvPr/>
        </p:nvSpPr>
        <p:spPr bwMode="auto">
          <a:xfrm flipH="1">
            <a:off x="5641280" y="2730500"/>
            <a:ext cx="1651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Line 20"/>
          <p:cNvSpPr>
            <a:spLocks noChangeShapeType="1"/>
          </p:cNvSpPr>
          <p:nvPr/>
        </p:nvSpPr>
        <p:spPr bwMode="auto">
          <a:xfrm flipH="1">
            <a:off x="6123880" y="2692400"/>
            <a:ext cx="254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Line 21"/>
          <p:cNvSpPr>
            <a:spLocks noChangeShapeType="1"/>
          </p:cNvSpPr>
          <p:nvPr/>
        </p:nvSpPr>
        <p:spPr bwMode="auto">
          <a:xfrm flipH="1">
            <a:off x="6682680" y="2794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Line 22"/>
          <p:cNvSpPr>
            <a:spLocks noChangeShapeType="1"/>
          </p:cNvSpPr>
          <p:nvPr/>
        </p:nvSpPr>
        <p:spPr bwMode="auto">
          <a:xfrm>
            <a:off x="7063680" y="28321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6" name="Line 23"/>
          <p:cNvSpPr>
            <a:spLocks noChangeShapeType="1"/>
          </p:cNvSpPr>
          <p:nvPr/>
        </p:nvSpPr>
        <p:spPr bwMode="auto">
          <a:xfrm flipH="1">
            <a:off x="7736780" y="2819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7" name="Line 24"/>
          <p:cNvSpPr>
            <a:spLocks noChangeShapeType="1"/>
          </p:cNvSpPr>
          <p:nvPr/>
        </p:nvSpPr>
        <p:spPr bwMode="auto">
          <a:xfrm>
            <a:off x="8105080" y="28067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8" name="Text Box 25"/>
          <p:cNvSpPr txBox="1">
            <a:spLocks noChangeArrowheads="1"/>
          </p:cNvSpPr>
          <p:nvPr/>
        </p:nvSpPr>
        <p:spPr bwMode="auto">
          <a:xfrm>
            <a:off x="2974280" y="22558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ym typeface="Symbol" charset="2"/>
              </a:rPr>
              <a:t></a:t>
            </a:r>
          </a:p>
        </p:txBody>
      </p:sp>
      <p:sp>
        <p:nvSpPr>
          <p:cNvPr id="66589" name="Text Box 26"/>
          <p:cNvSpPr txBox="1">
            <a:spLocks noChangeArrowheads="1"/>
          </p:cNvSpPr>
          <p:nvPr/>
        </p:nvSpPr>
        <p:spPr bwMode="auto">
          <a:xfrm>
            <a:off x="1894780" y="22685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ym typeface="Symbol" charset="2"/>
              </a:rPr>
              <a:t></a:t>
            </a:r>
          </a:p>
        </p:txBody>
      </p:sp>
      <p:sp>
        <p:nvSpPr>
          <p:cNvPr id="66590" name="Text Box 27"/>
          <p:cNvSpPr txBox="1">
            <a:spLocks noChangeArrowheads="1"/>
          </p:cNvSpPr>
          <p:nvPr/>
        </p:nvSpPr>
        <p:spPr bwMode="auto">
          <a:xfrm>
            <a:off x="6593780" y="172243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ym typeface="Symbol" charset="2"/>
              </a:rPr>
              <a:t></a:t>
            </a:r>
          </a:p>
        </p:txBody>
      </p:sp>
      <p:sp>
        <p:nvSpPr>
          <p:cNvPr id="66591" name="Text Box 28"/>
          <p:cNvSpPr txBox="1">
            <a:spLocks noChangeArrowheads="1"/>
          </p:cNvSpPr>
          <p:nvPr/>
        </p:nvSpPr>
        <p:spPr bwMode="auto">
          <a:xfrm>
            <a:off x="4472880" y="2111375"/>
            <a:ext cx="585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>
                <a:sym typeface="Symbol" charset="2"/>
              </a:rPr>
              <a:t></a:t>
            </a:r>
            <a:endParaRPr lang="en-US" altLang="x-none" sz="240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76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8552828-370A-5741-95C9-86A0B1851CDD}" type="slidenum">
              <a:rPr lang="en-US" altLang="x-none" sz="1400"/>
              <a:pPr eaLnBrk="1" hangingPunct="1"/>
              <a:t>39</a:t>
            </a:fld>
            <a:endParaRPr lang="en-US" altLang="x-none" sz="1400"/>
          </a:p>
        </p:txBody>
      </p:sp>
      <p:sp>
        <p:nvSpPr>
          <p:cNvPr id="69637" name="Rectangle 2"/>
          <p:cNvSpPr>
            <a:spLocks noChangeArrowheads="1"/>
          </p:cNvSpPr>
          <p:nvPr/>
        </p:nvSpPr>
        <p:spPr bwMode="auto">
          <a:xfrm>
            <a:off x="1115616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3600" dirty="0">
                <a:solidFill>
                  <a:schemeClr val="tx2"/>
                </a:solidFill>
              </a:rPr>
              <a:t>Asymmetric fragment + replicate join</a:t>
            </a:r>
          </a:p>
        </p:txBody>
      </p:sp>
      <p:sp>
        <p:nvSpPr>
          <p:cNvPr id="69638" name="Rectangle 3"/>
          <p:cNvSpPr>
            <a:spLocks noChangeArrowheads="1"/>
          </p:cNvSpPr>
          <p:nvPr/>
        </p:nvSpPr>
        <p:spPr bwMode="auto">
          <a:xfrm>
            <a:off x="1750616" y="2019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69639" name="Group 4"/>
          <p:cNvGrpSpPr>
            <a:grpSpLocks/>
          </p:cNvGrpSpPr>
          <p:nvPr/>
        </p:nvGrpSpPr>
        <p:grpSpPr bwMode="auto">
          <a:xfrm>
            <a:off x="6017816" y="2171700"/>
            <a:ext cx="533400" cy="2362200"/>
            <a:chOff x="1872" y="1872"/>
            <a:chExt cx="336" cy="1488"/>
          </a:xfrm>
        </p:grpSpPr>
        <p:sp>
          <p:nvSpPr>
            <p:cNvPr id="69678" name="Rectangle 5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  <p:sp>
          <p:nvSpPr>
            <p:cNvPr id="69679" name="Rectangle 6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  <p:sp>
          <p:nvSpPr>
            <p:cNvPr id="69680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  <a:endParaRPr lang="en-US" altLang="x-none" sz="2400"/>
            </a:p>
          </p:txBody>
        </p:sp>
      </p:grp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750616" y="2857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69641" name="Line 9"/>
          <p:cNvSpPr>
            <a:spLocks noChangeShapeType="1"/>
          </p:cNvSpPr>
          <p:nvPr/>
        </p:nvSpPr>
        <p:spPr bwMode="auto">
          <a:xfrm>
            <a:off x="2436416" y="2247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>
            <a:off x="2436416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 flipV="1">
            <a:off x="2512616" y="25527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2512616" y="3314700"/>
            <a:ext cx="10287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>
            <a:off x="2512616" y="24003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2512616" y="2552700"/>
            <a:ext cx="1066800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9647" name="Group 15"/>
          <p:cNvGrpSpPr>
            <a:grpSpLocks/>
          </p:cNvGrpSpPr>
          <p:nvPr/>
        </p:nvGrpSpPr>
        <p:grpSpPr bwMode="auto">
          <a:xfrm>
            <a:off x="3655616" y="2171700"/>
            <a:ext cx="533400" cy="2362200"/>
            <a:chOff x="1872" y="1872"/>
            <a:chExt cx="336" cy="1488"/>
          </a:xfrm>
        </p:grpSpPr>
        <p:sp>
          <p:nvSpPr>
            <p:cNvPr id="69675" name="Rectangle 1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1</a:t>
              </a:r>
            </a:p>
          </p:txBody>
        </p:sp>
        <p:sp>
          <p:nvSpPr>
            <p:cNvPr id="69676" name="Rectangle 1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2</a:t>
              </a:r>
            </a:p>
          </p:txBody>
        </p:sp>
        <p:sp>
          <p:nvSpPr>
            <p:cNvPr id="69677" name="Rectangle 1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</a:t>
              </a:r>
              <a:r>
                <a:rPr lang="en-US" altLang="x-none" sz="2400"/>
                <a:t>3</a:t>
              </a:r>
            </a:p>
          </p:txBody>
        </p:sp>
      </p:grpSp>
      <p:sp>
        <p:nvSpPr>
          <p:cNvPr id="69648" name="Rectangle 20"/>
          <p:cNvSpPr>
            <a:spLocks noChangeArrowheads="1"/>
          </p:cNvSpPr>
          <p:nvPr/>
        </p:nvSpPr>
        <p:spPr bwMode="auto">
          <a:xfrm>
            <a:off x="7999016" y="2171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Sa</a:t>
            </a:r>
            <a:endParaRPr lang="en-US" altLang="x-none" sz="2400"/>
          </a:p>
        </p:txBody>
      </p:sp>
      <p:sp>
        <p:nvSpPr>
          <p:cNvPr id="69649" name="Rectangle 21"/>
          <p:cNvSpPr>
            <a:spLocks noChangeArrowheads="1"/>
          </p:cNvSpPr>
          <p:nvPr/>
        </p:nvSpPr>
        <p:spPr bwMode="auto">
          <a:xfrm>
            <a:off x="7999016" y="3009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Sb</a:t>
            </a:r>
            <a:endParaRPr lang="en-US" altLang="x-none" sz="2400"/>
          </a:p>
        </p:txBody>
      </p:sp>
      <p:sp>
        <p:nvSpPr>
          <p:cNvPr id="69650" name="Line 23"/>
          <p:cNvSpPr>
            <a:spLocks noChangeShapeType="1"/>
          </p:cNvSpPr>
          <p:nvPr/>
        </p:nvSpPr>
        <p:spPr bwMode="auto">
          <a:xfrm>
            <a:off x="4189016" y="2324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1" name="AutoShape 24"/>
          <p:cNvSpPr>
            <a:spLocks noChangeArrowheads="1"/>
          </p:cNvSpPr>
          <p:nvPr/>
        </p:nvSpPr>
        <p:spPr bwMode="auto">
          <a:xfrm>
            <a:off x="4341416" y="2476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2" name="Line 25"/>
          <p:cNvSpPr>
            <a:spLocks noChangeShapeType="1"/>
          </p:cNvSpPr>
          <p:nvPr/>
        </p:nvSpPr>
        <p:spPr bwMode="auto">
          <a:xfrm flipH="1">
            <a:off x="4189016" y="24765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Line 26"/>
          <p:cNvSpPr>
            <a:spLocks noChangeShapeType="1"/>
          </p:cNvSpPr>
          <p:nvPr/>
        </p:nvSpPr>
        <p:spPr bwMode="auto">
          <a:xfrm>
            <a:off x="5255816" y="2476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4" name="AutoShape 27"/>
          <p:cNvSpPr>
            <a:spLocks noChangeArrowheads="1"/>
          </p:cNvSpPr>
          <p:nvPr/>
        </p:nvSpPr>
        <p:spPr bwMode="auto">
          <a:xfrm>
            <a:off x="4798616" y="3314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5" name="AutoShape 28"/>
          <p:cNvSpPr>
            <a:spLocks noChangeArrowheads="1"/>
          </p:cNvSpPr>
          <p:nvPr/>
        </p:nvSpPr>
        <p:spPr bwMode="auto">
          <a:xfrm>
            <a:off x="5332016" y="43053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9656" name="Line 29"/>
          <p:cNvSpPr>
            <a:spLocks noChangeShapeType="1"/>
          </p:cNvSpPr>
          <p:nvPr/>
        </p:nvSpPr>
        <p:spPr bwMode="auto">
          <a:xfrm>
            <a:off x="4189016" y="316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7" name="Line 30"/>
          <p:cNvSpPr>
            <a:spLocks noChangeShapeType="1"/>
          </p:cNvSpPr>
          <p:nvPr/>
        </p:nvSpPr>
        <p:spPr bwMode="auto">
          <a:xfrm>
            <a:off x="4189016" y="33147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Line 31"/>
          <p:cNvSpPr>
            <a:spLocks noChangeShapeType="1"/>
          </p:cNvSpPr>
          <p:nvPr/>
        </p:nvSpPr>
        <p:spPr bwMode="auto">
          <a:xfrm>
            <a:off x="4189016" y="4152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Line 32"/>
          <p:cNvSpPr>
            <a:spLocks noChangeShapeType="1"/>
          </p:cNvSpPr>
          <p:nvPr/>
        </p:nvSpPr>
        <p:spPr bwMode="auto">
          <a:xfrm>
            <a:off x="4189016" y="4305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0" name="Text Box 33"/>
          <p:cNvSpPr txBox="1">
            <a:spLocks noChangeArrowheads="1"/>
          </p:cNvSpPr>
          <p:nvPr/>
        </p:nvSpPr>
        <p:spPr bwMode="auto">
          <a:xfrm>
            <a:off x="4417616" y="16383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Local join</a:t>
            </a:r>
          </a:p>
        </p:txBody>
      </p:sp>
      <p:sp>
        <p:nvSpPr>
          <p:cNvPr id="69661" name="Text Box 34"/>
          <p:cNvSpPr txBox="1">
            <a:spLocks noChangeArrowheads="1"/>
          </p:cNvSpPr>
          <p:nvPr/>
        </p:nvSpPr>
        <p:spPr bwMode="auto">
          <a:xfrm>
            <a:off x="4522391" y="46482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Result</a:t>
            </a:r>
          </a:p>
        </p:txBody>
      </p:sp>
      <p:sp>
        <p:nvSpPr>
          <p:cNvPr id="69662" name="Text Box 35"/>
          <p:cNvSpPr txBox="1">
            <a:spLocks noChangeArrowheads="1"/>
          </p:cNvSpPr>
          <p:nvPr/>
        </p:nvSpPr>
        <p:spPr bwMode="auto">
          <a:xfrm>
            <a:off x="2137966" y="4171950"/>
            <a:ext cx="130016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f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x-none" sz="2400"/>
              <a:t>partition</a:t>
            </a:r>
          </a:p>
        </p:txBody>
      </p:sp>
      <p:sp>
        <p:nvSpPr>
          <p:cNvPr id="69663" name="Text Box 36"/>
          <p:cNvSpPr txBox="1">
            <a:spLocks noChangeArrowheads="1"/>
          </p:cNvSpPr>
          <p:nvPr/>
        </p:nvSpPr>
        <p:spPr bwMode="auto">
          <a:xfrm>
            <a:off x="6398816" y="49149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union</a:t>
            </a:r>
          </a:p>
        </p:txBody>
      </p:sp>
      <p:sp>
        <p:nvSpPr>
          <p:cNvPr id="69664" name="Line 37"/>
          <p:cNvSpPr>
            <a:spLocks noChangeShapeType="1"/>
          </p:cNvSpPr>
          <p:nvPr/>
        </p:nvSpPr>
        <p:spPr bwMode="auto">
          <a:xfrm flipV="1">
            <a:off x="2741216" y="3695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Line 38"/>
          <p:cNvSpPr>
            <a:spLocks noChangeShapeType="1"/>
          </p:cNvSpPr>
          <p:nvPr/>
        </p:nvSpPr>
        <p:spPr bwMode="auto">
          <a:xfrm flipV="1">
            <a:off x="6779816" y="4533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6" name="Line 42"/>
          <p:cNvSpPr>
            <a:spLocks noChangeShapeType="1"/>
          </p:cNvSpPr>
          <p:nvPr/>
        </p:nvSpPr>
        <p:spPr bwMode="auto">
          <a:xfrm flipH="1">
            <a:off x="6779816" y="3238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Line 43"/>
          <p:cNvSpPr>
            <a:spLocks noChangeShapeType="1"/>
          </p:cNvSpPr>
          <p:nvPr/>
        </p:nvSpPr>
        <p:spPr bwMode="auto">
          <a:xfrm flipH="1" flipV="1">
            <a:off x="6703616" y="24003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Line 44"/>
          <p:cNvSpPr>
            <a:spLocks noChangeShapeType="1"/>
          </p:cNvSpPr>
          <p:nvPr/>
        </p:nvSpPr>
        <p:spPr bwMode="auto">
          <a:xfrm flipH="1">
            <a:off x="6627416" y="3238500"/>
            <a:ext cx="121920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Line 45"/>
          <p:cNvSpPr>
            <a:spLocks noChangeShapeType="1"/>
          </p:cNvSpPr>
          <p:nvPr/>
        </p:nvSpPr>
        <p:spPr bwMode="auto">
          <a:xfrm flipH="1">
            <a:off x="6932216" y="2400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Line 46"/>
          <p:cNvSpPr>
            <a:spLocks noChangeShapeType="1"/>
          </p:cNvSpPr>
          <p:nvPr/>
        </p:nvSpPr>
        <p:spPr bwMode="auto">
          <a:xfrm flipH="1">
            <a:off x="6703616" y="24765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Line 47"/>
          <p:cNvSpPr>
            <a:spLocks noChangeShapeType="1"/>
          </p:cNvSpPr>
          <p:nvPr/>
        </p:nvSpPr>
        <p:spPr bwMode="auto">
          <a:xfrm flipH="1">
            <a:off x="6602016" y="2476500"/>
            <a:ext cx="124460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2" name="Line 48"/>
          <p:cNvSpPr>
            <a:spLocks noChangeShapeType="1"/>
          </p:cNvSpPr>
          <p:nvPr/>
        </p:nvSpPr>
        <p:spPr bwMode="auto">
          <a:xfrm>
            <a:off x="4493816" y="2857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Line 49"/>
          <p:cNvSpPr>
            <a:spLocks noChangeShapeType="1"/>
          </p:cNvSpPr>
          <p:nvPr/>
        </p:nvSpPr>
        <p:spPr bwMode="auto">
          <a:xfrm>
            <a:off x="4951016" y="3771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Line 50"/>
          <p:cNvSpPr>
            <a:spLocks noChangeShapeType="1"/>
          </p:cNvSpPr>
          <p:nvPr/>
        </p:nvSpPr>
        <p:spPr bwMode="auto">
          <a:xfrm>
            <a:off x="5103416" y="2476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EMP is vertically fragmented first, and then horizontally next.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A1C932-C98A-7F48-B78A-0DAAFAA0EBB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57438" y="3286125"/>
          <a:ext cx="4133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" name="Equation" r:id="rId3" imgW="2044700" imgH="241300" progId="Equation.DSMT4">
                  <p:embed/>
                </p:oleObj>
              </mc:Choice>
              <mc:Fallback>
                <p:oleObj name="Equation" r:id="rId3" imgW="2044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286125"/>
                        <a:ext cx="41338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357438" y="4000500"/>
          <a:ext cx="4152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0" name="Equation" r:id="rId5" imgW="2057400" imgH="241300" progId="Equation.DSMT4">
                  <p:embed/>
                </p:oleObj>
              </mc:Choice>
              <mc:Fallback>
                <p:oleObj name="Equation" r:id="rId5" imgW="2057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000500"/>
                        <a:ext cx="41529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357438" y="4714875"/>
          <a:ext cx="2695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1" name="Equation" r:id="rId7" imgW="1333500" imgH="241300" progId="Equation.DSMT4">
                  <p:embed/>
                </p:oleObj>
              </mc:Choice>
              <mc:Fallback>
                <p:oleObj name="Equation" r:id="rId7" imgW="1333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714875"/>
                        <a:ext cx="2695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"/>
          <p:cNvGraphicFramePr>
            <a:graphicFrameLocks noChangeAspect="1"/>
          </p:cNvGraphicFramePr>
          <p:nvPr/>
        </p:nvGraphicFramePr>
        <p:xfrm>
          <a:off x="2330450" y="5370513"/>
          <a:ext cx="29559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2" name="Equation" r:id="rId9" imgW="1460160" imgH="228600" progId="Equation.DSMT4">
                  <p:embed/>
                </p:oleObj>
              </mc:Choice>
              <mc:Fallback>
                <p:oleObj name="Equation" r:id="rId9" imgW="1460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5370513"/>
                        <a:ext cx="29559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26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D982B9A-8469-1F45-B0FD-D1E3F9345E16}" type="slidenum">
              <a:rPr lang="en-US" altLang="x-none" sz="1400"/>
              <a:pPr eaLnBrk="1" hangingPunct="1"/>
              <a:t>40</a:t>
            </a:fld>
            <a:endParaRPr lang="en-US" altLang="x-none" sz="1400"/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696" y="3937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Notes: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Can use any partition function f for R</a:t>
            </a:r>
          </a:p>
          <a:p>
            <a:pPr eaLnBrk="1" hangingPunct="1">
              <a:buFontTx/>
              <a:buNone/>
            </a:pPr>
            <a:r>
              <a:rPr lang="en-US" altLang="x-none"/>
              <a:t>		(even round robin)</a:t>
            </a:r>
          </a:p>
          <a:p>
            <a:pPr eaLnBrk="1" hangingPunct="1"/>
            <a:r>
              <a:rPr lang="en-US" altLang="x-none"/>
              <a:t>Can do any join </a:t>
            </a:r>
            <a:r>
              <a:rPr lang="en-US" altLang="x-none">
                <a:sym typeface="Symbol" charset="2"/>
              </a:rPr>
              <a:t>—</a:t>
            </a:r>
            <a:r>
              <a:rPr lang="en-US" altLang="x-none"/>
              <a:t> not just equi-join		e.g.:  R           S</a:t>
            </a:r>
          </a:p>
          <a:p>
            <a:pPr lvl="2" eaLnBrk="1" hangingPunct="1">
              <a:buFontTx/>
              <a:buNone/>
            </a:pPr>
            <a:r>
              <a:rPr lang="en-US" altLang="x-none"/>
              <a:t>		     </a:t>
            </a:r>
            <a:r>
              <a:rPr lang="en-US" altLang="x-none" sz="2000"/>
              <a:t>R.A  &lt;   S.B</a:t>
            </a:r>
          </a:p>
        </p:txBody>
      </p:sp>
      <p:sp>
        <p:nvSpPr>
          <p:cNvPr id="70663" name="AutoShape 4"/>
          <p:cNvSpPr>
            <a:spLocks noChangeArrowheads="1"/>
          </p:cNvSpPr>
          <p:nvPr/>
        </p:nvSpPr>
        <p:spPr bwMode="auto">
          <a:xfrm rot="-5400000">
            <a:off x="3784104" y="3136776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566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16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399E175-7EE5-7146-861F-3FA9EE6D4C7A}" type="slidenum">
              <a:rPr lang="en-US" altLang="x-none" sz="1400"/>
              <a:pPr eaLnBrk="1" hangingPunct="1"/>
              <a:t>41</a:t>
            </a:fld>
            <a:endParaRPr lang="en-US" altLang="x-none" sz="1400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2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General fragment and replicate join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8112" y="14478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   </a:t>
            </a:r>
            <a:r>
              <a:rPr lang="en-US" altLang="x-none" sz="2000"/>
              <a:t>f1</a:t>
            </a:r>
          </a:p>
          <a:p>
            <a:pPr eaLnBrk="1" hangingPunct="1">
              <a:buFontTx/>
              <a:buNone/>
            </a:pPr>
            <a:r>
              <a:rPr lang="en-US" altLang="x-none" sz="2000"/>
              <a:t>	partition			n copies of each fragment</a:t>
            </a:r>
          </a:p>
          <a:p>
            <a:pPr eaLnBrk="1" hangingPunct="1">
              <a:buFontTx/>
              <a:buNone/>
            </a:pPr>
            <a:r>
              <a:rPr lang="en-US" altLang="x-none" sz="2000"/>
              <a:t>-&gt; 3 fragments</a:t>
            </a:r>
          </a:p>
        </p:txBody>
      </p:sp>
      <p:sp>
        <p:nvSpPr>
          <p:cNvPr id="71687" name="Rectangle 4"/>
          <p:cNvSpPr>
            <a:spLocks noChangeArrowheads="1"/>
          </p:cNvSpPr>
          <p:nvPr/>
        </p:nvSpPr>
        <p:spPr bwMode="auto">
          <a:xfrm>
            <a:off x="12557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sp>
        <p:nvSpPr>
          <p:cNvPr id="71688" name="Rectangle 5"/>
          <p:cNvSpPr>
            <a:spLocks noChangeArrowheads="1"/>
          </p:cNvSpPr>
          <p:nvPr/>
        </p:nvSpPr>
        <p:spPr bwMode="auto">
          <a:xfrm>
            <a:off x="1255712" y="28956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71689" name="Rectangle 6"/>
          <p:cNvSpPr>
            <a:spLocks noChangeArrowheads="1"/>
          </p:cNvSpPr>
          <p:nvPr/>
        </p:nvSpPr>
        <p:spPr bwMode="auto">
          <a:xfrm>
            <a:off x="34655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1690" name="Rectangle 7"/>
          <p:cNvSpPr>
            <a:spLocks noChangeArrowheads="1"/>
          </p:cNvSpPr>
          <p:nvPr/>
        </p:nvSpPr>
        <p:spPr bwMode="auto">
          <a:xfrm>
            <a:off x="3465512" y="28194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1691" name="Rectangle 8"/>
          <p:cNvSpPr>
            <a:spLocks noChangeArrowheads="1"/>
          </p:cNvSpPr>
          <p:nvPr/>
        </p:nvSpPr>
        <p:spPr bwMode="auto">
          <a:xfrm>
            <a:off x="3465512" y="3810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1692" name="Rectangle 9"/>
          <p:cNvSpPr>
            <a:spLocks noChangeArrowheads="1"/>
          </p:cNvSpPr>
          <p:nvPr/>
        </p:nvSpPr>
        <p:spPr bwMode="auto">
          <a:xfrm>
            <a:off x="6056312" y="1905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1693" name="Rectangle 10"/>
          <p:cNvSpPr>
            <a:spLocks noChangeArrowheads="1"/>
          </p:cNvSpPr>
          <p:nvPr/>
        </p:nvSpPr>
        <p:spPr bwMode="auto">
          <a:xfrm>
            <a:off x="6056312" y="28194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1694" name="Rectangle 11"/>
          <p:cNvSpPr>
            <a:spLocks noChangeArrowheads="1"/>
          </p:cNvSpPr>
          <p:nvPr/>
        </p:nvSpPr>
        <p:spPr bwMode="auto">
          <a:xfrm>
            <a:off x="6056312" y="38100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1695" name="Oval 12"/>
          <p:cNvSpPr>
            <a:spLocks noChangeArrowheads="1"/>
          </p:cNvSpPr>
          <p:nvPr/>
        </p:nvSpPr>
        <p:spPr bwMode="auto">
          <a:xfrm>
            <a:off x="2627312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6" name="Oval 13"/>
          <p:cNvSpPr>
            <a:spLocks noChangeArrowheads="1"/>
          </p:cNvSpPr>
          <p:nvPr/>
        </p:nvSpPr>
        <p:spPr bwMode="auto">
          <a:xfrm>
            <a:off x="2627312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7" name="Oval 14"/>
          <p:cNvSpPr>
            <a:spLocks noChangeArrowheads="1"/>
          </p:cNvSpPr>
          <p:nvPr/>
        </p:nvSpPr>
        <p:spPr bwMode="auto">
          <a:xfrm>
            <a:off x="2627312" y="4114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698" name="Line 15"/>
          <p:cNvSpPr>
            <a:spLocks noChangeShapeType="1"/>
          </p:cNvSpPr>
          <p:nvPr/>
        </p:nvSpPr>
        <p:spPr bwMode="auto">
          <a:xfrm>
            <a:off x="19415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6"/>
          <p:cNvSpPr>
            <a:spLocks noChangeShapeType="1"/>
          </p:cNvSpPr>
          <p:nvPr/>
        </p:nvSpPr>
        <p:spPr bwMode="auto">
          <a:xfrm>
            <a:off x="28559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Line 17"/>
          <p:cNvSpPr>
            <a:spLocks noChangeShapeType="1"/>
          </p:cNvSpPr>
          <p:nvPr/>
        </p:nvSpPr>
        <p:spPr bwMode="auto">
          <a:xfrm>
            <a:off x="19415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1" name="Line 18"/>
          <p:cNvSpPr>
            <a:spLocks noChangeShapeType="1"/>
          </p:cNvSpPr>
          <p:nvPr/>
        </p:nvSpPr>
        <p:spPr bwMode="auto">
          <a:xfrm>
            <a:off x="28559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20"/>
          <p:cNvSpPr>
            <a:spLocks noChangeShapeType="1"/>
          </p:cNvSpPr>
          <p:nvPr/>
        </p:nvSpPr>
        <p:spPr bwMode="auto">
          <a:xfrm>
            <a:off x="2855912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Line 22"/>
          <p:cNvSpPr>
            <a:spLocks noChangeShapeType="1"/>
          </p:cNvSpPr>
          <p:nvPr/>
        </p:nvSpPr>
        <p:spPr bwMode="auto">
          <a:xfrm>
            <a:off x="1941512" y="3276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4" name="Line 23"/>
          <p:cNvSpPr>
            <a:spLocks noChangeShapeType="1"/>
          </p:cNvSpPr>
          <p:nvPr/>
        </p:nvSpPr>
        <p:spPr bwMode="auto">
          <a:xfrm>
            <a:off x="1941512" y="22860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4"/>
          <p:cNvSpPr>
            <a:spLocks noChangeShapeType="1"/>
          </p:cNvSpPr>
          <p:nvPr/>
        </p:nvSpPr>
        <p:spPr bwMode="auto">
          <a:xfrm>
            <a:off x="1941512" y="24384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Line 25"/>
          <p:cNvSpPr>
            <a:spLocks noChangeShapeType="1"/>
          </p:cNvSpPr>
          <p:nvPr/>
        </p:nvSpPr>
        <p:spPr bwMode="auto">
          <a:xfrm flipV="1">
            <a:off x="2017712" y="2438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7" name="Line 26"/>
          <p:cNvSpPr>
            <a:spLocks noChangeShapeType="1"/>
          </p:cNvSpPr>
          <p:nvPr/>
        </p:nvSpPr>
        <p:spPr bwMode="auto">
          <a:xfrm>
            <a:off x="5370512" y="220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Line 27"/>
          <p:cNvSpPr>
            <a:spLocks noChangeShapeType="1"/>
          </p:cNvSpPr>
          <p:nvPr/>
        </p:nvSpPr>
        <p:spPr bwMode="auto">
          <a:xfrm>
            <a:off x="5294312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9" name="Line 28"/>
          <p:cNvSpPr>
            <a:spLocks noChangeShapeType="1"/>
          </p:cNvSpPr>
          <p:nvPr/>
        </p:nvSpPr>
        <p:spPr bwMode="auto">
          <a:xfrm>
            <a:off x="5294312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0" name="Freeform 30"/>
          <p:cNvSpPr>
            <a:spLocks/>
          </p:cNvSpPr>
          <p:nvPr/>
        </p:nvSpPr>
        <p:spPr bwMode="auto">
          <a:xfrm>
            <a:off x="2932112" y="1587500"/>
            <a:ext cx="2438400" cy="622300"/>
          </a:xfrm>
          <a:custGeom>
            <a:avLst/>
            <a:gdLst>
              <a:gd name="T0" fmla="*/ 0 w 1536"/>
              <a:gd name="T1" fmla="*/ 987901250 h 392"/>
              <a:gd name="T2" fmla="*/ 967740000 w 1536"/>
              <a:gd name="T3" fmla="*/ 141128750 h 392"/>
              <a:gd name="T4" fmla="*/ 2147483647 w 1536"/>
              <a:gd name="T5" fmla="*/ 141128750 h 392"/>
              <a:gd name="T6" fmla="*/ 2147483647 w 1536"/>
              <a:gd name="T7" fmla="*/ 98790125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1" name="Freeform 31"/>
          <p:cNvSpPr>
            <a:spLocks/>
          </p:cNvSpPr>
          <p:nvPr/>
        </p:nvSpPr>
        <p:spPr bwMode="auto">
          <a:xfrm>
            <a:off x="3008312" y="2667000"/>
            <a:ext cx="2286000" cy="457200"/>
          </a:xfrm>
          <a:custGeom>
            <a:avLst/>
            <a:gdLst>
              <a:gd name="T0" fmla="*/ 0 w 1536"/>
              <a:gd name="T1" fmla="*/ 533244490 h 392"/>
              <a:gd name="T2" fmla="*/ 850552734 w 1536"/>
              <a:gd name="T3" fmla="*/ 76177451 h 392"/>
              <a:gd name="T4" fmla="*/ 2147483647 w 1536"/>
              <a:gd name="T5" fmla="*/ 76177451 h 392"/>
              <a:gd name="T6" fmla="*/ 2147483647 w 1536"/>
              <a:gd name="T7" fmla="*/ 53324449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2" name="Freeform 32"/>
          <p:cNvSpPr>
            <a:spLocks/>
          </p:cNvSpPr>
          <p:nvPr/>
        </p:nvSpPr>
        <p:spPr bwMode="auto">
          <a:xfrm>
            <a:off x="3008312" y="3657600"/>
            <a:ext cx="2286000" cy="533400"/>
          </a:xfrm>
          <a:custGeom>
            <a:avLst/>
            <a:gdLst>
              <a:gd name="T0" fmla="*/ 0 w 1536"/>
              <a:gd name="T1" fmla="*/ 725805000 h 392"/>
              <a:gd name="T2" fmla="*/ 850552734 w 1536"/>
              <a:gd name="T3" fmla="*/ 103686429 h 392"/>
              <a:gd name="T4" fmla="*/ 2147483647 w 1536"/>
              <a:gd name="T5" fmla="*/ 103686429 h 392"/>
              <a:gd name="T6" fmla="*/ 2147483647 w 1536"/>
              <a:gd name="T7" fmla="*/ 725805000 h 3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392">
                <a:moveTo>
                  <a:pt x="0" y="392"/>
                </a:moveTo>
                <a:cubicBezTo>
                  <a:pt x="84" y="252"/>
                  <a:pt x="168" y="112"/>
                  <a:pt x="384" y="56"/>
                </a:cubicBezTo>
                <a:cubicBezTo>
                  <a:pt x="600" y="0"/>
                  <a:pt x="1104" y="0"/>
                  <a:pt x="1296" y="56"/>
                </a:cubicBezTo>
                <a:cubicBezTo>
                  <a:pt x="1488" y="112"/>
                  <a:pt x="1512" y="252"/>
                  <a:pt x="1536" y="3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13" name="AutoShape 33"/>
          <p:cNvSpPr>
            <a:spLocks/>
          </p:cNvSpPr>
          <p:nvPr/>
        </p:nvSpPr>
        <p:spPr bwMode="auto">
          <a:xfrm rot="5400000">
            <a:off x="4760912" y="3352800"/>
            <a:ext cx="381000" cy="2971800"/>
          </a:xfrm>
          <a:prstGeom prst="rightBrace">
            <a:avLst>
              <a:gd name="adj1" fmla="val 6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714" name="Line 34"/>
          <p:cNvSpPr>
            <a:spLocks noChangeShapeType="1"/>
          </p:cNvSpPr>
          <p:nvPr/>
        </p:nvSpPr>
        <p:spPr bwMode="auto">
          <a:xfrm>
            <a:off x="2322512" y="4114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27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E4CEBC4-377C-7C46-B497-4CB54A1480CA}" type="slidenum">
              <a:rPr lang="en-US" altLang="x-none" sz="1400"/>
              <a:pPr eaLnBrk="1" hangingPunct="1"/>
              <a:t>42</a:t>
            </a:fld>
            <a:endParaRPr lang="en-US" altLang="x-none" sz="1400"/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79400"/>
            <a:ext cx="7772400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>
                <a:sym typeface="Wingdings 2" charset="2"/>
              </a:rPr>
              <a:t></a:t>
            </a:r>
            <a:r>
              <a:rPr lang="en-US" altLang="x-none"/>
              <a:t> S is partitioned in similar fashion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4859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	  </a:t>
            </a:r>
            <a:r>
              <a:rPr lang="en-US" altLang="x-none" sz="2400"/>
              <a:t>Result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2711" name="AutoShape 5"/>
          <p:cNvSpPr>
            <a:spLocks/>
          </p:cNvSpPr>
          <p:nvPr/>
        </p:nvSpPr>
        <p:spPr bwMode="auto">
          <a:xfrm>
            <a:off x="7416800" y="1257300"/>
            <a:ext cx="685800" cy="3810000"/>
          </a:xfrm>
          <a:prstGeom prst="rightBrace">
            <a:avLst>
              <a:gd name="adj1" fmla="val 462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2" name="Text Box 6"/>
          <p:cNvSpPr txBox="1">
            <a:spLocks noChangeArrowheads="1"/>
          </p:cNvSpPr>
          <p:nvPr/>
        </p:nvSpPr>
        <p:spPr bwMode="auto">
          <a:xfrm rot="-5400000">
            <a:off x="7096125" y="3178175"/>
            <a:ext cx="2682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/>
              <a:t>All nxm pairings of</a:t>
            </a:r>
          </a:p>
          <a:p>
            <a:pPr algn="ctr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x-none" sz="2400"/>
              <a:t>R,S fragments</a:t>
            </a:r>
          </a:p>
        </p:txBody>
      </p:sp>
      <p:sp>
        <p:nvSpPr>
          <p:cNvPr id="72713" name="Rectangle 7"/>
          <p:cNvSpPr>
            <a:spLocks noChangeArrowheads="1"/>
          </p:cNvSpPr>
          <p:nvPr/>
        </p:nvSpPr>
        <p:spPr bwMode="auto">
          <a:xfrm>
            <a:off x="4826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2714" name="Rectangle 8"/>
          <p:cNvSpPr>
            <a:spLocks noChangeArrowheads="1"/>
          </p:cNvSpPr>
          <p:nvPr/>
        </p:nvSpPr>
        <p:spPr bwMode="auto">
          <a:xfrm>
            <a:off x="20828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15" name="AutoShape 9"/>
          <p:cNvSpPr>
            <a:spLocks noChangeArrowheads="1"/>
          </p:cNvSpPr>
          <p:nvPr/>
        </p:nvSpPr>
        <p:spPr bwMode="auto">
          <a:xfrm>
            <a:off x="1549400" y="1866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6" name="Line 10"/>
          <p:cNvSpPr>
            <a:spLocks noChangeShapeType="1"/>
          </p:cNvSpPr>
          <p:nvPr/>
        </p:nvSpPr>
        <p:spPr bwMode="auto">
          <a:xfrm>
            <a:off x="1168400" y="1866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7" name="Line 11"/>
          <p:cNvSpPr>
            <a:spLocks noChangeShapeType="1"/>
          </p:cNvSpPr>
          <p:nvPr/>
        </p:nvSpPr>
        <p:spPr bwMode="auto">
          <a:xfrm>
            <a:off x="1168400" y="1790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8" name="AutoShape 12"/>
          <p:cNvSpPr>
            <a:spLocks noChangeArrowheads="1"/>
          </p:cNvSpPr>
          <p:nvPr/>
        </p:nvSpPr>
        <p:spPr bwMode="auto">
          <a:xfrm rot="-5400000">
            <a:off x="1549400" y="1257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482600" y="27813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2082800" y="27813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21" name="AutoShape 17"/>
          <p:cNvSpPr>
            <a:spLocks noChangeArrowheads="1"/>
          </p:cNvSpPr>
          <p:nvPr/>
        </p:nvSpPr>
        <p:spPr bwMode="auto">
          <a:xfrm>
            <a:off x="1778000" y="31623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>
            <a:off x="1168400" y="3162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1168400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4" name="AutoShape 20"/>
          <p:cNvSpPr>
            <a:spLocks noChangeArrowheads="1"/>
          </p:cNvSpPr>
          <p:nvPr/>
        </p:nvSpPr>
        <p:spPr bwMode="auto">
          <a:xfrm rot="-5400000">
            <a:off x="1549400" y="25527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5" name="Rectangle 22"/>
          <p:cNvSpPr>
            <a:spLocks noChangeArrowheads="1"/>
          </p:cNvSpPr>
          <p:nvPr/>
        </p:nvSpPr>
        <p:spPr bwMode="auto">
          <a:xfrm>
            <a:off x="4826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2726" name="Rectangle 23"/>
          <p:cNvSpPr>
            <a:spLocks noChangeArrowheads="1"/>
          </p:cNvSpPr>
          <p:nvPr/>
        </p:nvSpPr>
        <p:spPr bwMode="auto">
          <a:xfrm>
            <a:off x="20828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S1</a:t>
            </a:r>
          </a:p>
        </p:txBody>
      </p:sp>
      <p:sp>
        <p:nvSpPr>
          <p:cNvPr id="72727" name="AutoShape 24"/>
          <p:cNvSpPr>
            <a:spLocks noChangeArrowheads="1"/>
          </p:cNvSpPr>
          <p:nvPr/>
        </p:nvSpPr>
        <p:spPr bwMode="auto">
          <a:xfrm>
            <a:off x="1320800" y="4533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28" name="Line 25"/>
          <p:cNvSpPr>
            <a:spLocks noChangeShapeType="1"/>
          </p:cNvSpPr>
          <p:nvPr/>
        </p:nvSpPr>
        <p:spPr bwMode="auto">
          <a:xfrm>
            <a:off x="1168400" y="4533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29" name="Line 26"/>
          <p:cNvSpPr>
            <a:spLocks noChangeShapeType="1"/>
          </p:cNvSpPr>
          <p:nvPr/>
        </p:nvSpPr>
        <p:spPr bwMode="auto">
          <a:xfrm>
            <a:off x="1168400" y="4457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0" name="AutoShape 27"/>
          <p:cNvSpPr>
            <a:spLocks noChangeArrowheads="1"/>
          </p:cNvSpPr>
          <p:nvPr/>
        </p:nvSpPr>
        <p:spPr bwMode="auto">
          <a:xfrm rot="-5400000">
            <a:off x="1549400" y="3924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31" name="Rectangle 29"/>
          <p:cNvSpPr>
            <a:spLocks noChangeArrowheads="1"/>
          </p:cNvSpPr>
          <p:nvPr/>
        </p:nvSpPr>
        <p:spPr bwMode="auto">
          <a:xfrm>
            <a:off x="44450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72732" name="Rectangle 30"/>
          <p:cNvSpPr>
            <a:spLocks noChangeArrowheads="1"/>
          </p:cNvSpPr>
          <p:nvPr/>
        </p:nvSpPr>
        <p:spPr bwMode="auto">
          <a:xfrm>
            <a:off x="6045200" y="1485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S2</a:t>
            </a:r>
          </a:p>
        </p:txBody>
      </p:sp>
      <p:sp>
        <p:nvSpPr>
          <p:cNvPr id="72733" name="AutoShape 31"/>
          <p:cNvSpPr>
            <a:spLocks noChangeArrowheads="1"/>
          </p:cNvSpPr>
          <p:nvPr/>
        </p:nvSpPr>
        <p:spPr bwMode="auto">
          <a:xfrm>
            <a:off x="5359400" y="1866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34" name="Line 32"/>
          <p:cNvSpPr>
            <a:spLocks noChangeShapeType="1"/>
          </p:cNvSpPr>
          <p:nvPr/>
        </p:nvSpPr>
        <p:spPr bwMode="auto">
          <a:xfrm>
            <a:off x="5130800" y="1866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5" name="Line 33"/>
          <p:cNvSpPr>
            <a:spLocks noChangeShapeType="1"/>
          </p:cNvSpPr>
          <p:nvPr/>
        </p:nvSpPr>
        <p:spPr bwMode="auto">
          <a:xfrm>
            <a:off x="5130800" y="1790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36" name="AutoShape 34"/>
          <p:cNvSpPr>
            <a:spLocks noChangeArrowheads="1"/>
          </p:cNvSpPr>
          <p:nvPr/>
        </p:nvSpPr>
        <p:spPr bwMode="auto">
          <a:xfrm rot="-5400000">
            <a:off x="5511800" y="1257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2737" name="Group 35"/>
          <p:cNvGrpSpPr>
            <a:grpSpLocks/>
          </p:cNvGrpSpPr>
          <p:nvPr/>
        </p:nvGrpSpPr>
        <p:grpSpPr bwMode="auto">
          <a:xfrm>
            <a:off x="4445000" y="2628900"/>
            <a:ext cx="2286000" cy="914400"/>
            <a:chOff x="288" y="1152"/>
            <a:chExt cx="1440" cy="576"/>
          </a:xfrm>
        </p:grpSpPr>
        <p:sp>
          <p:nvSpPr>
            <p:cNvPr id="72756" name="Rectangle 36"/>
            <p:cNvSpPr>
              <a:spLocks noChangeArrowheads="1"/>
            </p:cNvSpPr>
            <p:nvPr/>
          </p:nvSpPr>
          <p:spPr bwMode="auto">
            <a:xfrm>
              <a:off x="288" y="1248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</a:p>
          </p:txBody>
        </p:sp>
        <p:sp>
          <p:nvSpPr>
            <p:cNvPr id="72757" name="Rectangle 37"/>
            <p:cNvSpPr>
              <a:spLocks noChangeArrowheads="1"/>
            </p:cNvSpPr>
            <p:nvPr/>
          </p:nvSpPr>
          <p:spPr bwMode="auto">
            <a:xfrm>
              <a:off x="1296" y="1248"/>
              <a:ext cx="432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/>
                <a:t>S2</a:t>
              </a:r>
            </a:p>
          </p:txBody>
        </p:sp>
        <p:sp>
          <p:nvSpPr>
            <p:cNvPr id="72758" name="AutoShape 38"/>
            <p:cNvSpPr>
              <a:spLocks noChangeArrowheads="1"/>
            </p:cNvSpPr>
            <p:nvPr/>
          </p:nvSpPr>
          <p:spPr bwMode="auto">
            <a:xfrm>
              <a:off x="960" y="1488"/>
              <a:ext cx="144" cy="240"/>
            </a:xfrm>
            <a:prstGeom prst="downArrow">
              <a:avLst>
                <a:gd name="adj1" fmla="val 50000"/>
                <a:gd name="adj2" fmla="val 41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759" name="Line 39"/>
            <p:cNvSpPr>
              <a:spLocks noChangeShapeType="1"/>
            </p:cNvSpPr>
            <p:nvPr/>
          </p:nvSpPr>
          <p:spPr bwMode="auto">
            <a:xfrm>
              <a:off x="720" y="148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0" name="Line 40"/>
            <p:cNvSpPr>
              <a:spLocks noChangeShapeType="1"/>
            </p:cNvSpPr>
            <p:nvPr/>
          </p:nvSpPr>
          <p:spPr bwMode="auto">
            <a:xfrm>
              <a:off x="720" y="144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61" name="AutoShape 41"/>
            <p:cNvSpPr>
              <a:spLocks noChangeArrowheads="1"/>
            </p:cNvSpPr>
            <p:nvPr/>
          </p:nvSpPr>
          <p:spPr bwMode="auto">
            <a:xfrm rot="-5400000">
              <a:off x="960" y="110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72738" name="Rectangle 43"/>
          <p:cNvSpPr>
            <a:spLocks noChangeArrowheads="1"/>
          </p:cNvSpPr>
          <p:nvPr/>
        </p:nvSpPr>
        <p:spPr bwMode="auto">
          <a:xfrm>
            <a:off x="44450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72739" name="Rectangle 44"/>
          <p:cNvSpPr>
            <a:spLocks noChangeArrowheads="1"/>
          </p:cNvSpPr>
          <p:nvPr/>
        </p:nvSpPr>
        <p:spPr bwMode="auto">
          <a:xfrm>
            <a:off x="6045200" y="4152900"/>
            <a:ext cx="6858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S2</a:t>
            </a:r>
          </a:p>
        </p:txBody>
      </p:sp>
      <p:sp>
        <p:nvSpPr>
          <p:cNvPr id="72740" name="AutoShape 45"/>
          <p:cNvSpPr>
            <a:spLocks noChangeArrowheads="1"/>
          </p:cNvSpPr>
          <p:nvPr/>
        </p:nvSpPr>
        <p:spPr bwMode="auto">
          <a:xfrm>
            <a:off x="5664200" y="45339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41" name="Line 46"/>
          <p:cNvSpPr>
            <a:spLocks noChangeShapeType="1"/>
          </p:cNvSpPr>
          <p:nvPr/>
        </p:nvSpPr>
        <p:spPr bwMode="auto">
          <a:xfrm>
            <a:off x="5130800" y="4533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2" name="Line 47"/>
          <p:cNvSpPr>
            <a:spLocks noChangeShapeType="1"/>
          </p:cNvSpPr>
          <p:nvPr/>
        </p:nvSpPr>
        <p:spPr bwMode="auto">
          <a:xfrm>
            <a:off x="5130800" y="44577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3" name="AutoShape 48"/>
          <p:cNvSpPr>
            <a:spLocks noChangeArrowheads="1"/>
          </p:cNvSpPr>
          <p:nvPr/>
        </p:nvSpPr>
        <p:spPr bwMode="auto">
          <a:xfrm rot="-5400000">
            <a:off x="5511800" y="39243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2744" name="Line 49"/>
          <p:cNvSpPr>
            <a:spLocks noChangeShapeType="1"/>
          </p:cNvSpPr>
          <p:nvPr/>
        </p:nvSpPr>
        <p:spPr bwMode="auto">
          <a:xfrm>
            <a:off x="1625600" y="22479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5" name="Line 50"/>
          <p:cNvSpPr>
            <a:spLocks noChangeShapeType="1"/>
          </p:cNvSpPr>
          <p:nvPr/>
        </p:nvSpPr>
        <p:spPr bwMode="auto">
          <a:xfrm>
            <a:off x="5511800" y="22479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6" name="Line 51"/>
          <p:cNvSpPr>
            <a:spLocks noChangeShapeType="1"/>
          </p:cNvSpPr>
          <p:nvPr/>
        </p:nvSpPr>
        <p:spPr bwMode="auto">
          <a:xfrm>
            <a:off x="1854200" y="35433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7" name="Line 52"/>
          <p:cNvSpPr>
            <a:spLocks noChangeShapeType="1"/>
          </p:cNvSpPr>
          <p:nvPr/>
        </p:nvSpPr>
        <p:spPr bwMode="auto">
          <a:xfrm>
            <a:off x="5664200" y="3619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8" name="Line 53"/>
          <p:cNvSpPr>
            <a:spLocks noChangeShapeType="1"/>
          </p:cNvSpPr>
          <p:nvPr/>
        </p:nvSpPr>
        <p:spPr bwMode="auto">
          <a:xfrm>
            <a:off x="1397000" y="4914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49" name="Line 54"/>
          <p:cNvSpPr>
            <a:spLocks noChangeShapeType="1"/>
          </p:cNvSpPr>
          <p:nvPr/>
        </p:nvSpPr>
        <p:spPr bwMode="auto">
          <a:xfrm>
            <a:off x="5816600" y="49149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0" name="Line 55"/>
          <p:cNvSpPr>
            <a:spLocks noChangeShapeType="1"/>
          </p:cNvSpPr>
          <p:nvPr/>
        </p:nvSpPr>
        <p:spPr bwMode="auto">
          <a:xfrm>
            <a:off x="1854200" y="5067300"/>
            <a:ext cx="18288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1" name="Line 56"/>
          <p:cNvSpPr>
            <a:spLocks noChangeShapeType="1"/>
          </p:cNvSpPr>
          <p:nvPr/>
        </p:nvSpPr>
        <p:spPr bwMode="auto">
          <a:xfrm>
            <a:off x="1625600" y="5219700"/>
            <a:ext cx="19050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2" name="Line 57"/>
          <p:cNvSpPr>
            <a:spLocks noChangeShapeType="1"/>
          </p:cNvSpPr>
          <p:nvPr/>
        </p:nvSpPr>
        <p:spPr bwMode="auto">
          <a:xfrm>
            <a:off x="1397000" y="5295900"/>
            <a:ext cx="2133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3" name="Line 58"/>
          <p:cNvSpPr>
            <a:spLocks noChangeShapeType="1"/>
          </p:cNvSpPr>
          <p:nvPr/>
        </p:nvSpPr>
        <p:spPr bwMode="auto">
          <a:xfrm flipH="1">
            <a:off x="4749800" y="52197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4" name="Line 59"/>
          <p:cNvSpPr>
            <a:spLocks noChangeShapeType="1"/>
          </p:cNvSpPr>
          <p:nvPr/>
        </p:nvSpPr>
        <p:spPr bwMode="auto">
          <a:xfrm flipH="1">
            <a:off x="4749800" y="52959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55" name="Line 60"/>
          <p:cNvSpPr>
            <a:spLocks noChangeShapeType="1"/>
          </p:cNvSpPr>
          <p:nvPr/>
        </p:nvSpPr>
        <p:spPr bwMode="auto">
          <a:xfrm flipH="1">
            <a:off x="4826000" y="52959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37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D1E4956-8C2C-8344-9CB1-EB8823EE5932}" type="slidenum">
              <a:rPr lang="en-US" altLang="x-none" sz="1400"/>
              <a:pPr eaLnBrk="1" hangingPunct="1"/>
              <a:t>43</a:t>
            </a:fld>
            <a:endParaRPr lang="en-US" altLang="x-none" sz="1400"/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196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Notes: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Asymmetric F+R join is special case of general F+R</a:t>
            </a:r>
          </a:p>
          <a:p>
            <a:pPr eaLnBrk="1" hangingPunct="1"/>
            <a:r>
              <a:rPr lang="en-US" altLang="x-none"/>
              <a:t>Asymmetric F+R may be good if S small</a:t>
            </a:r>
          </a:p>
          <a:p>
            <a:pPr eaLnBrk="1" hangingPunct="1"/>
            <a:r>
              <a:rPr lang="en-US" altLang="x-none"/>
              <a:t>Works for non-equi-joins</a:t>
            </a:r>
          </a:p>
        </p:txBody>
      </p:sp>
    </p:spTree>
    <p:extLst>
      <p:ext uri="{BB962C8B-B14F-4D97-AF65-F5344CB8AC3E}">
        <p14:creationId xmlns:p14="http://schemas.microsoft.com/office/powerpoint/2010/main" val="8161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>
                <a:latin typeface="Tahoma" charset="0"/>
              </a:rPr>
              <a:t>Distributed Database Systems</a:t>
            </a:r>
            <a:endParaRPr lang="en-US" altLang="x-none" sz="1400">
              <a:latin typeface="Tahoma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B01607E-39CA-A346-9E33-FC947DF8669A}" type="slidenum">
              <a:rPr lang="en-US" altLang="x-none" sz="1400">
                <a:latin typeface="Tahoma" charset="0"/>
              </a:rPr>
              <a:pPr eaLnBrk="1" hangingPunct="1"/>
              <a:t>44</a:t>
            </a:fld>
            <a:endParaRPr lang="en-US" altLang="x-none" sz="1400">
              <a:latin typeface="Tahoma" charset="0"/>
            </a:endParaRPr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52324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R’1</a:t>
            </a:r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5245100" y="32131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R’2</a:t>
            </a:r>
          </a:p>
        </p:txBody>
      </p:sp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5219700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R’3</a:t>
            </a:r>
          </a:p>
        </p:txBody>
      </p:sp>
      <p:sp>
        <p:nvSpPr>
          <p:cNvPr id="4104" name="Oval 14"/>
          <p:cNvSpPr>
            <a:spLocks noChangeArrowheads="1"/>
          </p:cNvSpPr>
          <p:nvPr/>
        </p:nvSpPr>
        <p:spPr bwMode="auto">
          <a:xfrm>
            <a:off x="3340100" y="28321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ko</a:t>
            </a:r>
          </a:p>
        </p:txBody>
      </p:sp>
      <p:sp>
        <p:nvSpPr>
          <p:cNvPr id="4105" name="Oval 15"/>
          <p:cNvSpPr>
            <a:spLocks noChangeArrowheads="1"/>
          </p:cNvSpPr>
          <p:nvPr/>
        </p:nvSpPr>
        <p:spPr bwMode="auto">
          <a:xfrm>
            <a:off x="3327400" y="3911600"/>
            <a:ext cx="381000" cy="304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k1</a:t>
            </a:r>
          </a:p>
        </p:txBody>
      </p:sp>
      <p:sp>
        <p:nvSpPr>
          <p:cNvPr id="4106" name="Text Box 17"/>
          <p:cNvSpPr txBox="1">
            <a:spLocks noChangeArrowheads="1"/>
          </p:cNvSpPr>
          <p:nvPr/>
        </p:nvSpPr>
        <p:spPr bwMode="auto">
          <a:xfrm>
            <a:off x="3937000" y="21590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7" name="Text Box 18"/>
          <p:cNvSpPr txBox="1">
            <a:spLocks noChangeArrowheads="1"/>
          </p:cNvSpPr>
          <p:nvPr/>
        </p:nvSpPr>
        <p:spPr bwMode="auto">
          <a:xfrm>
            <a:off x="3937000" y="3136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8" name="Text Box 19"/>
          <p:cNvSpPr txBox="1">
            <a:spLocks noChangeArrowheads="1"/>
          </p:cNvSpPr>
          <p:nvPr/>
        </p:nvSpPr>
        <p:spPr bwMode="auto">
          <a:xfrm>
            <a:off x="3873500" y="4279900"/>
            <a:ext cx="1266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Local sort</a:t>
            </a:r>
          </a:p>
        </p:txBody>
      </p:sp>
      <p:sp>
        <p:nvSpPr>
          <p:cNvPr id="4109" name="Line 20"/>
          <p:cNvSpPr>
            <a:spLocks noChangeShapeType="1"/>
          </p:cNvSpPr>
          <p:nvPr/>
        </p:nvSpPr>
        <p:spPr bwMode="auto">
          <a:xfrm>
            <a:off x="4013200" y="2540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21"/>
          <p:cNvSpPr>
            <a:spLocks noChangeShapeType="1"/>
          </p:cNvSpPr>
          <p:nvPr/>
        </p:nvSpPr>
        <p:spPr bwMode="auto">
          <a:xfrm>
            <a:off x="4025900" y="3505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22"/>
          <p:cNvSpPr>
            <a:spLocks noChangeShapeType="1"/>
          </p:cNvSpPr>
          <p:nvPr/>
        </p:nvSpPr>
        <p:spPr bwMode="auto">
          <a:xfrm>
            <a:off x="4102100" y="4686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Rectangle 4"/>
          <p:cNvSpPr>
            <a:spLocks noChangeArrowheads="1"/>
          </p:cNvSpPr>
          <p:nvPr/>
        </p:nvSpPr>
        <p:spPr bwMode="auto">
          <a:xfrm>
            <a:off x="14986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4113" name="Rectangle 5"/>
          <p:cNvSpPr>
            <a:spLocks noChangeArrowheads="1"/>
          </p:cNvSpPr>
          <p:nvPr/>
        </p:nvSpPr>
        <p:spPr bwMode="auto">
          <a:xfrm>
            <a:off x="3251200" y="22352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R1</a:t>
            </a:r>
          </a:p>
        </p:txBody>
      </p:sp>
      <p:sp>
        <p:nvSpPr>
          <p:cNvPr id="4114" name="Rectangle 9"/>
          <p:cNvSpPr>
            <a:spLocks noChangeArrowheads="1"/>
          </p:cNvSpPr>
          <p:nvPr/>
        </p:nvSpPr>
        <p:spPr bwMode="auto">
          <a:xfrm>
            <a:off x="3251200" y="3238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R2</a:t>
            </a:r>
          </a:p>
        </p:txBody>
      </p:sp>
      <p:sp>
        <p:nvSpPr>
          <p:cNvPr id="4115" name="Rectangle 12"/>
          <p:cNvSpPr>
            <a:spLocks noChangeArrowheads="1"/>
          </p:cNvSpPr>
          <p:nvPr/>
        </p:nvSpPr>
        <p:spPr bwMode="auto">
          <a:xfrm>
            <a:off x="3225800" y="4406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R3</a:t>
            </a:r>
          </a:p>
        </p:txBody>
      </p:sp>
      <p:sp>
        <p:nvSpPr>
          <p:cNvPr id="4116" name="Rectangle 16"/>
          <p:cNvSpPr>
            <a:spLocks noChangeArrowheads="1"/>
          </p:cNvSpPr>
          <p:nvPr/>
        </p:nvSpPr>
        <p:spPr bwMode="auto">
          <a:xfrm>
            <a:off x="1498600" y="307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x-none" altLang="x-none"/>
          </a:p>
        </p:txBody>
      </p:sp>
      <p:sp>
        <p:nvSpPr>
          <p:cNvPr id="4117" name="Line 23"/>
          <p:cNvSpPr>
            <a:spLocks noChangeShapeType="1"/>
          </p:cNvSpPr>
          <p:nvPr/>
        </p:nvSpPr>
        <p:spPr bwMode="auto">
          <a:xfrm>
            <a:off x="2184400" y="246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Line 24"/>
          <p:cNvSpPr>
            <a:spLocks noChangeShapeType="1"/>
          </p:cNvSpPr>
          <p:nvPr/>
        </p:nvSpPr>
        <p:spPr bwMode="auto">
          <a:xfrm>
            <a:off x="2184400" y="3302000"/>
            <a:ext cx="93980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25"/>
          <p:cNvSpPr>
            <a:spLocks noChangeShapeType="1"/>
          </p:cNvSpPr>
          <p:nvPr/>
        </p:nvSpPr>
        <p:spPr bwMode="auto">
          <a:xfrm flipV="1">
            <a:off x="2260600" y="2590800"/>
            <a:ext cx="9271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Line 26"/>
          <p:cNvSpPr>
            <a:spLocks noChangeShapeType="1"/>
          </p:cNvSpPr>
          <p:nvPr/>
        </p:nvSpPr>
        <p:spPr bwMode="auto">
          <a:xfrm>
            <a:off x="2260600" y="3530600"/>
            <a:ext cx="863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1" name="Line 27"/>
          <p:cNvSpPr>
            <a:spLocks noChangeShapeType="1"/>
          </p:cNvSpPr>
          <p:nvPr/>
        </p:nvSpPr>
        <p:spPr bwMode="auto">
          <a:xfrm>
            <a:off x="2260600" y="26162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2" name="Line 28"/>
          <p:cNvSpPr>
            <a:spLocks noChangeShapeType="1"/>
          </p:cNvSpPr>
          <p:nvPr/>
        </p:nvSpPr>
        <p:spPr bwMode="auto">
          <a:xfrm>
            <a:off x="2260600" y="2768600"/>
            <a:ext cx="876300" cy="165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3" name="Text Box 29"/>
          <p:cNvSpPr txBox="1">
            <a:spLocks noChangeArrowheads="1"/>
          </p:cNvSpPr>
          <p:nvPr/>
        </p:nvSpPr>
        <p:spPr bwMode="auto">
          <a:xfrm>
            <a:off x="6934200" y="3068638"/>
            <a:ext cx="1016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Result</a:t>
            </a:r>
          </a:p>
        </p:txBody>
      </p:sp>
      <p:sp>
        <p:nvSpPr>
          <p:cNvPr id="4124" name="Line 30"/>
          <p:cNvSpPr>
            <a:spLocks noChangeShapeType="1"/>
          </p:cNvSpPr>
          <p:nvPr/>
        </p:nvSpPr>
        <p:spPr bwMode="auto">
          <a:xfrm>
            <a:off x="5994400" y="3378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5" name="Line 31"/>
          <p:cNvSpPr>
            <a:spLocks noChangeShapeType="1"/>
          </p:cNvSpPr>
          <p:nvPr/>
        </p:nvSpPr>
        <p:spPr bwMode="auto">
          <a:xfrm>
            <a:off x="5918200" y="2463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6" name="Line 32"/>
          <p:cNvSpPr>
            <a:spLocks noChangeShapeType="1"/>
          </p:cNvSpPr>
          <p:nvPr/>
        </p:nvSpPr>
        <p:spPr bwMode="auto">
          <a:xfrm flipV="1">
            <a:off x="5994400" y="37592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Motivation for Map-Reduce</a:t>
            </a:r>
          </a:p>
        </p:txBody>
      </p:sp>
      <p:sp>
        <p:nvSpPr>
          <p:cNvPr id="4129" name="TextBox 3"/>
          <p:cNvSpPr txBox="1">
            <a:spLocks noChangeArrowheads="1"/>
          </p:cNvSpPr>
          <p:nvPr/>
        </p:nvSpPr>
        <p:spPr bwMode="auto">
          <a:xfrm>
            <a:off x="1339850" y="5222875"/>
            <a:ext cx="16970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 data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&amp; partition</a:t>
            </a:r>
          </a:p>
        </p:txBody>
      </p:sp>
      <p:sp>
        <p:nvSpPr>
          <p:cNvPr id="4130" name="TextBox 35"/>
          <p:cNvSpPr txBox="1">
            <a:spLocks noChangeArrowheads="1"/>
          </p:cNvSpPr>
          <p:nvPr/>
        </p:nvSpPr>
        <p:spPr bwMode="auto">
          <a:xfrm>
            <a:off x="3873500" y="5222875"/>
            <a:ext cx="150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additional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processing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70200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925513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373688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3430588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1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>
                <a:latin typeface="Tahoma" charset="0"/>
              </a:rPr>
              <a:t>Distributed Database Systems</a:t>
            </a:r>
            <a:endParaRPr lang="en-US" altLang="x-none" sz="1400">
              <a:latin typeface="Tahoma" charset="0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F9B80B3-5268-2244-BC13-EF642B9A0920}" type="slidenum">
              <a:rPr lang="en-US" altLang="x-none" sz="1400">
                <a:latin typeface="Tahoma" charset="0"/>
              </a:rPr>
              <a:pPr eaLnBrk="1" hangingPunct="1"/>
              <a:t>45</a:t>
            </a:fld>
            <a:endParaRPr lang="en-US" altLang="x-none" sz="1400">
              <a:latin typeface="Tahoma" charset="0"/>
            </a:endParaRPr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520700" y="219075"/>
            <a:ext cx="8196263" cy="96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2800">
                <a:solidFill>
                  <a:schemeClr val="tx2"/>
                </a:solidFill>
              </a:rPr>
              <a:t>Another example: Asymmetric fragment + replicate join</a:t>
            </a:r>
          </a:p>
        </p:txBody>
      </p:sp>
      <p:sp>
        <p:nvSpPr>
          <p:cNvPr id="5126" name="Rectangle 3"/>
          <p:cNvSpPr>
            <a:spLocks noChangeArrowheads="1"/>
          </p:cNvSpPr>
          <p:nvPr/>
        </p:nvSpPr>
        <p:spPr bwMode="auto">
          <a:xfrm>
            <a:off x="1155700" y="20193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Ra</a:t>
            </a:r>
          </a:p>
        </p:txBody>
      </p:sp>
      <p:grpSp>
        <p:nvGrpSpPr>
          <p:cNvPr id="5127" name="Group 4"/>
          <p:cNvGrpSpPr>
            <a:grpSpLocks/>
          </p:cNvGrpSpPr>
          <p:nvPr/>
        </p:nvGrpSpPr>
        <p:grpSpPr bwMode="auto">
          <a:xfrm>
            <a:off x="5422900" y="2171700"/>
            <a:ext cx="533400" cy="2362200"/>
            <a:chOff x="1872" y="1872"/>
            <a:chExt cx="336" cy="1488"/>
          </a:xfrm>
        </p:grpSpPr>
        <p:sp>
          <p:nvSpPr>
            <p:cNvPr id="5172" name="Rectangle 5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  <p:sp>
          <p:nvSpPr>
            <p:cNvPr id="5173" name="Rectangle 6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  <p:sp>
          <p:nvSpPr>
            <p:cNvPr id="5174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S</a:t>
              </a:r>
            </a:p>
          </p:txBody>
        </p:sp>
      </p:grp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1155700" y="28575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Rb</a:t>
            </a: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1841500" y="2247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1841500" y="30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flipV="1">
            <a:off x="1917700" y="25527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917700" y="3314700"/>
            <a:ext cx="10287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1917700" y="24003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1917700" y="2552700"/>
            <a:ext cx="1066800" cy="149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135" name="Group 15"/>
          <p:cNvGrpSpPr>
            <a:grpSpLocks/>
          </p:cNvGrpSpPr>
          <p:nvPr/>
        </p:nvGrpSpPr>
        <p:grpSpPr bwMode="auto">
          <a:xfrm>
            <a:off x="3060700" y="2171700"/>
            <a:ext cx="533400" cy="2362200"/>
            <a:chOff x="1872" y="1872"/>
            <a:chExt cx="336" cy="1488"/>
          </a:xfrm>
        </p:grpSpPr>
        <p:sp>
          <p:nvSpPr>
            <p:cNvPr id="5169" name="Rectangle 16"/>
            <p:cNvSpPr>
              <a:spLocks noChangeArrowheads="1"/>
            </p:cNvSpPr>
            <p:nvPr/>
          </p:nvSpPr>
          <p:spPr bwMode="auto">
            <a:xfrm>
              <a:off x="1872" y="1872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R1</a:t>
              </a:r>
            </a:p>
          </p:txBody>
        </p:sp>
        <p:sp>
          <p:nvSpPr>
            <p:cNvPr id="5170" name="Rectangle 17"/>
            <p:cNvSpPr>
              <a:spLocks noChangeArrowheads="1"/>
            </p:cNvSpPr>
            <p:nvPr/>
          </p:nvSpPr>
          <p:spPr bwMode="auto">
            <a:xfrm>
              <a:off x="1872" y="2400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R2</a:t>
              </a:r>
            </a:p>
          </p:txBody>
        </p:sp>
        <p:sp>
          <p:nvSpPr>
            <p:cNvPr id="5171" name="Rectangle 18"/>
            <p:cNvSpPr>
              <a:spLocks noChangeArrowheads="1"/>
            </p:cNvSpPr>
            <p:nvPr/>
          </p:nvSpPr>
          <p:spPr bwMode="auto">
            <a:xfrm>
              <a:off x="1872" y="3024"/>
              <a:ext cx="336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US" altLang="x-none"/>
                <a:t>R3</a:t>
              </a:r>
            </a:p>
          </p:txBody>
        </p:sp>
      </p:grpSp>
      <p:sp>
        <p:nvSpPr>
          <p:cNvPr id="5136" name="Rectangle 20"/>
          <p:cNvSpPr>
            <a:spLocks noChangeArrowheads="1"/>
          </p:cNvSpPr>
          <p:nvPr/>
        </p:nvSpPr>
        <p:spPr bwMode="auto">
          <a:xfrm>
            <a:off x="7404100" y="21717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Sa</a:t>
            </a:r>
          </a:p>
        </p:txBody>
      </p:sp>
      <p:sp>
        <p:nvSpPr>
          <p:cNvPr id="5137" name="Rectangle 21"/>
          <p:cNvSpPr>
            <a:spLocks noChangeArrowheads="1"/>
          </p:cNvSpPr>
          <p:nvPr/>
        </p:nvSpPr>
        <p:spPr bwMode="auto">
          <a:xfrm>
            <a:off x="7404100" y="30099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/>
              <a:t>Sb</a:t>
            </a:r>
          </a:p>
        </p:txBody>
      </p:sp>
      <p:sp>
        <p:nvSpPr>
          <p:cNvPr id="5138" name="Line 23"/>
          <p:cNvSpPr>
            <a:spLocks noChangeShapeType="1"/>
          </p:cNvSpPr>
          <p:nvPr/>
        </p:nvSpPr>
        <p:spPr bwMode="auto">
          <a:xfrm>
            <a:off x="3594100" y="23241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AutoShape 24"/>
          <p:cNvSpPr>
            <a:spLocks noChangeArrowheads="1"/>
          </p:cNvSpPr>
          <p:nvPr/>
        </p:nvSpPr>
        <p:spPr bwMode="auto">
          <a:xfrm>
            <a:off x="3746500" y="24765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0" name="Line 25"/>
          <p:cNvSpPr>
            <a:spLocks noChangeShapeType="1"/>
          </p:cNvSpPr>
          <p:nvPr/>
        </p:nvSpPr>
        <p:spPr bwMode="auto">
          <a:xfrm flipH="1">
            <a:off x="3594100" y="24765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Line 26"/>
          <p:cNvSpPr>
            <a:spLocks noChangeShapeType="1"/>
          </p:cNvSpPr>
          <p:nvPr/>
        </p:nvSpPr>
        <p:spPr bwMode="auto">
          <a:xfrm>
            <a:off x="4660900" y="2476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2" name="AutoShape 27"/>
          <p:cNvSpPr>
            <a:spLocks noChangeArrowheads="1"/>
          </p:cNvSpPr>
          <p:nvPr/>
        </p:nvSpPr>
        <p:spPr bwMode="auto">
          <a:xfrm>
            <a:off x="4203700" y="33147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3" name="AutoShape 28"/>
          <p:cNvSpPr>
            <a:spLocks noChangeArrowheads="1"/>
          </p:cNvSpPr>
          <p:nvPr/>
        </p:nvSpPr>
        <p:spPr bwMode="auto">
          <a:xfrm>
            <a:off x="4737100" y="43053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44" name="Line 29"/>
          <p:cNvSpPr>
            <a:spLocks noChangeShapeType="1"/>
          </p:cNvSpPr>
          <p:nvPr/>
        </p:nvSpPr>
        <p:spPr bwMode="auto">
          <a:xfrm>
            <a:off x="3594100" y="316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5" name="Line 30"/>
          <p:cNvSpPr>
            <a:spLocks noChangeShapeType="1"/>
          </p:cNvSpPr>
          <p:nvPr/>
        </p:nvSpPr>
        <p:spPr bwMode="auto">
          <a:xfrm>
            <a:off x="3594100" y="33147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Line 31"/>
          <p:cNvSpPr>
            <a:spLocks noChangeShapeType="1"/>
          </p:cNvSpPr>
          <p:nvPr/>
        </p:nvSpPr>
        <p:spPr bwMode="auto">
          <a:xfrm>
            <a:off x="3594100" y="41529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Line 32"/>
          <p:cNvSpPr>
            <a:spLocks noChangeShapeType="1"/>
          </p:cNvSpPr>
          <p:nvPr/>
        </p:nvSpPr>
        <p:spPr bwMode="auto">
          <a:xfrm>
            <a:off x="3594100" y="4305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Text Box 33"/>
          <p:cNvSpPr txBox="1">
            <a:spLocks noChangeArrowheads="1"/>
          </p:cNvSpPr>
          <p:nvPr/>
        </p:nvSpPr>
        <p:spPr bwMode="auto">
          <a:xfrm>
            <a:off x="3822700" y="1638300"/>
            <a:ext cx="1458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Local join</a:t>
            </a:r>
          </a:p>
        </p:txBody>
      </p:sp>
      <p:sp>
        <p:nvSpPr>
          <p:cNvPr id="5149" name="Text Box 34"/>
          <p:cNvSpPr txBox="1">
            <a:spLocks noChangeArrowheads="1"/>
          </p:cNvSpPr>
          <p:nvPr/>
        </p:nvSpPr>
        <p:spPr bwMode="auto">
          <a:xfrm>
            <a:off x="3927475" y="4648200"/>
            <a:ext cx="101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Result</a:t>
            </a:r>
          </a:p>
        </p:txBody>
      </p:sp>
      <p:sp>
        <p:nvSpPr>
          <p:cNvPr id="5150" name="Text Box 35"/>
          <p:cNvSpPr txBox="1">
            <a:spLocks noChangeArrowheads="1"/>
          </p:cNvSpPr>
          <p:nvPr/>
        </p:nvSpPr>
        <p:spPr bwMode="auto">
          <a:xfrm>
            <a:off x="1543050" y="4171950"/>
            <a:ext cx="1300163" cy="712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f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partition</a:t>
            </a:r>
          </a:p>
        </p:txBody>
      </p:sp>
      <p:sp>
        <p:nvSpPr>
          <p:cNvPr id="5151" name="Text Box 36"/>
          <p:cNvSpPr txBox="1">
            <a:spLocks noChangeArrowheads="1"/>
          </p:cNvSpPr>
          <p:nvPr/>
        </p:nvSpPr>
        <p:spPr bwMode="auto">
          <a:xfrm>
            <a:off x="5803900" y="49149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union</a:t>
            </a:r>
          </a:p>
        </p:txBody>
      </p:sp>
      <p:sp>
        <p:nvSpPr>
          <p:cNvPr id="5152" name="Line 37"/>
          <p:cNvSpPr>
            <a:spLocks noChangeShapeType="1"/>
          </p:cNvSpPr>
          <p:nvPr/>
        </p:nvSpPr>
        <p:spPr bwMode="auto">
          <a:xfrm flipV="1">
            <a:off x="2146300" y="3695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3" name="Line 38"/>
          <p:cNvSpPr>
            <a:spLocks noChangeShapeType="1"/>
          </p:cNvSpPr>
          <p:nvPr/>
        </p:nvSpPr>
        <p:spPr bwMode="auto">
          <a:xfrm flipV="1">
            <a:off x="6184900" y="4533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42"/>
          <p:cNvSpPr>
            <a:spLocks noChangeShapeType="1"/>
          </p:cNvSpPr>
          <p:nvPr/>
        </p:nvSpPr>
        <p:spPr bwMode="auto">
          <a:xfrm flipH="1">
            <a:off x="6184900" y="32385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Line 43"/>
          <p:cNvSpPr>
            <a:spLocks noChangeShapeType="1"/>
          </p:cNvSpPr>
          <p:nvPr/>
        </p:nvSpPr>
        <p:spPr bwMode="auto">
          <a:xfrm flipH="1" flipV="1">
            <a:off x="6108700" y="240030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Line 44"/>
          <p:cNvSpPr>
            <a:spLocks noChangeShapeType="1"/>
          </p:cNvSpPr>
          <p:nvPr/>
        </p:nvSpPr>
        <p:spPr bwMode="auto">
          <a:xfrm flipH="1">
            <a:off x="6032500" y="3238500"/>
            <a:ext cx="1219200" cy="109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Line 45"/>
          <p:cNvSpPr>
            <a:spLocks noChangeShapeType="1"/>
          </p:cNvSpPr>
          <p:nvPr/>
        </p:nvSpPr>
        <p:spPr bwMode="auto">
          <a:xfrm flipH="1">
            <a:off x="6337300" y="24003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Line 46"/>
          <p:cNvSpPr>
            <a:spLocks noChangeShapeType="1"/>
          </p:cNvSpPr>
          <p:nvPr/>
        </p:nvSpPr>
        <p:spPr bwMode="auto">
          <a:xfrm flipH="1">
            <a:off x="6108700" y="24765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Line 47"/>
          <p:cNvSpPr>
            <a:spLocks noChangeShapeType="1"/>
          </p:cNvSpPr>
          <p:nvPr/>
        </p:nvSpPr>
        <p:spPr bwMode="auto">
          <a:xfrm flipH="1">
            <a:off x="6007100" y="2476500"/>
            <a:ext cx="124460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Line 48"/>
          <p:cNvSpPr>
            <a:spLocks noChangeShapeType="1"/>
          </p:cNvSpPr>
          <p:nvPr/>
        </p:nvSpPr>
        <p:spPr bwMode="auto">
          <a:xfrm>
            <a:off x="3898900" y="28575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Line 49"/>
          <p:cNvSpPr>
            <a:spLocks noChangeShapeType="1"/>
          </p:cNvSpPr>
          <p:nvPr/>
        </p:nvSpPr>
        <p:spPr bwMode="auto">
          <a:xfrm>
            <a:off x="4356100" y="37719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2" name="Line 50"/>
          <p:cNvSpPr>
            <a:spLocks noChangeShapeType="1"/>
          </p:cNvSpPr>
          <p:nvPr/>
        </p:nvSpPr>
        <p:spPr bwMode="auto">
          <a:xfrm>
            <a:off x="4508500" y="24765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TextBox 48"/>
          <p:cNvSpPr txBox="1">
            <a:spLocks noChangeArrowheads="1"/>
          </p:cNvSpPr>
          <p:nvPr/>
        </p:nvSpPr>
        <p:spPr bwMode="auto">
          <a:xfrm>
            <a:off x="1066800" y="5222875"/>
            <a:ext cx="1695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 data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&amp; partition</a:t>
            </a:r>
          </a:p>
        </p:txBody>
      </p:sp>
      <p:sp>
        <p:nvSpPr>
          <p:cNvPr id="5164" name="TextBox 49"/>
          <p:cNvSpPr txBox="1">
            <a:spLocks noChangeArrowheads="1"/>
          </p:cNvSpPr>
          <p:nvPr/>
        </p:nvSpPr>
        <p:spPr bwMode="auto">
          <a:xfrm>
            <a:off x="3600450" y="5222875"/>
            <a:ext cx="15001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additional</a:t>
            </a:r>
          </a:p>
          <a:p>
            <a:pPr eaLnBrk="1" hangingPunct="1"/>
            <a:r>
              <a:rPr lang="en-US" altLang="x-none">
                <a:solidFill>
                  <a:srgbClr val="FF0000"/>
                </a:solidFill>
              </a:rPr>
              <a:t>processing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2597150" y="5637213"/>
            <a:ext cx="33178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52463" y="5637213"/>
            <a:ext cx="33496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100638" y="5637213"/>
            <a:ext cx="33337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155950" y="5637213"/>
            <a:ext cx="3365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6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A1E82A2C-4EE5-D840-AA06-56FCA85A3E4E}" type="slidenum">
              <a:rPr lang="en-US" altLang="x-none" sz="1400"/>
              <a:pPr eaLnBrk="1" hangingPunct="1"/>
              <a:t>46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Building Text Index - Part I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371600" y="2582863"/>
            <a:ext cx="609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1447800" y="2659063"/>
            <a:ext cx="457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990600" y="2278063"/>
            <a:ext cx="1905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1524000" y="29638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2" name="Rectangle 7"/>
          <p:cNvSpPr>
            <a:spLocks noChangeArrowheads="1"/>
          </p:cNvSpPr>
          <p:nvPr/>
        </p:nvSpPr>
        <p:spPr bwMode="auto">
          <a:xfrm>
            <a:off x="1066800" y="40306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3" name="Rectangle 8"/>
          <p:cNvSpPr>
            <a:spLocks noChangeArrowheads="1"/>
          </p:cNvSpPr>
          <p:nvPr/>
        </p:nvSpPr>
        <p:spPr bwMode="auto">
          <a:xfrm>
            <a:off x="2197100" y="23669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1828800" y="24304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1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1219200" y="3116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2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1741488" y="43545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3</a:t>
            </a:r>
          </a:p>
        </p:txBody>
      </p:sp>
      <p:sp>
        <p:nvSpPr>
          <p:cNvPr id="6157" name="Text Box 12"/>
          <p:cNvSpPr txBox="1">
            <a:spLocks noChangeArrowheads="1"/>
          </p:cNvSpPr>
          <p:nvPr/>
        </p:nvSpPr>
        <p:spPr bwMode="auto">
          <a:xfrm>
            <a:off x="2225675" y="2459038"/>
            <a:ext cx="579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6158" name="Text Box 13"/>
          <p:cNvSpPr txBox="1">
            <a:spLocks noChangeArrowheads="1"/>
          </p:cNvSpPr>
          <p:nvPr/>
        </p:nvSpPr>
        <p:spPr bwMode="auto">
          <a:xfrm>
            <a:off x="2209800" y="28114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59" name="Text Box 14"/>
          <p:cNvSpPr txBox="1">
            <a:spLocks noChangeArrowheads="1"/>
          </p:cNvSpPr>
          <p:nvPr/>
        </p:nvSpPr>
        <p:spPr bwMode="auto">
          <a:xfrm>
            <a:off x="2422525" y="2816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x-none" altLang="x-none" sz="1800">
              <a:latin typeface="Tahoma" charset="0"/>
            </a:endParaRPr>
          </a:p>
        </p:txBody>
      </p:sp>
      <p:sp>
        <p:nvSpPr>
          <p:cNvPr id="6160" name="Text Box 15"/>
          <p:cNvSpPr txBox="1">
            <a:spLocks noChangeArrowheads="1"/>
          </p:cNvSpPr>
          <p:nvPr/>
        </p:nvSpPr>
        <p:spPr bwMode="auto">
          <a:xfrm>
            <a:off x="1550988" y="3143250"/>
            <a:ext cx="606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61" name="Text Box 16"/>
          <p:cNvSpPr txBox="1">
            <a:spLocks noChangeArrowheads="1"/>
          </p:cNvSpPr>
          <p:nvPr/>
        </p:nvSpPr>
        <p:spPr bwMode="auto">
          <a:xfrm>
            <a:off x="1552575" y="349726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cat</a:t>
            </a:r>
          </a:p>
        </p:txBody>
      </p:sp>
      <p:sp>
        <p:nvSpPr>
          <p:cNvPr id="6162" name="Text Box 17"/>
          <p:cNvSpPr txBox="1">
            <a:spLocks noChangeArrowheads="1"/>
          </p:cNvSpPr>
          <p:nvPr/>
        </p:nvSpPr>
        <p:spPr bwMode="auto">
          <a:xfrm>
            <a:off x="1081088" y="41465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6163" name="Text Box 18"/>
          <p:cNvSpPr txBox="1">
            <a:spLocks noChangeArrowheads="1"/>
          </p:cNvSpPr>
          <p:nvPr/>
        </p:nvSpPr>
        <p:spPr bwMode="auto">
          <a:xfrm>
            <a:off x="1066800" y="4487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6164" name="AutoShape 19"/>
          <p:cNvSpPr>
            <a:spLocks noChangeArrowheads="1"/>
          </p:cNvSpPr>
          <p:nvPr/>
        </p:nvSpPr>
        <p:spPr bwMode="auto">
          <a:xfrm>
            <a:off x="152400" y="3497263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5" name="AutoShape 20"/>
          <p:cNvSpPr>
            <a:spLocks noChangeArrowheads="1"/>
          </p:cNvSpPr>
          <p:nvPr/>
        </p:nvSpPr>
        <p:spPr bwMode="auto">
          <a:xfrm>
            <a:off x="51816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6" name="AutoShape 21"/>
          <p:cNvSpPr>
            <a:spLocks noChangeArrowheads="1"/>
          </p:cNvSpPr>
          <p:nvPr/>
        </p:nvSpPr>
        <p:spPr bwMode="auto">
          <a:xfrm>
            <a:off x="30480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7" name="AutoShape 22"/>
          <p:cNvSpPr>
            <a:spLocks noChangeArrowheads="1"/>
          </p:cNvSpPr>
          <p:nvPr/>
        </p:nvSpPr>
        <p:spPr bwMode="auto">
          <a:xfrm>
            <a:off x="7467600" y="3344863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8" name="Rectangle 23"/>
          <p:cNvSpPr>
            <a:spLocks noChangeArrowheads="1"/>
          </p:cNvSpPr>
          <p:nvPr/>
        </p:nvSpPr>
        <p:spPr bwMode="auto">
          <a:xfrm>
            <a:off x="35814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69" name="Rectangle 24"/>
          <p:cNvSpPr>
            <a:spLocks noChangeArrowheads="1"/>
          </p:cNvSpPr>
          <p:nvPr/>
        </p:nvSpPr>
        <p:spPr bwMode="auto">
          <a:xfrm>
            <a:off x="57912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70" name="Text Box 25"/>
          <p:cNvSpPr txBox="1">
            <a:spLocks noChangeArrowheads="1"/>
          </p:cNvSpPr>
          <p:nvPr/>
        </p:nvSpPr>
        <p:spPr bwMode="auto">
          <a:xfrm>
            <a:off x="3581400" y="247173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3)</a:t>
            </a:r>
          </a:p>
        </p:txBody>
      </p:sp>
      <p:grpSp>
        <p:nvGrpSpPr>
          <p:cNvPr id="6171" name="Group 27"/>
          <p:cNvGrpSpPr>
            <a:grpSpLocks/>
          </p:cNvGrpSpPr>
          <p:nvPr/>
        </p:nvGrpSpPr>
        <p:grpSpPr bwMode="auto">
          <a:xfrm>
            <a:off x="8458200" y="3268663"/>
            <a:ext cx="533400" cy="762000"/>
            <a:chOff x="1296" y="2976"/>
            <a:chExt cx="240" cy="288"/>
          </a:xfrm>
        </p:grpSpPr>
        <p:sp>
          <p:nvSpPr>
            <p:cNvPr id="6183" name="Oval 28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4" name="Rectangle 29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5" name="Oval 30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6186" name="Line 31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7" name="Line 32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72" name="Text Box 33"/>
          <p:cNvSpPr txBox="1">
            <a:spLocks noChangeArrowheads="1"/>
          </p:cNvSpPr>
          <p:nvPr/>
        </p:nvSpPr>
        <p:spPr bwMode="auto">
          <a:xfrm>
            <a:off x="5815013" y="245268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 3)</a:t>
            </a:r>
          </a:p>
        </p:txBody>
      </p:sp>
      <p:sp>
        <p:nvSpPr>
          <p:cNvPr id="6173" name="Text Box 34"/>
          <p:cNvSpPr txBox="1">
            <a:spLocks noChangeArrowheads="1"/>
          </p:cNvSpPr>
          <p:nvPr/>
        </p:nvSpPr>
        <p:spPr bwMode="auto">
          <a:xfrm>
            <a:off x="8229600" y="41068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Disk</a:t>
            </a:r>
          </a:p>
        </p:txBody>
      </p:sp>
      <p:sp>
        <p:nvSpPr>
          <p:cNvPr id="6174" name="Text Box 35"/>
          <p:cNvSpPr txBox="1">
            <a:spLocks noChangeArrowheads="1"/>
          </p:cNvSpPr>
          <p:nvPr/>
        </p:nvSpPr>
        <p:spPr bwMode="auto">
          <a:xfrm>
            <a:off x="0" y="2851150"/>
            <a:ext cx="1023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Page stream</a:t>
            </a:r>
          </a:p>
        </p:txBody>
      </p:sp>
      <p:sp>
        <p:nvSpPr>
          <p:cNvPr id="6175" name="Text Box 36"/>
          <p:cNvSpPr txBox="1">
            <a:spLocks noChangeArrowheads="1"/>
          </p:cNvSpPr>
          <p:nvPr/>
        </p:nvSpPr>
        <p:spPr bwMode="auto">
          <a:xfrm>
            <a:off x="3205163" y="5110163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Tokenizing</a:t>
            </a:r>
          </a:p>
        </p:txBody>
      </p:sp>
      <p:sp>
        <p:nvSpPr>
          <p:cNvPr id="6176" name="Text Box 37"/>
          <p:cNvSpPr txBox="1">
            <a:spLocks noChangeArrowheads="1"/>
          </p:cNvSpPr>
          <p:nvPr/>
        </p:nvSpPr>
        <p:spPr bwMode="auto">
          <a:xfrm>
            <a:off x="5611813" y="51212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Sorting</a:t>
            </a:r>
          </a:p>
        </p:txBody>
      </p:sp>
      <p:sp>
        <p:nvSpPr>
          <p:cNvPr id="6177" name="Text Box 38"/>
          <p:cNvSpPr txBox="1">
            <a:spLocks noChangeArrowheads="1"/>
          </p:cNvSpPr>
          <p:nvPr/>
        </p:nvSpPr>
        <p:spPr bwMode="auto">
          <a:xfrm>
            <a:off x="1114425" y="50974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Loading</a:t>
            </a:r>
          </a:p>
        </p:txBody>
      </p:sp>
      <p:sp>
        <p:nvSpPr>
          <p:cNvPr id="6178" name="Text Box 40"/>
          <p:cNvSpPr txBox="1">
            <a:spLocks noChangeArrowheads="1"/>
          </p:cNvSpPr>
          <p:nvPr/>
        </p:nvSpPr>
        <p:spPr bwMode="auto">
          <a:xfrm>
            <a:off x="7543800" y="18970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FLUSHING</a:t>
            </a:r>
          </a:p>
        </p:txBody>
      </p:sp>
      <p:sp>
        <p:nvSpPr>
          <p:cNvPr id="6179" name="Text Box 41"/>
          <p:cNvSpPr txBox="1">
            <a:spLocks noChangeArrowheads="1"/>
          </p:cNvSpPr>
          <p:nvPr/>
        </p:nvSpPr>
        <p:spPr bwMode="auto">
          <a:xfrm>
            <a:off x="7315200" y="2586038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 runs</a:t>
            </a:r>
          </a:p>
        </p:txBody>
      </p:sp>
      <p:sp>
        <p:nvSpPr>
          <p:cNvPr id="6181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6182" name="TextBox 1"/>
          <p:cNvSpPr txBox="1">
            <a:spLocks noChangeArrowheads="1"/>
          </p:cNvSpPr>
          <p:nvPr/>
        </p:nvSpPr>
        <p:spPr bwMode="auto">
          <a:xfrm>
            <a:off x="577850" y="1296988"/>
            <a:ext cx="4554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/>
              <a:t>original Map-Reduce application....</a:t>
            </a:r>
          </a:p>
        </p:txBody>
      </p:sp>
    </p:spTree>
    <p:extLst>
      <p:ext uri="{BB962C8B-B14F-4D97-AF65-F5344CB8AC3E}">
        <p14:creationId xmlns:p14="http://schemas.microsoft.com/office/powerpoint/2010/main" val="1917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3A3601F-4A35-6043-B225-6C99847F89F3}" type="slidenum">
              <a:rPr lang="en-US" altLang="x-none" sz="1400"/>
              <a:pPr eaLnBrk="1" hangingPunct="1"/>
              <a:t>47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Building Text Index - Part II</a:t>
            </a:r>
          </a:p>
        </p:txBody>
      </p:sp>
      <p:sp>
        <p:nvSpPr>
          <p:cNvPr id="7172" name="AutoShape 22"/>
          <p:cNvSpPr>
            <a:spLocks noChangeArrowheads="1"/>
          </p:cNvSpPr>
          <p:nvPr/>
        </p:nvSpPr>
        <p:spPr bwMode="auto">
          <a:xfrm>
            <a:off x="3373438" y="2378075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173" name="Group 27"/>
          <p:cNvGrpSpPr>
            <a:grpSpLocks/>
          </p:cNvGrpSpPr>
          <p:nvPr/>
        </p:nvGrpSpPr>
        <p:grpSpPr bwMode="auto">
          <a:xfrm>
            <a:off x="633413" y="3608388"/>
            <a:ext cx="533400" cy="762000"/>
            <a:chOff x="1296" y="2976"/>
            <a:chExt cx="240" cy="288"/>
          </a:xfrm>
        </p:grpSpPr>
        <p:sp>
          <p:nvSpPr>
            <p:cNvPr id="7200" name="Oval 28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1" name="Rectangle 29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2" name="Oval 30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203" name="Line 31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Line 32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74" name="Group 44"/>
          <p:cNvGrpSpPr>
            <a:grpSpLocks/>
          </p:cNvGrpSpPr>
          <p:nvPr/>
        </p:nvGrpSpPr>
        <p:grpSpPr bwMode="auto">
          <a:xfrm>
            <a:off x="1785938" y="1296988"/>
            <a:ext cx="1524000" cy="2606675"/>
            <a:chOff x="259" y="888"/>
            <a:chExt cx="960" cy="1642"/>
          </a:xfrm>
        </p:grpSpPr>
        <p:sp>
          <p:nvSpPr>
            <p:cNvPr id="7198" name="Rectangle 24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9" name="Text Box 33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7175" name="Text Box 34"/>
          <p:cNvSpPr txBox="1">
            <a:spLocks noChangeArrowheads="1"/>
          </p:cNvSpPr>
          <p:nvPr/>
        </p:nvSpPr>
        <p:spPr bwMode="auto">
          <a:xfrm>
            <a:off x="47625" y="4411663"/>
            <a:ext cx="185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</a:t>
            </a:r>
            <a:br>
              <a:rPr lang="en-US" altLang="x-none" sz="2000">
                <a:latin typeface="Tahoma" charset="0"/>
              </a:rPr>
            </a:br>
            <a:r>
              <a:rPr lang="en-US" altLang="x-none" sz="2000">
                <a:latin typeface="Tahoma" charset="0"/>
              </a:rPr>
              <a:t>Runs</a:t>
            </a:r>
          </a:p>
        </p:txBody>
      </p:sp>
      <p:grpSp>
        <p:nvGrpSpPr>
          <p:cNvPr id="7176" name="Group 45"/>
          <p:cNvGrpSpPr>
            <a:grpSpLocks/>
          </p:cNvGrpSpPr>
          <p:nvPr/>
        </p:nvGrpSpPr>
        <p:grpSpPr bwMode="auto">
          <a:xfrm>
            <a:off x="1792288" y="4241800"/>
            <a:ext cx="1524000" cy="2235200"/>
            <a:chOff x="1409" y="2436"/>
            <a:chExt cx="960" cy="1408"/>
          </a:xfrm>
        </p:grpSpPr>
        <p:sp>
          <p:nvSpPr>
            <p:cNvPr id="7196" name="Rectangle 42"/>
            <p:cNvSpPr>
              <a:spLocks noChangeArrowheads="1"/>
            </p:cNvSpPr>
            <p:nvPr/>
          </p:nvSpPr>
          <p:spPr bwMode="auto">
            <a:xfrm>
              <a:off x="1409" y="2436"/>
              <a:ext cx="960" cy="14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7" name="Text Box 43"/>
            <p:cNvSpPr txBox="1">
              <a:spLocks noChangeArrowheads="1"/>
            </p:cNvSpPr>
            <p:nvPr/>
          </p:nvSpPr>
          <p:spPr bwMode="auto">
            <a:xfrm>
              <a:off x="1424" y="2501"/>
              <a:ext cx="9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</p:txBody>
        </p:sp>
      </p:grpSp>
      <p:sp>
        <p:nvSpPr>
          <p:cNvPr id="7177" name="Text Box 47"/>
          <p:cNvSpPr txBox="1">
            <a:spLocks noChangeArrowheads="1"/>
          </p:cNvSpPr>
          <p:nvPr/>
        </p:nvSpPr>
        <p:spPr bwMode="auto">
          <a:xfrm>
            <a:off x="3209925" y="38703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Merge</a:t>
            </a:r>
          </a:p>
        </p:txBody>
      </p:sp>
      <p:grpSp>
        <p:nvGrpSpPr>
          <p:cNvPr id="7178" name="Group 48"/>
          <p:cNvGrpSpPr>
            <a:grpSpLocks/>
          </p:cNvGrpSpPr>
          <p:nvPr/>
        </p:nvGrpSpPr>
        <p:grpSpPr bwMode="auto">
          <a:xfrm>
            <a:off x="4146550" y="1555750"/>
            <a:ext cx="1524000" cy="4862513"/>
            <a:chOff x="259" y="888"/>
            <a:chExt cx="960" cy="1642"/>
          </a:xfrm>
        </p:grpSpPr>
        <p:sp>
          <p:nvSpPr>
            <p:cNvPr id="7194" name="Rectangle 49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5" name="Text Box 50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7179" name="AutoShape 61"/>
          <p:cNvSpPr>
            <a:spLocks noChangeArrowheads="1"/>
          </p:cNvSpPr>
          <p:nvPr/>
        </p:nvSpPr>
        <p:spPr bwMode="auto">
          <a:xfrm>
            <a:off x="3346450" y="5130800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0" name="Text Box 63"/>
          <p:cNvSpPr txBox="1">
            <a:spLocks noChangeArrowheads="1"/>
          </p:cNvSpPr>
          <p:nvPr/>
        </p:nvSpPr>
        <p:spPr bwMode="auto">
          <a:xfrm>
            <a:off x="6723063" y="6238875"/>
            <a:ext cx="160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Final index</a:t>
            </a:r>
          </a:p>
        </p:txBody>
      </p:sp>
      <p:grpSp>
        <p:nvGrpSpPr>
          <p:cNvPr id="7181" name="Group 64"/>
          <p:cNvGrpSpPr>
            <a:grpSpLocks/>
          </p:cNvGrpSpPr>
          <p:nvPr/>
        </p:nvGrpSpPr>
        <p:grpSpPr bwMode="auto">
          <a:xfrm>
            <a:off x="7240588" y="5470525"/>
            <a:ext cx="533400" cy="762000"/>
            <a:chOff x="1296" y="2976"/>
            <a:chExt cx="240" cy="288"/>
          </a:xfrm>
        </p:grpSpPr>
        <p:sp>
          <p:nvSpPr>
            <p:cNvPr id="7189" name="Oval 65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0" name="Rectangle 66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1" name="Oval 67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92" name="Line 68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69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82" name="Group 70"/>
          <p:cNvGrpSpPr>
            <a:grpSpLocks/>
          </p:cNvGrpSpPr>
          <p:nvPr/>
        </p:nvGrpSpPr>
        <p:grpSpPr bwMode="auto">
          <a:xfrm>
            <a:off x="6435725" y="2316163"/>
            <a:ext cx="2082800" cy="2441575"/>
            <a:chOff x="259" y="888"/>
            <a:chExt cx="960" cy="1642"/>
          </a:xfrm>
        </p:grpSpPr>
        <p:sp>
          <p:nvSpPr>
            <p:cNvPr id="7187" name="Rectangle 71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188" name="Text Box 72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(ant: 2)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(cat: 2,4)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(dog: 1,2,3,4,5)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(eel:  6)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(rat: 1, 3)</a:t>
              </a:r>
            </a:p>
          </p:txBody>
        </p:sp>
      </p:grpSp>
      <p:sp>
        <p:nvSpPr>
          <p:cNvPr id="7183" name="AutoShape 73"/>
          <p:cNvSpPr>
            <a:spLocks noChangeArrowheads="1"/>
          </p:cNvSpPr>
          <p:nvPr/>
        </p:nvSpPr>
        <p:spPr bwMode="auto">
          <a:xfrm>
            <a:off x="5748338" y="3398838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4" name="AutoShape 74"/>
          <p:cNvSpPr>
            <a:spLocks noChangeArrowheads="1"/>
          </p:cNvSpPr>
          <p:nvPr/>
        </p:nvSpPr>
        <p:spPr bwMode="auto">
          <a:xfrm rot="5410517">
            <a:off x="7288212" y="4902201"/>
            <a:ext cx="461963" cy="481012"/>
          </a:xfrm>
          <a:prstGeom prst="rightArrow">
            <a:avLst>
              <a:gd name="adj1" fmla="val 50000"/>
              <a:gd name="adj2" fmla="val 21532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186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16057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4FC1F430-4FCE-0D46-8563-A9685F6B0EF1}" type="slidenum">
              <a:rPr lang="en-US" altLang="x-none" sz="1400"/>
              <a:pPr eaLnBrk="1" hangingPunct="1"/>
              <a:t>48</a:t>
            </a:fld>
            <a:endParaRPr lang="en-US" altLang="x-none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Generalizing: Map-Reduce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1371600" y="2582863"/>
            <a:ext cx="609600" cy="99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447800" y="2659063"/>
            <a:ext cx="457200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990600" y="2278063"/>
            <a:ext cx="1905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1524000" y="29638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1066800" y="40306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2197100" y="2366963"/>
            <a:ext cx="609600" cy="990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1828800" y="24304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1</a:t>
            </a:r>
          </a:p>
        </p:txBody>
      </p:sp>
      <p:sp>
        <p:nvSpPr>
          <p:cNvPr id="8203" name="Text Box 10"/>
          <p:cNvSpPr txBox="1">
            <a:spLocks noChangeArrowheads="1"/>
          </p:cNvSpPr>
          <p:nvPr/>
        </p:nvSpPr>
        <p:spPr bwMode="auto">
          <a:xfrm>
            <a:off x="1219200" y="3116263"/>
            <a:ext cx="38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2</a:t>
            </a:r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1741488" y="43545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3</a:t>
            </a:r>
          </a:p>
        </p:txBody>
      </p:sp>
      <p:sp>
        <p:nvSpPr>
          <p:cNvPr id="8205" name="Text Box 12"/>
          <p:cNvSpPr txBox="1">
            <a:spLocks noChangeArrowheads="1"/>
          </p:cNvSpPr>
          <p:nvPr/>
        </p:nvSpPr>
        <p:spPr bwMode="auto">
          <a:xfrm>
            <a:off x="2225675" y="2459038"/>
            <a:ext cx="5794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8206" name="Text Box 13"/>
          <p:cNvSpPr txBox="1">
            <a:spLocks noChangeArrowheads="1"/>
          </p:cNvSpPr>
          <p:nvPr/>
        </p:nvSpPr>
        <p:spPr bwMode="auto">
          <a:xfrm>
            <a:off x="2209800" y="28114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07" name="Text Box 14"/>
          <p:cNvSpPr txBox="1">
            <a:spLocks noChangeArrowheads="1"/>
          </p:cNvSpPr>
          <p:nvPr/>
        </p:nvSpPr>
        <p:spPr bwMode="auto">
          <a:xfrm>
            <a:off x="2422525" y="28162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x-none" altLang="x-none" sz="1800">
              <a:latin typeface="Tahoma" charset="0"/>
            </a:endParaRPr>
          </a:p>
        </p:txBody>
      </p:sp>
      <p:sp>
        <p:nvSpPr>
          <p:cNvPr id="8208" name="Text Box 15"/>
          <p:cNvSpPr txBox="1">
            <a:spLocks noChangeArrowheads="1"/>
          </p:cNvSpPr>
          <p:nvPr/>
        </p:nvSpPr>
        <p:spPr bwMode="auto">
          <a:xfrm>
            <a:off x="1550988" y="3143250"/>
            <a:ext cx="606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09" name="Text Box 16"/>
          <p:cNvSpPr txBox="1">
            <a:spLocks noChangeArrowheads="1"/>
          </p:cNvSpPr>
          <p:nvPr/>
        </p:nvSpPr>
        <p:spPr bwMode="auto">
          <a:xfrm>
            <a:off x="1552575" y="3497263"/>
            <a:ext cx="5921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cat</a:t>
            </a:r>
          </a:p>
        </p:txBody>
      </p:sp>
      <p:sp>
        <p:nvSpPr>
          <p:cNvPr id="8210" name="Text Box 17"/>
          <p:cNvSpPr txBox="1">
            <a:spLocks noChangeArrowheads="1"/>
          </p:cNvSpPr>
          <p:nvPr/>
        </p:nvSpPr>
        <p:spPr bwMode="auto">
          <a:xfrm>
            <a:off x="1081088" y="4146550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rat</a:t>
            </a:r>
          </a:p>
        </p:txBody>
      </p:sp>
      <p:sp>
        <p:nvSpPr>
          <p:cNvPr id="8211" name="Text Box 18"/>
          <p:cNvSpPr txBox="1">
            <a:spLocks noChangeArrowheads="1"/>
          </p:cNvSpPr>
          <p:nvPr/>
        </p:nvSpPr>
        <p:spPr bwMode="auto">
          <a:xfrm>
            <a:off x="1066800" y="4487863"/>
            <a:ext cx="609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dog</a:t>
            </a:r>
          </a:p>
        </p:txBody>
      </p:sp>
      <p:sp>
        <p:nvSpPr>
          <p:cNvPr id="8212" name="AutoShape 19"/>
          <p:cNvSpPr>
            <a:spLocks noChangeArrowheads="1"/>
          </p:cNvSpPr>
          <p:nvPr/>
        </p:nvSpPr>
        <p:spPr bwMode="auto">
          <a:xfrm>
            <a:off x="152400" y="3497263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3" name="AutoShape 20"/>
          <p:cNvSpPr>
            <a:spLocks noChangeArrowheads="1"/>
          </p:cNvSpPr>
          <p:nvPr/>
        </p:nvSpPr>
        <p:spPr bwMode="auto">
          <a:xfrm>
            <a:off x="51816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4" name="AutoShape 21"/>
          <p:cNvSpPr>
            <a:spLocks noChangeArrowheads="1"/>
          </p:cNvSpPr>
          <p:nvPr/>
        </p:nvSpPr>
        <p:spPr bwMode="auto">
          <a:xfrm>
            <a:off x="3048000" y="3421063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5" name="AutoShape 22"/>
          <p:cNvSpPr>
            <a:spLocks noChangeArrowheads="1"/>
          </p:cNvSpPr>
          <p:nvPr/>
        </p:nvSpPr>
        <p:spPr bwMode="auto">
          <a:xfrm>
            <a:off x="7467600" y="3344863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6" name="Rectangle 23"/>
          <p:cNvSpPr>
            <a:spLocks noChangeArrowheads="1"/>
          </p:cNvSpPr>
          <p:nvPr/>
        </p:nvSpPr>
        <p:spPr bwMode="auto">
          <a:xfrm>
            <a:off x="35814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7" name="Rectangle 24"/>
          <p:cNvSpPr>
            <a:spLocks noChangeArrowheads="1"/>
          </p:cNvSpPr>
          <p:nvPr/>
        </p:nvSpPr>
        <p:spPr bwMode="auto">
          <a:xfrm>
            <a:off x="5791200" y="2278063"/>
            <a:ext cx="1524000" cy="2819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218" name="Text Box 25"/>
          <p:cNvSpPr txBox="1">
            <a:spLocks noChangeArrowheads="1"/>
          </p:cNvSpPr>
          <p:nvPr/>
        </p:nvSpPr>
        <p:spPr bwMode="auto">
          <a:xfrm>
            <a:off x="3581400" y="247173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3)</a:t>
            </a:r>
          </a:p>
        </p:txBody>
      </p:sp>
      <p:grpSp>
        <p:nvGrpSpPr>
          <p:cNvPr id="8219" name="Group 26"/>
          <p:cNvGrpSpPr>
            <a:grpSpLocks/>
          </p:cNvGrpSpPr>
          <p:nvPr/>
        </p:nvGrpSpPr>
        <p:grpSpPr bwMode="auto">
          <a:xfrm>
            <a:off x="8458200" y="3268663"/>
            <a:ext cx="533400" cy="762000"/>
            <a:chOff x="1296" y="2976"/>
            <a:chExt cx="240" cy="288"/>
          </a:xfrm>
        </p:grpSpPr>
        <p:sp>
          <p:nvSpPr>
            <p:cNvPr id="8234" name="Oval 27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5" name="Rectangle 28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6" name="Oval 29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237" name="Line 30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8" name="Line 31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20" name="Text Box 32"/>
          <p:cNvSpPr txBox="1">
            <a:spLocks noChangeArrowheads="1"/>
          </p:cNvSpPr>
          <p:nvPr/>
        </p:nvSpPr>
        <p:spPr bwMode="auto">
          <a:xfrm>
            <a:off x="5815013" y="2452688"/>
            <a:ext cx="1447800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(cat,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2)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(dog,  3)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1)</a:t>
            </a:r>
          </a:p>
          <a:p>
            <a:pPr algn="ctr">
              <a:spcBef>
                <a:spcPct val="50000"/>
              </a:spcBef>
            </a:pPr>
            <a:r>
              <a:rPr lang="en-US" altLang="x-none" sz="1800">
                <a:latin typeface="Tahoma" charset="0"/>
              </a:rPr>
              <a:t>(rat,  3)</a:t>
            </a:r>
          </a:p>
        </p:txBody>
      </p:sp>
      <p:sp>
        <p:nvSpPr>
          <p:cNvPr id="8221" name="Text Box 33"/>
          <p:cNvSpPr txBox="1">
            <a:spLocks noChangeArrowheads="1"/>
          </p:cNvSpPr>
          <p:nvPr/>
        </p:nvSpPr>
        <p:spPr bwMode="auto">
          <a:xfrm>
            <a:off x="8229600" y="410686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>
                <a:latin typeface="Tahoma" charset="0"/>
              </a:rPr>
              <a:t>Disk</a:t>
            </a:r>
          </a:p>
        </p:txBody>
      </p:sp>
      <p:sp>
        <p:nvSpPr>
          <p:cNvPr id="8222" name="Text Box 34"/>
          <p:cNvSpPr txBox="1">
            <a:spLocks noChangeArrowheads="1"/>
          </p:cNvSpPr>
          <p:nvPr/>
        </p:nvSpPr>
        <p:spPr bwMode="auto">
          <a:xfrm>
            <a:off x="0" y="2851150"/>
            <a:ext cx="10239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Page stream</a:t>
            </a:r>
          </a:p>
        </p:txBody>
      </p:sp>
      <p:sp>
        <p:nvSpPr>
          <p:cNvPr id="8223" name="Text Box 35"/>
          <p:cNvSpPr txBox="1">
            <a:spLocks noChangeArrowheads="1"/>
          </p:cNvSpPr>
          <p:nvPr/>
        </p:nvSpPr>
        <p:spPr bwMode="auto">
          <a:xfrm>
            <a:off x="3205163" y="5110163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Tokenizing</a:t>
            </a:r>
          </a:p>
        </p:txBody>
      </p:sp>
      <p:sp>
        <p:nvSpPr>
          <p:cNvPr id="8224" name="Text Box 36"/>
          <p:cNvSpPr txBox="1">
            <a:spLocks noChangeArrowheads="1"/>
          </p:cNvSpPr>
          <p:nvPr/>
        </p:nvSpPr>
        <p:spPr bwMode="auto">
          <a:xfrm>
            <a:off x="5611813" y="5121275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Sorting</a:t>
            </a:r>
          </a:p>
        </p:txBody>
      </p:sp>
      <p:sp>
        <p:nvSpPr>
          <p:cNvPr id="8225" name="Text Box 37"/>
          <p:cNvSpPr txBox="1">
            <a:spLocks noChangeArrowheads="1"/>
          </p:cNvSpPr>
          <p:nvPr/>
        </p:nvSpPr>
        <p:spPr bwMode="auto">
          <a:xfrm>
            <a:off x="1114425" y="50974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Loading</a:t>
            </a:r>
          </a:p>
        </p:txBody>
      </p:sp>
      <p:sp>
        <p:nvSpPr>
          <p:cNvPr id="8226" name="Text Box 38"/>
          <p:cNvSpPr txBox="1">
            <a:spLocks noChangeArrowheads="1"/>
          </p:cNvSpPr>
          <p:nvPr/>
        </p:nvSpPr>
        <p:spPr bwMode="auto">
          <a:xfrm>
            <a:off x="7543800" y="1897063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FLUSHING</a:t>
            </a:r>
          </a:p>
        </p:txBody>
      </p:sp>
      <p:sp>
        <p:nvSpPr>
          <p:cNvPr id="8227" name="Text Box 39"/>
          <p:cNvSpPr txBox="1">
            <a:spLocks noChangeArrowheads="1"/>
          </p:cNvSpPr>
          <p:nvPr/>
        </p:nvSpPr>
        <p:spPr bwMode="auto">
          <a:xfrm>
            <a:off x="7315200" y="2586038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 runs</a:t>
            </a:r>
          </a:p>
        </p:txBody>
      </p:sp>
      <p:sp>
        <p:nvSpPr>
          <p:cNvPr id="8228" name="Rectangle 40"/>
          <p:cNvSpPr>
            <a:spLocks noChangeArrowheads="1"/>
          </p:cNvSpPr>
          <p:nvPr/>
        </p:nvSpPr>
        <p:spPr bwMode="auto">
          <a:xfrm>
            <a:off x="2862263" y="1366838"/>
            <a:ext cx="914400" cy="723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 b="1">
                <a:solidFill>
                  <a:srgbClr val="FF0000"/>
                </a:solidFill>
              </a:rPr>
              <a:t>Map</a:t>
            </a:r>
          </a:p>
        </p:txBody>
      </p:sp>
      <p:sp>
        <p:nvSpPr>
          <p:cNvPr id="8229" name="Line 41"/>
          <p:cNvSpPr>
            <a:spLocks noChangeShapeType="1"/>
          </p:cNvSpPr>
          <p:nvPr/>
        </p:nvSpPr>
        <p:spPr bwMode="auto">
          <a:xfrm flipV="1">
            <a:off x="2292350" y="1936750"/>
            <a:ext cx="557213" cy="546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Line 42"/>
          <p:cNvSpPr>
            <a:spLocks noChangeShapeType="1"/>
          </p:cNvSpPr>
          <p:nvPr/>
        </p:nvSpPr>
        <p:spPr bwMode="auto">
          <a:xfrm>
            <a:off x="3384550" y="2101850"/>
            <a:ext cx="484188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Line 43"/>
          <p:cNvSpPr>
            <a:spLocks noChangeShapeType="1"/>
          </p:cNvSpPr>
          <p:nvPr/>
        </p:nvSpPr>
        <p:spPr bwMode="auto">
          <a:xfrm>
            <a:off x="3440113" y="2098675"/>
            <a:ext cx="427037" cy="571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3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9245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4D8A607-2478-5445-B2AD-B1D90769DBA2}" type="slidenum">
              <a:rPr lang="en-US" altLang="x-none" sz="1400"/>
              <a:pPr eaLnBrk="1" hangingPunct="1"/>
              <a:t>49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x-none"/>
              <a:t>Generalizing: Map-Reduce</a:t>
            </a:r>
          </a:p>
        </p:txBody>
      </p:sp>
      <p:sp>
        <p:nvSpPr>
          <p:cNvPr id="9220" name="AutoShape 3"/>
          <p:cNvSpPr>
            <a:spLocks noChangeArrowheads="1"/>
          </p:cNvSpPr>
          <p:nvPr/>
        </p:nvSpPr>
        <p:spPr bwMode="auto">
          <a:xfrm>
            <a:off x="3373438" y="2378075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9221" name="Group 4"/>
          <p:cNvGrpSpPr>
            <a:grpSpLocks/>
          </p:cNvGrpSpPr>
          <p:nvPr/>
        </p:nvGrpSpPr>
        <p:grpSpPr bwMode="auto">
          <a:xfrm>
            <a:off x="633413" y="3608388"/>
            <a:ext cx="533400" cy="762000"/>
            <a:chOff x="1296" y="2976"/>
            <a:chExt cx="240" cy="288"/>
          </a:xfrm>
        </p:grpSpPr>
        <p:sp>
          <p:nvSpPr>
            <p:cNvPr id="9251" name="Oval 5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2" name="Rectangle 6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3" name="Oval 7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4" name="Line 8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Line 9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2" name="Group 10"/>
          <p:cNvGrpSpPr>
            <a:grpSpLocks/>
          </p:cNvGrpSpPr>
          <p:nvPr/>
        </p:nvGrpSpPr>
        <p:grpSpPr bwMode="auto">
          <a:xfrm>
            <a:off x="1785938" y="1296988"/>
            <a:ext cx="1524000" cy="2606675"/>
            <a:chOff x="259" y="888"/>
            <a:chExt cx="960" cy="1642"/>
          </a:xfrm>
        </p:grpSpPr>
        <p:sp>
          <p:nvSpPr>
            <p:cNvPr id="9249" name="Rectangle 11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50" name="Text Box 12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47625" y="4411663"/>
            <a:ext cx="1854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Intermediate</a:t>
            </a:r>
            <a:br>
              <a:rPr lang="en-US" altLang="x-none" sz="2000">
                <a:latin typeface="Tahoma" charset="0"/>
              </a:rPr>
            </a:br>
            <a:r>
              <a:rPr lang="en-US" altLang="x-none" sz="2000">
                <a:latin typeface="Tahoma" charset="0"/>
              </a:rPr>
              <a:t>Runs</a:t>
            </a:r>
          </a:p>
        </p:txBody>
      </p:sp>
      <p:sp>
        <p:nvSpPr>
          <p:cNvPr id="9224" name="Text Box 14"/>
          <p:cNvSpPr txBox="1">
            <a:spLocks noChangeArrowheads="1"/>
          </p:cNvSpPr>
          <p:nvPr/>
        </p:nvSpPr>
        <p:spPr bwMode="auto">
          <a:xfrm>
            <a:off x="6723063" y="6238875"/>
            <a:ext cx="160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Final index</a:t>
            </a:r>
          </a:p>
        </p:txBody>
      </p:sp>
      <p:grpSp>
        <p:nvGrpSpPr>
          <p:cNvPr id="9225" name="Group 15"/>
          <p:cNvGrpSpPr>
            <a:grpSpLocks/>
          </p:cNvGrpSpPr>
          <p:nvPr/>
        </p:nvGrpSpPr>
        <p:grpSpPr bwMode="auto">
          <a:xfrm>
            <a:off x="1792288" y="4241800"/>
            <a:ext cx="1524000" cy="2235200"/>
            <a:chOff x="1409" y="2436"/>
            <a:chExt cx="960" cy="1408"/>
          </a:xfrm>
        </p:grpSpPr>
        <p:sp>
          <p:nvSpPr>
            <p:cNvPr id="9247" name="Rectangle 16"/>
            <p:cNvSpPr>
              <a:spLocks noChangeArrowheads="1"/>
            </p:cNvSpPr>
            <p:nvPr/>
          </p:nvSpPr>
          <p:spPr bwMode="auto">
            <a:xfrm>
              <a:off x="1409" y="2436"/>
              <a:ext cx="960" cy="14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8" name="Text Box 17"/>
            <p:cNvSpPr txBox="1">
              <a:spLocks noChangeArrowheads="1"/>
            </p:cNvSpPr>
            <p:nvPr/>
          </p:nvSpPr>
          <p:spPr bwMode="auto">
            <a:xfrm>
              <a:off x="1424" y="2501"/>
              <a:ext cx="912" cy="1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</p:txBody>
        </p:sp>
      </p:grpSp>
      <p:sp>
        <p:nvSpPr>
          <p:cNvPr id="9226" name="Text Box 18"/>
          <p:cNvSpPr txBox="1">
            <a:spLocks noChangeArrowheads="1"/>
          </p:cNvSpPr>
          <p:nvPr/>
        </p:nvSpPr>
        <p:spPr bwMode="auto">
          <a:xfrm>
            <a:off x="3209925" y="3870325"/>
            <a:ext cx="974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x-none" sz="2000">
                <a:latin typeface="Tahoma" charset="0"/>
              </a:rPr>
              <a:t>Merge</a:t>
            </a:r>
          </a:p>
        </p:txBody>
      </p:sp>
      <p:grpSp>
        <p:nvGrpSpPr>
          <p:cNvPr id="9227" name="Group 19"/>
          <p:cNvGrpSpPr>
            <a:grpSpLocks/>
          </p:cNvGrpSpPr>
          <p:nvPr/>
        </p:nvGrpSpPr>
        <p:grpSpPr bwMode="auto">
          <a:xfrm>
            <a:off x="4146550" y="1555750"/>
            <a:ext cx="1524000" cy="4862513"/>
            <a:chOff x="259" y="888"/>
            <a:chExt cx="960" cy="1642"/>
          </a:xfrm>
        </p:grpSpPr>
        <p:sp>
          <p:nvSpPr>
            <p:cNvPr id="9245" name="Rectangle 20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6" name="Text Box 21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2)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 3)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4)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(dog, 5)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(eel, 6)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1)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(rat,  3)</a:t>
              </a:r>
            </a:p>
          </p:txBody>
        </p:sp>
      </p:grpSp>
      <p:grpSp>
        <p:nvGrpSpPr>
          <p:cNvPr id="9228" name="Group 22"/>
          <p:cNvGrpSpPr>
            <a:grpSpLocks/>
          </p:cNvGrpSpPr>
          <p:nvPr/>
        </p:nvGrpSpPr>
        <p:grpSpPr bwMode="auto">
          <a:xfrm>
            <a:off x="7240588" y="5470525"/>
            <a:ext cx="533400" cy="762000"/>
            <a:chOff x="1296" y="2976"/>
            <a:chExt cx="240" cy="288"/>
          </a:xfrm>
        </p:grpSpPr>
        <p:sp>
          <p:nvSpPr>
            <p:cNvPr id="9240" name="Oval 23"/>
            <p:cNvSpPr>
              <a:spLocks noChangeArrowheads="1"/>
            </p:cNvSpPr>
            <p:nvPr/>
          </p:nvSpPr>
          <p:spPr bwMode="auto">
            <a:xfrm>
              <a:off x="1296" y="315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1" name="Rectangle 24"/>
            <p:cNvSpPr>
              <a:spLocks noChangeArrowheads="1"/>
            </p:cNvSpPr>
            <p:nvPr/>
          </p:nvSpPr>
          <p:spPr bwMode="auto">
            <a:xfrm>
              <a:off x="1296" y="3012"/>
              <a:ext cx="240" cy="216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2" name="Oval 25"/>
            <p:cNvSpPr>
              <a:spLocks noChangeArrowheads="1"/>
            </p:cNvSpPr>
            <p:nvPr/>
          </p:nvSpPr>
          <p:spPr bwMode="auto">
            <a:xfrm>
              <a:off x="1296" y="2976"/>
              <a:ext cx="240" cy="108"/>
            </a:xfrm>
            <a:prstGeom prst="ellipse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43" name="Line 26"/>
            <p:cNvSpPr>
              <a:spLocks noChangeShapeType="1"/>
            </p:cNvSpPr>
            <p:nvPr/>
          </p:nvSpPr>
          <p:spPr bwMode="auto">
            <a:xfrm>
              <a:off x="129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27"/>
            <p:cNvSpPr>
              <a:spLocks noChangeShapeType="1"/>
            </p:cNvSpPr>
            <p:nvPr/>
          </p:nvSpPr>
          <p:spPr bwMode="auto">
            <a:xfrm>
              <a:off x="1536" y="3012"/>
              <a:ext cx="0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9" name="Group 28"/>
          <p:cNvGrpSpPr>
            <a:grpSpLocks/>
          </p:cNvGrpSpPr>
          <p:nvPr/>
        </p:nvGrpSpPr>
        <p:grpSpPr bwMode="auto">
          <a:xfrm>
            <a:off x="6435725" y="2316163"/>
            <a:ext cx="2082800" cy="2441575"/>
            <a:chOff x="259" y="888"/>
            <a:chExt cx="960" cy="1642"/>
          </a:xfrm>
        </p:grpSpPr>
        <p:sp>
          <p:nvSpPr>
            <p:cNvPr id="9238" name="Rectangle 29"/>
            <p:cNvSpPr>
              <a:spLocks noChangeArrowheads="1"/>
            </p:cNvSpPr>
            <p:nvPr/>
          </p:nvSpPr>
          <p:spPr bwMode="auto">
            <a:xfrm>
              <a:off x="259" y="888"/>
              <a:ext cx="960" cy="164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239" name="Text Box 30"/>
            <p:cNvSpPr txBox="1">
              <a:spLocks noChangeArrowheads="1"/>
            </p:cNvSpPr>
            <p:nvPr/>
          </p:nvSpPr>
          <p:spPr bwMode="auto">
            <a:xfrm>
              <a:off x="274" y="961"/>
              <a:ext cx="912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(ant: 2)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(cat: 2,4)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(dog: 1,2,3,4,5)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(eel:  6)</a:t>
              </a:r>
            </a:p>
            <a:p>
              <a:pPr>
                <a:spcBef>
                  <a:spcPct val="50000"/>
                </a:spcBef>
              </a:pPr>
              <a:r>
                <a:rPr lang="en-US" altLang="x-none" sz="1800">
                  <a:latin typeface="Tahoma" charset="0"/>
                </a:rPr>
                <a:t>(rat: 1, 3)</a:t>
              </a:r>
            </a:p>
          </p:txBody>
        </p:sp>
      </p:grpSp>
      <p:sp>
        <p:nvSpPr>
          <p:cNvPr id="9230" name="AutoShape 31"/>
          <p:cNvSpPr>
            <a:spLocks noChangeArrowheads="1"/>
          </p:cNvSpPr>
          <p:nvPr/>
        </p:nvSpPr>
        <p:spPr bwMode="auto">
          <a:xfrm>
            <a:off x="3346450" y="5130800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1" name="AutoShape 32"/>
          <p:cNvSpPr>
            <a:spLocks noChangeArrowheads="1"/>
          </p:cNvSpPr>
          <p:nvPr/>
        </p:nvSpPr>
        <p:spPr bwMode="auto">
          <a:xfrm>
            <a:off x="5748338" y="3398838"/>
            <a:ext cx="663575" cy="457200"/>
          </a:xfrm>
          <a:prstGeom prst="rightArrow">
            <a:avLst>
              <a:gd name="adj1" fmla="val 50000"/>
              <a:gd name="adj2" fmla="val 36285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2" name="Rectangle 33"/>
          <p:cNvSpPr>
            <a:spLocks noChangeArrowheads="1"/>
          </p:cNvSpPr>
          <p:nvPr/>
        </p:nvSpPr>
        <p:spPr bwMode="auto">
          <a:xfrm>
            <a:off x="5794375" y="4987925"/>
            <a:ext cx="1152525" cy="7239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x-none" b="1">
                <a:solidFill>
                  <a:srgbClr val="FF0000"/>
                </a:solidFill>
              </a:rPr>
              <a:t>Reduce</a:t>
            </a:r>
          </a:p>
        </p:txBody>
      </p:sp>
      <p:sp>
        <p:nvSpPr>
          <p:cNvPr id="9233" name="Line 34"/>
          <p:cNvSpPr>
            <a:spLocks noChangeShapeType="1"/>
          </p:cNvSpPr>
          <p:nvPr/>
        </p:nvSpPr>
        <p:spPr bwMode="auto">
          <a:xfrm flipH="1">
            <a:off x="6032500" y="4298950"/>
            <a:ext cx="487363" cy="6778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Line 35"/>
          <p:cNvSpPr>
            <a:spLocks noChangeShapeType="1"/>
          </p:cNvSpPr>
          <p:nvPr/>
        </p:nvSpPr>
        <p:spPr bwMode="auto">
          <a:xfrm>
            <a:off x="6780213" y="5722938"/>
            <a:ext cx="412750" cy="2000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5" name="AutoShape 37"/>
          <p:cNvSpPr>
            <a:spLocks noChangeArrowheads="1"/>
          </p:cNvSpPr>
          <p:nvPr/>
        </p:nvSpPr>
        <p:spPr bwMode="auto">
          <a:xfrm rot="5410517">
            <a:off x="7288212" y="4902201"/>
            <a:ext cx="461963" cy="481012"/>
          </a:xfrm>
          <a:prstGeom prst="rightArrow">
            <a:avLst>
              <a:gd name="adj1" fmla="val 50000"/>
              <a:gd name="adj2" fmla="val 21532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237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13644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Combine </a:t>
            </a:r>
            <a:r>
              <a:rPr lang="en-US" altLang="zh-CN">
                <a:solidFill>
                  <a:srgbClr val="C00000"/>
                </a:solidFill>
              </a:rPr>
              <a:t>all discussed three rules </a:t>
            </a:r>
            <a:r>
              <a:rPr lang="en-US" altLang="zh-CN"/>
              <a:t>to reduce hybrid fragmentation.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 query on EMP fragmented as above example.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	</a:t>
            </a:r>
            <a:r>
              <a:rPr lang="en-US" altLang="zh-CN">
                <a:latin typeface="Courier New" charset="0"/>
              </a:rPr>
              <a:t>ENAME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		</a:t>
            </a:r>
            <a:r>
              <a:rPr lang="en-US" altLang="zh-CN">
                <a:latin typeface="Courier New" charset="0"/>
              </a:rPr>
              <a:t>ENO=“E5”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E35B55-C18D-5E4C-BEAD-001F7274C7B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7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47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75C873D-A31E-364D-94C3-2B5057A6E169}" type="slidenum">
              <a:rPr lang="en-US" altLang="x-none" sz="1400"/>
              <a:pPr eaLnBrk="1" hangingPunct="1"/>
              <a:t>50</a:t>
            </a:fld>
            <a:endParaRPr lang="en-US" altLang="x-none" sz="1400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4288" y="431800"/>
            <a:ext cx="2590800" cy="863600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x-none"/>
              <a:t> Semi-join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088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Goal: reduce communication traffic</a:t>
            </a:r>
          </a:p>
          <a:p>
            <a:pPr eaLnBrk="1" hangingPunct="1">
              <a:spcAft>
                <a:spcPct val="35000"/>
              </a:spcAft>
            </a:pPr>
            <a:r>
              <a:rPr lang="en-US" altLang="x-none" dirty="0"/>
              <a:t>R       S  </a:t>
            </a:r>
            <a:r>
              <a:rPr lang="en-US" altLang="x-none" dirty="0">
                <a:sym typeface="Symbol" charset="2"/>
              </a:rPr>
              <a:t></a:t>
            </a:r>
            <a:r>
              <a:rPr lang="en-US" altLang="x-none" dirty="0"/>
              <a:t>  (R     S)       S  or</a:t>
            </a:r>
          </a:p>
          <a:p>
            <a:pPr eaLnBrk="1" hangingPunct="1">
              <a:spcAft>
                <a:spcPct val="35000"/>
              </a:spcAft>
              <a:buFontTx/>
              <a:buNone/>
            </a:pPr>
            <a:r>
              <a:rPr lang="en-US" altLang="x-none" dirty="0"/>
              <a:t>				R        (S     R)   or</a:t>
            </a:r>
          </a:p>
          <a:p>
            <a:pPr eaLnBrk="1" hangingPunct="1">
              <a:spcAft>
                <a:spcPct val="35000"/>
              </a:spcAft>
              <a:buFontTx/>
              <a:buNone/>
            </a:pPr>
            <a:r>
              <a:rPr lang="en-US" altLang="x-none" dirty="0"/>
              <a:t>				(R      S)        (S      R)</a:t>
            </a:r>
          </a:p>
        </p:txBody>
      </p:sp>
      <p:grpSp>
        <p:nvGrpSpPr>
          <p:cNvPr id="74759" name="Group 6"/>
          <p:cNvGrpSpPr>
            <a:grpSpLocks/>
          </p:cNvGrpSpPr>
          <p:nvPr/>
        </p:nvGrpSpPr>
        <p:grpSpPr bwMode="auto">
          <a:xfrm>
            <a:off x="2182688" y="2222500"/>
            <a:ext cx="412750" cy="549275"/>
            <a:chOff x="1056" y="1728"/>
            <a:chExt cx="260" cy="346"/>
          </a:xfrm>
        </p:grpSpPr>
        <p:sp>
          <p:nvSpPr>
            <p:cNvPr id="74793" name="AutoShape 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4" name="Text Box 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0" name="Group 7"/>
          <p:cNvGrpSpPr>
            <a:grpSpLocks/>
          </p:cNvGrpSpPr>
          <p:nvPr/>
        </p:nvGrpSpPr>
        <p:grpSpPr bwMode="auto">
          <a:xfrm>
            <a:off x="4582988" y="2971800"/>
            <a:ext cx="412750" cy="549275"/>
            <a:chOff x="1056" y="1728"/>
            <a:chExt cx="260" cy="346"/>
          </a:xfrm>
        </p:grpSpPr>
        <p:sp>
          <p:nvSpPr>
            <p:cNvPr id="74791" name="AutoShape 8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2" name="Text Box 9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1" name="Group 10"/>
          <p:cNvGrpSpPr>
            <a:grpSpLocks/>
          </p:cNvGrpSpPr>
          <p:nvPr/>
        </p:nvGrpSpPr>
        <p:grpSpPr bwMode="auto">
          <a:xfrm>
            <a:off x="5239370" y="2159000"/>
            <a:ext cx="412750" cy="549275"/>
            <a:chOff x="1056" y="1728"/>
            <a:chExt cx="260" cy="346"/>
          </a:xfrm>
        </p:grpSpPr>
        <p:sp>
          <p:nvSpPr>
            <p:cNvPr id="74789" name="AutoShape 11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90" name="Text Box 12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2" name="Group 13"/>
          <p:cNvGrpSpPr>
            <a:grpSpLocks/>
          </p:cNvGrpSpPr>
          <p:nvPr/>
        </p:nvGrpSpPr>
        <p:grpSpPr bwMode="auto">
          <a:xfrm>
            <a:off x="5599410" y="3717032"/>
            <a:ext cx="412750" cy="549275"/>
            <a:chOff x="1056" y="1728"/>
            <a:chExt cx="260" cy="346"/>
          </a:xfrm>
        </p:grpSpPr>
        <p:sp>
          <p:nvSpPr>
            <p:cNvPr id="74787" name="AutoShape 1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4788" name="Text Box 1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3" name="Group 25"/>
          <p:cNvGrpSpPr>
            <a:grpSpLocks/>
          </p:cNvGrpSpPr>
          <p:nvPr/>
        </p:nvGrpSpPr>
        <p:grpSpPr bwMode="auto">
          <a:xfrm>
            <a:off x="4134470" y="2171700"/>
            <a:ext cx="336550" cy="549275"/>
            <a:chOff x="1056" y="3024"/>
            <a:chExt cx="212" cy="346"/>
          </a:xfrm>
        </p:grpSpPr>
        <p:grpSp>
          <p:nvGrpSpPr>
            <p:cNvPr id="74782" name="Group 23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84" name="Line 19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5" name="Line 2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6" name="Line 22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83" name="Text Box 24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4" name="Group 26"/>
          <p:cNvGrpSpPr>
            <a:grpSpLocks/>
          </p:cNvGrpSpPr>
          <p:nvPr/>
        </p:nvGrpSpPr>
        <p:grpSpPr bwMode="auto">
          <a:xfrm>
            <a:off x="5652120" y="2924944"/>
            <a:ext cx="336550" cy="549275"/>
            <a:chOff x="1056" y="3024"/>
            <a:chExt cx="212" cy="346"/>
          </a:xfrm>
        </p:grpSpPr>
        <p:grpSp>
          <p:nvGrpSpPr>
            <p:cNvPr id="74777" name="Group 27"/>
            <p:cNvGrpSpPr>
              <a:grpSpLocks/>
            </p:cNvGrpSpPr>
            <p:nvPr/>
          </p:nvGrpSpPr>
          <p:grpSpPr bwMode="auto">
            <a:xfrm>
              <a:off x="1056" y="3024"/>
              <a:ext cx="193" cy="144"/>
              <a:chOff x="1007" y="3024"/>
              <a:chExt cx="385" cy="192"/>
            </a:xfrm>
          </p:grpSpPr>
          <p:sp>
            <p:nvSpPr>
              <p:cNvPr id="74779" name="Line 2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0" name="Line 29"/>
              <p:cNvSpPr>
                <a:spLocks noChangeShapeType="1"/>
              </p:cNvSpPr>
              <p:nvPr/>
            </p:nvSpPr>
            <p:spPr bwMode="auto">
              <a:xfrm>
                <a:off x="1007" y="3024"/>
                <a:ext cx="383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1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78" name="Text Box 31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5" name="Group 32"/>
          <p:cNvGrpSpPr>
            <a:grpSpLocks/>
          </p:cNvGrpSpPr>
          <p:nvPr/>
        </p:nvGrpSpPr>
        <p:grpSpPr bwMode="auto">
          <a:xfrm>
            <a:off x="4621088" y="3657600"/>
            <a:ext cx="336550" cy="549275"/>
            <a:chOff x="1056" y="3024"/>
            <a:chExt cx="212" cy="346"/>
          </a:xfrm>
        </p:grpSpPr>
        <p:grpSp>
          <p:nvGrpSpPr>
            <p:cNvPr id="74772" name="Group 33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74" name="Line 34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5" name="Line 3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6" name="Line 36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73" name="Text Box 37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74766" name="Group 38"/>
          <p:cNvGrpSpPr>
            <a:grpSpLocks/>
          </p:cNvGrpSpPr>
          <p:nvPr/>
        </p:nvGrpSpPr>
        <p:grpSpPr bwMode="auto">
          <a:xfrm>
            <a:off x="6827738" y="3671813"/>
            <a:ext cx="336550" cy="549275"/>
            <a:chOff x="1056" y="3024"/>
            <a:chExt cx="212" cy="346"/>
          </a:xfrm>
        </p:grpSpPr>
        <p:grpSp>
          <p:nvGrpSpPr>
            <p:cNvPr id="74767" name="Group 39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74769" name="Line 40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0" name="Line 41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71" name="Line 42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4768" name="Text Box 43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41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57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1803F298-D942-C44D-8CEC-9B9CF748BD5C}" type="slidenum">
              <a:rPr lang="en-US" altLang="x-none" sz="1400"/>
              <a:pPr eaLnBrk="1" hangingPunct="1"/>
              <a:t>51</a:t>
            </a:fld>
            <a:endParaRPr lang="en-US" altLang="x-none" sz="1400"/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5783" name="AutoShape 5"/>
          <p:cNvSpPr>
            <a:spLocks noChangeArrowheads="1"/>
          </p:cNvSpPr>
          <p:nvPr/>
        </p:nvSpPr>
        <p:spPr bwMode="auto">
          <a:xfrm rot="-5400000">
            <a:off x="3175000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14478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5785" name="Rectangle 12"/>
          <p:cNvSpPr>
            <a:spLocks noChangeArrowheads="1"/>
          </p:cNvSpPr>
          <p:nvPr/>
        </p:nvSpPr>
        <p:spPr bwMode="auto">
          <a:xfrm>
            <a:off x="14478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5786" name="Rectangle 13"/>
          <p:cNvSpPr>
            <a:spLocks noChangeArrowheads="1"/>
          </p:cNvSpPr>
          <p:nvPr/>
        </p:nvSpPr>
        <p:spPr bwMode="auto">
          <a:xfrm>
            <a:off x="14478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5787" name="Rectangle 14"/>
          <p:cNvSpPr>
            <a:spLocks noChangeArrowheads="1"/>
          </p:cNvSpPr>
          <p:nvPr/>
        </p:nvSpPr>
        <p:spPr bwMode="auto">
          <a:xfrm>
            <a:off x="14478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5788" name="Rectangle 15"/>
          <p:cNvSpPr>
            <a:spLocks noChangeArrowheads="1"/>
          </p:cNvSpPr>
          <p:nvPr/>
        </p:nvSpPr>
        <p:spPr bwMode="auto">
          <a:xfrm>
            <a:off x="51816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5789" name="Rectangle 16"/>
          <p:cNvSpPr>
            <a:spLocks noChangeArrowheads="1"/>
          </p:cNvSpPr>
          <p:nvPr/>
        </p:nvSpPr>
        <p:spPr bwMode="auto">
          <a:xfrm>
            <a:off x="51816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5790" name="Rectangle 17"/>
          <p:cNvSpPr>
            <a:spLocks noChangeArrowheads="1"/>
          </p:cNvSpPr>
          <p:nvPr/>
        </p:nvSpPr>
        <p:spPr bwMode="auto">
          <a:xfrm>
            <a:off x="51816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5791" name="Rectangle 18"/>
          <p:cNvSpPr>
            <a:spLocks noChangeArrowheads="1"/>
          </p:cNvSpPr>
          <p:nvPr/>
        </p:nvSpPr>
        <p:spPr bwMode="auto">
          <a:xfrm>
            <a:off x="51816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5792" name="Rectangle 23"/>
          <p:cNvSpPr>
            <a:spLocks noChangeArrowheads="1"/>
          </p:cNvSpPr>
          <p:nvPr/>
        </p:nvSpPr>
        <p:spPr bwMode="auto">
          <a:xfrm>
            <a:off x="5181600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5793" name="Line 24"/>
          <p:cNvSpPr>
            <a:spLocks noChangeShapeType="1"/>
          </p:cNvSpPr>
          <p:nvPr/>
        </p:nvSpPr>
        <p:spPr bwMode="auto">
          <a:xfrm>
            <a:off x="2362200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Line 25"/>
          <p:cNvSpPr>
            <a:spLocks noChangeShapeType="1"/>
          </p:cNvSpPr>
          <p:nvPr/>
        </p:nvSpPr>
        <p:spPr bwMode="auto">
          <a:xfrm>
            <a:off x="6096000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9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8346DB6C-48EB-7749-9058-1180F273E5DE}" type="slidenum">
              <a:rPr lang="en-US" altLang="x-none" sz="1400"/>
              <a:pPr eaLnBrk="1" hangingPunct="1"/>
              <a:t>52</a:t>
            </a:fld>
            <a:endParaRPr lang="en-US" altLang="x-none" sz="1400"/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6807" name="AutoShape 5"/>
          <p:cNvSpPr>
            <a:spLocks noChangeArrowheads="1"/>
          </p:cNvSpPr>
          <p:nvPr/>
        </p:nvSpPr>
        <p:spPr bwMode="auto">
          <a:xfrm rot="-5400000">
            <a:off x="3175000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14478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6809" name="Rectangle 12"/>
          <p:cNvSpPr>
            <a:spLocks noChangeArrowheads="1"/>
          </p:cNvSpPr>
          <p:nvPr/>
        </p:nvSpPr>
        <p:spPr bwMode="auto">
          <a:xfrm>
            <a:off x="14478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6810" name="Rectangle 13"/>
          <p:cNvSpPr>
            <a:spLocks noChangeArrowheads="1"/>
          </p:cNvSpPr>
          <p:nvPr/>
        </p:nvSpPr>
        <p:spPr bwMode="auto">
          <a:xfrm>
            <a:off x="14478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6811" name="Rectangle 14"/>
          <p:cNvSpPr>
            <a:spLocks noChangeArrowheads="1"/>
          </p:cNvSpPr>
          <p:nvPr/>
        </p:nvSpPr>
        <p:spPr bwMode="auto">
          <a:xfrm>
            <a:off x="14478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6812" name="Rectangle 15"/>
          <p:cNvSpPr>
            <a:spLocks noChangeArrowheads="1"/>
          </p:cNvSpPr>
          <p:nvPr/>
        </p:nvSpPr>
        <p:spPr bwMode="auto">
          <a:xfrm>
            <a:off x="5181600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6813" name="Rectangle 16"/>
          <p:cNvSpPr>
            <a:spLocks noChangeArrowheads="1"/>
          </p:cNvSpPr>
          <p:nvPr/>
        </p:nvSpPr>
        <p:spPr bwMode="auto">
          <a:xfrm>
            <a:off x="5181600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6814" name="Rectangle 17"/>
          <p:cNvSpPr>
            <a:spLocks noChangeArrowheads="1"/>
          </p:cNvSpPr>
          <p:nvPr/>
        </p:nvSpPr>
        <p:spPr bwMode="auto">
          <a:xfrm>
            <a:off x="5181600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6815" name="Rectangle 18"/>
          <p:cNvSpPr>
            <a:spLocks noChangeArrowheads="1"/>
          </p:cNvSpPr>
          <p:nvPr/>
        </p:nvSpPr>
        <p:spPr bwMode="auto">
          <a:xfrm>
            <a:off x="5181600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6816" name="Rectangle 23"/>
          <p:cNvSpPr>
            <a:spLocks noChangeArrowheads="1"/>
          </p:cNvSpPr>
          <p:nvPr/>
        </p:nvSpPr>
        <p:spPr bwMode="auto">
          <a:xfrm>
            <a:off x="5181600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6817" name="Line 24"/>
          <p:cNvSpPr>
            <a:spLocks noChangeShapeType="1"/>
          </p:cNvSpPr>
          <p:nvPr/>
        </p:nvSpPr>
        <p:spPr bwMode="auto">
          <a:xfrm>
            <a:off x="2362200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8" name="Line 25"/>
          <p:cNvSpPr>
            <a:spLocks noChangeShapeType="1"/>
          </p:cNvSpPr>
          <p:nvPr/>
        </p:nvSpPr>
        <p:spPr bwMode="auto">
          <a:xfrm>
            <a:off x="6096000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6819" name="Group 38"/>
          <p:cNvGrpSpPr>
            <a:grpSpLocks/>
          </p:cNvGrpSpPr>
          <p:nvPr/>
        </p:nvGrpSpPr>
        <p:grpSpPr bwMode="auto">
          <a:xfrm>
            <a:off x="1160463" y="3835400"/>
            <a:ext cx="3881437" cy="925513"/>
            <a:chOff x="731" y="2416"/>
            <a:chExt cx="2445" cy="583"/>
          </a:xfrm>
        </p:grpSpPr>
        <p:sp>
          <p:nvSpPr>
            <p:cNvPr id="76820" name="Text Box 26"/>
            <p:cNvSpPr txBox="1">
              <a:spLocks noChangeArrowheads="1"/>
            </p:cNvSpPr>
            <p:nvPr/>
          </p:nvSpPr>
          <p:spPr bwMode="auto">
            <a:xfrm>
              <a:off x="731" y="2634"/>
              <a:ext cx="21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</a:t>
              </a:r>
              <a:r>
                <a:rPr lang="en-US" altLang="x-none" sz="2000">
                  <a:solidFill>
                    <a:srgbClr val="FF5050"/>
                  </a:solidFill>
                  <a:sym typeface="Symbol" charset="2"/>
                </a:rPr>
                <a:t>A</a:t>
              </a:r>
              <a:r>
                <a:rPr lang="en-US" altLang="x-none" sz="1800">
                  <a:solidFill>
                    <a:srgbClr val="FF5050"/>
                  </a:solidFill>
                  <a:sym typeface="Symbol" charset="2"/>
                </a:rPr>
                <a:t> </a:t>
              </a:r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R </a:t>
              </a:r>
              <a:r>
                <a:rPr lang="en-US" altLang="x-none" sz="2800">
                  <a:solidFill>
                    <a:srgbClr val="FF5050"/>
                  </a:solidFill>
                </a:rPr>
                <a:t>= [2,10,25,30]</a:t>
              </a:r>
              <a:endParaRPr lang="en-US" altLang="x-none" sz="2400"/>
            </a:p>
          </p:txBody>
        </p:sp>
        <p:sp>
          <p:nvSpPr>
            <p:cNvPr id="76821" name="Freeform 35"/>
            <p:cNvSpPr>
              <a:spLocks/>
            </p:cNvSpPr>
            <p:nvPr/>
          </p:nvSpPr>
          <p:spPr bwMode="auto">
            <a:xfrm>
              <a:off x="1600" y="2416"/>
              <a:ext cx="1576" cy="248"/>
            </a:xfrm>
            <a:custGeom>
              <a:avLst/>
              <a:gdLst>
                <a:gd name="T0" fmla="*/ 0 w 1576"/>
                <a:gd name="T1" fmla="*/ 32 h 248"/>
                <a:gd name="T2" fmla="*/ 16 w 1576"/>
                <a:gd name="T3" fmla="*/ 112 h 248"/>
                <a:gd name="T4" fmla="*/ 200 w 1576"/>
                <a:gd name="T5" fmla="*/ 216 h 248"/>
                <a:gd name="T6" fmla="*/ 264 w 1576"/>
                <a:gd name="T7" fmla="*/ 232 h 248"/>
                <a:gd name="T8" fmla="*/ 344 w 1576"/>
                <a:gd name="T9" fmla="*/ 248 h 248"/>
                <a:gd name="T10" fmla="*/ 880 w 1576"/>
                <a:gd name="T11" fmla="*/ 240 h 248"/>
                <a:gd name="T12" fmla="*/ 1024 w 1576"/>
                <a:gd name="T13" fmla="*/ 208 h 248"/>
                <a:gd name="T14" fmla="*/ 1208 w 1576"/>
                <a:gd name="T15" fmla="*/ 168 h 248"/>
                <a:gd name="T16" fmla="*/ 1352 w 1576"/>
                <a:gd name="T17" fmla="*/ 112 h 248"/>
                <a:gd name="T18" fmla="*/ 1392 w 1576"/>
                <a:gd name="T19" fmla="*/ 88 h 248"/>
                <a:gd name="T20" fmla="*/ 1488 w 1576"/>
                <a:gd name="T21" fmla="*/ 48 h 248"/>
                <a:gd name="T22" fmla="*/ 1576 w 157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76" h="248">
                  <a:moveTo>
                    <a:pt x="0" y="32"/>
                  </a:moveTo>
                  <a:cubicBezTo>
                    <a:pt x="1" y="37"/>
                    <a:pt x="6" y="97"/>
                    <a:pt x="16" y="112"/>
                  </a:cubicBezTo>
                  <a:cubicBezTo>
                    <a:pt x="53" y="167"/>
                    <a:pt x="140" y="202"/>
                    <a:pt x="200" y="216"/>
                  </a:cubicBezTo>
                  <a:cubicBezTo>
                    <a:pt x="221" y="221"/>
                    <a:pt x="242" y="228"/>
                    <a:pt x="264" y="232"/>
                  </a:cubicBezTo>
                  <a:cubicBezTo>
                    <a:pt x="291" y="237"/>
                    <a:pt x="344" y="248"/>
                    <a:pt x="344" y="248"/>
                  </a:cubicBezTo>
                  <a:cubicBezTo>
                    <a:pt x="523" y="245"/>
                    <a:pt x="701" y="247"/>
                    <a:pt x="880" y="240"/>
                  </a:cubicBezTo>
                  <a:cubicBezTo>
                    <a:pt x="919" y="238"/>
                    <a:pt x="985" y="214"/>
                    <a:pt x="1024" y="208"/>
                  </a:cubicBezTo>
                  <a:cubicBezTo>
                    <a:pt x="1084" y="188"/>
                    <a:pt x="1149" y="190"/>
                    <a:pt x="1208" y="168"/>
                  </a:cubicBezTo>
                  <a:cubicBezTo>
                    <a:pt x="1256" y="150"/>
                    <a:pt x="1303" y="128"/>
                    <a:pt x="1352" y="112"/>
                  </a:cubicBezTo>
                  <a:cubicBezTo>
                    <a:pt x="1367" y="107"/>
                    <a:pt x="1378" y="95"/>
                    <a:pt x="1392" y="88"/>
                  </a:cubicBezTo>
                  <a:cubicBezTo>
                    <a:pt x="1423" y="73"/>
                    <a:pt x="1458" y="67"/>
                    <a:pt x="1488" y="48"/>
                  </a:cubicBezTo>
                  <a:cubicBezTo>
                    <a:pt x="1509" y="35"/>
                    <a:pt x="1550" y="0"/>
                    <a:pt x="1576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1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78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475E850-4B94-6E43-8B99-230CE413BBC1}" type="slidenum">
              <a:rPr lang="en-US" altLang="x-none" sz="1400"/>
              <a:pPr eaLnBrk="1" hangingPunct="1"/>
              <a:t>53</a:t>
            </a:fld>
            <a:endParaRPr lang="en-US" altLang="x-none" sz="1400"/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896" y="355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Example: R      S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1320800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7831" name="AutoShape 5"/>
          <p:cNvSpPr>
            <a:spLocks noChangeArrowheads="1"/>
          </p:cNvSpPr>
          <p:nvPr/>
        </p:nvSpPr>
        <p:spPr bwMode="auto">
          <a:xfrm rot="-5400000">
            <a:off x="3829496" y="7366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102296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7833" name="Rectangle 12"/>
          <p:cNvSpPr>
            <a:spLocks noChangeArrowheads="1"/>
          </p:cNvSpPr>
          <p:nvPr/>
        </p:nvSpPr>
        <p:spPr bwMode="auto">
          <a:xfrm>
            <a:off x="2102296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7834" name="Rectangle 13"/>
          <p:cNvSpPr>
            <a:spLocks noChangeArrowheads="1"/>
          </p:cNvSpPr>
          <p:nvPr/>
        </p:nvSpPr>
        <p:spPr bwMode="auto">
          <a:xfrm>
            <a:off x="2102296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7835" name="Rectangle 14"/>
          <p:cNvSpPr>
            <a:spLocks noChangeArrowheads="1"/>
          </p:cNvSpPr>
          <p:nvPr/>
        </p:nvSpPr>
        <p:spPr bwMode="auto">
          <a:xfrm>
            <a:off x="2102296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7836" name="Rectangle 15"/>
          <p:cNvSpPr>
            <a:spLocks noChangeArrowheads="1"/>
          </p:cNvSpPr>
          <p:nvPr/>
        </p:nvSpPr>
        <p:spPr bwMode="auto">
          <a:xfrm>
            <a:off x="5836096" y="2006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7837" name="Rectangle 16"/>
          <p:cNvSpPr>
            <a:spLocks noChangeArrowheads="1"/>
          </p:cNvSpPr>
          <p:nvPr/>
        </p:nvSpPr>
        <p:spPr bwMode="auto">
          <a:xfrm>
            <a:off x="5836096" y="2463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7838" name="Rectangle 17"/>
          <p:cNvSpPr>
            <a:spLocks noChangeArrowheads="1"/>
          </p:cNvSpPr>
          <p:nvPr/>
        </p:nvSpPr>
        <p:spPr bwMode="auto">
          <a:xfrm>
            <a:off x="5836096" y="29210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7839" name="Rectangle 18"/>
          <p:cNvSpPr>
            <a:spLocks noChangeArrowheads="1"/>
          </p:cNvSpPr>
          <p:nvPr/>
        </p:nvSpPr>
        <p:spPr bwMode="auto">
          <a:xfrm>
            <a:off x="5836096" y="33782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7840" name="Rectangle 23"/>
          <p:cNvSpPr>
            <a:spLocks noChangeArrowheads="1"/>
          </p:cNvSpPr>
          <p:nvPr/>
        </p:nvSpPr>
        <p:spPr bwMode="auto">
          <a:xfrm>
            <a:off x="5836096" y="38354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7841" name="Line 24"/>
          <p:cNvSpPr>
            <a:spLocks noChangeShapeType="1"/>
          </p:cNvSpPr>
          <p:nvPr/>
        </p:nvSpPr>
        <p:spPr bwMode="auto">
          <a:xfrm>
            <a:off x="3016696" y="2006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Line 25"/>
          <p:cNvSpPr>
            <a:spLocks noChangeShapeType="1"/>
          </p:cNvSpPr>
          <p:nvPr/>
        </p:nvSpPr>
        <p:spPr bwMode="auto">
          <a:xfrm>
            <a:off x="6750496" y="2006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43" name="Group 38"/>
          <p:cNvGrpSpPr>
            <a:grpSpLocks/>
          </p:cNvGrpSpPr>
          <p:nvPr/>
        </p:nvGrpSpPr>
        <p:grpSpPr bwMode="auto">
          <a:xfrm>
            <a:off x="1814959" y="3835400"/>
            <a:ext cx="3881437" cy="925513"/>
            <a:chOff x="731" y="2416"/>
            <a:chExt cx="2445" cy="583"/>
          </a:xfrm>
        </p:grpSpPr>
        <p:sp>
          <p:nvSpPr>
            <p:cNvPr id="77857" name="Text Box 26"/>
            <p:cNvSpPr txBox="1">
              <a:spLocks noChangeArrowheads="1"/>
            </p:cNvSpPr>
            <p:nvPr/>
          </p:nvSpPr>
          <p:spPr bwMode="auto">
            <a:xfrm>
              <a:off x="731" y="2634"/>
              <a:ext cx="21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</a:t>
              </a:r>
              <a:r>
                <a:rPr lang="en-US" altLang="x-none" sz="2000">
                  <a:solidFill>
                    <a:srgbClr val="FF5050"/>
                  </a:solidFill>
                  <a:sym typeface="Symbol" charset="2"/>
                </a:rPr>
                <a:t>A</a:t>
              </a:r>
              <a:r>
                <a:rPr lang="en-US" altLang="x-none" sz="1800">
                  <a:solidFill>
                    <a:srgbClr val="FF5050"/>
                  </a:solidFill>
                  <a:sym typeface="Symbol" charset="2"/>
                </a:rPr>
                <a:t> </a:t>
              </a:r>
              <a:r>
                <a:rPr lang="en-US" altLang="x-none">
                  <a:solidFill>
                    <a:srgbClr val="FF5050"/>
                  </a:solidFill>
                  <a:sym typeface="Symbol" charset="2"/>
                </a:rPr>
                <a:t>R </a:t>
              </a:r>
              <a:r>
                <a:rPr lang="en-US" altLang="x-none" sz="2800">
                  <a:solidFill>
                    <a:srgbClr val="FF5050"/>
                  </a:solidFill>
                </a:rPr>
                <a:t>= [2,10,25,30]</a:t>
              </a:r>
              <a:endParaRPr lang="en-US" altLang="x-none" sz="2400"/>
            </a:p>
          </p:txBody>
        </p:sp>
        <p:sp>
          <p:nvSpPr>
            <p:cNvPr id="77858" name="Freeform 35"/>
            <p:cNvSpPr>
              <a:spLocks/>
            </p:cNvSpPr>
            <p:nvPr/>
          </p:nvSpPr>
          <p:spPr bwMode="auto">
            <a:xfrm>
              <a:off x="1600" y="2416"/>
              <a:ext cx="1576" cy="248"/>
            </a:xfrm>
            <a:custGeom>
              <a:avLst/>
              <a:gdLst>
                <a:gd name="T0" fmla="*/ 0 w 1576"/>
                <a:gd name="T1" fmla="*/ 32 h 248"/>
                <a:gd name="T2" fmla="*/ 16 w 1576"/>
                <a:gd name="T3" fmla="*/ 112 h 248"/>
                <a:gd name="T4" fmla="*/ 200 w 1576"/>
                <a:gd name="T5" fmla="*/ 216 h 248"/>
                <a:gd name="T6" fmla="*/ 264 w 1576"/>
                <a:gd name="T7" fmla="*/ 232 h 248"/>
                <a:gd name="T8" fmla="*/ 344 w 1576"/>
                <a:gd name="T9" fmla="*/ 248 h 248"/>
                <a:gd name="T10" fmla="*/ 880 w 1576"/>
                <a:gd name="T11" fmla="*/ 240 h 248"/>
                <a:gd name="T12" fmla="*/ 1024 w 1576"/>
                <a:gd name="T13" fmla="*/ 208 h 248"/>
                <a:gd name="T14" fmla="*/ 1208 w 1576"/>
                <a:gd name="T15" fmla="*/ 168 h 248"/>
                <a:gd name="T16" fmla="*/ 1352 w 1576"/>
                <a:gd name="T17" fmla="*/ 112 h 248"/>
                <a:gd name="T18" fmla="*/ 1392 w 1576"/>
                <a:gd name="T19" fmla="*/ 88 h 248"/>
                <a:gd name="T20" fmla="*/ 1488 w 1576"/>
                <a:gd name="T21" fmla="*/ 48 h 248"/>
                <a:gd name="T22" fmla="*/ 1576 w 1576"/>
                <a:gd name="T23" fmla="*/ 0 h 2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76" h="248">
                  <a:moveTo>
                    <a:pt x="0" y="32"/>
                  </a:moveTo>
                  <a:cubicBezTo>
                    <a:pt x="1" y="37"/>
                    <a:pt x="6" y="97"/>
                    <a:pt x="16" y="112"/>
                  </a:cubicBezTo>
                  <a:cubicBezTo>
                    <a:pt x="53" y="167"/>
                    <a:pt x="140" y="202"/>
                    <a:pt x="200" y="216"/>
                  </a:cubicBezTo>
                  <a:cubicBezTo>
                    <a:pt x="221" y="221"/>
                    <a:pt x="242" y="228"/>
                    <a:pt x="264" y="232"/>
                  </a:cubicBezTo>
                  <a:cubicBezTo>
                    <a:pt x="291" y="237"/>
                    <a:pt x="344" y="248"/>
                    <a:pt x="344" y="248"/>
                  </a:cubicBezTo>
                  <a:cubicBezTo>
                    <a:pt x="523" y="245"/>
                    <a:pt x="701" y="247"/>
                    <a:pt x="880" y="240"/>
                  </a:cubicBezTo>
                  <a:cubicBezTo>
                    <a:pt x="919" y="238"/>
                    <a:pt x="985" y="214"/>
                    <a:pt x="1024" y="208"/>
                  </a:cubicBezTo>
                  <a:cubicBezTo>
                    <a:pt x="1084" y="188"/>
                    <a:pt x="1149" y="190"/>
                    <a:pt x="1208" y="168"/>
                  </a:cubicBezTo>
                  <a:cubicBezTo>
                    <a:pt x="1256" y="150"/>
                    <a:pt x="1303" y="128"/>
                    <a:pt x="1352" y="112"/>
                  </a:cubicBezTo>
                  <a:cubicBezTo>
                    <a:pt x="1367" y="107"/>
                    <a:pt x="1378" y="95"/>
                    <a:pt x="1392" y="88"/>
                  </a:cubicBezTo>
                  <a:cubicBezTo>
                    <a:pt x="1423" y="73"/>
                    <a:pt x="1458" y="67"/>
                    <a:pt x="1488" y="48"/>
                  </a:cubicBezTo>
                  <a:cubicBezTo>
                    <a:pt x="1509" y="35"/>
                    <a:pt x="1550" y="0"/>
                    <a:pt x="1576" y="0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7844" name="Group 47"/>
          <p:cNvGrpSpPr>
            <a:grpSpLocks/>
          </p:cNvGrpSpPr>
          <p:nvPr/>
        </p:nvGrpSpPr>
        <p:grpSpPr bwMode="auto">
          <a:xfrm>
            <a:off x="833884" y="2935288"/>
            <a:ext cx="5738812" cy="3071812"/>
            <a:chOff x="113" y="1849"/>
            <a:chExt cx="3615" cy="1935"/>
          </a:xfrm>
        </p:grpSpPr>
        <p:sp>
          <p:nvSpPr>
            <p:cNvPr id="77845" name="Text Box 40"/>
            <p:cNvSpPr txBox="1">
              <a:spLocks noChangeArrowheads="1"/>
            </p:cNvSpPr>
            <p:nvPr/>
          </p:nvSpPr>
          <p:spPr bwMode="auto">
            <a:xfrm>
              <a:off x="113" y="1849"/>
              <a:ext cx="73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Ans:</a:t>
              </a:r>
            </a:p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R    S</a:t>
              </a:r>
              <a:endParaRPr lang="en-US" altLang="x-none" sz="2400">
                <a:solidFill>
                  <a:schemeClr val="accent2"/>
                </a:solidFill>
              </a:endParaRPr>
            </a:p>
          </p:txBody>
        </p:sp>
        <p:sp>
          <p:nvSpPr>
            <p:cNvPr id="77846" name="Text Box 27"/>
            <p:cNvSpPr txBox="1">
              <a:spLocks noChangeArrowheads="1"/>
            </p:cNvSpPr>
            <p:nvPr/>
          </p:nvSpPr>
          <p:spPr bwMode="auto">
            <a:xfrm>
              <a:off x="1915" y="3266"/>
              <a:ext cx="10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>
                  <a:solidFill>
                    <a:schemeClr val="accent2"/>
                  </a:solidFill>
                </a:rPr>
                <a:t>S    R =</a:t>
              </a:r>
              <a:endParaRPr lang="en-US" altLang="x-none" sz="2400">
                <a:solidFill>
                  <a:schemeClr val="accent2"/>
                </a:solidFill>
              </a:endParaRPr>
            </a:p>
          </p:txBody>
        </p:sp>
        <p:sp>
          <p:nvSpPr>
            <p:cNvPr id="77847" name="AutoShape 28"/>
            <p:cNvSpPr>
              <a:spLocks noChangeArrowheads="1"/>
            </p:cNvSpPr>
            <p:nvPr/>
          </p:nvSpPr>
          <p:spPr bwMode="auto">
            <a:xfrm rot="-5400000">
              <a:off x="408" y="224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7848" name="Text Box 29"/>
            <p:cNvSpPr txBox="1">
              <a:spLocks noChangeArrowheads="1"/>
            </p:cNvSpPr>
            <p:nvPr/>
          </p:nvSpPr>
          <p:spPr bwMode="auto">
            <a:xfrm>
              <a:off x="2953" y="2889"/>
              <a:ext cx="736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A    C</a:t>
              </a:r>
            </a:p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10   y</a:t>
              </a:r>
            </a:p>
            <a:p>
              <a:pPr eaLnBrk="1" hangingPunct="1"/>
              <a:r>
                <a:rPr lang="en-US" altLang="x-none" sz="2800">
                  <a:solidFill>
                    <a:schemeClr val="accent2"/>
                  </a:solidFill>
                </a:rPr>
                <a:t>25   w</a:t>
              </a:r>
              <a:endParaRPr lang="en-US" altLang="x-none">
                <a:solidFill>
                  <a:schemeClr val="accent2"/>
                </a:solidFill>
              </a:endParaRPr>
            </a:p>
          </p:txBody>
        </p:sp>
        <p:sp>
          <p:nvSpPr>
            <p:cNvPr id="77849" name="Rectangle 30"/>
            <p:cNvSpPr>
              <a:spLocks noChangeArrowheads="1"/>
            </p:cNvSpPr>
            <p:nvPr/>
          </p:nvSpPr>
          <p:spPr bwMode="auto">
            <a:xfrm>
              <a:off x="2936" y="3168"/>
              <a:ext cx="784" cy="616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77850" name="Line 31"/>
            <p:cNvSpPr>
              <a:spLocks noChangeShapeType="1"/>
            </p:cNvSpPr>
            <p:nvPr/>
          </p:nvSpPr>
          <p:spPr bwMode="auto">
            <a:xfrm>
              <a:off x="3328" y="3160"/>
              <a:ext cx="0" cy="62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1" name="Line 32"/>
            <p:cNvSpPr>
              <a:spLocks noChangeShapeType="1"/>
            </p:cNvSpPr>
            <p:nvPr/>
          </p:nvSpPr>
          <p:spPr bwMode="auto">
            <a:xfrm>
              <a:off x="2936" y="3480"/>
              <a:ext cx="792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2" name="Freeform 37"/>
            <p:cNvSpPr>
              <a:spLocks/>
            </p:cNvSpPr>
            <p:nvPr/>
          </p:nvSpPr>
          <p:spPr bwMode="auto">
            <a:xfrm>
              <a:off x="544" y="2696"/>
              <a:ext cx="2672" cy="584"/>
            </a:xfrm>
            <a:custGeom>
              <a:avLst/>
              <a:gdLst>
                <a:gd name="T0" fmla="*/ 2672 w 2672"/>
                <a:gd name="T1" fmla="*/ 64 h 584"/>
                <a:gd name="T2" fmla="*/ 2600 w 2672"/>
                <a:gd name="T3" fmla="*/ 88 h 584"/>
                <a:gd name="T4" fmla="*/ 2496 w 2672"/>
                <a:gd name="T5" fmla="*/ 152 h 584"/>
                <a:gd name="T6" fmla="*/ 2432 w 2672"/>
                <a:gd name="T7" fmla="*/ 224 h 584"/>
                <a:gd name="T8" fmla="*/ 2392 w 2672"/>
                <a:gd name="T9" fmla="*/ 296 h 584"/>
                <a:gd name="T10" fmla="*/ 2240 w 2672"/>
                <a:gd name="T11" fmla="*/ 504 h 584"/>
                <a:gd name="T12" fmla="*/ 2168 w 2672"/>
                <a:gd name="T13" fmla="*/ 568 h 584"/>
                <a:gd name="T14" fmla="*/ 2104 w 2672"/>
                <a:gd name="T15" fmla="*/ 584 h 584"/>
                <a:gd name="T16" fmla="*/ 632 w 2672"/>
                <a:gd name="T17" fmla="*/ 512 h 584"/>
                <a:gd name="T18" fmla="*/ 352 w 2672"/>
                <a:gd name="T19" fmla="*/ 472 h 584"/>
                <a:gd name="T20" fmla="*/ 240 w 2672"/>
                <a:gd name="T21" fmla="*/ 440 h 584"/>
                <a:gd name="T22" fmla="*/ 168 w 2672"/>
                <a:gd name="T23" fmla="*/ 416 h 584"/>
                <a:gd name="T24" fmla="*/ 56 w 2672"/>
                <a:gd name="T25" fmla="*/ 320 h 584"/>
                <a:gd name="T26" fmla="*/ 0 w 2672"/>
                <a:gd name="T27" fmla="*/ 0 h 58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672" h="584">
                  <a:moveTo>
                    <a:pt x="2672" y="64"/>
                  </a:moveTo>
                  <a:cubicBezTo>
                    <a:pt x="2648" y="72"/>
                    <a:pt x="2624" y="80"/>
                    <a:pt x="2600" y="88"/>
                  </a:cubicBezTo>
                  <a:cubicBezTo>
                    <a:pt x="2569" y="98"/>
                    <a:pt x="2528" y="136"/>
                    <a:pt x="2496" y="152"/>
                  </a:cubicBezTo>
                  <a:cubicBezTo>
                    <a:pt x="2478" y="179"/>
                    <a:pt x="2432" y="224"/>
                    <a:pt x="2432" y="224"/>
                  </a:cubicBezTo>
                  <a:cubicBezTo>
                    <a:pt x="2423" y="250"/>
                    <a:pt x="2401" y="270"/>
                    <a:pt x="2392" y="296"/>
                  </a:cubicBezTo>
                  <a:cubicBezTo>
                    <a:pt x="2364" y="379"/>
                    <a:pt x="2300" y="444"/>
                    <a:pt x="2240" y="504"/>
                  </a:cubicBezTo>
                  <a:cubicBezTo>
                    <a:pt x="2226" y="518"/>
                    <a:pt x="2182" y="562"/>
                    <a:pt x="2168" y="568"/>
                  </a:cubicBezTo>
                  <a:cubicBezTo>
                    <a:pt x="2148" y="577"/>
                    <a:pt x="2104" y="584"/>
                    <a:pt x="2104" y="584"/>
                  </a:cubicBezTo>
                  <a:cubicBezTo>
                    <a:pt x="1612" y="575"/>
                    <a:pt x="1123" y="532"/>
                    <a:pt x="632" y="512"/>
                  </a:cubicBezTo>
                  <a:cubicBezTo>
                    <a:pt x="538" y="500"/>
                    <a:pt x="446" y="481"/>
                    <a:pt x="352" y="472"/>
                  </a:cubicBezTo>
                  <a:cubicBezTo>
                    <a:pt x="315" y="457"/>
                    <a:pt x="277" y="454"/>
                    <a:pt x="240" y="440"/>
                  </a:cubicBezTo>
                  <a:cubicBezTo>
                    <a:pt x="164" y="412"/>
                    <a:pt x="256" y="434"/>
                    <a:pt x="168" y="416"/>
                  </a:cubicBezTo>
                  <a:cubicBezTo>
                    <a:pt x="88" y="376"/>
                    <a:pt x="90" y="388"/>
                    <a:pt x="56" y="320"/>
                  </a:cubicBezTo>
                  <a:cubicBezTo>
                    <a:pt x="38" y="214"/>
                    <a:pt x="0" y="109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853" name="Group 42"/>
            <p:cNvGrpSpPr>
              <a:grpSpLocks/>
            </p:cNvGrpSpPr>
            <p:nvPr/>
          </p:nvGrpSpPr>
          <p:grpSpPr bwMode="auto">
            <a:xfrm>
              <a:off x="2184" y="3384"/>
              <a:ext cx="192" cy="144"/>
              <a:chOff x="1008" y="3024"/>
              <a:chExt cx="384" cy="192"/>
            </a:xfrm>
          </p:grpSpPr>
          <p:sp>
            <p:nvSpPr>
              <p:cNvPr id="77854" name="Line 43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5" name="Line 4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56" name="Line 4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56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88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D563AB6-2435-4C4A-8669-A252F1BDF5A0}" type="slidenum">
              <a:rPr lang="en-US" altLang="x-none" sz="1400"/>
              <a:pPr eaLnBrk="1" hangingPunct="1"/>
              <a:t>54</a:t>
            </a:fld>
            <a:endParaRPr lang="en-US" altLang="x-none" sz="1400"/>
          </a:p>
        </p:txBody>
      </p:sp>
      <p:sp>
        <p:nvSpPr>
          <p:cNvPr id="78853" name="Text Box 32"/>
          <p:cNvSpPr txBox="1">
            <a:spLocks noChangeArrowheads="1"/>
          </p:cNvSpPr>
          <p:nvPr/>
        </p:nvSpPr>
        <p:spPr bwMode="auto">
          <a:xfrm>
            <a:off x="1168846" y="3297238"/>
            <a:ext cx="7440613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u="sng"/>
              <a:t>Computing transmitted data in example:</a:t>
            </a:r>
            <a:endParaRPr lang="en-US" altLang="x-none"/>
          </a:p>
          <a:p>
            <a:pPr eaLnBrk="1" hangingPunct="1">
              <a:buFontTx/>
              <a:buChar char="•"/>
            </a:pPr>
            <a:r>
              <a:rPr lang="en-US" altLang="x-none"/>
              <a:t> with semi-join R    (S    R):</a:t>
            </a:r>
          </a:p>
          <a:p>
            <a:pPr eaLnBrk="1" hangingPunct="1"/>
            <a:r>
              <a:rPr lang="en-US" altLang="x-none"/>
              <a:t>T = 4 |A| +2 |A+C| + result</a:t>
            </a:r>
          </a:p>
          <a:p>
            <a:pPr eaLnBrk="1" hangingPunct="1">
              <a:buFontTx/>
              <a:buChar char="•"/>
            </a:pPr>
            <a:r>
              <a:rPr lang="en-US" altLang="x-none"/>
              <a:t> with join  R    S:</a:t>
            </a:r>
          </a:p>
          <a:p>
            <a:pPr eaLnBrk="1" hangingPunct="1"/>
            <a:r>
              <a:rPr lang="en-US" altLang="x-none"/>
              <a:t>T = 4 |A+B| + result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096" y="258763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8855" name="AutoShape 4"/>
          <p:cNvSpPr>
            <a:spLocks noChangeArrowheads="1"/>
          </p:cNvSpPr>
          <p:nvPr/>
        </p:nvSpPr>
        <p:spPr bwMode="auto">
          <a:xfrm rot="-5400000">
            <a:off x="4621659" y="38862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8856" name="Rectangle 5"/>
          <p:cNvSpPr>
            <a:spLocks noChangeArrowheads="1"/>
          </p:cNvSpPr>
          <p:nvPr/>
        </p:nvSpPr>
        <p:spPr bwMode="auto">
          <a:xfrm>
            <a:off x="2102296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8857" name="Rectangle 6"/>
          <p:cNvSpPr>
            <a:spLocks noChangeArrowheads="1"/>
          </p:cNvSpPr>
          <p:nvPr/>
        </p:nvSpPr>
        <p:spPr bwMode="auto">
          <a:xfrm>
            <a:off x="2102296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8858" name="Rectangle 7"/>
          <p:cNvSpPr>
            <a:spLocks noChangeArrowheads="1"/>
          </p:cNvSpPr>
          <p:nvPr/>
        </p:nvSpPr>
        <p:spPr bwMode="auto">
          <a:xfrm>
            <a:off x="2102296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8859" name="Rectangle 8"/>
          <p:cNvSpPr>
            <a:spLocks noChangeArrowheads="1"/>
          </p:cNvSpPr>
          <p:nvPr/>
        </p:nvSpPr>
        <p:spPr bwMode="auto">
          <a:xfrm>
            <a:off x="2102296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8860" name="Rectangle 9"/>
          <p:cNvSpPr>
            <a:spLocks noChangeArrowheads="1"/>
          </p:cNvSpPr>
          <p:nvPr/>
        </p:nvSpPr>
        <p:spPr bwMode="auto">
          <a:xfrm>
            <a:off x="5836096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8861" name="Rectangle 10"/>
          <p:cNvSpPr>
            <a:spLocks noChangeArrowheads="1"/>
          </p:cNvSpPr>
          <p:nvPr/>
        </p:nvSpPr>
        <p:spPr bwMode="auto">
          <a:xfrm>
            <a:off x="5836096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8862" name="Rectangle 11"/>
          <p:cNvSpPr>
            <a:spLocks noChangeArrowheads="1"/>
          </p:cNvSpPr>
          <p:nvPr/>
        </p:nvSpPr>
        <p:spPr bwMode="auto">
          <a:xfrm>
            <a:off x="5836096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8863" name="Rectangle 12"/>
          <p:cNvSpPr>
            <a:spLocks noChangeArrowheads="1"/>
          </p:cNvSpPr>
          <p:nvPr/>
        </p:nvSpPr>
        <p:spPr bwMode="auto">
          <a:xfrm>
            <a:off x="5836096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8864" name="Rectangle 13"/>
          <p:cNvSpPr>
            <a:spLocks noChangeArrowheads="1"/>
          </p:cNvSpPr>
          <p:nvPr/>
        </p:nvSpPr>
        <p:spPr bwMode="auto">
          <a:xfrm>
            <a:off x="5836096" y="27733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8865" name="Line 14"/>
          <p:cNvSpPr>
            <a:spLocks noChangeShapeType="1"/>
          </p:cNvSpPr>
          <p:nvPr/>
        </p:nvSpPr>
        <p:spPr bwMode="auto">
          <a:xfrm>
            <a:off x="3016696" y="94456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66" name="Line 15"/>
          <p:cNvSpPr>
            <a:spLocks noChangeShapeType="1"/>
          </p:cNvSpPr>
          <p:nvPr/>
        </p:nvSpPr>
        <p:spPr bwMode="auto">
          <a:xfrm>
            <a:off x="6750496" y="94456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867" name="Group 28"/>
          <p:cNvGrpSpPr>
            <a:grpSpLocks/>
          </p:cNvGrpSpPr>
          <p:nvPr/>
        </p:nvGrpSpPr>
        <p:grpSpPr bwMode="auto">
          <a:xfrm>
            <a:off x="5474146" y="3962400"/>
            <a:ext cx="304800" cy="228600"/>
            <a:chOff x="1008" y="3024"/>
            <a:chExt cx="384" cy="192"/>
          </a:xfrm>
        </p:grpSpPr>
        <p:sp>
          <p:nvSpPr>
            <p:cNvPr id="78869" name="Line 29"/>
            <p:cNvSpPr>
              <a:spLocks noChangeShapeType="1"/>
            </p:cNvSpPr>
            <p:nvPr/>
          </p:nvSpPr>
          <p:spPr bwMode="auto">
            <a:xfrm flipH="1"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Line 30"/>
            <p:cNvSpPr>
              <a:spLocks noChangeShapeType="1"/>
            </p:cNvSpPr>
            <p:nvPr/>
          </p:nvSpPr>
          <p:spPr bwMode="auto">
            <a:xfrm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1" name="Line 31"/>
            <p:cNvSpPr>
              <a:spLocks noChangeShapeType="1"/>
            </p:cNvSpPr>
            <p:nvPr/>
          </p:nvSpPr>
          <p:spPr bwMode="auto">
            <a:xfrm>
              <a:off x="1008" y="3024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8868" name="AutoShape 34"/>
          <p:cNvSpPr>
            <a:spLocks noChangeArrowheads="1"/>
          </p:cNvSpPr>
          <p:nvPr/>
        </p:nvSpPr>
        <p:spPr bwMode="auto">
          <a:xfrm rot="-5400000">
            <a:off x="3745359" y="4854575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3906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798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496EA64-3E0C-734D-90F3-0394A5EB8B83}" type="slidenum">
              <a:rPr lang="en-US" altLang="x-none" sz="1400"/>
              <a:pPr eaLnBrk="1" hangingPunct="1"/>
              <a:t>55</a:t>
            </a:fld>
            <a:endParaRPr lang="en-US" altLang="x-none" sz="1400"/>
          </a:p>
        </p:txBody>
      </p:sp>
      <p:sp>
        <p:nvSpPr>
          <p:cNvPr id="79877" name="Text Box 32"/>
          <p:cNvSpPr txBox="1">
            <a:spLocks noChangeArrowheads="1"/>
          </p:cNvSpPr>
          <p:nvPr/>
        </p:nvSpPr>
        <p:spPr bwMode="auto">
          <a:xfrm>
            <a:off x="827584" y="3297238"/>
            <a:ext cx="7440613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u="sng"/>
              <a:t>Computing transmitted data in example:</a:t>
            </a:r>
            <a:endParaRPr lang="en-US" altLang="x-none"/>
          </a:p>
          <a:p>
            <a:pPr eaLnBrk="1" hangingPunct="1">
              <a:buFontTx/>
              <a:buChar char="•"/>
            </a:pPr>
            <a:r>
              <a:rPr lang="en-US" altLang="x-none"/>
              <a:t> with semi-join R    (S    R):</a:t>
            </a:r>
          </a:p>
          <a:p>
            <a:pPr eaLnBrk="1" hangingPunct="1"/>
            <a:r>
              <a:rPr lang="en-US" altLang="x-none"/>
              <a:t>T = 4 |A| +2 |A+C| + result</a:t>
            </a:r>
          </a:p>
          <a:p>
            <a:pPr eaLnBrk="1" hangingPunct="1">
              <a:buFontTx/>
              <a:buChar char="•"/>
            </a:pPr>
            <a:r>
              <a:rPr lang="en-US" altLang="x-none"/>
              <a:t> with join  R    S:</a:t>
            </a:r>
          </a:p>
          <a:p>
            <a:pPr eaLnBrk="1" hangingPunct="1"/>
            <a:r>
              <a:rPr lang="en-US" altLang="x-none"/>
              <a:t>T = 4 |A+B| + result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834" y="258763"/>
            <a:ext cx="77724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		 A	B			  A	 C</a:t>
            </a:r>
          </a:p>
          <a:p>
            <a:pPr eaLnBrk="1" hangingPunct="1">
              <a:buFontTx/>
              <a:buNone/>
            </a:pPr>
            <a:r>
              <a:rPr lang="en-US" altLang="x-none"/>
              <a:t>R					   S</a:t>
            </a:r>
          </a:p>
        </p:txBody>
      </p:sp>
      <p:sp>
        <p:nvSpPr>
          <p:cNvPr id="79879" name="AutoShape 4"/>
          <p:cNvSpPr>
            <a:spLocks noChangeArrowheads="1"/>
          </p:cNvSpPr>
          <p:nvPr/>
        </p:nvSpPr>
        <p:spPr bwMode="auto">
          <a:xfrm rot="-5400000">
            <a:off x="4280397" y="38862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9880" name="Rectangle 5"/>
          <p:cNvSpPr>
            <a:spLocks noChangeArrowheads="1"/>
          </p:cNvSpPr>
          <p:nvPr/>
        </p:nvSpPr>
        <p:spPr bwMode="auto">
          <a:xfrm>
            <a:off x="1761034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2	a</a:t>
            </a:r>
          </a:p>
        </p:txBody>
      </p:sp>
      <p:sp>
        <p:nvSpPr>
          <p:cNvPr id="79881" name="Rectangle 6"/>
          <p:cNvSpPr>
            <a:spLocks noChangeArrowheads="1"/>
          </p:cNvSpPr>
          <p:nvPr/>
        </p:nvSpPr>
        <p:spPr bwMode="auto">
          <a:xfrm>
            <a:off x="1761034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b</a:t>
            </a:r>
          </a:p>
        </p:txBody>
      </p:sp>
      <p:sp>
        <p:nvSpPr>
          <p:cNvPr id="79882" name="Rectangle 7"/>
          <p:cNvSpPr>
            <a:spLocks noChangeArrowheads="1"/>
          </p:cNvSpPr>
          <p:nvPr/>
        </p:nvSpPr>
        <p:spPr bwMode="auto">
          <a:xfrm>
            <a:off x="1761034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c</a:t>
            </a:r>
          </a:p>
        </p:txBody>
      </p:sp>
      <p:sp>
        <p:nvSpPr>
          <p:cNvPr id="79883" name="Rectangle 8"/>
          <p:cNvSpPr>
            <a:spLocks noChangeArrowheads="1"/>
          </p:cNvSpPr>
          <p:nvPr/>
        </p:nvSpPr>
        <p:spPr bwMode="auto">
          <a:xfrm>
            <a:off x="1761034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30	d</a:t>
            </a:r>
          </a:p>
        </p:txBody>
      </p:sp>
      <p:sp>
        <p:nvSpPr>
          <p:cNvPr id="79884" name="Rectangle 9"/>
          <p:cNvSpPr>
            <a:spLocks noChangeArrowheads="1"/>
          </p:cNvSpPr>
          <p:nvPr/>
        </p:nvSpPr>
        <p:spPr bwMode="auto">
          <a:xfrm>
            <a:off x="5494834" y="9445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 3	x</a:t>
            </a:r>
          </a:p>
        </p:txBody>
      </p:sp>
      <p:sp>
        <p:nvSpPr>
          <p:cNvPr id="79885" name="Rectangle 10"/>
          <p:cNvSpPr>
            <a:spLocks noChangeArrowheads="1"/>
          </p:cNvSpPr>
          <p:nvPr/>
        </p:nvSpPr>
        <p:spPr bwMode="auto">
          <a:xfrm>
            <a:off x="5494834" y="14017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10   	y</a:t>
            </a:r>
          </a:p>
        </p:txBody>
      </p:sp>
      <p:sp>
        <p:nvSpPr>
          <p:cNvPr id="79886" name="Rectangle 11"/>
          <p:cNvSpPr>
            <a:spLocks noChangeArrowheads="1"/>
          </p:cNvSpPr>
          <p:nvPr/>
        </p:nvSpPr>
        <p:spPr bwMode="auto">
          <a:xfrm>
            <a:off x="5494834" y="18589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15	z</a:t>
            </a:r>
          </a:p>
        </p:txBody>
      </p:sp>
      <p:sp>
        <p:nvSpPr>
          <p:cNvPr id="79887" name="Rectangle 12"/>
          <p:cNvSpPr>
            <a:spLocks noChangeArrowheads="1"/>
          </p:cNvSpPr>
          <p:nvPr/>
        </p:nvSpPr>
        <p:spPr bwMode="auto">
          <a:xfrm>
            <a:off x="5494834" y="23161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25	w</a:t>
            </a:r>
          </a:p>
        </p:txBody>
      </p:sp>
      <p:sp>
        <p:nvSpPr>
          <p:cNvPr id="79888" name="Rectangle 13"/>
          <p:cNvSpPr>
            <a:spLocks noChangeArrowheads="1"/>
          </p:cNvSpPr>
          <p:nvPr/>
        </p:nvSpPr>
        <p:spPr bwMode="auto">
          <a:xfrm>
            <a:off x="5494834" y="2773363"/>
            <a:ext cx="1676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32	x</a:t>
            </a:r>
          </a:p>
        </p:txBody>
      </p:sp>
      <p:sp>
        <p:nvSpPr>
          <p:cNvPr id="79889" name="Line 14"/>
          <p:cNvSpPr>
            <a:spLocks noChangeShapeType="1"/>
          </p:cNvSpPr>
          <p:nvPr/>
        </p:nvSpPr>
        <p:spPr bwMode="auto">
          <a:xfrm>
            <a:off x="2675434" y="944563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5"/>
          <p:cNvSpPr>
            <a:spLocks noChangeShapeType="1"/>
          </p:cNvSpPr>
          <p:nvPr/>
        </p:nvSpPr>
        <p:spPr bwMode="auto">
          <a:xfrm>
            <a:off x="6409234" y="944563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891" name="Group 28"/>
          <p:cNvGrpSpPr>
            <a:grpSpLocks/>
          </p:cNvGrpSpPr>
          <p:nvPr/>
        </p:nvGrpSpPr>
        <p:grpSpPr bwMode="auto">
          <a:xfrm>
            <a:off x="5132884" y="3962400"/>
            <a:ext cx="304800" cy="228600"/>
            <a:chOff x="1008" y="3024"/>
            <a:chExt cx="384" cy="192"/>
          </a:xfrm>
        </p:grpSpPr>
        <p:sp>
          <p:nvSpPr>
            <p:cNvPr id="79896" name="Line 29"/>
            <p:cNvSpPr>
              <a:spLocks noChangeShapeType="1"/>
            </p:cNvSpPr>
            <p:nvPr/>
          </p:nvSpPr>
          <p:spPr bwMode="auto">
            <a:xfrm flipH="1"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7" name="Line 30"/>
            <p:cNvSpPr>
              <a:spLocks noChangeShapeType="1"/>
            </p:cNvSpPr>
            <p:nvPr/>
          </p:nvSpPr>
          <p:spPr bwMode="auto">
            <a:xfrm>
              <a:off x="1008" y="3024"/>
              <a:ext cx="384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8" name="Line 31"/>
            <p:cNvSpPr>
              <a:spLocks noChangeShapeType="1"/>
            </p:cNvSpPr>
            <p:nvPr/>
          </p:nvSpPr>
          <p:spPr bwMode="auto">
            <a:xfrm>
              <a:off x="1008" y="3024"/>
              <a:ext cx="0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92" name="AutoShape 34"/>
          <p:cNvSpPr>
            <a:spLocks noChangeArrowheads="1"/>
          </p:cNvSpPr>
          <p:nvPr/>
        </p:nvSpPr>
        <p:spPr bwMode="auto">
          <a:xfrm rot="-5400000">
            <a:off x="3404097" y="4854575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79893" name="Group 38"/>
          <p:cNvGrpSpPr>
            <a:grpSpLocks/>
          </p:cNvGrpSpPr>
          <p:nvPr/>
        </p:nvGrpSpPr>
        <p:grpSpPr bwMode="auto">
          <a:xfrm>
            <a:off x="6167934" y="4522788"/>
            <a:ext cx="2867025" cy="1274762"/>
            <a:chOff x="3576" y="2849"/>
            <a:chExt cx="1806" cy="803"/>
          </a:xfrm>
        </p:grpSpPr>
        <p:sp>
          <p:nvSpPr>
            <p:cNvPr id="79894" name="Text Box 35"/>
            <p:cNvSpPr txBox="1">
              <a:spLocks noChangeArrowheads="1"/>
            </p:cNvSpPr>
            <p:nvPr/>
          </p:nvSpPr>
          <p:spPr bwMode="auto">
            <a:xfrm>
              <a:off x="3907" y="2974"/>
              <a:ext cx="1475" cy="678"/>
            </a:xfrm>
            <a:prstGeom prst="rect">
              <a:avLst/>
            </a:prstGeom>
            <a:noFill/>
            <a:ln w="9525">
              <a:solidFill>
                <a:srgbClr val="FF505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5050"/>
                  </a:solidFill>
                </a:rPr>
                <a:t>better if say</a:t>
              </a:r>
            </a:p>
            <a:p>
              <a:pPr eaLnBrk="1" hangingPunct="1"/>
              <a:r>
                <a:rPr lang="en-US" altLang="x-none">
                  <a:solidFill>
                    <a:srgbClr val="FF5050"/>
                  </a:solidFill>
                </a:rPr>
                <a:t>|B| is large</a:t>
              </a:r>
              <a:endParaRPr lang="en-US" altLang="x-none"/>
            </a:p>
          </p:txBody>
        </p:sp>
        <p:sp>
          <p:nvSpPr>
            <p:cNvPr id="79895" name="Freeform 36"/>
            <p:cNvSpPr>
              <a:spLocks/>
            </p:cNvSpPr>
            <p:nvPr/>
          </p:nvSpPr>
          <p:spPr bwMode="auto">
            <a:xfrm>
              <a:off x="3576" y="2849"/>
              <a:ext cx="755" cy="143"/>
            </a:xfrm>
            <a:custGeom>
              <a:avLst/>
              <a:gdLst>
                <a:gd name="T0" fmla="*/ 888 w 595"/>
                <a:gd name="T1" fmla="*/ 69 h 296"/>
                <a:gd name="T2" fmla="*/ 387 w 595"/>
                <a:gd name="T3" fmla="*/ 0 h 296"/>
                <a:gd name="T4" fmla="*/ 103 w 595"/>
                <a:gd name="T5" fmla="*/ 2 h 296"/>
                <a:gd name="T6" fmla="*/ 38 w 595"/>
                <a:gd name="T7" fmla="*/ 11 h 296"/>
                <a:gd name="T8" fmla="*/ 0 w 595"/>
                <a:gd name="T9" fmla="*/ 15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5" h="296">
                  <a:moveTo>
                    <a:pt x="552" y="296"/>
                  </a:moveTo>
                  <a:cubicBezTo>
                    <a:pt x="595" y="124"/>
                    <a:pt x="368" y="43"/>
                    <a:pt x="240" y="0"/>
                  </a:cubicBezTo>
                  <a:cubicBezTo>
                    <a:pt x="181" y="3"/>
                    <a:pt x="122" y="1"/>
                    <a:pt x="64" y="8"/>
                  </a:cubicBezTo>
                  <a:cubicBezTo>
                    <a:pt x="40" y="11"/>
                    <a:pt x="38" y="34"/>
                    <a:pt x="24" y="48"/>
                  </a:cubicBezTo>
                  <a:cubicBezTo>
                    <a:pt x="17" y="55"/>
                    <a:pt x="0" y="64"/>
                    <a:pt x="0" y="64"/>
                  </a:cubicBezTo>
                </a:path>
              </a:pathLst>
            </a:custGeom>
            <a:noFill/>
            <a:ln w="38100" cap="flat" cmpd="sng">
              <a:solidFill>
                <a:srgbClr val="FF505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38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09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EDDAFFC-5E36-4746-86BE-AC8C20AD238E}" type="slidenum">
              <a:rPr lang="en-US" altLang="x-none" sz="1400"/>
              <a:pPr eaLnBrk="1" hangingPunct="1"/>
              <a:t>56</a:t>
            </a:fld>
            <a:endParaRPr lang="en-US" altLang="x-none" sz="1400"/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0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In general: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Say R is smaller relation</a:t>
            </a:r>
          </a:p>
          <a:p>
            <a:pPr eaLnBrk="1" hangingPunct="1"/>
            <a:r>
              <a:rPr lang="en-US" altLang="x-none"/>
              <a:t>(R     S)     S better than  R      S if</a:t>
            </a:r>
          </a:p>
          <a:p>
            <a:pPr eaLnBrk="1" hangingPunct="1"/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size (</a:t>
            </a:r>
            <a:r>
              <a:rPr lang="en-US" altLang="x-none">
                <a:sym typeface="Symbol" charset="2"/>
              </a:rPr>
              <a:t></a:t>
            </a:r>
            <a:r>
              <a:rPr lang="en-US" altLang="x-none" sz="2000">
                <a:sym typeface="Symbol" charset="2"/>
              </a:rPr>
              <a:t>A</a:t>
            </a:r>
            <a:r>
              <a:rPr lang="en-US" altLang="x-none">
                <a:sym typeface="Symbol" charset="2"/>
              </a:rPr>
              <a:t> S) + size (R     S) &lt; size (R)</a:t>
            </a:r>
            <a:endParaRPr lang="en-US" altLang="x-none"/>
          </a:p>
          <a:p>
            <a:pPr eaLnBrk="1" hangingPunct="1"/>
            <a:endParaRPr lang="en-US" altLang="x-none"/>
          </a:p>
        </p:txBody>
      </p:sp>
      <p:grpSp>
        <p:nvGrpSpPr>
          <p:cNvPr id="80903" name="Group 4"/>
          <p:cNvGrpSpPr>
            <a:grpSpLocks/>
          </p:cNvGrpSpPr>
          <p:nvPr/>
        </p:nvGrpSpPr>
        <p:grpSpPr bwMode="auto">
          <a:xfrm>
            <a:off x="5328320" y="3347864"/>
            <a:ext cx="336550" cy="549275"/>
            <a:chOff x="1056" y="3024"/>
            <a:chExt cx="212" cy="346"/>
          </a:xfrm>
        </p:grpSpPr>
        <p:grpSp>
          <p:nvGrpSpPr>
            <p:cNvPr id="80916" name="Group 5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80918" name="Line 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9" name="Line 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0" name="Line 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17" name="Text Box 9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4" name="Group 10"/>
          <p:cNvGrpSpPr>
            <a:grpSpLocks/>
          </p:cNvGrpSpPr>
          <p:nvPr/>
        </p:nvGrpSpPr>
        <p:grpSpPr bwMode="auto">
          <a:xfrm>
            <a:off x="3367162" y="2204864"/>
            <a:ext cx="412750" cy="549275"/>
            <a:chOff x="1056" y="1728"/>
            <a:chExt cx="260" cy="346"/>
          </a:xfrm>
        </p:grpSpPr>
        <p:sp>
          <p:nvSpPr>
            <p:cNvPr id="80914" name="AutoShape 11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0915" name="Text Box 12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5" name="Group 13"/>
          <p:cNvGrpSpPr>
            <a:grpSpLocks/>
          </p:cNvGrpSpPr>
          <p:nvPr/>
        </p:nvGrpSpPr>
        <p:grpSpPr bwMode="auto">
          <a:xfrm>
            <a:off x="6547520" y="2204864"/>
            <a:ext cx="412750" cy="549275"/>
            <a:chOff x="1056" y="1728"/>
            <a:chExt cx="260" cy="346"/>
          </a:xfrm>
        </p:grpSpPr>
        <p:sp>
          <p:nvSpPr>
            <p:cNvPr id="80912" name="AutoShape 14"/>
            <p:cNvSpPr>
              <a:spLocks noChangeArrowheads="1"/>
            </p:cNvSpPr>
            <p:nvPr/>
          </p:nvSpPr>
          <p:spPr bwMode="auto">
            <a:xfrm rot="-5400000">
              <a:off x="1104" y="1680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0913" name="Text Box 15"/>
            <p:cNvSpPr txBox="1">
              <a:spLocks noChangeArrowheads="1"/>
            </p:cNvSpPr>
            <p:nvPr/>
          </p:nvSpPr>
          <p:spPr bwMode="auto">
            <a:xfrm>
              <a:off x="1104" y="1824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80906" name="Group 16"/>
          <p:cNvGrpSpPr>
            <a:grpSpLocks/>
          </p:cNvGrpSpPr>
          <p:nvPr/>
        </p:nvGrpSpPr>
        <p:grpSpPr bwMode="auto">
          <a:xfrm>
            <a:off x="2376562" y="2204864"/>
            <a:ext cx="336550" cy="549275"/>
            <a:chOff x="1056" y="3024"/>
            <a:chExt cx="212" cy="346"/>
          </a:xfrm>
        </p:grpSpPr>
        <p:grpSp>
          <p:nvGrpSpPr>
            <p:cNvPr id="80907" name="Group 17"/>
            <p:cNvGrpSpPr>
              <a:grpSpLocks/>
            </p:cNvGrpSpPr>
            <p:nvPr/>
          </p:nvGrpSpPr>
          <p:grpSpPr bwMode="auto">
            <a:xfrm>
              <a:off x="1056" y="3024"/>
              <a:ext cx="192" cy="144"/>
              <a:chOff x="1008" y="3024"/>
              <a:chExt cx="384" cy="192"/>
            </a:xfrm>
          </p:grpSpPr>
          <p:sp>
            <p:nvSpPr>
              <p:cNvPr id="80909" name="Line 1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0" name="Line 19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1" name="Line 2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8" name="Text Box 21"/>
            <p:cNvSpPr txBox="1">
              <a:spLocks noChangeArrowheads="1"/>
            </p:cNvSpPr>
            <p:nvPr/>
          </p:nvSpPr>
          <p:spPr bwMode="auto">
            <a:xfrm>
              <a:off x="1056" y="3120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93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19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271743D-F89C-3B42-9F2D-DBFA43E88BAF}" type="slidenum">
              <a:rPr lang="en-US" altLang="x-none" sz="1400"/>
              <a:pPr eaLnBrk="1" hangingPunct="1"/>
              <a:t>57</a:t>
            </a:fld>
            <a:endParaRPr lang="en-US" altLang="x-none" sz="1400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698500"/>
            <a:ext cx="7772400" cy="2159000"/>
          </a:xfrm>
        </p:spPr>
        <p:txBody>
          <a:bodyPr/>
          <a:lstStyle/>
          <a:p>
            <a:pPr eaLnBrk="1" hangingPunct="1"/>
            <a:r>
              <a:rPr lang="en-US" altLang="x-none"/>
              <a:t>Similar comparisons for other semi-joins</a:t>
            </a:r>
          </a:p>
          <a:p>
            <a:pPr eaLnBrk="1" hangingPunct="1"/>
            <a:r>
              <a:rPr lang="en-US" altLang="x-none" u="sng"/>
              <a:t>Remember:</a:t>
            </a:r>
            <a:r>
              <a:rPr lang="en-US" altLang="x-none"/>
              <a:t> only taking into account transmission cost</a:t>
            </a:r>
          </a:p>
        </p:txBody>
      </p:sp>
    </p:spTree>
    <p:extLst>
      <p:ext uri="{BB962C8B-B14F-4D97-AF65-F5344CB8AC3E}">
        <p14:creationId xmlns:p14="http://schemas.microsoft.com/office/powerpoint/2010/main" val="69918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39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8FD41AD-6A8E-0342-BA8F-1AD93438E995}" type="slidenum">
              <a:rPr lang="en-US" altLang="x-none" sz="1400"/>
              <a:pPr eaLnBrk="1" hangingPunct="1"/>
              <a:t>58</a:t>
            </a:fld>
            <a:endParaRPr lang="en-US" altLang="x-none" sz="1400"/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3975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3976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6441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49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876133B-BC3C-2045-BECF-CC5D092E9F68}" type="slidenum">
              <a:rPr lang="en-US" altLang="x-none" sz="1400"/>
              <a:pPr eaLnBrk="1" hangingPunct="1"/>
              <a:t>59</a:t>
            </a:fld>
            <a:endParaRPr lang="en-US" altLang="x-none" sz="1400"/>
          </a:p>
        </p:txBody>
      </p:sp>
      <p:sp>
        <p:nvSpPr>
          <p:cNvPr id="84997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4999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5000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85001" name="Group 19"/>
          <p:cNvGrpSpPr>
            <a:grpSpLocks/>
          </p:cNvGrpSpPr>
          <p:nvPr/>
        </p:nvGrpSpPr>
        <p:grpSpPr bwMode="auto">
          <a:xfrm>
            <a:off x="584200" y="2882900"/>
            <a:ext cx="7772400" cy="1308100"/>
            <a:chOff x="368" y="1816"/>
            <a:chExt cx="4896" cy="824"/>
          </a:xfrm>
        </p:grpSpPr>
        <p:sp>
          <p:nvSpPr>
            <p:cNvPr id="85002" name="Rectangle 8"/>
            <p:cNvSpPr>
              <a:spLocks noChangeArrowheads="1"/>
            </p:cNvSpPr>
            <p:nvPr/>
          </p:nvSpPr>
          <p:spPr bwMode="auto">
            <a:xfrm>
              <a:off x="368" y="1816"/>
              <a:ext cx="4896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 u="sng"/>
                <a:t>Option 1</a:t>
              </a:r>
              <a:r>
                <a:rPr lang="en-US" altLang="x-none"/>
                <a:t>:  R’     S’      T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where R’ = R       S;  S’ = S       T</a:t>
              </a:r>
              <a:endParaRPr lang="en-US" altLang="x-none" u="sng"/>
            </a:p>
          </p:txBody>
        </p:sp>
        <p:sp>
          <p:nvSpPr>
            <p:cNvPr id="85003" name="AutoShape 9"/>
            <p:cNvSpPr>
              <a:spLocks noChangeArrowheads="1"/>
            </p:cNvSpPr>
            <p:nvPr/>
          </p:nvSpPr>
          <p:spPr bwMode="auto">
            <a:xfrm rot="-5400000">
              <a:off x="2624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5004" name="AutoShape 10"/>
            <p:cNvSpPr>
              <a:spLocks noChangeArrowheads="1"/>
            </p:cNvSpPr>
            <p:nvPr/>
          </p:nvSpPr>
          <p:spPr bwMode="auto">
            <a:xfrm rot="-5400000">
              <a:off x="2000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5005" name="Group 11"/>
            <p:cNvGrpSpPr>
              <a:grpSpLocks/>
            </p:cNvGrpSpPr>
            <p:nvPr/>
          </p:nvGrpSpPr>
          <p:grpSpPr bwMode="auto">
            <a:xfrm>
              <a:off x="2288" y="2296"/>
              <a:ext cx="192" cy="144"/>
              <a:chOff x="1008" y="3024"/>
              <a:chExt cx="384" cy="192"/>
            </a:xfrm>
          </p:grpSpPr>
          <p:sp>
            <p:nvSpPr>
              <p:cNvPr id="85010" name="Line 12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1" name="Line 13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2" name="Line 1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5006" name="Group 15"/>
            <p:cNvGrpSpPr>
              <a:grpSpLocks/>
            </p:cNvGrpSpPr>
            <p:nvPr/>
          </p:nvGrpSpPr>
          <p:grpSpPr bwMode="auto">
            <a:xfrm>
              <a:off x="3968" y="2296"/>
              <a:ext cx="192" cy="144"/>
              <a:chOff x="1008" y="3024"/>
              <a:chExt cx="384" cy="192"/>
            </a:xfrm>
          </p:grpSpPr>
          <p:sp>
            <p:nvSpPr>
              <p:cNvPr id="85007" name="Line 1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8" name="Line 1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09" name="Line 1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041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905125"/>
            <a:ext cx="3795712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16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28063D-3B9E-C746-8D6A-518BD664E44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06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60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ABB9AD9-2198-B646-B780-40132A59CFB6}" type="slidenum">
              <a:rPr lang="en-US" altLang="x-none" sz="1400"/>
              <a:pPr eaLnBrk="1" hangingPunct="1"/>
              <a:t>60</a:t>
            </a:fld>
            <a:endParaRPr lang="en-US" altLang="x-none" sz="1400"/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4445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>
                <a:sym typeface="Wingdings 2" charset="2"/>
              </a:rPr>
              <a:t></a:t>
            </a:r>
            <a:r>
              <a:rPr lang="en-US" altLang="x-none"/>
              <a:t> </a:t>
            </a:r>
            <a:r>
              <a:rPr lang="en-US" altLang="x-none" u="sng"/>
              <a:t>Three way joins with semi-joins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x-none"/>
              <a:t>Goal: R      S        T</a:t>
            </a:r>
          </a:p>
        </p:txBody>
      </p:sp>
      <p:sp>
        <p:nvSpPr>
          <p:cNvPr id="86023" name="AutoShape 5"/>
          <p:cNvSpPr>
            <a:spLocks noChangeArrowheads="1"/>
          </p:cNvSpPr>
          <p:nvPr/>
        </p:nvSpPr>
        <p:spPr bwMode="auto">
          <a:xfrm rot="-5400000">
            <a:off x="3505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6024" name="AutoShape 7"/>
          <p:cNvSpPr>
            <a:spLocks noChangeArrowheads="1"/>
          </p:cNvSpPr>
          <p:nvPr/>
        </p:nvSpPr>
        <p:spPr bwMode="auto">
          <a:xfrm rot="-5400000">
            <a:off x="2362200" y="2057400"/>
            <a:ext cx="228600" cy="3810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86025" name="Group 19"/>
          <p:cNvGrpSpPr>
            <a:grpSpLocks/>
          </p:cNvGrpSpPr>
          <p:nvPr/>
        </p:nvGrpSpPr>
        <p:grpSpPr bwMode="auto">
          <a:xfrm>
            <a:off x="584200" y="2882900"/>
            <a:ext cx="7772400" cy="1308100"/>
            <a:chOff x="368" y="1816"/>
            <a:chExt cx="4896" cy="824"/>
          </a:xfrm>
        </p:grpSpPr>
        <p:sp>
          <p:nvSpPr>
            <p:cNvPr id="86038" name="Rectangle 8"/>
            <p:cNvSpPr>
              <a:spLocks noChangeArrowheads="1"/>
            </p:cNvSpPr>
            <p:nvPr/>
          </p:nvSpPr>
          <p:spPr bwMode="auto">
            <a:xfrm>
              <a:off x="368" y="1816"/>
              <a:ext cx="4896" cy="8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x-none" u="sng"/>
                <a:t>Option 1</a:t>
              </a:r>
              <a:r>
                <a:rPr lang="en-US" altLang="x-none"/>
                <a:t>:  R’     S’      T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altLang="x-none"/>
                <a:t>	where R’ = R       S;  S’ = S       T</a:t>
              </a:r>
              <a:endParaRPr lang="en-US" altLang="x-none" u="sng"/>
            </a:p>
          </p:txBody>
        </p:sp>
        <p:sp>
          <p:nvSpPr>
            <p:cNvPr id="86039" name="AutoShape 9"/>
            <p:cNvSpPr>
              <a:spLocks noChangeArrowheads="1"/>
            </p:cNvSpPr>
            <p:nvPr/>
          </p:nvSpPr>
          <p:spPr bwMode="auto">
            <a:xfrm rot="-5400000">
              <a:off x="2624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6040" name="AutoShape 10"/>
            <p:cNvSpPr>
              <a:spLocks noChangeArrowheads="1"/>
            </p:cNvSpPr>
            <p:nvPr/>
          </p:nvSpPr>
          <p:spPr bwMode="auto">
            <a:xfrm rot="-5400000">
              <a:off x="2000" y="186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6041" name="Group 11"/>
            <p:cNvGrpSpPr>
              <a:grpSpLocks/>
            </p:cNvGrpSpPr>
            <p:nvPr/>
          </p:nvGrpSpPr>
          <p:grpSpPr bwMode="auto">
            <a:xfrm>
              <a:off x="2288" y="2296"/>
              <a:ext cx="192" cy="144"/>
              <a:chOff x="1008" y="3024"/>
              <a:chExt cx="384" cy="192"/>
            </a:xfrm>
          </p:grpSpPr>
          <p:sp>
            <p:nvSpPr>
              <p:cNvPr id="86046" name="Line 12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7" name="Line 13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8" name="Line 14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42" name="Group 15"/>
            <p:cNvGrpSpPr>
              <a:grpSpLocks/>
            </p:cNvGrpSpPr>
            <p:nvPr/>
          </p:nvGrpSpPr>
          <p:grpSpPr bwMode="auto">
            <a:xfrm>
              <a:off x="3968" y="2296"/>
              <a:ext cx="192" cy="144"/>
              <a:chOff x="1008" y="3024"/>
              <a:chExt cx="384" cy="192"/>
            </a:xfrm>
          </p:grpSpPr>
          <p:sp>
            <p:nvSpPr>
              <p:cNvPr id="86043" name="Line 16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4" name="Line 17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5" name="Line 18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6026" name="Group 20"/>
          <p:cNvGrpSpPr>
            <a:grpSpLocks/>
          </p:cNvGrpSpPr>
          <p:nvPr/>
        </p:nvGrpSpPr>
        <p:grpSpPr bwMode="auto">
          <a:xfrm>
            <a:off x="646113" y="4344988"/>
            <a:ext cx="6837362" cy="1066800"/>
            <a:chOff x="383" y="2521"/>
            <a:chExt cx="4307" cy="672"/>
          </a:xfrm>
        </p:grpSpPr>
        <p:sp>
          <p:nvSpPr>
            <p:cNvPr id="86027" name="AutoShape 21"/>
            <p:cNvSpPr>
              <a:spLocks noChangeArrowheads="1"/>
            </p:cNvSpPr>
            <p:nvPr/>
          </p:nvSpPr>
          <p:spPr bwMode="auto">
            <a:xfrm rot="-5400000">
              <a:off x="2696" y="258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86028" name="AutoShape 22"/>
            <p:cNvSpPr>
              <a:spLocks noChangeArrowheads="1"/>
            </p:cNvSpPr>
            <p:nvPr/>
          </p:nvSpPr>
          <p:spPr bwMode="auto">
            <a:xfrm rot="-5400000">
              <a:off x="2048" y="2584"/>
              <a:ext cx="144" cy="240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86029" name="Group 23"/>
            <p:cNvGrpSpPr>
              <a:grpSpLocks/>
            </p:cNvGrpSpPr>
            <p:nvPr/>
          </p:nvGrpSpPr>
          <p:grpSpPr bwMode="auto">
            <a:xfrm>
              <a:off x="2528" y="2944"/>
              <a:ext cx="192" cy="144"/>
              <a:chOff x="1008" y="3024"/>
              <a:chExt cx="384" cy="192"/>
            </a:xfrm>
          </p:grpSpPr>
          <p:sp>
            <p:nvSpPr>
              <p:cNvPr id="86035" name="Line 24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6" name="Line 25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7" name="Line 26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030" name="Group 27"/>
            <p:cNvGrpSpPr>
              <a:grpSpLocks/>
            </p:cNvGrpSpPr>
            <p:nvPr/>
          </p:nvGrpSpPr>
          <p:grpSpPr bwMode="auto">
            <a:xfrm>
              <a:off x="4144" y="2952"/>
              <a:ext cx="192" cy="144"/>
              <a:chOff x="1008" y="3024"/>
              <a:chExt cx="384" cy="192"/>
            </a:xfrm>
          </p:grpSpPr>
          <p:sp>
            <p:nvSpPr>
              <p:cNvPr id="86032" name="Line 28"/>
              <p:cNvSpPr>
                <a:spLocks noChangeShapeType="1"/>
              </p:cNvSpPr>
              <p:nvPr/>
            </p:nvSpPr>
            <p:spPr bwMode="auto">
              <a:xfrm flipH="1"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3" name="Line 29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38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34" name="Line 30"/>
              <p:cNvSpPr>
                <a:spLocks noChangeShapeType="1"/>
              </p:cNvSpPr>
              <p:nvPr/>
            </p:nvSpPr>
            <p:spPr bwMode="auto">
              <a:xfrm>
                <a:off x="1008" y="302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6031" name="Text Box 31"/>
            <p:cNvSpPr txBox="1">
              <a:spLocks noChangeArrowheads="1"/>
            </p:cNvSpPr>
            <p:nvPr/>
          </p:nvSpPr>
          <p:spPr bwMode="auto">
            <a:xfrm>
              <a:off x="383" y="2521"/>
              <a:ext cx="430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x-none" u="sng"/>
                <a:t>Option 2</a:t>
              </a:r>
              <a:r>
                <a:rPr lang="en-US" altLang="x-none"/>
                <a:t>:  R’’     S’      T</a:t>
              </a:r>
            </a:p>
            <a:p>
              <a:pPr eaLnBrk="1" hangingPunct="1"/>
              <a:r>
                <a:rPr lang="en-US" altLang="x-none"/>
                <a:t>     where R’’ = R      S’;  S’ = S      T</a:t>
              </a:r>
              <a:endParaRPr lang="en-US" altLang="x-none" sz="2400"/>
            </a:p>
          </p:txBody>
        </p:sp>
      </p:grpSp>
    </p:spTree>
    <p:extLst>
      <p:ext uri="{BB962C8B-B14F-4D97-AF65-F5344CB8AC3E}">
        <p14:creationId xmlns:p14="http://schemas.microsoft.com/office/powerpoint/2010/main" val="16954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870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F46838B-6063-414C-B284-760CF653C5EF}" type="slidenum">
              <a:rPr lang="en-US" altLang="x-none" sz="1400"/>
              <a:pPr eaLnBrk="1" hangingPunct="1"/>
              <a:t>61</a:t>
            </a:fld>
            <a:endParaRPr lang="en-US" altLang="x-none" sz="1400"/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2300" y="787400"/>
            <a:ext cx="7772400" cy="187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x-none">
                <a:sym typeface="ZapfDingbats" charset="0"/>
              </a:rPr>
              <a:t></a:t>
            </a:r>
            <a:r>
              <a:rPr lang="en-US" altLang="x-none"/>
              <a:t> Many options!</a:t>
            </a:r>
          </a:p>
          <a:p>
            <a:pPr eaLnBrk="1" hangingPunct="1">
              <a:buFontTx/>
              <a:buNone/>
            </a:pPr>
            <a:r>
              <a:rPr lang="en-US" altLang="x-none">
                <a:sym typeface="ZapfDingbats" charset="0"/>
              </a:rPr>
              <a:t></a:t>
            </a:r>
            <a:r>
              <a:rPr lang="en-US" altLang="x-none"/>
              <a:t> Number of semi-join options is			exponential in # of relations in join</a:t>
            </a:r>
          </a:p>
        </p:txBody>
      </p:sp>
    </p:spTree>
    <p:extLst>
      <p:ext uri="{BB962C8B-B14F-4D97-AF65-F5344CB8AC3E}">
        <p14:creationId xmlns:p14="http://schemas.microsoft.com/office/powerpoint/2010/main" val="48278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Footer Placeholder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983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53335BEB-A39E-1341-8ECC-692EEED4F37A}" type="slidenum">
              <a:rPr lang="en-US" altLang="x-none" sz="1400"/>
              <a:pPr eaLnBrk="1" hangingPunct="1"/>
              <a:t>62</a:t>
            </a:fld>
            <a:endParaRPr lang="en-US" altLang="x-none" sz="1400"/>
          </a:p>
        </p:txBody>
      </p:sp>
      <p:sp>
        <p:nvSpPr>
          <p:cNvPr id="98309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9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 u="sng"/>
              <a:t>Other parallel operations</a:t>
            </a:r>
          </a:p>
        </p:txBody>
      </p:sp>
      <p:sp>
        <p:nvSpPr>
          <p:cNvPr id="983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4605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x-none"/>
              <a:t>Duplicate elimination</a:t>
            </a:r>
          </a:p>
          <a:p>
            <a:pPr lvl="1" eaLnBrk="1" hangingPunct="1"/>
            <a:r>
              <a:rPr lang="en-US" altLang="x-none"/>
              <a:t>Sort first (in parallel)					then eliminate duplicates in result</a:t>
            </a:r>
          </a:p>
          <a:p>
            <a:pPr lvl="1" eaLnBrk="1" hangingPunct="1"/>
            <a:r>
              <a:rPr lang="en-US" altLang="x-none"/>
              <a:t>Partition tuples (range or hash)			and eliminate locally</a:t>
            </a:r>
          </a:p>
          <a:p>
            <a:pPr eaLnBrk="1" hangingPunct="1"/>
            <a:r>
              <a:rPr lang="en-US" altLang="x-none"/>
              <a:t>Aggregates</a:t>
            </a:r>
          </a:p>
          <a:p>
            <a:pPr lvl="1" eaLnBrk="1" hangingPunct="1"/>
            <a:r>
              <a:rPr lang="en-US" altLang="x-none"/>
              <a:t>Partition by grouping attributes;				compute aggregate locally</a:t>
            </a:r>
          </a:p>
        </p:txBody>
      </p:sp>
    </p:spTree>
    <p:extLst>
      <p:ext uri="{BB962C8B-B14F-4D97-AF65-F5344CB8AC3E}">
        <p14:creationId xmlns:p14="http://schemas.microsoft.com/office/powerpoint/2010/main" val="360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993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7DBBF13D-DE23-F84F-A0B8-2D0E63984E48}" type="slidenum">
              <a:rPr lang="en-US" altLang="x-none" sz="1400"/>
              <a:pPr eaLnBrk="1" hangingPunct="1"/>
              <a:t>63</a:t>
            </a:fld>
            <a:endParaRPr lang="en-US" altLang="x-none" sz="1400"/>
          </a:p>
        </p:txBody>
      </p:sp>
      <p:sp>
        <p:nvSpPr>
          <p:cNvPr id="99333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99334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9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30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6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99337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99338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9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03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B4E515EE-DC5C-CD4F-AF8E-E66C06407B01}" type="slidenum">
              <a:rPr lang="en-US" altLang="x-none" sz="1400"/>
              <a:pPr eaLnBrk="1" hangingPunct="1"/>
              <a:t>64</a:t>
            </a:fld>
            <a:endParaRPr lang="en-US" altLang="x-none" sz="1400"/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0358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1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42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0361" name="Group 22"/>
          <p:cNvGrpSpPr>
            <a:grpSpLocks/>
          </p:cNvGrpSpPr>
          <p:nvPr/>
        </p:nvGrpSpPr>
        <p:grpSpPr bwMode="auto">
          <a:xfrm>
            <a:off x="2933700" y="1458913"/>
            <a:ext cx="3062288" cy="3365500"/>
            <a:chOff x="1848" y="919"/>
            <a:chExt cx="1929" cy="2120"/>
          </a:xfrm>
        </p:grpSpPr>
        <p:graphicFrame>
          <p:nvGraphicFramePr>
            <p:cNvPr id="100364" name="Object 8"/>
            <p:cNvGraphicFramePr>
              <a:graphicFrameLocks noChangeAspect="1"/>
            </p:cNvGraphicFramePr>
            <p:nvPr/>
          </p:nvGraphicFramePr>
          <p:xfrm>
            <a:off x="2511" y="919"/>
            <a:ext cx="1266" cy="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43" name="Worksheet" r:id="rId7" imgW="2009964" imgH="1781594" progId="Excel.Sheet.8">
                    <p:embed/>
                  </p:oleObj>
                </mc:Choice>
                <mc:Fallback>
                  <p:oleObj name="Worksheet" r:id="rId7" imgW="2009964" imgH="1781594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919"/>
                          <a:ext cx="1266" cy="1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5" name="Object 9"/>
            <p:cNvGraphicFramePr>
              <a:graphicFrameLocks noChangeAspect="1"/>
            </p:cNvGraphicFramePr>
            <p:nvPr/>
          </p:nvGraphicFramePr>
          <p:xfrm>
            <a:off x="2503" y="2289"/>
            <a:ext cx="1266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844" name="Worksheet" r:id="rId9" imgW="2009964" imgH="1190972" progId="Excel.Sheet.8">
                    <p:embed/>
                  </p:oleObj>
                </mc:Choice>
                <mc:Fallback>
                  <p:oleObj name="Worksheet" r:id="rId9" imgW="2009964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2289"/>
                          <a:ext cx="1266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6" name="Line 12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7" name="Line 13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8" name="Line 14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69" name="Line 15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362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0363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56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13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98F0700-ACBE-2544-A59A-A5930BEFA981}" type="slidenum">
              <a:rPr lang="en-US" altLang="x-none" sz="1400"/>
              <a:pPr eaLnBrk="1" hangingPunct="1"/>
              <a:t>65</a:t>
            </a:fld>
            <a:endParaRPr lang="en-US" altLang="x-none" sz="1400"/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1382" name="Object 5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3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6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4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4" name="Text Box 7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1385" name="Group 22"/>
          <p:cNvGrpSpPr>
            <a:grpSpLocks/>
          </p:cNvGrpSpPr>
          <p:nvPr/>
        </p:nvGrpSpPr>
        <p:grpSpPr bwMode="auto">
          <a:xfrm>
            <a:off x="2933700" y="1458913"/>
            <a:ext cx="3062288" cy="3365500"/>
            <a:chOff x="1848" y="919"/>
            <a:chExt cx="1929" cy="2120"/>
          </a:xfrm>
        </p:grpSpPr>
        <p:graphicFrame>
          <p:nvGraphicFramePr>
            <p:cNvPr id="101395" name="Object 8"/>
            <p:cNvGraphicFramePr>
              <a:graphicFrameLocks noChangeAspect="1"/>
            </p:cNvGraphicFramePr>
            <p:nvPr/>
          </p:nvGraphicFramePr>
          <p:xfrm>
            <a:off x="2511" y="919"/>
            <a:ext cx="1266" cy="1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5" name="Worksheet" r:id="rId7" imgW="2009964" imgH="1781594" progId="Excel.Sheet.8">
                    <p:embed/>
                  </p:oleObj>
                </mc:Choice>
                <mc:Fallback>
                  <p:oleObj name="Worksheet" r:id="rId7" imgW="2009964" imgH="1781594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919"/>
                          <a:ext cx="1266" cy="1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6" name="Object 9"/>
            <p:cNvGraphicFramePr>
              <a:graphicFrameLocks noChangeAspect="1"/>
            </p:cNvGraphicFramePr>
            <p:nvPr/>
          </p:nvGraphicFramePr>
          <p:xfrm>
            <a:off x="2503" y="2289"/>
            <a:ext cx="1266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6" name="Worksheet" r:id="rId9" imgW="2009964" imgH="1190972" progId="Excel.Sheet.8">
                    <p:embed/>
                  </p:oleObj>
                </mc:Choice>
                <mc:Fallback>
                  <p:oleObj name="Worksheet" r:id="rId9" imgW="2009964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2289"/>
                          <a:ext cx="1266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7" name="Line 12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8" name="Line 13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9" name="Line 14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0" name="Line 15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386" name="Group 23"/>
          <p:cNvGrpSpPr>
            <a:grpSpLocks/>
          </p:cNvGrpSpPr>
          <p:nvPr/>
        </p:nvGrpSpPr>
        <p:grpSpPr bwMode="auto">
          <a:xfrm>
            <a:off x="6007100" y="1287463"/>
            <a:ext cx="2338388" cy="3000375"/>
            <a:chOff x="3784" y="811"/>
            <a:chExt cx="1473" cy="1890"/>
          </a:xfrm>
        </p:grpSpPr>
        <p:graphicFrame>
          <p:nvGraphicFramePr>
            <p:cNvPr id="101389" name="Object 10"/>
            <p:cNvGraphicFramePr>
              <a:graphicFrameLocks noChangeAspect="1"/>
            </p:cNvGraphicFramePr>
            <p:nvPr/>
          </p:nvGraphicFramePr>
          <p:xfrm>
            <a:off x="4375" y="942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7" name="Worksheet" r:id="rId11" imgW="1400545" imgH="895842" progId="Excel.Sheet.8">
                    <p:embed/>
                  </p:oleObj>
                </mc:Choice>
                <mc:Fallback>
                  <p:oleObj name="Worksheet" r:id="rId11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942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0" name="Object 11"/>
            <p:cNvGraphicFramePr>
              <a:graphicFrameLocks noChangeAspect="1"/>
            </p:cNvGraphicFramePr>
            <p:nvPr/>
          </p:nvGraphicFramePr>
          <p:xfrm>
            <a:off x="4375" y="2323"/>
            <a:ext cx="88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8" name="Worksheet" r:id="rId13" imgW="1400545" imgH="600351" progId="Excel.Sheet.8">
                    <p:embed/>
                  </p:oleObj>
                </mc:Choice>
                <mc:Fallback>
                  <p:oleObj name="Worksheet" r:id="rId13" imgW="1400545" imgH="600351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2323"/>
                          <a:ext cx="88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1" name="Line 16"/>
            <p:cNvSpPr>
              <a:spLocks noChangeShapeType="1"/>
            </p:cNvSpPr>
            <p:nvPr/>
          </p:nvSpPr>
          <p:spPr bwMode="auto">
            <a:xfrm>
              <a:off x="3792" y="104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2" name="Line 17"/>
            <p:cNvSpPr>
              <a:spLocks noChangeShapeType="1"/>
            </p:cNvSpPr>
            <p:nvPr/>
          </p:nvSpPr>
          <p:spPr bwMode="auto">
            <a:xfrm>
              <a:off x="3784" y="2376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393" name="Text Box 18"/>
            <p:cNvSpPr txBox="1">
              <a:spLocks noChangeArrowheads="1"/>
            </p:cNvSpPr>
            <p:nvPr/>
          </p:nvSpPr>
          <p:spPr bwMode="auto">
            <a:xfrm>
              <a:off x="3875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1394" name="Text Box 19"/>
            <p:cNvSpPr txBox="1">
              <a:spLocks noChangeArrowheads="1"/>
            </p:cNvSpPr>
            <p:nvPr/>
          </p:nvSpPr>
          <p:spPr bwMode="auto">
            <a:xfrm>
              <a:off x="3843" y="2147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1387" name="Text Box 20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1388" name="Text Box 21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535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24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25A0B6D-97F6-ED46-8569-7726C37869B0}" type="slidenum">
              <a:rPr lang="en-US" altLang="x-none" sz="1400"/>
              <a:pPr eaLnBrk="1" hangingPunct="1"/>
              <a:t>66</a:t>
            </a:fld>
            <a:endParaRPr lang="en-US" altLang="x-none" sz="1400"/>
          </a:p>
        </p:txBody>
      </p:sp>
      <p:sp>
        <p:nvSpPr>
          <p:cNvPr id="1024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2406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1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2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8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102409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2410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sp>
        <p:nvSpPr>
          <p:cNvPr id="102411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32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342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A2019C01-5F34-374C-A17A-A0B8165E9A92}" type="slidenum">
              <a:rPr lang="en-US" altLang="x-none" sz="1400"/>
              <a:pPr eaLnBrk="1" hangingPunct="1"/>
              <a:t>67</a:t>
            </a:fld>
            <a:endParaRPr lang="en-US" altLang="x-none" sz="1400"/>
          </a:p>
        </p:txBody>
      </p:sp>
      <p:sp>
        <p:nvSpPr>
          <p:cNvPr id="10342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3430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3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1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4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2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sp>
        <p:nvSpPr>
          <p:cNvPr id="103433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3434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grpSp>
        <p:nvGrpSpPr>
          <p:cNvPr id="103435" name="Group 1051"/>
          <p:cNvGrpSpPr>
            <a:grpSpLocks/>
          </p:cNvGrpSpPr>
          <p:nvPr/>
        </p:nvGrpSpPr>
        <p:grpSpPr bwMode="auto">
          <a:xfrm>
            <a:off x="2933700" y="1287463"/>
            <a:ext cx="2579688" cy="3148012"/>
            <a:chOff x="1848" y="811"/>
            <a:chExt cx="1625" cy="1983"/>
          </a:xfrm>
        </p:grpSpPr>
        <p:sp>
          <p:nvSpPr>
            <p:cNvPr id="103437" name="Line 1033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8" name="Line 1034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39" name="Line 1035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Line 1036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3441" name="Object 1046"/>
            <p:cNvGraphicFramePr>
              <a:graphicFrameLocks noChangeAspect="1"/>
            </p:cNvGraphicFramePr>
            <p:nvPr/>
          </p:nvGraphicFramePr>
          <p:xfrm>
            <a:off x="2591" y="929"/>
            <a:ext cx="882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15" name="Worksheet" r:id="rId7" imgW="1400545" imgH="1190972" progId="Excel.Sheet.8">
                    <p:embed/>
                  </p:oleObj>
                </mc:Choice>
                <mc:Fallback>
                  <p:oleObj name="Worksheet" r:id="rId7" imgW="1400545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929"/>
                          <a:ext cx="882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42" name="Object 1047"/>
            <p:cNvGraphicFramePr>
              <a:graphicFrameLocks noChangeAspect="1"/>
            </p:cNvGraphicFramePr>
            <p:nvPr/>
          </p:nvGraphicFramePr>
          <p:xfrm>
            <a:off x="2575" y="2230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16" name="Worksheet" r:id="rId9" imgW="1400545" imgH="895842" progId="Excel.Sheet.8">
                    <p:embed/>
                  </p:oleObj>
                </mc:Choice>
                <mc:Fallback>
                  <p:oleObj name="Worksheet" r:id="rId9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2230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3" name="Text Box 1048"/>
            <p:cNvSpPr txBox="1">
              <a:spLocks noChangeArrowheads="1"/>
            </p:cNvSpPr>
            <p:nvPr/>
          </p:nvSpPr>
          <p:spPr bwMode="auto">
            <a:xfrm>
              <a:off x="1939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3444" name="Text Box 1049"/>
            <p:cNvSpPr txBox="1">
              <a:spLocks noChangeArrowheads="1"/>
            </p:cNvSpPr>
            <p:nvPr/>
          </p:nvSpPr>
          <p:spPr bwMode="auto">
            <a:xfrm>
              <a:off x="1923" y="221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3436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2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1400" smtClean="0"/>
              <a:t>Distributed Database Systems</a:t>
            </a:r>
            <a:endParaRPr lang="en-US" altLang="x-none" sz="1400"/>
          </a:p>
        </p:txBody>
      </p:sp>
      <p:sp>
        <p:nvSpPr>
          <p:cNvPr id="1044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0679DE11-735D-054B-A6BB-95DF72E7C7C4}" type="slidenum">
              <a:rPr lang="en-US" altLang="x-none" sz="1400"/>
              <a:pPr eaLnBrk="1" hangingPunct="1"/>
              <a:t>68</a:t>
            </a:fld>
            <a:endParaRPr lang="en-US" altLang="x-none" sz="1400"/>
          </a:p>
        </p:txBody>
      </p:sp>
      <p:sp>
        <p:nvSpPr>
          <p:cNvPr id="10445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79400" y="330200"/>
            <a:ext cx="7772400" cy="596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x-none" u="sng"/>
              <a:t>Example:</a:t>
            </a:r>
            <a:endParaRPr lang="en-US" altLang="x-none"/>
          </a:p>
        </p:txBody>
      </p:sp>
      <p:graphicFrame>
        <p:nvGraphicFramePr>
          <p:cNvPr id="104454" name="Object 1027"/>
          <p:cNvGraphicFramePr>
            <a:graphicFrameLocks noChangeAspect="1"/>
          </p:cNvGraphicFramePr>
          <p:nvPr/>
        </p:nvGraphicFramePr>
        <p:xfrm>
          <a:off x="912813" y="1474788"/>
          <a:ext cx="20097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5" name="Worksheet" r:id="rId3" imgW="2009964" imgH="1190972" progId="Excel.Sheet.8">
                  <p:embed/>
                </p:oleObj>
              </mc:Choice>
              <mc:Fallback>
                <p:oleObj name="Worksheet" r:id="rId3" imgW="2009964" imgH="1190972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1474788"/>
                        <a:ext cx="20097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1028"/>
          <p:cNvGraphicFramePr>
            <a:graphicFrameLocks noChangeAspect="1"/>
          </p:cNvGraphicFramePr>
          <p:nvPr/>
        </p:nvGraphicFramePr>
        <p:xfrm>
          <a:off x="900113" y="3198813"/>
          <a:ext cx="20097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26" name="Worksheet" r:id="rId5" imgW="2009964" imgH="1781594" progId="Excel.Sheet.8">
                  <p:embed/>
                </p:oleObj>
              </mc:Choice>
              <mc:Fallback>
                <p:oleObj name="Worksheet" r:id="rId5" imgW="2009964" imgH="178159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98813"/>
                        <a:ext cx="2009775" cy="178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6" name="Text Box 1029"/>
          <p:cNvSpPr txBox="1">
            <a:spLocks noChangeArrowheads="1"/>
          </p:cNvSpPr>
          <p:nvPr/>
        </p:nvSpPr>
        <p:spPr bwMode="auto">
          <a:xfrm>
            <a:off x="719138" y="538797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x-none"/>
              <a:t> sum (sal)  group by dept</a:t>
            </a:r>
          </a:p>
        </p:txBody>
      </p:sp>
      <p:grpSp>
        <p:nvGrpSpPr>
          <p:cNvPr id="104457" name="Group 1037"/>
          <p:cNvGrpSpPr>
            <a:grpSpLocks/>
          </p:cNvGrpSpPr>
          <p:nvPr/>
        </p:nvGrpSpPr>
        <p:grpSpPr bwMode="auto">
          <a:xfrm>
            <a:off x="5702300" y="1249363"/>
            <a:ext cx="2338388" cy="3000375"/>
            <a:chOff x="3784" y="811"/>
            <a:chExt cx="1473" cy="1890"/>
          </a:xfrm>
        </p:grpSpPr>
        <p:graphicFrame>
          <p:nvGraphicFramePr>
            <p:cNvPr id="104470" name="Object 1038"/>
            <p:cNvGraphicFramePr>
              <a:graphicFrameLocks noChangeAspect="1"/>
            </p:cNvGraphicFramePr>
            <p:nvPr/>
          </p:nvGraphicFramePr>
          <p:xfrm>
            <a:off x="4375" y="942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7" name="Worksheet" r:id="rId7" imgW="1400545" imgH="895842" progId="Excel.Sheet.8">
                    <p:embed/>
                  </p:oleObj>
                </mc:Choice>
                <mc:Fallback>
                  <p:oleObj name="Worksheet" r:id="rId7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942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1" name="Object 1039"/>
            <p:cNvGraphicFramePr>
              <a:graphicFrameLocks noChangeAspect="1"/>
            </p:cNvGraphicFramePr>
            <p:nvPr/>
          </p:nvGraphicFramePr>
          <p:xfrm>
            <a:off x="4375" y="2323"/>
            <a:ext cx="88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8" name="Worksheet" r:id="rId9" imgW="1400545" imgH="600351" progId="Excel.Sheet.8">
                    <p:embed/>
                  </p:oleObj>
                </mc:Choice>
                <mc:Fallback>
                  <p:oleObj name="Worksheet" r:id="rId9" imgW="1400545" imgH="600351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5" y="2323"/>
                          <a:ext cx="88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72" name="Line 1040"/>
            <p:cNvSpPr>
              <a:spLocks noChangeShapeType="1"/>
            </p:cNvSpPr>
            <p:nvPr/>
          </p:nvSpPr>
          <p:spPr bwMode="auto">
            <a:xfrm>
              <a:off x="3792" y="1048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3" name="Line 1041"/>
            <p:cNvSpPr>
              <a:spLocks noChangeShapeType="1"/>
            </p:cNvSpPr>
            <p:nvPr/>
          </p:nvSpPr>
          <p:spPr bwMode="auto">
            <a:xfrm>
              <a:off x="3784" y="2376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4" name="Text Box 1042"/>
            <p:cNvSpPr txBox="1">
              <a:spLocks noChangeArrowheads="1"/>
            </p:cNvSpPr>
            <p:nvPr/>
          </p:nvSpPr>
          <p:spPr bwMode="auto">
            <a:xfrm>
              <a:off x="3875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4475" name="Text Box 1043"/>
            <p:cNvSpPr txBox="1">
              <a:spLocks noChangeArrowheads="1"/>
            </p:cNvSpPr>
            <p:nvPr/>
          </p:nvSpPr>
          <p:spPr bwMode="auto">
            <a:xfrm>
              <a:off x="3843" y="2147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4458" name="Text Box 1044"/>
          <p:cNvSpPr txBox="1">
            <a:spLocks noChangeArrowheads="1"/>
          </p:cNvSpPr>
          <p:nvPr/>
        </p:nvSpPr>
        <p:spPr bwMode="auto">
          <a:xfrm>
            <a:off x="234950" y="1476375"/>
            <a:ext cx="596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a</a:t>
            </a:r>
            <a:endParaRPr lang="en-US" altLang="x-none"/>
          </a:p>
        </p:txBody>
      </p:sp>
      <p:sp>
        <p:nvSpPr>
          <p:cNvPr id="104459" name="Text Box 1045"/>
          <p:cNvSpPr txBox="1">
            <a:spLocks noChangeArrowheads="1"/>
          </p:cNvSpPr>
          <p:nvPr/>
        </p:nvSpPr>
        <p:spPr bwMode="auto">
          <a:xfrm>
            <a:off x="219075" y="3190875"/>
            <a:ext cx="60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/>
              <a:t>R</a:t>
            </a:r>
            <a:r>
              <a:rPr lang="en-US" altLang="x-none" sz="2400"/>
              <a:t>b</a:t>
            </a:r>
            <a:endParaRPr lang="en-US" altLang="x-none"/>
          </a:p>
        </p:txBody>
      </p:sp>
      <p:grpSp>
        <p:nvGrpSpPr>
          <p:cNvPr id="104460" name="Group 1051"/>
          <p:cNvGrpSpPr>
            <a:grpSpLocks/>
          </p:cNvGrpSpPr>
          <p:nvPr/>
        </p:nvGrpSpPr>
        <p:grpSpPr bwMode="auto">
          <a:xfrm>
            <a:off x="2933700" y="1287463"/>
            <a:ext cx="2579688" cy="3148012"/>
            <a:chOff x="1848" y="811"/>
            <a:chExt cx="1625" cy="1983"/>
          </a:xfrm>
        </p:grpSpPr>
        <p:sp>
          <p:nvSpPr>
            <p:cNvPr id="104462" name="Line 1033"/>
            <p:cNvSpPr>
              <a:spLocks noChangeShapeType="1"/>
            </p:cNvSpPr>
            <p:nvPr/>
          </p:nvSpPr>
          <p:spPr bwMode="auto">
            <a:xfrm>
              <a:off x="1888" y="1048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3" name="Line 1034"/>
            <p:cNvSpPr>
              <a:spLocks noChangeShapeType="1"/>
            </p:cNvSpPr>
            <p:nvPr/>
          </p:nvSpPr>
          <p:spPr bwMode="auto">
            <a:xfrm>
              <a:off x="1888" y="1048"/>
              <a:ext cx="584" cy="1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4" name="Line 1035"/>
            <p:cNvSpPr>
              <a:spLocks noChangeShapeType="1"/>
            </p:cNvSpPr>
            <p:nvPr/>
          </p:nvSpPr>
          <p:spPr bwMode="auto">
            <a:xfrm flipV="1">
              <a:off x="1848" y="1104"/>
              <a:ext cx="60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5" name="Line 1036"/>
            <p:cNvSpPr>
              <a:spLocks noChangeShapeType="1"/>
            </p:cNvSpPr>
            <p:nvPr/>
          </p:nvSpPr>
          <p:spPr bwMode="auto">
            <a:xfrm>
              <a:off x="1848" y="2088"/>
              <a:ext cx="608" cy="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4466" name="Object 1046"/>
            <p:cNvGraphicFramePr>
              <a:graphicFrameLocks noChangeAspect="1"/>
            </p:cNvGraphicFramePr>
            <p:nvPr/>
          </p:nvGraphicFramePr>
          <p:xfrm>
            <a:off x="2591" y="929"/>
            <a:ext cx="882" cy="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9" name="Worksheet" r:id="rId11" imgW="1400545" imgH="1190972" progId="Excel.Sheet.8">
                    <p:embed/>
                  </p:oleObj>
                </mc:Choice>
                <mc:Fallback>
                  <p:oleObj name="Worksheet" r:id="rId11" imgW="1400545" imgH="119097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929"/>
                          <a:ext cx="882" cy="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7" name="Object 1047"/>
            <p:cNvGraphicFramePr>
              <a:graphicFrameLocks noChangeAspect="1"/>
            </p:cNvGraphicFramePr>
            <p:nvPr/>
          </p:nvGraphicFramePr>
          <p:xfrm>
            <a:off x="2575" y="2230"/>
            <a:ext cx="882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30" name="Worksheet" r:id="rId13" imgW="1400545" imgH="895842" progId="Excel.Sheet.8">
                    <p:embed/>
                  </p:oleObj>
                </mc:Choice>
                <mc:Fallback>
                  <p:oleObj name="Worksheet" r:id="rId13" imgW="1400545" imgH="895842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" y="2230"/>
                          <a:ext cx="882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8" name="Text Box 1048"/>
            <p:cNvSpPr txBox="1">
              <a:spLocks noChangeArrowheads="1"/>
            </p:cNvSpPr>
            <p:nvPr/>
          </p:nvSpPr>
          <p:spPr bwMode="auto">
            <a:xfrm>
              <a:off x="1939" y="811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  <p:sp>
          <p:nvSpPr>
            <p:cNvPr id="104469" name="Text Box 1049"/>
            <p:cNvSpPr txBox="1">
              <a:spLocks noChangeArrowheads="1"/>
            </p:cNvSpPr>
            <p:nvPr/>
          </p:nvSpPr>
          <p:spPr bwMode="auto">
            <a:xfrm>
              <a:off x="1923" y="2219"/>
              <a:ext cx="4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/>
              <a:r>
                <a:rPr lang="en-US" altLang="x-none" sz="2000"/>
                <a:t>sum</a:t>
              </a:r>
              <a:endParaRPr lang="en-US" altLang="x-none"/>
            </a:p>
          </p:txBody>
        </p:sp>
      </p:grpSp>
      <p:sp>
        <p:nvSpPr>
          <p:cNvPr id="104461" name="AutoShape 1050"/>
          <p:cNvSpPr>
            <a:spLocks noChangeArrowheads="1"/>
          </p:cNvSpPr>
          <p:nvPr/>
        </p:nvSpPr>
        <p:spPr bwMode="auto">
          <a:xfrm>
            <a:off x="2895600" y="330200"/>
            <a:ext cx="1587500" cy="876300"/>
          </a:xfrm>
          <a:prstGeom prst="plus">
            <a:avLst>
              <a:gd name="adj" fmla="val 25000"/>
            </a:avLst>
          </a:prstGeom>
          <a:solidFill>
            <a:schemeClr val="bg1"/>
          </a:solidFill>
          <a:ln w="9525">
            <a:solidFill>
              <a:srgbClr val="FF505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less</a:t>
            </a:r>
          </a:p>
          <a:p>
            <a:pPr algn="ctr" eaLnBrk="1" hangingPunct="1"/>
            <a:r>
              <a:rPr lang="en-US" altLang="x-none" sz="2800">
                <a:solidFill>
                  <a:srgbClr val="FF5050"/>
                </a:solidFill>
              </a:rPr>
              <a:t>data!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057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35100" y="1796752"/>
            <a:ext cx="7380436" cy="4800600"/>
          </a:xfrm>
        </p:spPr>
        <p:txBody>
          <a:bodyPr/>
          <a:lstStyle/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Idea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</a:p>
          <a:p>
            <a:pPr lvl="1"/>
            <a:r>
              <a:rPr lang="en-US" altLang="zh-CN" dirty="0" smtClean="0"/>
              <a:t>Generate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plans</a:t>
            </a:r>
          </a:p>
          <a:p>
            <a:pPr lvl="1"/>
            <a:r>
              <a:rPr lang="en-US" altLang="zh-CN" dirty="0" smtClean="0"/>
              <a:t>Pick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one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</a:p>
          <a:p>
            <a:r>
              <a:rPr lang="en-US" dirty="0"/>
              <a:t>In generating plans, keep goal in mind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e.g.: Goal is parallelism in system with fast 	net, consider partitioning relation(s) </a:t>
            </a:r>
            <a:r>
              <a:rPr lang="en-US" dirty="0" smtClean="0"/>
              <a:t>first</a:t>
            </a:r>
          </a:p>
          <a:p>
            <a:pPr lvl="1"/>
            <a:r>
              <a:rPr lang="en-US" dirty="0" smtClean="0"/>
              <a:t>e.g</a:t>
            </a:r>
            <a:r>
              <a:rPr lang="en-US" dirty="0"/>
              <a:t>.: Goal is reduction of net traffic, 			consider semi-joins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F1A3-9D67-764D-A344-100232037081}" type="slidenum">
              <a:rPr lang="zh-CN" altLang="en-US" smtClean="0"/>
              <a:pPr/>
              <a:t>69</a:t>
            </a:fld>
            <a:endParaRPr lang="zh-CN" alt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8277944" y="1143000"/>
            <a:ext cx="0" cy="1524000"/>
            <a:chOff x="3312" y="2832"/>
            <a:chExt cx="0" cy="960"/>
          </a:xfrm>
        </p:grpSpPr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8582744" y="1143000"/>
            <a:ext cx="0" cy="1524000"/>
            <a:chOff x="3312" y="2832"/>
            <a:chExt cx="0" cy="960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8887544" y="1143000"/>
            <a:ext cx="0" cy="1524000"/>
            <a:chOff x="3312" y="2832"/>
            <a:chExt cx="0" cy="960"/>
          </a:xfrm>
        </p:grpSpPr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7973144" y="1143000"/>
            <a:ext cx="0" cy="1524000"/>
            <a:chOff x="3312" y="2832"/>
            <a:chExt cx="0" cy="960"/>
          </a:xfrm>
        </p:grpSpPr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7668344" y="1143000"/>
            <a:ext cx="0" cy="1524000"/>
            <a:chOff x="3312" y="2832"/>
            <a:chExt cx="0" cy="960"/>
          </a:xfrm>
        </p:grpSpPr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312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312" y="33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AutoShape 19"/>
          <p:cNvSpPr>
            <a:spLocks/>
          </p:cNvSpPr>
          <p:nvPr/>
        </p:nvSpPr>
        <p:spPr bwMode="auto">
          <a:xfrm rot="16200000">
            <a:off x="8125544" y="243840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7973144" y="2971800"/>
            <a:ext cx="67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400" u="none"/>
              <a:t>min</a:t>
            </a: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7668344" y="914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7973144" y="9906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8277944" y="990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8430344" y="914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8506544" y="83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8049344" y="381000"/>
            <a:ext cx="471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 u="sng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u="sng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u="none" dirty="0"/>
              <a:t>Q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47702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 smtClean="0"/>
              <a:t>Reduction for Hybrid Fragmentation</a:t>
            </a:r>
            <a:endParaRPr lang="zh-CN" altLang="en-US" sz="3200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By </a:t>
            </a:r>
            <a:r>
              <a:rPr lang="en-US" altLang="zh-CN">
                <a:solidFill>
                  <a:srgbClr val="C00000"/>
                </a:solidFill>
              </a:rPr>
              <a:t>rule 3</a:t>
            </a:r>
            <a:r>
              <a:rPr lang="en-US" altLang="zh-CN"/>
              <a:t>, E3 is eliminated, and by </a:t>
            </a:r>
            <a:r>
              <a:rPr lang="en-US" altLang="zh-CN">
                <a:solidFill>
                  <a:srgbClr val="C00000"/>
                </a:solidFill>
              </a:rPr>
              <a:t>rule 1</a:t>
            </a:r>
            <a:r>
              <a:rPr lang="en-US" altLang="zh-CN"/>
              <a:t>, E1 is eliminated. The reduced query is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5CC032-91D1-5F46-A7F9-1D7229C90B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4688"/>
            <a:ext cx="2324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04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E01253A-58AB-9344-A0C3-5BCF9BD79F1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21508" name="Picture 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2875"/>
            <a:ext cx="4410075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44"/>
          <p:cNvSpPr txBox="1">
            <a:spLocks noChangeArrowheads="1"/>
          </p:cNvSpPr>
          <p:nvPr/>
        </p:nvSpPr>
        <p:spPr bwMode="auto">
          <a:xfrm>
            <a:off x="6286500" y="1857375"/>
            <a:ext cx="2857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  <a:latin typeface="Gill Sans MT" charset="0"/>
                <a:ea typeface="华文中宋" charset="-122"/>
              </a:rPr>
              <a:t>The last two layers of the laying scheme of last chapter</a:t>
            </a:r>
            <a:endParaRPr lang="zh-CN" altLang="en-US" sz="24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00188" y="3643313"/>
            <a:ext cx="4714875" cy="235743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Shape 10"/>
          <p:cNvCxnSpPr>
            <a:stCxn id="9" idx="3"/>
          </p:cNvCxnSpPr>
          <p:nvPr/>
        </p:nvCxnSpPr>
        <p:spPr>
          <a:xfrm flipV="1">
            <a:off x="6215063" y="3143250"/>
            <a:ext cx="1643062" cy="1679575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3DD7558-148F-3147-97E0-9CA5AEA7880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2532" name="Rectangle 9"/>
          <p:cNvSpPr>
            <a:spLocks noChangeArrowheads="1"/>
          </p:cNvSpPr>
          <p:nvPr/>
        </p:nvSpPr>
        <p:spPr bwMode="auto">
          <a:xfrm>
            <a:off x="1214438" y="993775"/>
            <a:ext cx="6786562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/>
              <a:t>The query resulting from decomposition and localization can be executed in many ways by choosing different data transfer paths.</a:t>
            </a:r>
          </a:p>
          <a:p>
            <a:pPr eaLnBrk="1" hangingPunct="1"/>
            <a:endParaRPr lang="en-US" altLang="zh-CN" sz="3600"/>
          </a:p>
          <a:p>
            <a:pPr eaLnBrk="1" hangingPunct="1"/>
            <a:r>
              <a:rPr lang="en-US" altLang="zh-CN" sz="3600"/>
              <a:t>We need an optimizer to choose a strategy close to the optimal 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4157</TotalTime>
  <Words>2230</Words>
  <Application>Microsoft Macintosh PowerPoint</Application>
  <PresentationFormat>On-screen Show (4:3)</PresentationFormat>
  <Paragraphs>875</Paragraphs>
  <Slides>69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5" baseType="lpstr">
      <vt:lpstr>Arial</vt:lpstr>
      <vt:lpstr>Calibri</vt:lpstr>
      <vt:lpstr>Courier New</vt:lpstr>
      <vt:lpstr>Gill Sans MT</vt:lpstr>
      <vt:lpstr>Mangal</vt:lpstr>
      <vt:lpstr>Symbol</vt:lpstr>
      <vt:lpstr>Tahoma</vt:lpstr>
      <vt:lpstr>Times New Roman</vt:lpstr>
      <vt:lpstr>Verdana</vt:lpstr>
      <vt:lpstr>Wingdings 2</vt:lpstr>
      <vt:lpstr>ZapfDingbats</vt:lpstr>
      <vt:lpstr>华文中宋</vt:lpstr>
      <vt:lpstr>宋体</vt:lpstr>
      <vt:lpstr>Solstice</vt:lpstr>
      <vt:lpstr>Equation</vt:lpstr>
      <vt:lpstr>Worksheet</vt:lpstr>
      <vt:lpstr>Distributed Database Systems</vt:lpstr>
      <vt:lpstr>Review: Query Decomposition</vt:lpstr>
      <vt:lpstr>Review: Localization</vt:lpstr>
      <vt:lpstr>Reduction for Hybrid Fragmentation</vt:lpstr>
      <vt:lpstr>Reduction for Hybrid Fragmentation</vt:lpstr>
      <vt:lpstr>Reduction for Hybrid Fragmentation</vt:lpstr>
      <vt:lpstr>Reduction for Hybrid Fragmentation</vt:lpstr>
      <vt:lpstr>PowerPoint Presentation</vt:lpstr>
      <vt:lpstr>PowerPoint Presentation</vt:lpstr>
      <vt:lpstr>Inputs to Query Optimizer</vt:lpstr>
      <vt:lpstr>Overview of Query Optimization</vt:lpstr>
      <vt:lpstr>Cost Model</vt:lpstr>
      <vt:lpstr>Cost Model</vt:lpstr>
      <vt:lpstr>Cost Model</vt:lpstr>
      <vt:lpstr>Cost Model</vt:lpstr>
      <vt:lpstr>Cost Model</vt:lpstr>
      <vt:lpstr>Cost Model</vt:lpstr>
      <vt:lpstr>Differences with centralized optimization</vt:lpstr>
      <vt:lpstr>Parallel/distributed sort</vt:lpstr>
      <vt:lpstr>PowerPoint Presentation</vt:lpstr>
      <vt:lpstr>Basic sort</vt:lpstr>
      <vt:lpstr>PowerPoint Presentation</vt:lpstr>
      <vt:lpstr> Same idea on different        architectures</vt:lpstr>
      <vt:lpstr>Range partitioning sort</vt:lpstr>
      <vt:lpstr>PowerPoint Presentation</vt:lpstr>
      <vt:lpstr> Selecting a good partition vector</vt:lpstr>
      <vt:lpstr>Example</vt:lpstr>
      <vt:lpstr> Sample scenario:</vt:lpstr>
      <vt:lpstr> Sample scenario:</vt:lpstr>
      <vt:lpstr>PowerPoint Presentation</vt:lpstr>
      <vt:lpstr>PowerPoint Presentation</vt:lpstr>
      <vt:lpstr>Variations</vt:lpstr>
      <vt:lpstr> More than one round</vt:lpstr>
      <vt:lpstr>Parallel external sort-merge</vt:lpstr>
      <vt:lpstr> Parallel/distributed Join</vt:lpstr>
      <vt:lpstr>Partitioned Join (Equi-join)</vt:lpstr>
      <vt:lpstr>Notes:</vt:lpstr>
      <vt:lpstr>More notes:</vt:lpstr>
      <vt:lpstr>PowerPoint Presentation</vt:lpstr>
      <vt:lpstr>Notes:</vt:lpstr>
      <vt:lpstr>General fragment and replicate join</vt:lpstr>
      <vt:lpstr> S is partitioned in similar fashion</vt:lpstr>
      <vt:lpstr>Notes:</vt:lpstr>
      <vt:lpstr>Motivation for Map-Reduce</vt:lpstr>
      <vt:lpstr>PowerPoint Presentation</vt:lpstr>
      <vt:lpstr>Building Text Index - Part I</vt:lpstr>
      <vt:lpstr>Building Text Index - Part II</vt:lpstr>
      <vt:lpstr>Generalizing: Map-Reduce</vt:lpstr>
      <vt:lpstr>Generalizing: Map-Reduce</vt:lpstr>
      <vt:lpstr> Semi-join</vt:lpstr>
      <vt:lpstr>Example: R      S</vt:lpstr>
      <vt:lpstr>Example: R      S</vt:lpstr>
      <vt:lpstr>Example: R      S</vt:lpstr>
      <vt:lpstr>PowerPoint Presentation</vt:lpstr>
      <vt:lpstr>PowerPoint Presentation</vt:lpstr>
      <vt:lpstr> In general:</vt:lpstr>
      <vt:lpstr>PowerPoint Presentation</vt:lpstr>
      <vt:lpstr> Three way joins with semi-joins</vt:lpstr>
      <vt:lpstr> Three way joins with semi-joins</vt:lpstr>
      <vt:lpstr> Three way joins with semi-joins</vt:lpstr>
      <vt:lpstr>PowerPoint Presentation</vt:lpstr>
      <vt:lpstr>Other parallel operations</vt:lpstr>
      <vt:lpstr>Example:</vt:lpstr>
      <vt:lpstr>Example:</vt:lpstr>
      <vt:lpstr>Example:</vt:lpstr>
      <vt:lpstr>Example:</vt:lpstr>
      <vt:lpstr>Example:</vt:lpstr>
      <vt:lpstr>Example:</vt:lpstr>
      <vt:lpstr>Summary</vt:lpstr>
    </vt:vector>
  </TitlesOfParts>
  <Company>DB Group, Tsinghua University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696</cp:revision>
  <dcterms:created xsi:type="dcterms:W3CDTF">2007-09-19T09:41:51Z</dcterms:created>
  <dcterms:modified xsi:type="dcterms:W3CDTF">2019-10-22T09:57:04Z</dcterms:modified>
</cp:coreProperties>
</file>