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handoutMasterIdLst>
    <p:handoutMasterId r:id="rId37"/>
  </p:handoutMasterIdLst>
  <p:sldIdLst>
    <p:sldId id="256" r:id="rId2"/>
    <p:sldId id="729" r:id="rId3"/>
    <p:sldId id="730" r:id="rId4"/>
    <p:sldId id="731" r:id="rId5"/>
    <p:sldId id="732" r:id="rId6"/>
    <p:sldId id="733" r:id="rId7"/>
    <p:sldId id="736" r:id="rId8"/>
    <p:sldId id="737" r:id="rId9"/>
    <p:sldId id="738" r:id="rId10"/>
    <p:sldId id="734" r:id="rId11"/>
    <p:sldId id="735" r:id="rId12"/>
    <p:sldId id="739" r:id="rId13"/>
    <p:sldId id="740" r:id="rId14"/>
    <p:sldId id="741" r:id="rId15"/>
    <p:sldId id="561" r:id="rId16"/>
    <p:sldId id="742" r:id="rId17"/>
    <p:sldId id="743" r:id="rId18"/>
    <p:sldId id="744" r:id="rId19"/>
    <p:sldId id="745" r:id="rId20"/>
    <p:sldId id="746" r:id="rId21"/>
    <p:sldId id="747" r:id="rId22"/>
    <p:sldId id="748" r:id="rId23"/>
    <p:sldId id="749" r:id="rId24"/>
    <p:sldId id="750" r:id="rId25"/>
    <p:sldId id="751" r:id="rId26"/>
    <p:sldId id="752" r:id="rId27"/>
    <p:sldId id="753" r:id="rId28"/>
    <p:sldId id="754" r:id="rId29"/>
    <p:sldId id="755" r:id="rId30"/>
    <p:sldId id="756" r:id="rId31"/>
    <p:sldId id="758" r:id="rId32"/>
    <p:sldId id="760" r:id="rId33"/>
    <p:sldId id="759" r:id="rId34"/>
    <p:sldId id="757" r:id="rId3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autoAdjust="0"/>
    <p:restoredTop sz="96851" autoAdjust="0"/>
  </p:normalViewPr>
  <p:slideViewPr>
    <p:cSldViewPr>
      <p:cViewPr>
        <p:scale>
          <a:sx n="85" d="100"/>
          <a:sy n="85" d="100"/>
        </p:scale>
        <p:origin x="1296" y="3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7C92AD4-5C71-7D44-9CDE-66292ABCF78A}" type="datetimeFigureOut">
              <a:rPr lang="en-US"/>
              <a:pPr>
                <a:defRPr/>
              </a:pPr>
              <a:t>12/9/20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2A1311F9-A587-A447-82A4-E2944E0C60C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9F0FEC3-625A-024F-97C0-2954B193619B}" type="datetimeFigureOut">
              <a:rPr lang="zh-CN" altLang="en-US"/>
              <a:pPr>
                <a:defRPr/>
              </a:pPr>
              <a:t>2020/12/9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5F4FD21C-3A28-0F4D-8577-8A42922D03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5F93E9AF-63BE-2C42-A418-79526A7BF664}" type="slidenum">
              <a:rPr lang="zh-CN" altLang="en-US"/>
              <a:pPr>
                <a:spcBef>
                  <a:spcPct val="0"/>
                </a:spcBef>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6DB1095-4CF8-6E42-985E-F3A038095906}" type="datetime5">
              <a:rPr lang="zh-CN" altLang="en-US"/>
              <a:pPr>
                <a:defRPr/>
              </a:pPr>
              <a:t>2020/12/9</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pPr>
              <a:defRPr/>
            </a:pPr>
            <a:fld id="{93689976-14C1-AE49-AA88-EF1050FEBDF8}" type="slidenum">
              <a:rPr lang="zh-CN" altLang="en-US"/>
              <a:pPr>
                <a:defRPr/>
              </a:pPr>
              <a:t>‹#›</a:t>
            </a:fld>
            <a:endParaRPr lang="zh-CN" altLang="en-US"/>
          </a:p>
        </p:txBody>
      </p:sp>
    </p:spTree>
    <p:extLst>
      <p:ext uri="{BB962C8B-B14F-4D97-AF65-F5344CB8AC3E}">
        <p14:creationId xmlns:p14="http://schemas.microsoft.com/office/powerpoint/2010/main" val="10630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878B0DC-F7FF-8340-BB9C-FEA106057046}" type="datetime5">
              <a:rPr lang="zh-CN" altLang="en-US"/>
              <a:pPr>
                <a:defRPr/>
              </a:pPr>
              <a:t>2020/12/9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93A2612F-B1E6-6B47-9A67-9C862A131ACA}" type="slidenum">
              <a:rPr lang="zh-CN" altLang="en-US"/>
              <a:pPr>
                <a:defRPr/>
              </a:pPr>
              <a:t>‹#›</a:t>
            </a:fld>
            <a:endParaRPr lang="zh-CN" altLang="en-US"/>
          </a:p>
        </p:txBody>
      </p:sp>
    </p:spTree>
    <p:extLst>
      <p:ext uri="{BB962C8B-B14F-4D97-AF65-F5344CB8AC3E}">
        <p14:creationId xmlns:p14="http://schemas.microsoft.com/office/powerpoint/2010/main" val="189817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F81E4EA-24B6-0444-9F70-92316CFFF411}" type="datetime5">
              <a:rPr lang="zh-CN" altLang="en-US"/>
              <a:pPr>
                <a:defRPr/>
              </a:pPr>
              <a:t>2020/12/9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84A0502B-A706-A741-9E22-43438DDBBEE1}" type="slidenum">
              <a:rPr lang="zh-CN" altLang="en-US"/>
              <a:pPr>
                <a:defRPr/>
              </a:pPr>
              <a:t>‹#›</a:t>
            </a:fld>
            <a:endParaRPr lang="zh-CN" altLang="en-US"/>
          </a:p>
        </p:txBody>
      </p:sp>
    </p:spTree>
    <p:extLst>
      <p:ext uri="{BB962C8B-B14F-4D97-AF65-F5344CB8AC3E}">
        <p14:creationId xmlns:p14="http://schemas.microsoft.com/office/powerpoint/2010/main" val="175247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C55E2BA-0012-054E-BFC7-51AE9519C06A}" type="datetime5">
              <a:rPr lang="zh-CN" altLang="en-US"/>
              <a:pPr>
                <a:defRPr/>
              </a:pPr>
              <a:t>2020/12/9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07A5CAEE-885A-5D41-93DF-9DC29A9FE4F0}" type="slidenum">
              <a:rPr lang="zh-CN" altLang="en-US"/>
              <a:pPr>
                <a:defRPr/>
              </a:pPr>
              <a:t>‹#›</a:t>
            </a:fld>
            <a:endParaRPr lang="zh-CN" altLang="en-US"/>
          </a:p>
        </p:txBody>
      </p:sp>
    </p:spTree>
    <p:extLst>
      <p:ext uri="{BB962C8B-B14F-4D97-AF65-F5344CB8AC3E}">
        <p14:creationId xmlns:p14="http://schemas.microsoft.com/office/powerpoint/2010/main" val="200196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EA1CD8D2-91BB-9042-861D-105735517F76}" type="datetime5">
              <a:rPr lang="zh-CN" altLang="en-US"/>
              <a:pPr>
                <a:defRPr/>
              </a:pPr>
              <a:t>2020/12/9</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5F740FD0-8EE3-EB4C-9F5D-1265FFD62F83}" type="slidenum">
              <a:rPr lang="zh-CN" altLang="en-US"/>
              <a:pPr>
                <a:defRPr/>
              </a:pPr>
              <a:t>‹#›</a:t>
            </a:fld>
            <a:endParaRPr lang="zh-CN" altLang="en-US"/>
          </a:p>
        </p:txBody>
      </p:sp>
    </p:spTree>
    <p:extLst>
      <p:ext uri="{BB962C8B-B14F-4D97-AF65-F5344CB8AC3E}">
        <p14:creationId xmlns:p14="http://schemas.microsoft.com/office/powerpoint/2010/main" val="157006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EBA570B-1793-E142-B703-D4D4396082F3}" type="datetime5">
              <a:rPr lang="zh-CN" altLang="en-US"/>
              <a:pPr>
                <a:defRPr/>
              </a:pPr>
              <a:t>2020/12/9</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pPr>
              <a:defRPr/>
            </a:pPr>
            <a:fld id="{DAD75E58-BA64-CE44-99C4-F88A6043C014}" type="slidenum">
              <a:rPr lang="zh-CN" altLang="en-US"/>
              <a:pPr>
                <a:defRPr/>
              </a:pPr>
              <a:t>‹#›</a:t>
            </a:fld>
            <a:endParaRPr lang="zh-CN" altLang="en-US"/>
          </a:p>
        </p:txBody>
      </p:sp>
    </p:spTree>
    <p:extLst>
      <p:ext uri="{BB962C8B-B14F-4D97-AF65-F5344CB8AC3E}">
        <p14:creationId xmlns:p14="http://schemas.microsoft.com/office/powerpoint/2010/main" val="29405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1CC4731-1A53-D245-9BE7-D2826DD274DF}" type="datetime5">
              <a:rPr lang="zh-CN" altLang="en-US"/>
              <a:pPr>
                <a:defRPr/>
              </a:pPr>
              <a:t>2020/12/9</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6952F760-B856-BF4D-942A-CE38D478F8F8}" type="slidenum">
              <a:rPr lang="zh-CN" altLang="en-US"/>
              <a:pPr>
                <a:defRPr/>
              </a:pPr>
              <a:t>‹#›</a:t>
            </a:fld>
            <a:endParaRPr lang="zh-CN" altLang="en-US"/>
          </a:p>
        </p:txBody>
      </p:sp>
    </p:spTree>
    <p:extLst>
      <p:ext uri="{BB962C8B-B14F-4D97-AF65-F5344CB8AC3E}">
        <p14:creationId xmlns:p14="http://schemas.microsoft.com/office/powerpoint/2010/main" val="19317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662CCE5-4FC0-0348-92D0-CADFACCEEE8D}" type="datetime5">
              <a:rPr lang="zh-CN" altLang="en-US"/>
              <a:pPr>
                <a:defRPr/>
              </a:pPr>
              <a:t>2020/12/9</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pPr>
              <a:defRPr/>
            </a:pPr>
            <a:fld id="{DC9B6FBC-F874-CB43-92C6-2781C33F17CB}" type="slidenum">
              <a:rPr lang="zh-CN" altLang="en-US"/>
              <a:pPr>
                <a:defRPr/>
              </a:pPr>
              <a:t>‹#›</a:t>
            </a:fld>
            <a:endParaRPr lang="zh-CN" altLang="en-US"/>
          </a:p>
        </p:txBody>
      </p:sp>
    </p:spTree>
    <p:extLst>
      <p:ext uri="{BB962C8B-B14F-4D97-AF65-F5344CB8AC3E}">
        <p14:creationId xmlns:p14="http://schemas.microsoft.com/office/powerpoint/2010/main" val="8818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550498A3-15E0-1847-A78D-C5EB1A718412}" type="datetime5">
              <a:rPr lang="zh-CN" altLang="en-US"/>
              <a:pPr>
                <a:defRPr/>
              </a:pPr>
              <a:t>2020/12/9</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pPr>
              <a:defRPr/>
            </a:pPr>
            <a:fld id="{848982D6-D174-A545-B131-2B2F10B139C7}" type="slidenum">
              <a:rPr lang="zh-CN" altLang="en-US"/>
              <a:pPr>
                <a:defRPr/>
              </a:pPr>
              <a:t>‹#›</a:t>
            </a:fld>
            <a:endParaRPr lang="zh-CN" altLang="en-US"/>
          </a:p>
        </p:txBody>
      </p:sp>
    </p:spTree>
    <p:extLst>
      <p:ext uri="{BB962C8B-B14F-4D97-AF65-F5344CB8AC3E}">
        <p14:creationId xmlns:p14="http://schemas.microsoft.com/office/powerpoint/2010/main" val="168048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975CFF1D-FBD6-654E-9F18-005BD2A549F0}" type="datetime5">
              <a:rPr lang="zh-CN" altLang="en-US"/>
              <a:pPr>
                <a:defRPr/>
              </a:pPr>
              <a:t>2020/12/9</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FF33E134-9DE7-734F-9768-FD4386680F51}" type="slidenum">
              <a:rPr lang="zh-CN" altLang="en-US"/>
              <a:pPr>
                <a:defRPr/>
              </a:pPr>
              <a:t>‹#›</a:t>
            </a:fld>
            <a:endParaRPr lang="zh-CN" altLang="en-US"/>
          </a:p>
        </p:txBody>
      </p:sp>
    </p:spTree>
    <p:extLst>
      <p:ext uri="{BB962C8B-B14F-4D97-AF65-F5344CB8AC3E}">
        <p14:creationId xmlns:p14="http://schemas.microsoft.com/office/powerpoint/2010/main" val="147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8"/>
              </a:srgbClr>
            </a:outerShdw>
          </a:effec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eaLnBrk="1" fontAlgn="auto" hangingPunct="1">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5DCCE6F-57B1-4C49-8FDC-78A98968FE29}" type="datetime5">
              <a:rPr lang="zh-CN" altLang="en-US"/>
              <a:pPr>
                <a:defRPr/>
              </a:pPr>
              <a:t>2020/12/9</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pPr>
              <a:defRPr/>
            </a:pPr>
            <a:fld id="{DE7E1A67-5B7E-B341-AF14-94DBF2AE31A9}" type="slidenum">
              <a:rPr lang="zh-CN" altLang="en-US"/>
              <a:pPr>
                <a:defRPr/>
              </a:pPr>
              <a:t>‹#›</a:t>
            </a:fld>
            <a:endParaRPr lang="zh-CN" altLang="en-US"/>
          </a:p>
        </p:txBody>
      </p:sp>
    </p:spTree>
    <p:extLst>
      <p:ext uri="{BB962C8B-B14F-4D97-AF65-F5344CB8AC3E}">
        <p14:creationId xmlns:p14="http://schemas.microsoft.com/office/powerpoint/2010/main" val="1918111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8"/>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8D172B3-BFC6-0547-9B8D-975E43B8DB29}" type="datetime5">
              <a:rPr lang="zh-CN" altLang="en-US"/>
              <a:pPr>
                <a:defRPr/>
              </a:pPr>
              <a:t>2020/12/9</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4B1A0"/>
                </a:solidFill>
                <a:latin typeface="Gill Sans MT" charset="0"/>
                <a:ea typeface="华文中宋" charset="-122"/>
              </a:defRPr>
            </a:lvl1pPr>
          </a:lstStyle>
          <a:p>
            <a:pPr>
              <a:defRPr/>
            </a:pPr>
            <a:fld id="{83395214-8E5F-614C-B33E-985BD0EFBF1D}" type="slidenum">
              <a:rPr lang="zh-CN" altLang="en-US"/>
              <a:pPr>
                <a:defRPr/>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87" r:id="rId1"/>
    <p:sldLayoutId id="2147483782" r:id="rId2"/>
    <p:sldLayoutId id="2147483788" r:id="rId3"/>
    <p:sldLayoutId id="2147483783" r:id="rId4"/>
    <p:sldLayoutId id="2147483789" r:id="rId5"/>
    <p:sldLayoutId id="2147483784" r:id="rId6"/>
    <p:sldLayoutId id="2147483790" r:id="rId7"/>
    <p:sldLayoutId id="2147483791" r:id="rId8"/>
    <p:sldLayoutId id="2147483792" r:id="rId9"/>
    <p:sldLayoutId id="2147483785" r:id="rId10"/>
    <p:sldLayoutId id="2147483786"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800" dirty="0" smtClean="0"/>
              <a:t>Autumn, </a:t>
            </a:r>
            <a:r>
              <a:rPr lang="en-US" altLang="zh-CN" sz="2800" dirty="0" smtClean="0"/>
              <a:t>2020</a:t>
            </a:r>
            <a:endParaRPr lang="zh-CN" altLang="en-US" sz="2800" dirty="0"/>
          </a:p>
        </p:txBody>
      </p:sp>
      <p:sp>
        <p:nvSpPr>
          <p:cNvPr id="13316" name="TextBox 3"/>
          <p:cNvSpPr txBox="1">
            <a:spLocks noChangeArrowheads="1"/>
          </p:cNvSpPr>
          <p:nvPr/>
        </p:nvSpPr>
        <p:spPr bwMode="auto">
          <a:xfrm>
            <a:off x="1428750" y="3000375"/>
            <a:ext cx="6929438" cy="2800350"/>
          </a:xfrm>
          <a:prstGeom prst="rect">
            <a:avLst/>
          </a:prstGeom>
          <a:noFill/>
          <a:ln w="9525">
            <a:noFill/>
            <a:miter lim="800000"/>
            <a:headEnd/>
            <a:tailEnd/>
          </a:ln>
        </p:spPr>
        <p:txBody>
          <a:bodyPr>
            <a:spAutoFit/>
          </a:bodyPr>
          <a:lstStyle/>
          <a:p>
            <a:pPr eaLnBrk="1" hangingPunct="1">
              <a:defRPr/>
            </a:pPr>
            <a:r>
              <a:rPr lang="en-US" altLang="zh-CN" sz="2800" dirty="0">
                <a:latin typeface="Gill Sans MT" pitchFamily="34" charset="0"/>
                <a:ea typeface="华文中宋" pitchFamily="2" charset="-122"/>
              </a:rPr>
              <a:t>Chapter 12 – Part </a:t>
            </a:r>
            <a:r>
              <a:rPr lang="en-US" altLang="zh-CN" sz="2800" dirty="0" smtClean="0">
                <a:latin typeface="Gill Sans MT" pitchFamily="34" charset="0"/>
                <a:ea typeface="华文中宋" pitchFamily="2" charset="-122"/>
              </a:rPr>
              <a:t>2 </a:t>
            </a:r>
            <a:r>
              <a:rPr lang="en-US" altLang="zh-CN" sz="2800" dirty="0">
                <a:latin typeface="Gill Sans MT" pitchFamily="34" charset="0"/>
                <a:ea typeface="华文中宋" pitchFamily="2" charset="-122"/>
              </a:rPr>
              <a:t>of 3</a:t>
            </a:r>
          </a:p>
          <a:p>
            <a:pPr eaLnBrk="1" hangingPunct="1">
              <a:defRPr/>
            </a:pPr>
            <a:endParaRPr lang="en-US" altLang="zh-CN" sz="2800" dirty="0">
              <a:latin typeface="Gill Sans MT" pitchFamily="34" charset="0"/>
              <a:ea typeface="华文中宋" pitchFamily="2" charset="-122"/>
            </a:endParaRPr>
          </a:p>
          <a:p>
            <a:pPr eaLnBrk="1" hangingPunct="1">
              <a:defRPr/>
            </a:pPr>
            <a:r>
              <a:rPr lang="en-US" sz="6000" dirty="0">
                <a:latin typeface="+mj-lt"/>
                <a:ea typeface="宋体" pitchFamily="2" charset="-122"/>
              </a:rPr>
              <a:t>Distributed DBMS Reliability</a:t>
            </a:r>
            <a:endParaRPr lang="zh-CN" altLang="en-US" sz="6000" dirty="0">
              <a:latin typeface="+mj-lt"/>
              <a:ea typeface="华文中宋" pitchFamily="2" charset="-122"/>
            </a:endParaRPr>
          </a:p>
        </p:txBody>
      </p:sp>
      <p:sp>
        <p:nvSpPr>
          <p:cNvPr id="4" name="TextBox 3"/>
          <p:cNvSpPr txBox="1"/>
          <p:nvPr/>
        </p:nvSpPr>
        <p:spPr>
          <a:xfrm>
            <a:off x="5580112" y="6188978"/>
            <a:ext cx="3563888" cy="646331"/>
          </a:xfrm>
          <a:prstGeom prst="rect">
            <a:avLst/>
          </a:prstGeom>
          <a:noFill/>
        </p:spPr>
        <p:txBody>
          <a:bodyPr wrap="square" rtlCol="0">
            <a:spAutoFit/>
          </a:bodyPr>
          <a:lstStyle/>
          <a:p>
            <a:r>
              <a:rPr lang="en-US" altLang="zh-CN" dirty="0" smtClean="0">
                <a:solidFill>
                  <a:schemeClr val="tx1">
                    <a:lumMod val="50000"/>
                    <a:lumOff val="50000"/>
                  </a:schemeClr>
                </a:solidFill>
              </a:rPr>
              <a:t>Some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parts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of</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the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slides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are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borrowed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from</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Stanford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CS347</a:t>
            </a: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1. Reliable </a:t>
            </a:r>
            <a:r>
              <a:rPr lang="en-US" b="1" dirty="0" smtClean="0"/>
              <a:t>network</a:t>
            </a:r>
          </a:p>
          <a:p>
            <a:pPr lvl="1"/>
            <a:r>
              <a:rPr lang="en-US" dirty="0" smtClean="0"/>
              <a:t>In </a:t>
            </a:r>
            <a:r>
              <a:rPr lang="en-US" dirty="0"/>
              <a:t>order </a:t>
            </a:r>
            <a:r>
              <a:rPr lang="en-US" dirty="0" smtClean="0"/>
              <a:t>messages</a:t>
            </a:r>
          </a:p>
          <a:p>
            <a:pPr lvl="1"/>
            <a:r>
              <a:rPr lang="en-US" dirty="0" smtClean="0"/>
              <a:t>No </a:t>
            </a:r>
            <a:r>
              <a:rPr lang="en-US" dirty="0"/>
              <a:t>spontaneous messages </a:t>
            </a:r>
            <a:endParaRPr lang="en-US" dirty="0" smtClean="0"/>
          </a:p>
          <a:p>
            <a:pPr lvl="1"/>
            <a:r>
              <a:rPr lang="en-US" dirty="0" smtClean="0"/>
              <a:t>Timeout T</a:t>
            </a:r>
            <a:r>
              <a:rPr lang="en-US" baseline="-25000" dirty="0" smtClean="0"/>
              <a:t>D</a:t>
            </a:r>
          </a:p>
          <a:p>
            <a:pPr lvl="2"/>
            <a:r>
              <a:rPr lang="en-US" dirty="0" smtClean="0"/>
              <a:t>No </a:t>
            </a:r>
            <a:r>
              <a:rPr lang="en-US" dirty="0"/>
              <a:t>response within T</a:t>
            </a:r>
            <a:r>
              <a:rPr lang="en-US" baseline="-25000" dirty="0"/>
              <a:t>D</a:t>
            </a:r>
            <a:r>
              <a:rPr lang="en-US" dirty="0"/>
              <a:t> means destination is down (not paused) </a:t>
            </a:r>
            <a:endParaRPr lang="en-US" dirty="0" smtClean="0"/>
          </a:p>
          <a:p>
            <a:pPr lvl="1"/>
            <a:r>
              <a:rPr lang="en-US" dirty="0" smtClean="0"/>
              <a:t>No </a:t>
            </a:r>
            <a:r>
              <a:rPr lang="en-US" dirty="0"/>
              <a:t>lost messages except due to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10</a:t>
            </a:fld>
            <a:endParaRPr lang="zh-CN" altLang="en-US"/>
          </a:p>
        </p:txBody>
      </p:sp>
    </p:spTree>
    <p:extLst>
      <p:ext uri="{BB962C8B-B14F-4D97-AF65-F5344CB8AC3E}">
        <p14:creationId xmlns:p14="http://schemas.microsoft.com/office/powerpoint/2010/main" val="1303092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Variation of reliable network </a:t>
            </a:r>
            <a:endParaRPr lang="en-US" dirty="0"/>
          </a:p>
          <a:p>
            <a:r>
              <a:rPr lang="en-US" dirty="0"/>
              <a:t>Persistent messages</a:t>
            </a:r>
            <a:br>
              <a:rPr lang="en-US" dirty="0"/>
            </a:br>
            <a:r>
              <a:rPr lang="en-US" dirty="0"/>
              <a:t>If destination down, network will eventually deliver message </a:t>
            </a:r>
            <a:endParaRPr lang="en-US" dirty="0" smtClean="0"/>
          </a:p>
          <a:p>
            <a:r>
              <a:rPr lang="en-US" dirty="0" smtClean="0"/>
              <a:t>Simplifies </a:t>
            </a:r>
            <a:r>
              <a:rPr lang="en-US" dirty="0"/>
              <a:t>node recovery, but inefficient</a:t>
            </a:r>
            <a:br>
              <a:rPr lang="en-US" dirty="0"/>
            </a:br>
            <a:endParaRPr lang="en-US" dirty="0" smtClean="0"/>
          </a:p>
          <a:p>
            <a:r>
              <a:rPr lang="en-US" dirty="0" smtClean="0"/>
              <a:t>Not </a:t>
            </a:r>
            <a:r>
              <a:rPr lang="en-US" dirty="0"/>
              <a:t>considered here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11</a:t>
            </a:fld>
            <a:endParaRPr lang="zh-CN" altLang="en-US"/>
          </a:p>
        </p:txBody>
      </p:sp>
    </p:spTree>
    <p:extLst>
      <p:ext uri="{BB962C8B-B14F-4D97-AF65-F5344CB8AC3E}">
        <p14:creationId xmlns:p14="http://schemas.microsoft.com/office/powerpoint/2010/main" val="1350558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a:t>
            </a:r>
            <a:r>
              <a:rPr lang="zh-CN" altLang="en-US" dirty="0" smtClean="0"/>
              <a:t> </a:t>
            </a:r>
            <a:r>
              <a:rPr lang="en-US" altLang="zh-CN" dirty="0" smtClean="0"/>
              <a:t>Models</a:t>
            </a:r>
            <a:endParaRPr lang="en-US" dirty="0"/>
          </a:p>
        </p:txBody>
      </p:sp>
      <p:sp>
        <p:nvSpPr>
          <p:cNvPr id="3" name="Content Placeholder 2"/>
          <p:cNvSpPr>
            <a:spLocks noGrp="1"/>
          </p:cNvSpPr>
          <p:nvPr>
            <p:ph idx="1"/>
          </p:nvPr>
        </p:nvSpPr>
        <p:spPr/>
        <p:txBody>
          <a:bodyPr/>
          <a:lstStyle/>
          <a:p>
            <a:r>
              <a:rPr lang="en-US" dirty="0"/>
              <a:t>2. </a:t>
            </a:r>
            <a:r>
              <a:rPr lang="en-US" b="1" dirty="0" err="1"/>
              <a:t>Partitionable</a:t>
            </a:r>
            <a:r>
              <a:rPr lang="en-US" b="1" dirty="0"/>
              <a:t> network</a:t>
            </a:r>
            <a:br>
              <a:rPr lang="en-US" b="1" dirty="0"/>
            </a:br>
            <a:r>
              <a:rPr lang="en-US" dirty="0"/>
              <a:t>In order messages</a:t>
            </a:r>
            <a:br>
              <a:rPr lang="en-US" dirty="0"/>
            </a:br>
            <a:r>
              <a:rPr lang="en-US" dirty="0"/>
              <a:t>No spontaneous messages </a:t>
            </a:r>
          </a:p>
          <a:p>
            <a:endParaRPr lang="en-US" dirty="0" smtClean="0"/>
          </a:p>
          <a:p>
            <a:endParaRPr lang="en-US" dirty="0"/>
          </a:p>
          <a:p>
            <a:endParaRPr lang="en-US" dirty="0" smtClean="0"/>
          </a:p>
          <a:p>
            <a:r>
              <a:rPr lang="en-US" dirty="0"/>
              <a:t>No timeout</a:t>
            </a:r>
            <a:br>
              <a:rPr lang="en-US" dirty="0"/>
            </a:br>
            <a:r>
              <a:rPr lang="en-US" dirty="0"/>
              <a:t>Nodes can have different views of the failures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12</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6748750" cy="1512168"/>
          </a:xfrm>
          <a:prstGeom prst="rect">
            <a:avLst/>
          </a:prstGeom>
        </p:spPr>
      </p:pic>
    </p:spTree>
    <p:extLst>
      <p:ext uri="{BB962C8B-B14F-4D97-AF65-F5344CB8AC3E}">
        <p14:creationId xmlns:p14="http://schemas.microsoft.com/office/powerpoint/2010/main" val="2033329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r>
              <a:rPr lang="zh-CN" altLang="en-US" dirty="0" smtClean="0"/>
              <a:t> </a:t>
            </a:r>
            <a:r>
              <a:rPr lang="en-US" altLang="zh-CN" dirty="0" smtClean="0"/>
              <a:t>Study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916832"/>
            <a:ext cx="7499350" cy="16811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13</a:t>
            </a:fld>
            <a:endParaRPr lang="zh-CN" altLang="en-US"/>
          </a:p>
        </p:txBody>
      </p:sp>
      <p:sp>
        <p:nvSpPr>
          <p:cNvPr id="8" name="Rectangle 7"/>
          <p:cNvSpPr/>
          <p:nvPr/>
        </p:nvSpPr>
        <p:spPr>
          <a:xfrm>
            <a:off x="1435100" y="3933056"/>
            <a:ext cx="7175500" cy="646331"/>
          </a:xfrm>
          <a:prstGeom prst="rect">
            <a:avLst/>
          </a:prstGeom>
        </p:spPr>
        <p:txBody>
          <a:bodyPr wrap="square">
            <a:spAutoFit/>
          </a:bodyPr>
          <a:lstStyle/>
          <a:p>
            <a:r>
              <a:rPr lang="en-US" dirty="0"/>
              <a:t>https://</a:t>
            </a:r>
            <a:r>
              <a:rPr lang="en-US" dirty="0" err="1"/>
              <a:t>arstechnica.com</a:t>
            </a:r>
            <a:r>
              <a:rPr lang="en-US" dirty="0"/>
              <a:t>/information-technology/2011/04/amazons-lengthy-cloud-outage-shows-the-danger-of-complexity/</a:t>
            </a:r>
          </a:p>
        </p:txBody>
      </p:sp>
    </p:spTree>
    <p:extLst>
      <p:ext uri="{BB962C8B-B14F-4D97-AF65-F5344CB8AC3E}">
        <p14:creationId xmlns:p14="http://schemas.microsoft.com/office/powerpoint/2010/main" val="461573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endParaRPr lang="en-US" dirty="0"/>
          </a:p>
          <a:p>
            <a:r>
              <a:rPr lang="en-US" b="1" dirty="0"/>
              <a:t>Reliable network </a:t>
            </a:r>
            <a:endParaRPr lang="en-US" dirty="0"/>
          </a:p>
          <a:p>
            <a:pPr lvl="1"/>
            <a:r>
              <a:rPr lang="en-US" dirty="0"/>
              <a:t>Fail-stop nodes</a:t>
            </a:r>
            <a:br>
              <a:rPr lang="en-US" dirty="0"/>
            </a:br>
            <a:r>
              <a:rPr lang="en-US" dirty="0"/>
              <a:t>No data replication (1) </a:t>
            </a:r>
          </a:p>
          <a:p>
            <a:pPr lvl="1"/>
            <a:r>
              <a:rPr lang="en-US" dirty="0"/>
              <a:t>Data replication (2) </a:t>
            </a:r>
          </a:p>
          <a:p>
            <a:r>
              <a:rPr lang="en-US" b="1" dirty="0" err="1"/>
              <a:t>Partitionable</a:t>
            </a:r>
            <a:r>
              <a:rPr lang="en-US" b="1" dirty="0"/>
              <a:t> network </a:t>
            </a:r>
            <a:endParaRPr lang="en-US" dirty="0"/>
          </a:p>
          <a:p>
            <a:pPr lvl="1"/>
            <a:r>
              <a:rPr lang="en-US" dirty="0"/>
              <a:t>Fail-stop nodes (3)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14</a:t>
            </a:fld>
            <a:endParaRPr lang="zh-CN" altLang="en-US"/>
          </a:p>
        </p:txBody>
      </p:sp>
    </p:spTree>
    <p:extLst>
      <p:ext uri="{BB962C8B-B14F-4D97-AF65-F5344CB8AC3E}">
        <p14:creationId xmlns:p14="http://schemas.microsoft.com/office/powerpoint/2010/main" val="2022924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78100" y="2600325"/>
            <a:ext cx="6400800" cy="2286000"/>
          </a:xfrm>
        </p:spPr>
        <p:txBody>
          <a:bodyPr>
            <a:normAutofit/>
          </a:bodyPr>
          <a:lstStyle/>
          <a:p>
            <a:pPr eaLnBrk="1" hangingPunct="1">
              <a:defRPr/>
            </a:pPr>
            <a:r>
              <a:rPr lang="en-US" b="0" cap="none" dirty="0"/>
              <a:t>Distributed Commit Problem</a:t>
            </a:r>
            <a:endParaRPr lang="zh-CN" altLang="en-US" b="0" cap="none" dirty="0"/>
          </a:p>
        </p:txBody>
      </p:sp>
      <p:sp>
        <p:nvSpPr>
          <p:cNvPr id="7" name="Text Placeholder 6"/>
          <p:cNvSpPr>
            <a:spLocks noGrp="1"/>
          </p:cNvSpPr>
          <p:nvPr>
            <p:ph type="body" idx="1"/>
          </p:nvPr>
        </p:nvSpPr>
        <p:spPr>
          <a:xfrm>
            <a:off x="2578100" y="1066800"/>
            <a:ext cx="6400800" cy="1509713"/>
          </a:xfrm>
        </p:spPr>
        <p:txBody>
          <a:bodyPr/>
          <a:lstStyle/>
          <a:p>
            <a:pPr eaLnBrk="1" hangingPunct="1">
              <a:buFont typeface="Wingdings 2" pitchFamily="18" charset="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B57AD1C1-0645-954C-A194-F257F825431D}" type="slidenum">
              <a:rPr lang="zh-CN" altLang="en-US" sz="1200">
                <a:solidFill>
                  <a:srgbClr val="B4B1A0"/>
                </a:solidFill>
              </a:rPr>
              <a:pPr>
                <a:spcBef>
                  <a:spcPct val="0"/>
                </a:spcBef>
                <a:buClrTx/>
                <a:buSzTx/>
                <a:buFontTx/>
                <a:buNone/>
              </a:pPr>
              <a:t>15</a:t>
            </a:fld>
            <a:endParaRPr lang="zh-CN" altLang="en-US" sz="1200">
              <a:solidFill>
                <a:srgbClr val="B4B1A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Distributed Commit Problem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756697"/>
            <a:ext cx="7499350" cy="4182805"/>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5F740FD0-8EE3-EB4C-9F5D-1265FFD62F83}" type="slidenum">
              <a:rPr lang="zh-CN" altLang="en-US" smtClean="0"/>
              <a:pPr>
                <a:defRPr/>
              </a:pPr>
              <a:t>16</a:t>
            </a:fld>
            <a:endParaRPr lang="zh-CN" altLang="en-US"/>
          </a:p>
        </p:txBody>
      </p:sp>
    </p:spTree>
    <p:extLst>
      <p:ext uri="{BB962C8B-B14F-4D97-AF65-F5344CB8AC3E}">
        <p14:creationId xmlns:p14="http://schemas.microsoft.com/office/powerpoint/2010/main" val="23388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2PC ensures the </a:t>
            </a:r>
            <a:r>
              <a:rPr lang="en-US" dirty="0">
                <a:solidFill>
                  <a:srgbClr val="FF0000"/>
                </a:solidFill>
              </a:rPr>
              <a:t>atomic commitment </a:t>
            </a:r>
            <a:r>
              <a:rPr lang="en-US" dirty="0"/>
              <a:t>of distributed transaction</a:t>
            </a:r>
            <a:r>
              <a:rPr lang="en-US" dirty="0" smtClean="0"/>
              <a:t>.</a:t>
            </a:r>
          </a:p>
          <a:p>
            <a:r>
              <a:rPr lang="en-US" dirty="0"/>
              <a:t>2PC involves one coordinator at the originating site and more than one participant from other sites.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17</a:t>
            </a:fld>
            <a:endParaRPr lang="zh-CN" altLang="en-US"/>
          </a:p>
        </p:txBody>
      </p:sp>
    </p:spTree>
    <p:extLst>
      <p:ext uri="{BB962C8B-B14F-4D97-AF65-F5344CB8AC3E}">
        <p14:creationId xmlns:p14="http://schemas.microsoft.com/office/powerpoint/2010/main" val="89397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I</a:t>
            </a:r>
            <a:endParaRPr lang="en-US" dirty="0"/>
          </a:p>
        </p:txBody>
      </p:sp>
      <p:sp>
        <p:nvSpPr>
          <p:cNvPr id="3" name="Content Placeholder 2"/>
          <p:cNvSpPr>
            <a:spLocks noGrp="1"/>
          </p:cNvSpPr>
          <p:nvPr>
            <p:ph idx="1"/>
          </p:nvPr>
        </p:nvSpPr>
        <p:spPr/>
        <p:txBody>
          <a:bodyPr/>
          <a:lstStyle/>
          <a:p>
            <a:r>
              <a:rPr lang="en-US" dirty="0"/>
              <a:t>The coordinator sends a message to all participants asking if they are ready to commit, and every participant answers if it's ready or not according to its own condition.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18</a:t>
            </a:fld>
            <a:endParaRPr lang="zh-CN" altLang="en-US"/>
          </a:p>
        </p:txBody>
      </p:sp>
    </p:spTree>
    <p:extLst>
      <p:ext uri="{BB962C8B-B14F-4D97-AF65-F5344CB8AC3E}">
        <p14:creationId xmlns:p14="http://schemas.microsoft.com/office/powerpoint/2010/main" val="1998339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2</a:t>
            </a:r>
            <a:endParaRPr lang="en-US" dirty="0"/>
          </a:p>
        </p:txBody>
      </p:sp>
      <p:sp>
        <p:nvSpPr>
          <p:cNvPr id="3" name="Content Placeholder 2"/>
          <p:cNvSpPr>
            <a:spLocks noGrp="1"/>
          </p:cNvSpPr>
          <p:nvPr>
            <p:ph idx="1"/>
          </p:nvPr>
        </p:nvSpPr>
        <p:spPr/>
        <p:txBody>
          <a:bodyPr/>
          <a:lstStyle/>
          <a:p>
            <a:r>
              <a:rPr lang="en-US" dirty="0"/>
              <a:t>The coordinator makes the final decision global commit if all participants answer yes in phase 1, or global abort otherwise, and inform the decision to all participants. All participants take actions accordingly.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19</a:t>
            </a:fld>
            <a:endParaRPr lang="zh-CN" altLang="en-US"/>
          </a:p>
        </p:txBody>
      </p:sp>
    </p:spTree>
    <p:extLst>
      <p:ext uri="{BB962C8B-B14F-4D97-AF65-F5344CB8AC3E}">
        <p14:creationId xmlns:p14="http://schemas.microsoft.com/office/powerpoint/2010/main" val="1341908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Failures</a:t>
            </a:r>
          </a:p>
        </p:txBody>
      </p:sp>
      <p:sp>
        <p:nvSpPr>
          <p:cNvPr id="3" name="Content Placeholder 2"/>
          <p:cNvSpPr>
            <a:spLocks noGrp="1"/>
          </p:cNvSpPr>
          <p:nvPr>
            <p:ph idx="1"/>
          </p:nvPr>
        </p:nvSpPr>
        <p:spPr/>
        <p:txBody>
          <a:bodyPr/>
          <a:lstStyle/>
          <a:p>
            <a:r>
              <a:rPr lang="en-US" dirty="0"/>
              <a:t>Processor </a:t>
            </a:r>
            <a:r>
              <a:rPr lang="en-US" dirty="0" smtClean="0"/>
              <a:t>failures</a:t>
            </a:r>
          </a:p>
          <a:p>
            <a:pPr lvl="1"/>
            <a:r>
              <a:rPr lang="en-US" dirty="0" smtClean="0"/>
              <a:t>Halt</a:t>
            </a:r>
            <a:r>
              <a:rPr lang="en-US" dirty="0"/>
              <a:t>, delay, restart, erratic </a:t>
            </a:r>
            <a:r>
              <a:rPr lang="en-US" dirty="0" smtClean="0"/>
              <a:t>execution</a:t>
            </a:r>
          </a:p>
          <a:p>
            <a:r>
              <a:rPr lang="en-US" dirty="0" smtClean="0"/>
              <a:t>Storage failures</a:t>
            </a:r>
          </a:p>
          <a:p>
            <a:pPr lvl="1"/>
            <a:r>
              <a:rPr lang="en-US" dirty="0" smtClean="0"/>
              <a:t>Volatile </a:t>
            </a:r>
            <a:r>
              <a:rPr lang="en-US" dirty="0"/>
              <a:t>vs. non-volatile storage </a:t>
            </a:r>
            <a:r>
              <a:rPr lang="en-US" dirty="0" smtClean="0"/>
              <a:t>failures</a:t>
            </a:r>
          </a:p>
          <a:p>
            <a:pPr lvl="1"/>
            <a:r>
              <a:rPr lang="en-US" dirty="0" smtClean="0"/>
              <a:t>Atomic </a:t>
            </a:r>
            <a:r>
              <a:rPr lang="en-US" dirty="0"/>
              <a:t>write violations, transient errors, localized vs</a:t>
            </a:r>
            <a:r>
              <a:rPr lang="en-US" dirty="0" smtClean="0"/>
              <a:t>.</a:t>
            </a:r>
            <a:r>
              <a:rPr lang="zh-CN" altLang="en-US" dirty="0" smtClean="0"/>
              <a:t> </a:t>
            </a:r>
            <a:r>
              <a:rPr lang="en-US" dirty="0" smtClean="0"/>
              <a:t>global failures</a:t>
            </a:r>
          </a:p>
          <a:p>
            <a:r>
              <a:rPr lang="en-US" dirty="0" smtClean="0"/>
              <a:t>Network failures</a:t>
            </a:r>
          </a:p>
          <a:p>
            <a:pPr lvl="1"/>
            <a:r>
              <a:rPr lang="en-US" dirty="0" smtClean="0"/>
              <a:t>Lost </a:t>
            </a:r>
            <a:r>
              <a:rPr lang="en-US" dirty="0"/>
              <a:t>message, out-of-order messages, partitions, bounded delay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a:t>
            </a:fld>
            <a:endParaRPr lang="zh-CN" altLang="en-US"/>
          </a:p>
        </p:txBody>
      </p:sp>
    </p:spTree>
    <p:extLst>
      <p:ext uri="{BB962C8B-B14F-4D97-AF65-F5344CB8AC3E}">
        <p14:creationId xmlns:p14="http://schemas.microsoft.com/office/powerpoint/2010/main" val="1077989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54" y="1844824"/>
            <a:ext cx="7859696" cy="3693212"/>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20</a:t>
            </a:fld>
            <a:endParaRPr lang="zh-CN" altLang="en-US"/>
          </a:p>
        </p:txBody>
      </p:sp>
    </p:spTree>
    <p:extLst>
      <p:ext uri="{BB962C8B-B14F-4D97-AF65-F5344CB8AC3E}">
        <p14:creationId xmlns:p14="http://schemas.microsoft.com/office/powerpoint/2010/main" val="1594953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No lost messages (for now) </a:t>
            </a:r>
            <a:endParaRPr lang="en-US" dirty="0" smtClean="0"/>
          </a:p>
          <a:p>
            <a:pPr lvl="1"/>
            <a:r>
              <a:rPr lang="en-US" dirty="0" smtClean="0"/>
              <a:t>Reliable </a:t>
            </a:r>
            <a:r>
              <a:rPr lang="en-US" dirty="0"/>
              <a:t>network</a:t>
            </a:r>
            <a:br>
              <a:rPr lang="en-US" dirty="0"/>
            </a:br>
            <a:r>
              <a:rPr lang="en-US" dirty="0"/>
              <a:t>Will discuss node failures next </a:t>
            </a:r>
          </a:p>
          <a:p>
            <a:r>
              <a:rPr lang="en-US" dirty="0"/>
              <a:t>When </a:t>
            </a:r>
            <a:r>
              <a:rPr lang="en-US" b="1" dirty="0"/>
              <a:t>participant </a:t>
            </a:r>
            <a:r>
              <a:rPr lang="en-US" dirty="0"/>
              <a:t>enters W state</a:t>
            </a:r>
            <a:br>
              <a:rPr lang="en-US" dirty="0"/>
            </a:br>
            <a:r>
              <a:rPr lang="en-US" dirty="0" smtClean="0"/>
              <a:t>It </a:t>
            </a:r>
            <a:r>
              <a:rPr lang="en-US" dirty="0"/>
              <a:t>must have acquired all resources</a:t>
            </a:r>
            <a:br>
              <a:rPr lang="en-US" dirty="0"/>
            </a:br>
            <a:r>
              <a:rPr lang="en-US" dirty="0"/>
              <a:t>It can only abort or commit if so instructed by the coordinator </a:t>
            </a:r>
          </a:p>
          <a:p>
            <a:r>
              <a:rPr lang="en-US" b="1" dirty="0"/>
              <a:t>Coordinator </a:t>
            </a:r>
            <a:r>
              <a:rPr lang="en-US" dirty="0"/>
              <a:t>only enters C state if all participants are in W It is certain that all will </a:t>
            </a:r>
            <a:r>
              <a:rPr lang="en-US" i="1" dirty="0"/>
              <a:t>eventually </a:t>
            </a:r>
            <a:r>
              <a:rPr lang="en-US" dirty="0"/>
              <a:t>commit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21</a:t>
            </a:fld>
            <a:endParaRPr lang="zh-CN" altLang="en-US"/>
          </a:p>
        </p:txBody>
      </p:sp>
    </p:spTree>
    <p:extLst>
      <p:ext uri="{BB962C8B-B14F-4D97-AF65-F5344CB8AC3E}">
        <p14:creationId xmlns:p14="http://schemas.microsoft.com/office/powerpoint/2010/main" val="116584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Observations </a:t>
            </a:r>
            <a:endParaRPr lang="en-US" dirty="0"/>
          </a:p>
        </p:txBody>
      </p:sp>
      <p:sp>
        <p:nvSpPr>
          <p:cNvPr id="3" name="Content Placeholder 2"/>
          <p:cNvSpPr>
            <a:spLocks noGrp="1"/>
          </p:cNvSpPr>
          <p:nvPr>
            <p:ph idx="1"/>
          </p:nvPr>
        </p:nvSpPr>
        <p:spPr/>
        <p:txBody>
          <a:bodyPr/>
          <a:lstStyle/>
          <a:p>
            <a:r>
              <a:rPr lang="en-US" sz="2600" dirty="0"/>
              <a:t>A participant can unilaterally abort before he answers "yes". </a:t>
            </a:r>
          </a:p>
          <a:p>
            <a:r>
              <a:rPr lang="en-US" sz="2600" dirty="0" smtClean="0"/>
              <a:t>Once </a:t>
            </a:r>
            <a:r>
              <a:rPr lang="en-US" sz="2600" dirty="0"/>
              <a:t>a participant answers "yes", it must prepare for commit and cannot change its vote. </a:t>
            </a:r>
          </a:p>
          <a:p>
            <a:r>
              <a:rPr lang="en-US" sz="2600" dirty="0" smtClean="0"/>
              <a:t>While </a:t>
            </a:r>
            <a:r>
              <a:rPr lang="en-US" sz="2600" dirty="0"/>
              <a:t>a participant is READY, it can either to abort, or to commit, depending on the decision from the coordinator. </a:t>
            </a:r>
          </a:p>
          <a:p>
            <a:r>
              <a:rPr lang="en-US" altLang="zh-CN" sz="2600" dirty="0"/>
              <a:t>T</a:t>
            </a:r>
            <a:r>
              <a:rPr lang="en-US" sz="2600" dirty="0" smtClean="0"/>
              <a:t>he </a:t>
            </a:r>
            <a:r>
              <a:rPr lang="en-US" sz="2600" dirty="0"/>
              <a:t>global termination is commit if all participants vote "yes", or abort if any participant vote "no”. </a:t>
            </a:r>
          </a:p>
          <a:p>
            <a:r>
              <a:rPr lang="en-US" sz="2600" dirty="0" smtClean="0"/>
              <a:t>The </a:t>
            </a:r>
            <a:r>
              <a:rPr lang="en-US" sz="2600" dirty="0"/>
              <a:t>coordinator and participants may be in some waiting state, time-out method can be used to exit.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22</a:t>
            </a:fld>
            <a:endParaRPr lang="zh-CN" altLang="en-US"/>
          </a:p>
        </p:txBody>
      </p:sp>
    </p:spTree>
    <p:extLst>
      <p:ext uri="{BB962C8B-B14F-4D97-AF65-F5344CB8AC3E}">
        <p14:creationId xmlns:p14="http://schemas.microsoft.com/office/powerpoint/2010/main" val="994142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 failing </a:t>
            </a:r>
            <a:r>
              <a:rPr lang="en-US" dirty="0" smtClean="0"/>
              <a:t>node</a:t>
            </a:r>
          </a:p>
          <a:p>
            <a:pPr lvl="1"/>
            <a:r>
              <a:rPr lang="en-US" dirty="0"/>
              <a:t>Coordinator and participant logs are used to reconstruct state before </a:t>
            </a:r>
            <a:r>
              <a:rPr lang="en-US" dirty="0" smtClean="0"/>
              <a:t>failure</a:t>
            </a:r>
          </a:p>
          <a:p>
            <a:r>
              <a:rPr lang="en-US" altLang="zh-CN" dirty="0" smtClean="0"/>
              <a:t>Example:</a:t>
            </a:r>
            <a:r>
              <a:rPr lang="zh-CN" altLang="en-US" dirty="0" smtClean="0"/>
              <a:t> </a:t>
            </a:r>
            <a:r>
              <a:rPr lang="en-US" altLang="zh-CN" dirty="0" smtClean="0"/>
              <a:t>the</a:t>
            </a:r>
            <a:r>
              <a:rPr lang="zh-CN" altLang="en-US" dirty="0" smtClean="0"/>
              <a:t> </a:t>
            </a:r>
            <a:r>
              <a:rPr lang="en-US" altLang="zh-CN" dirty="0" smtClean="0"/>
              <a:t>failing</a:t>
            </a:r>
            <a:r>
              <a:rPr lang="zh-CN" altLang="en-US" dirty="0" smtClean="0"/>
              <a:t> </a:t>
            </a:r>
            <a:r>
              <a:rPr lang="en-US" altLang="zh-CN" dirty="0" smtClean="0"/>
              <a:t>node</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1750"/>
              </a:spcBef>
            </a:pPr>
            <a:r>
              <a:rPr lang="en-US" altLang="zh-CN" dirty="0" smtClean="0"/>
              <a:t>How</a:t>
            </a:r>
            <a:r>
              <a:rPr lang="zh-CN" altLang="en-US" dirty="0" smtClean="0"/>
              <a:t> </a:t>
            </a:r>
            <a:r>
              <a:rPr lang="en-US" altLang="zh-CN" dirty="0" smtClean="0"/>
              <a:t>to</a:t>
            </a:r>
            <a:r>
              <a:rPr lang="zh-CN" altLang="en-US" dirty="0" smtClean="0"/>
              <a:t> </a:t>
            </a:r>
            <a:r>
              <a:rPr lang="en-US" altLang="zh-CN" dirty="0" smtClean="0"/>
              <a:t>perform</a:t>
            </a:r>
            <a:r>
              <a:rPr lang="zh-CN" altLang="en-US" dirty="0" smtClean="0"/>
              <a:t> </a:t>
            </a:r>
            <a:r>
              <a:rPr lang="en-US" altLang="zh-CN" dirty="0" smtClean="0"/>
              <a:t>the</a:t>
            </a:r>
            <a:r>
              <a:rPr lang="zh-CN" altLang="en-US" dirty="0" smtClean="0"/>
              <a:t> </a:t>
            </a:r>
            <a:r>
              <a:rPr lang="en-US" altLang="zh-CN" dirty="0" smtClean="0"/>
              <a:t>recovery?</a:t>
            </a:r>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4005064"/>
            <a:ext cx="6678716" cy="1771312"/>
          </a:xfrm>
          <a:prstGeom prst="rect">
            <a:avLst/>
          </a:prstGeom>
        </p:spPr>
      </p:pic>
      <p:sp>
        <p:nvSpPr>
          <p:cNvPr id="2" name="Title 1"/>
          <p:cNvSpPr>
            <a:spLocks noGrp="1"/>
          </p:cNvSpPr>
          <p:nvPr>
            <p:ph type="title"/>
          </p:nvPr>
        </p:nvSpPr>
        <p:spPr/>
        <p:txBody>
          <a:bodyPr/>
          <a:lstStyle/>
          <a:p>
            <a:r>
              <a:rPr lang="en-US" dirty="0"/>
              <a:t>Handling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23</a:t>
            </a:fld>
            <a:endParaRPr lang="zh-CN" altLang="en-US"/>
          </a:p>
        </p:txBody>
      </p:sp>
    </p:spTree>
    <p:extLst>
      <p:ext uri="{BB962C8B-B14F-4D97-AF65-F5344CB8AC3E}">
        <p14:creationId xmlns:p14="http://schemas.microsoft.com/office/powerpoint/2010/main" val="846492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a:xfrm>
            <a:off x="1435100" y="1447800"/>
            <a:ext cx="7499350" cy="5077544"/>
          </a:xfrm>
        </p:spPr>
        <p:txBody>
          <a:bodyPr/>
          <a:lstStyle/>
          <a:p>
            <a:r>
              <a:rPr lang="en-US" altLang="zh-CN" dirty="0"/>
              <a:t>Example:</a:t>
            </a:r>
            <a:r>
              <a:rPr lang="zh-CN" altLang="en-US" dirty="0"/>
              <a:t> </a:t>
            </a:r>
            <a:r>
              <a:rPr lang="en-US" altLang="zh-CN" dirty="0"/>
              <a:t>the</a:t>
            </a:r>
            <a:r>
              <a:rPr lang="zh-CN" altLang="en-US" dirty="0"/>
              <a:t> </a:t>
            </a:r>
            <a:r>
              <a:rPr lang="en-US" altLang="zh-CN" dirty="0"/>
              <a:t>failing</a:t>
            </a:r>
            <a:r>
              <a:rPr lang="zh-CN" altLang="en-US" dirty="0"/>
              <a:t> </a:t>
            </a:r>
            <a:r>
              <a:rPr lang="en-US" altLang="zh-CN" dirty="0"/>
              <a:t>node</a:t>
            </a:r>
            <a:r>
              <a:rPr lang="zh-CN" altLang="en-US" dirty="0"/>
              <a:t> </a:t>
            </a:r>
            <a:r>
              <a:rPr lang="en-US" altLang="zh-CN" dirty="0"/>
              <a:t>is</a:t>
            </a:r>
            <a:r>
              <a:rPr lang="zh-CN" altLang="en-US" dirty="0"/>
              <a:t> </a:t>
            </a:r>
            <a:r>
              <a:rPr lang="en-US" altLang="zh-CN" dirty="0"/>
              <a:t>a</a:t>
            </a:r>
            <a:r>
              <a:rPr lang="zh-CN" altLang="en-US" dirty="0"/>
              <a:t> </a:t>
            </a:r>
            <a:r>
              <a:rPr lang="en-US" altLang="zh-CN" dirty="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2350"/>
              </a:spcBef>
            </a:pPr>
            <a:r>
              <a:rPr lang="en-US" altLang="zh-CN" dirty="0" smtClean="0"/>
              <a:t>Recovery steps:</a:t>
            </a:r>
          </a:p>
          <a:p>
            <a:pPr marL="1114425" lvl="2" indent="-457200">
              <a:buFont typeface="+mj-lt"/>
              <a:buAutoNum type="arabicPeriod"/>
            </a:pPr>
            <a:r>
              <a:rPr lang="en-US" altLang="zh-CN" dirty="0" smtClean="0"/>
              <a:t>Notice </a:t>
            </a:r>
            <a:r>
              <a:rPr lang="en-US" altLang="zh-CN" dirty="0"/>
              <a:t>that T1 is in </a:t>
            </a:r>
            <a:r>
              <a:rPr lang="en-US" altLang="zh-CN" b="1" dirty="0">
                <a:solidFill>
                  <a:srgbClr val="FF0000"/>
                </a:solidFill>
              </a:rPr>
              <a:t>W</a:t>
            </a:r>
            <a:r>
              <a:rPr lang="en-US" altLang="zh-CN" dirty="0"/>
              <a:t> </a:t>
            </a:r>
            <a:r>
              <a:rPr lang="en-US" altLang="zh-CN" dirty="0" smtClean="0"/>
              <a:t>state</a:t>
            </a:r>
          </a:p>
          <a:p>
            <a:pPr marL="1114425" lvl="2" indent="-457200">
              <a:buFont typeface="+mj-lt"/>
              <a:buAutoNum type="arabicPeriod"/>
            </a:pPr>
            <a:r>
              <a:rPr lang="en-US" altLang="zh-CN" dirty="0" smtClean="0"/>
              <a:t>Obtain </a:t>
            </a:r>
            <a:r>
              <a:rPr lang="en-US" altLang="zh-CN" dirty="0"/>
              <a:t>X, Y write </a:t>
            </a:r>
            <a:r>
              <a:rPr lang="en-US" altLang="zh-CN" dirty="0" smtClean="0"/>
              <a:t>locks</a:t>
            </a:r>
          </a:p>
          <a:p>
            <a:pPr marL="1114425" lvl="2" indent="-457200">
              <a:buFont typeface="+mj-lt"/>
              <a:buAutoNum type="arabicPeriod"/>
            </a:pPr>
            <a:r>
              <a:rPr lang="en-US" altLang="zh-CN" dirty="0" smtClean="0"/>
              <a:t> Wait </a:t>
            </a:r>
            <a:r>
              <a:rPr lang="en-US" altLang="zh-CN" dirty="0"/>
              <a:t>for message from coordinator (or ask about outcome)</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2492896"/>
            <a:ext cx="6678716" cy="1771312"/>
          </a:xfrm>
          <a:prstGeom prst="rect">
            <a:avLst/>
          </a:prstGeom>
        </p:spPr>
      </p:pic>
    </p:spTree>
    <p:extLst>
      <p:ext uri="{BB962C8B-B14F-4D97-AF65-F5344CB8AC3E}">
        <p14:creationId xmlns:p14="http://schemas.microsoft.com/office/powerpoint/2010/main" val="86678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Other </a:t>
            </a:r>
            <a:r>
              <a:rPr lang="en-US" dirty="0" smtClean="0"/>
              <a:t>examples</a:t>
            </a:r>
          </a:p>
          <a:p>
            <a:pPr lvl="1"/>
            <a:r>
              <a:rPr lang="en-US" dirty="0" smtClean="0"/>
              <a:t>No </a:t>
            </a:r>
            <a:r>
              <a:rPr lang="en-US" dirty="0"/>
              <a:t>W record on log ⟹ abort T1 </a:t>
            </a:r>
            <a:endParaRPr lang="en-US" dirty="0" smtClean="0"/>
          </a:p>
          <a:p>
            <a:pPr lvl="1"/>
            <a:r>
              <a:rPr lang="en-US" dirty="0" smtClean="0"/>
              <a:t>Have </a:t>
            </a:r>
            <a:r>
              <a:rPr lang="en-US" dirty="0"/>
              <a:t>C record on log ⟹ finish T1</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25</a:t>
            </a:fld>
            <a:endParaRPr lang="zh-CN" altLang="en-US"/>
          </a:p>
        </p:txBody>
      </p:sp>
    </p:spTree>
    <p:extLst>
      <p:ext uri="{BB962C8B-B14F-4D97-AF65-F5344CB8AC3E}">
        <p14:creationId xmlns:p14="http://schemas.microsoft.com/office/powerpoint/2010/main" val="1827087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At the protocol </a:t>
            </a:r>
            <a:r>
              <a:rPr lang="en-US" dirty="0" smtClean="0"/>
              <a:t>level</a:t>
            </a:r>
          </a:p>
          <a:p>
            <a:pPr lvl="1"/>
            <a:r>
              <a:rPr lang="en-US" dirty="0"/>
              <a:t>Add timeouts to cope with messages lost during </a:t>
            </a:r>
            <a:r>
              <a:rPr lang="en-US" dirty="0" smtClean="0"/>
              <a:t>failures</a:t>
            </a:r>
          </a:p>
          <a:p>
            <a:pPr lvl="1"/>
            <a:r>
              <a:rPr lang="en-US" dirty="0"/>
              <a:t>Add finish (F) state for </a:t>
            </a:r>
            <a:r>
              <a:rPr lang="en-US" dirty="0" smtClean="0"/>
              <a:t>coordinator</a:t>
            </a:r>
          </a:p>
          <a:p>
            <a:pPr lvl="2"/>
            <a:r>
              <a:rPr lang="en-US" dirty="0" smtClean="0"/>
              <a:t>all </a:t>
            </a:r>
            <a:r>
              <a:rPr lang="en-US" dirty="0"/>
              <a:t>done, can forget outcome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26</a:t>
            </a:fld>
            <a:endParaRPr lang="zh-CN" altLang="en-US"/>
          </a:p>
        </p:txBody>
      </p:sp>
    </p:spTree>
    <p:extLst>
      <p:ext uri="{BB962C8B-B14F-4D97-AF65-F5344CB8AC3E}">
        <p14:creationId xmlns:p14="http://schemas.microsoft.com/office/powerpoint/2010/main" val="528235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125" y="1517650"/>
            <a:ext cx="4559300" cy="46609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27</a:t>
            </a:fld>
            <a:endParaRPr lang="zh-CN" altLang="en-US"/>
          </a:p>
        </p:txBody>
      </p:sp>
      <p:sp>
        <p:nvSpPr>
          <p:cNvPr id="7" name="TextBox 6"/>
          <p:cNvSpPr txBox="1"/>
          <p:nvPr/>
        </p:nvSpPr>
        <p:spPr>
          <a:xfrm>
            <a:off x="1979712" y="5641885"/>
            <a:ext cx="2396810" cy="400110"/>
          </a:xfrm>
          <a:prstGeom prst="rect">
            <a:avLst/>
          </a:prstGeom>
          <a:noFill/>
          <a:ln>
            <a:solidFill>
              <a:schemeClr val="tx1"/>
            </a:solidFill>
          </a:ln>
        </p:spPr>
        <p:txBody>
          <a:bodyPr wrap="none" rtlCol="0">
            <a:spAutoFit/>
          </a:bodyPr>
          <a:lstStyle/>
          <a:p>
            <a:r>
              <a:rPr lang="en-US" altLang="zh-CN" sz="2000" dirty="0" err="1" smtClean="0">
                <a:solidFill>
                  <a:srgbClr val="FF0000"/>
                </a:solidFill>
              </a:rPr>
              <a:t>cok</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committed</a:t>
            </a:r>
            <a:r>
              <a:rPr lang="zh-CN" altLang="en-US" sz="2000" dirty="0" smtClean="0">
                <a:solidFill>
                  <a:srgbClr val="FF0000"/>
                </a:solidFill>
              </a:rPr>
              <a:t> </a:t>
            </a:r>
            <a:r>
              <a:rPr lang="en-US" altLang="zh-CN" sz="2000" dirty="0" smtClean="0">
                <a:solidFill>
                  <a:srgbClr val="FF0000"/>
                </a:solidFill>
              </a:rPr>
              <a:t>ok</a:t>
            </a:r>
            <a:endParaRPr lang="en-US" sz="2000" dirty="0">
              <a:solidFill>
                <a:srgbClr val="FF0000"/>
              </a:solidFill>
            </a:endParaRPr>
          </a:p>
        </p:txBody>
      </p:sp>
    </p:spTree>
    <p:extLst>
      <p:ext uri="{BB962C8B-B14F-4D97-AF65-F5344CB8AC3E}">
        <p14:creationId xmlns:p14="http://schemas.microsoft.com/office/powerpoint/2010/main" val="723275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150" y="1447800"/>
            <a:ext cx="5707250"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28</a:t>
            </a:fld>
            <a:endParaRPr lang="zh-CN" altLang="en-US"/>
          </a:p>
        </p:txBody>
      </p:sp>
      <p:sp>
        <p:nvSpPr>
          <p:cNvPr id="7" name="TextBox 6"/>
          <p:cNvSpPr txBox="1"/>
          <p:nvPr/>
        </p:nvSpPr>
        <p:spPr>
          <a:xfrm>
            <a:off x="6215706" y="370890"/>
            <a:ext cx="2927404" cy="707886"/>
          </a:xfrm>
          <a:prstGeom prst="rect">
            <a:avLst/>
          </a:prstGeom>
          <a:noFill/>
          <a:ln>
            <a:solidFill>
              <a:schemeClr val="tx1"/>
            </a:solidFill>
          </a:ln>
        </p:spPr>
        <p:txBody>
          <a:bodyPr wrap="none" rtlCol="0">
            <a:spAutoFit/>
          </a:bodyPr>
          <a:lstStyle/>
          <a:p>
            <a:r>
              <a:rPr lang="en-US" altLang="zh-CN" sz="2000" dirty="0" smtClean="0">
                <a:solidFill>
                  <a:srgbClr val="FF0000"/>
                </a:solidFill>
              </a:rPr>
              <a:t>t</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timeout</a:t>
            </a:r>
          </a:p>
          <a:p>
            <a:r>
              <a:rPr lang="en-US" altLang="zh-CN" sz="2000" dirty="0" err="1" smtClean="0">
                <a:solidFill>
                  <a:srgbClr val="FF0000"/>
                </a:solidFill>
              </a:rPr>
              <a:t>cping</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coordinator</a:t>
            </a:r>
            <a:r>
              <a:rPr lang="zh-CN" altLang="en-US" sz="2000" dirty="0" smtClean="0">
                <a:solidFill>
                  <a:srgbClr val="FF0000"/>
                </a:solidFill>
              </a:rPr>
              <a:t> </a:t>
            </a:r>
            <a:r>
              <a:rPr lang="en-US" altLang="zh-CN" sz="2000" dirty="0" smtClean="0">
                <a:solidFill>
                  <a:srgbClr val="FF0000"/>
                </a:solidFill>
              </a:rPr>
              <a:t>ping</a:t>
            </a:r>
            <a:endParaRPr lang="en-US" sz="2000" dirty="0">
              <a:solidFill>
                <a:srgbClr val="FF0000"/>
              </a:solidFill>
            </a:endParaRPr>
          </a:p>
        </p:txBody>
      </p:sp>
    </p:spTree>
    <p:extLst>
      <p:ext uri="{BB962C8B-B14F-4D97-AF65-F5344CB8AC3E}">
        <p14:creationId xmlns:p14="http://schemas.microsoft.com/office/powerpoint/2010/main" val="850821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525" y="1625600"/>
            <a:ext cx="5524500" cy="44450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29</a:t>
            </a:fld>
            <a:endParaRPr lang="zh-CN" altLang="en-US"/>
          </a:p>
        </p:txBody>
      </p:sp>
      <p:sp>
        <p:nvSpPr>
          <p:cNvPr id="7" name="Oval 6"/>
          <p:cNvSpPr/>
          <p:nvPr/>
        </p:nvSpPr>
        <p:spPr>
          <a:xfrm rot="19537017">
            <a:off x="3655418" y="3737719"/>
            <a:ext cx="3770884" cy="1235813"/>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69374" y="4965567"/>
            <a:ext cx="2862325" cy="400110"/>
          </a:xfrm>
          <a:prstGeom prst="rect">
            <a:avLst/>
          </a:prstGeom>
        </p:spPr>
        <p:txBody>
          <a:bodyPr wrap="square">
            <a:spAutoFit/>
          </a:bodyPr>
          <a:lstStyle/>
          <a:p>
            <a:r>
              <a:rPr lang="en-US" sz="2000" dirty="0">
                <a:solidFill>
                  <a:srgbClr val="BF0000"/>
                </a:solidFill>
                <a:latin typeface="Calibri" charset="0"/>
                <a:ea typeface="Calibri" charset="0"/>
                <a:cs typeface="Calibri" charset="0"/>
              </a:rPr>
              <a:t>equivalent to finish state </a:t>
            </a:r>
            <a:endParaRPr lang="en-US" sz="5400" dirty="0">
              <a:effectLst/>
              <a:latin typeface="Calibri" charset="0"/>
              <a:ea typeface="Calibri" charset="0"/>
              <a:cs typeface="Calibri" charset="0"/>
            </a:endParaRPr>
          </a:p>
        </p:txBody>
      </p:sp>
    </p:spTree>
    <p:extLst>
      <p:ext uri="{BB962C8B-B14F-4D97-AF65-F5344CB8AC3E}">
        <p14:creationId xmlns:p14="http://schemas.microsoft.com/office/powerpoint/2010/main" val="97418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Types of Failures </a:t>
            </a:r>
            <a:endParaRPr lang="en-US" dirty="0"/>
          </a:p>
        </p:txBody>
      </p:sp>
      <p:sp>
        <p:nvSpPr>
          <p:cNvPr id="3" name="Content Placeholder 2"/>
          <p:cNvSpPr>
            <a:spLocks noGrp="1"/>
          </p:cNvSpPr>
          <p:nvPr>
            <p:ph idx="1"/>
          </p:nvPr>
        </p:nvSpPr>
        <p:spPr/>
        <p:txBody>
          <a:bodyPr/>
          <a:lstStyle/>
          <a:p>
            <a:r>
              <a:rPr lang="en-US" dirty="0"/>
              <a:t>Unintended vs. malevolent failures </a:t>
            </a:r>
            <a:endParaRPr lang="en-US" dirty="0" smtClean="0"/>
          </a:p>
          <a:p>
            <a:r>
              <a:rPr lang="en-US" dirty="0" smtClean="0"/>
              <a:t>Single </a:t>
            </a:r>
            <a:r>
              <a:rPr lang="en-US" dirty="0"/>
              <a:t>vs. multiple failures </a:t>
            </a:r>
            <a:endParaRPr lang="en-US" dirty="0" smtClean="0"/>
          </a:p>
          <a:p>
            <a:r>
              <a:rPr lang="en-US" dirty="0" smtClean="0"/>
              <a:t>Detectable </a:t>
            </a:r>
            <a:r>
              <a:rPr lang="en-US" dirty="0"/>
              <a:t>vs. undetectable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a:t>
            </a:fld>
            <a:endParaRPr lang="zh-CN" altLang="en-US"/>
          </a:p>
        </p:txBody>
      </p:sp>
    </p:spTree>
    <p:extLst>
      <p:ext uri="{BB962C8B-B14F-4D97-AF65-F5344CB8AC3E}">
        <p14:creationId xmlns:p14="http://schemas.microsoft.com/office/powerpoint/2010/main" val="1829836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Presumed Abort Protocol</a:t>
            </a:r>
          </a:p>
        </p:txBody>
      </p:sp>
      <p:sp>
        <p:nvSpPr>
          <p:cNvPr id="3" name="Content Placeholder 2"/>
          <p:cNvSpPr>
            <a:spLocks noGrp="1"/>
          </p:cNvSpPr>
          <p:nvPr>
            <p:ph idx="1"/>
          </p:nvPr>
        </p:nvSpPr>
        <p:spPr/>
        <p:txBody>
          <a:bodyPr/>
          <a:lstStyle/>
          <a:p>
            <a:r>
              <a:rPr lang="en-US" dirty="0"/>
              <a:t>F and A states combined in </a:t>
            </a:r>
            <a:r>
              <a:rPr lang="en-US" dirty="0" smtClean="0"/>
              <a:t>coordinator</a:t>
            </a:r>
          </a:p>
          <a:p>
            <a:pPr lvl="1"/>
            <a:r>
              <a:rPr lang="en-US" dirty="0" smtClean="0"/>
              <a:t>Saves </a:t>
            </a:r>
            <a:r>
              <a:rPr lang="en-US" dirty="0"/>
              <a:t>persistent space (allows coordinator to forget sooner)</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30</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65885"/>
            <a:ext cx="4248472" cy="3405264"/>
          </a:xfrm>
          <a:prstGeom prst="rect">
            <a:avLst/>
          </a:prstGeom>
        </p:spPr>
      </p:pic>
      <p:sp>
        <p:nvSpPr>
          <p:cNvPr id="7" name="Rectangle 6"/>
          <p:cNvSpPr/>
          <p:nvPr/>
        </p:nvSpPr>
        <p:spPr>
          <a:xfrm>
            <a:off x="5763047" y="3545845"/>
            <a:ext cx="3355975" cy="2677656"/>
          </a:xfrm>
          <a:prstGeom prst="rect">
            <a:avLst/>
          </a:prstGeom>
        </p:spPr>
        <p:txBody>
          <a:bodyPr wrap="square">
            <a:spAutoFit/>
          </a:bodyPr>
          <a:lstStyle/>
          <a:p>
            <a:r>
              <a:rPr lang="en-US" sz="2800" dirty="0">
                <a:latin typeface="Calibri" charset="0"/>
                <a:ea typeface="Calibri" charset="0"/>
                <a:cs typeface="Calibri" charset="0"/>
              </a:rPr>
              <a:t>Whenever there is no information about the transaction's outcome, no commit, no abort, </a:t>
            </a:r>
            <a:r>
              <a:rPr lang="en-US" sz="2800" dirty="0">
                <a:solidFill>
                  <a:srgbClr val="FF0000"/>
                </a:solidFill>
                <a:latin typeface="Calibri" charset="0"/>
                <a:ea typeface="Calibri" charset="0"/>
                <a:cs typeface="Calibri" charset="0"/>
              </a:rPr>
              <a:t>the outcome is abort.</a:t>
            </a:r>
            <a:r>
              <a:rPr lang="en-US" sz="2800" dirty="0">
                <a:latin typeface="Calibri" charset="0"/>
                <a:ea typeface="Calibri" charset="0"/>
                <a:cs typeface="Calibri" charset="0"/>
              </a:rPr>
              <a:t> </a:t>
            </a:r>
          </a:p>
        </p:txBody>
      </p:sp>
    </p:spTree>
    <p:extLst>
      <p:ext uri="{BB962C8B-B14F-4D97-AF65-F5344CB8AC3E}">
        <p14:creationId xmlns:p14="http://schemas.microsoft.com/office/powerpoint/2010/main" val="293707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19458" name="Content Placeholder 2"/>
          <p:cNvSpPr>
            <a:spLocks noGrp="1"/>
          </p:cNvSpPr>
          <p:nvPr>
            <p:ph idx="1"/>
          </p:nvPr>
        </p:nvSpPr>
        <p:spPr>
          <a:xfrm>
            <a:off x="1435100" y="1447800"/>
            <a:ext cx="7499350" cy="2338388"/>
          </a:xfrm>
        </p:spPr>
        <p:txBody>
          <a:bodyPr/>
          <a:lstStyle/>
          <a:p>
            <a:pPr eaLnBrk="1" hangingPunct="1"/>
            <a:r>
              <a:rPr lang="en-US" altLang="zh-CN" sz="2800"/>
              <a:t>2PC is designed for dealing with </a:t>
            </a:r>
            <a:r>
              <a:rPr lang="en-US" altLang="zh-CN" sz="2800">
                <a:solidFill>
                  <a:srgbClr val="FF0000"/>
                </a:solidFill>
              </a:rPr>
              <a:t>system crashes</a:t>
            </a:r>
            <a:r>
              <a:rPr lang="en-US" altLang="zh-CN" sz="2800"/>
              <a:t>.</a:t>
            </a:r>
            <a:endParaRPr lang="zh-CN" altLang="en-US" sz="2800"/>
          </a:p>
          <a:p>
            <a:pPr eaLnBrk="1" hangingPunct="1"/>
            <a:endParaRPr lang="en-US" altLang="zh-CN"/>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03CFA967-E2EA-5E4E-BC54-9D7F06FA4ECE}" type="slidenum">
              <a:rPr lang="zh-CN" altLang="en-US" sz="1200">
                <a:solidFill>
                  <a:srgbClr val="B4B1A0"/>
                </a:solidFill>
              </a:rPr>
              <a:pPr>
                <a:spcBef>
                  <a:spcPct val="0"/>
                </a:spcBef>
                <a:buClrTx/>
                <a:buSzTx/>
                <a:buFontTx/>
                <a:buNone/>
              </a:pPr>
              <a:t>31</a:t>
            </a:fld>
            <a:endParaRPr lang="zh-CN" altLang="en-US" sz="1200">
              <a:solidFill>
                <a:srgbClr val="B4B1A0"/>
              </a:solidFill>
            </a:endParaRPr>
          </a:p>
        </p:txBody>
      </p:sp>
      <p:sp>
        <p:nvSpPr>
          <p:cNvPr id="19461" name="Rectangle 10"/>
          <p:cNvSpPr>
            <a:spLocks noChangeArrowheads="1"/>
          </p:cNvSpPr>
          <p:nvPr/>
        </p:nvSpPr>
        <p:spPr bwMode="auto">
          <a:xfrm>
            <a:off x="1714500" y="4429125"/>
            <a:ext cx="342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a:latin typeface="Arial" charset="0"/>
                <a:ea typeface="宋体" charset="-122"/>
              </a:rPr>
              <a:t>Failed site can properly recover without consulting other sites.</a:t>
            </a:r>
            <a:endParaRPr lang="zh-CN" altLang="en-US" sz="1800">
              <a:latin typeface="Arial" charset="0"/>
              <a:ea typeface="宋体" charset="-122"/>
            </a:endParaRPr>
          </a:p>
        </p:txBody>
      </p:sp>
      <p:sp>
        <p:nvSpPr>
          <p:cNvPr id="19462" name="Rectangle 11"/>
          <p:cNvSpPr>
            <a:spLocks noChangeArrowheads="1"/>
          </p:cNvSpPr>
          <p:nvPr/>
        </p:nvSpPr>
        <p:spPr bwMode="auto">
          <a:xfrm>
            <a:off x="5214938" y="4429125"/>
            <a:ext cx="3643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a:solidFill>
                  <a:srgbClr val="FF0000"/>
                </a:solidFill>
                <a:latin typeface="Arial" charset="0"/>
                <a:ea typeface="宋体" charset="-122"/>
              </a:rPr>
              <a:t>Operational site can properly terminate </a:t>
            </a:r>
            <a:r>
              <a:rPr lang="en-US" altLang="zh-CN" sz="1800" dirty="0" smtClean="0">
                <a:solidFill>
                  <a:srgbClr val="FF0000"/>
                </a:solidFill>
                <a:latin typeface="Arial" charset="0"/>
                <a:ea typeface="宋体" charset="-122"/>
              </a:rPr>
              <a:t>without </a:t>
            </a:r>
            <a:r>
              <a:rPr lang="en-US" altLang="zh-CN" sz="1800" dirty="0">
                <a:solidFill>
                  <a:srgbClr val="FF0000"/>
                </a:solidFill>
                <a:latin typeface="Arial" charset="0"/>
                <a:ea typeface="宋体" charset="-122"/>
              </a:rPr>
              <a:t>waiting for the recovery of failed site.</a:t>
            </a:r>
            <a:endParaRPr lang="zh-CN" altLang="en-US" sz="1800" dirty="0">
              <a:solidFill>
                <a:srgbClr val="FF0000"/>
              </a:solidFill>
              <a:latin typeface="Arial" charset="0"/>
              <a:ea typeface="宋体" charset="-122"/>
            </a:endParaRPr>
          </a:p>
        </p:txBody>
      </p:sp>
      <p:pic>
        <p:nvPicPr>
          <p:cNvPr id="194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071688"/>
            <a:ext cx="48577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rot="5400000" flipH="1" flipV="1">
            <a:off x="2607469" y="4036219"/>
            <a:ext cx="500062" cy="28575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6623844" y="4091782"/>
            <a:ext cx="504825" cy="179387"/>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14500" y="5429250"/>
            <a:ext cx="6929438" cy="830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en-US" sz="2400" dirty="0">
                <a:solidFill>
                  <a:schemeClr val="tx2"/>
                </a:solidFill>
              </a:rPr>
              <a:t>Independent recovery and non-blocking protocols exist only for </a:t>
            </a:r>
            <a:r>
              <a:rPr lang="en-US" sz="2400" dirty="0">
                <a:solidFill>
                  <a:srgbClr val="FF0000"/>
                </a:solidFill>
              </a:rPr>
              <a:t>single-site</a:t>
            </a:r>
            <a:r>
              <a:rPr lang="en-US" sz="2400" dirty="0">
                <a:solidFill>
                  <a:schemeClr val="tx2"/>
                </a:solidFill>
              </a:rPr>
              <a:t> failures.</a:t>
            </a:r>
            <a:endParaRPr lang="zh-CN" altLang="en-US" sz="2400" dirty="0">
              <a:solidFill>
                <a:schemeClr val="tx2"/>
              </a:solidFill>
            </a:endParaRPr>
          </a:p>
        </p:txBody>
      </p:sp>
    </p:spTree>
    <p:extLst>
      <p:ext uri="{BB962C8B-B14F-4D97-AF65-F5344CB8AC3E}">
        <p14:creationId xmlns:p14="http://schemas.microsoft.com/office/powerpoint/2010/main" val="1146358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Example</a:t>
            </a:r>
            <a:r>
              <a:rPr lang="zh-CN" altLang="en-US" dirty="0" smtClean="0"/>
              <a:t> </a:t>
            </a:r>
            <a:r>
              <a:rPr lang="en-US" altLang="zh-CN" dirty="0" smtClean="0"/>
              <a:t>1</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32</a:t>
            </a:fld>
            <a:endParaRPr lang="zh-CN" altLang="en-US" sz="1200">
              <a:solidFill>
                <a:srgbClr val="B4B1A0"/>
              </a:solidFill>
            </a:endParaRPr>
          </a:p>
        </p:txBody>
      </p:sp>
      <p:sp>
        <p:nvSpPr>
          <p:cNvPr id="3" name="Rectangle 2"/>
          <p:cNvSpPr/>
          <p:nvPr/>
        </p:nvSpPr>
        <p:spPr>
          <a:xfrm>
            <a:off x="3347864" y="3861048"/>
            <a:ext cx="1152128"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a:spLocks noChangeArrowheads="1"/>
          </p:cNvSpPr>
          <p:nvPr/>
        </p:nvSpPr>
        <p:spPr bwMode="auto">
          <a:xfrm>
            <a:off x="1763688" y="4344114"/>
            <a:ext cx="36433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smtClean="0">
                <a:solidFill>
                  <a:srgbClr val="FF0000"/>
                </a:solidFill>
                <a:latin typeface="Arial" charset="0"/>
                <a:ea typeface="宋体" charset="-122"/>
              </a:rPr>
              <a:t>All</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participants</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are</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in</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W</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state</a:t>
            </a:r>
            <a:r>
              <a:rPr lang="zh-CN" altLang="en-US" sz="1800" dirty="0" smtClean="0">
                <a:solidFill>
                  <a:srgbClr val="FF0000"/>
                </a:solidFill>
                <a:latin typeface="Arial" charset="0"/>
                <a:ea typeface="宋体" charset="-122"/>
              </a:rPr>
              <a:t> </a:t>
            </a:r>
            <a:r>
              <a:rPr lang="zh-CN" altLang="en-US" sz="1800" dirty="0" smtClean="0">
                <a:solidFill>
                  <a:srgbClr val="FF0000"/>
                </a:solidFill>
                <a:latin typeface="Arial" charset="0"/>
                <a:ea typeface="宋体" charset="-122"/>
                <a:sym typeface="Wingdings"/>
              </a:rPr>
              <a:t> </a:t>
            </a:r>
            <a:endParaRPr lang="en-US" altLang="zh-CN" sz="1800" dirty="0" smtClean="0">
              <a:solidFill>
                <a:srgbClr val="FF0000"/>
              </a:solidFill>
              <a:latin typeface="Arial" charset="0"/>
              <a:ea typeface="宋体" charset="-122"/>
              <a:sym typeface="Wingdings"/>
            </a:endParaRPr>
          </a:p>
          <a:p>
            <a:pPr eaLnBrk="1" hangingPunct="1">
              <a:spcBef>
                <a:spcPct val="0"/>
              </a:spcBef>
              <a:buClrTx/>
              <a:buSzTx/>
              <a:buFontTx/>
              <a:buNone/>
            </a:pPr>
            <a:r>
              <a:rPr lang="zh-CN" altLang="en-US" sz="1800" dirty="0">
                <a:solidFill>
                  <a:srgbClr val="FF0000"/>
                </a:solidFill>
                <a:latin typeface="Arial" charset="0"/>
                <a:ea typeface="宋体" charset="-122"/>
                <a:sym typeface="Wingdings"/>
              </a:rPr>
              <a:t> </a:t>
            </a:r>
            <a:r>
              <a:rPr lang="zh-CN" altLang="en-US" sz="1800" dirty="0" smtClean="0">
                <a:solidFill>
                  <a:srgbClr val="FF0000"/>
                </a:solidFill>
                <a:latin typeface="Arial" charset="0"/>
                <a:ea typeface="宋体" charset="-122"/>
                <a:sym typeface="Wingdings"/>
              </a:rPr>
              <a:t> </a:t>
            </a:r>
            <a:r>
              <a:rPr lang="en-US" altLang="zh-CN" sz="1800" dirty="0">
                <a:solidFill>
                  <a:srgbClr val="FF0000"/>
                </a:solidFill>
                <a:latin typeface="Arial" charset="0"/>
                <a:ea typeface="宋体" charset="-122"/>
                <a:sym typeface="Wingdings"/>
              </a:rPr>
              <a:t>it could safely be inferred that no commit had happened</a:t>
            </a:r>
            <a:endParaRPr lang="zh-CN" altLang="en-US" sz="1800" dirty="0">
              <a:solidFill>
                <a:srgbClr val="FF0000"/>
              </a:solidFill>
              <a:latin typeface="Arial" charset="0"/>
              <a:ea typeface="宋体" charset="-122"/>
            </a:endParaRPr>
          </a:p>
        </p:txBody>
      </p:sp>
    </p:spTree>
    <p:extLst>
      <p:ext uri="{BB962C8B-B14F-4D97-AF65-F5344CB8AC3E}">
        <p14:creationId xmlns:p14="http://schemas.microsoft.com/office/powerpoint/2010/main" val="1397708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However,</a:t>
            </a:r>
            <a:r>
              <a:rPr lang="zh-CN" altLang="en-US" dirty="0" smtClean="0"/>
              <a:t> </a:t>
            </a:r>
            <a:r>
              <a:rPr lang="en-US" altLang="zh-CN" dirty="0" smtClean="0"/>
              <a:t>let</a:t>
            </a:r>
            <a:r>
              <a:rPr lang="zh-CN" altLang="en-US" dirty="0" smtClean="0"/>
              <a:t> </a:t>
            </a:r>
            <a:r>
              <a:rPr lang="en-US" altLang="zh-CN" dirty="0" smtClean="0"/>
              <a:t>us</a:t>
            </a:r>
            <a:r>
              <a:rPr lang="zh-CN" altLang="en-US" dirty="0" smtClean="0"/>
              <a:t> </a:t>
            </a:r>
            <a:r>
              <a:rPr lang="en-US" altLang="zh-CN" dirty="0" smtClean="0"/>
              <a:t>consider</a:t>
            </a:r>
            <a:r>
              <a:rPr lang="zh-CN" altLang="en-US" smtClean="0"/>
              <a:t> </a:t>
            </a:r>
            <a:r>
              <a:rPr lang="en-US" altLang="zh-CN" smtClean="0"/>
              <a:t>Example</a:t>
            </a:r>
            <a:r>
              <a:rPr lang="zh-CN" altLang="en-US" dirty="0" smtClean="0"/>
              <a:t> </a:t>
            </a:r>
            <a:r>
              <a:rPr lang="en-US" altLang="zh-CN" dirty="0" smtClean="0"/>
              <a:t>2</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33</a:t>
            </a:fld>
            <a:endParaRPr lang="zh-CN" altLang="en-US" sz="1200">
              <a:solidFill>
                <a:srgbClr val="B4B1A0"/>
              </a:solidFill>
            </a:endParaRPr>
          </a:p>
        </p:txBody>
      </p:sp>
    </p:spTree>
    <p:extLst>
      <p:ext uri="{BB962C8B-B14F-4D97-AF65-F5344CB8AC3E}">
        <p14:creationId xmlns:p14="http://schemas.microsoft.com/office/powerpoint/2010/main" val="17745879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2PC is </a:t>
            </a:r>
            <a:r>
              <a:rPr lang="en-US" dirty="0" smtClean="0"/>
              <a:t>blocking !</a:t>
            </a:r>
            <a:endParaRPr lang="en-US" dirty="0"/>
          </a:p>
        </p:txBody>
      </p:sp>
      <p:sp>
        <p:nvSpPr>
          <p:cNvPr id="3" name="Content Placeholder 2"/>
          <p:cNvSpPr>
            <a:spLocks noGrp="1"/>
          </p:cNvSpPr>
          <p:nvPr>
            <p:ph idx="1"/>
          </p:nvPr>
        </p:nvSpPr>
        <p:spPr/>
        <p:txBody>
          <a:bodyPr/>
          <a:lstStyle/>
          <a:p>
            <a:r>
              <a:rPr lang="en-US" dirty="0"/>
              <a:t>Case </a:t>
            </a:r>
            <a:r>
              <a:rPr lang="en-US" dirty="0" smtClean="0"/>
              <a:t>I</a:t>
            </a:r>
          </a:p>
          <a:p>
            <a:pPr lvl="1"/>
            <a:r>
              <a:rPr lang="en-US" dirty="0"/>
              <a:t>P1⟶ </a:t>
            </a:r>
            <a:r>
              <a:rPr lang="en-US" dirty="0" smtClean="0"/>
              <a:t>W</a:t>
            </a:r>
          </a:p>
          <a:p>
            <a:pPr lvl="1"/>
            <a:r>
              <a:rPr lang="en-US" altLang="zh-CN" dirty="0" smtClean="0"/>
              <a:t>C</a:t>
            </a:r>
            <a:r>
              <a:rPr lang="en-US" dirty="0" smtClean="0"/>
              <a:t>oordinator sent</a:t>
            </a:r>
            <a:r>
              <a:rPr lang="zh-CN" altLang="en-US" dirty="0" smtClean="0"/>
              <a:t> </a:t>
            </a:r>
            <a:r>
              <a:rPr lang="en-US" dirty="0" smtClean="0"/>
              <a:t>commits </a:t>
            </a:r>
          </a:p>
          <a:p>
            <a:pPr lvl="1"/>
            <a:r>
              <a:rPr lang="en-US" dirty="0" smtClean="0"/>
              <a:t>P1</a:t>
            </a:r>
            <a:r>
              <a:rPr lang="en-US" dirty="0"/>
              <a:t>⟶ C</a:t>
            </a:r>
            <a:endParaRPr lang="en-US" dirty="0" smtClean="0"/>
          </a:p>
          <a:p>
            <a:r>
              <a:rPr lang="en-US" altLang="zh-CN" dirty="0" smtClean="0"/>
              <a:t>Case</a:t>
            </a:r>
            <a:r>
              <a:rPr lang="zh-CN" altLang="en-US" dirty="0" smtClean="0"/>
              <a:t> </a:t>
            </a:r>
            <a:r>
              <a:rPr lang="en-US" altLang="zh-CN" dirty="0" smtClean="0"/>
              <a:t>II</a:t>
            </a:r>
          </a:p>
          <a:p>
            <a:pPr lvl="1"/>
            <a:r>
              <a:rPr lang="en-US" dirty="0"/>
              <a:t>P1⟶ </a:t>
            </a:r>
            <a:r>
              <a:rPr lang="en-US" altLang="zh-CN" dirty="0" smtClean="0"/>
              <a:t>A</a:t>
            </a:r>
          </a:p>
          <a:p>
            <a:r>
              <a:rPr lang="en-US" altLang="zh-CN" dirty="0"/>
              <a:t>Operational</a:t>
            </a:r>
            <a:r>
              <a:rPr lang="zh-CN" altLang="en-US" dirty="0"/>
              <a:t> </a:t>
            </a:r>
            <a:r>
              <a:rPr lang="en-US" altLang="zh-CN" dirty="0"/>
              <a:t>participants</a:t>
            </a:r>
            <a:r>
              <a:rPr lang="zh-CN" altLang="en-US" dirty="0"/>
              <a:t> </a:t>
            </a:r>
            <a:r>
              <a:rPr lang="en-US" dirty="0"/>
              <a:t>P2, P3, P4 </a:t>
            </a:r>
            <a:r>
              <a:rPr lang="en-US" altLang="zh-CN" dirty="0">
                <a:solidFill>
                  <a:srgbClr val="FF0000"/>
                </a:solidFill>
              </a:rPr>
              <a:t>cannot</a:t>
            </a:r>
            <a:r>
              <a:rPr lang="zh-CN" altLang="en-US" dirty="0">
                <a:solidFill>
                  <a:srgbClr val="FF0000"/>
                </a:solidFill>
              </a:rPr>
              <a:t> </a:t>
            </a:r>
            <a:r>
              <a:rPr lang="en-US" altLang="zh-CN" dirty="0">
                <a:solidFill>
                  <a:srgbClr val="FF0000"/>
                </a:solidFill>
              </a:rPr>
              <a:t>properly terminate without waiting for the recovery of failed </a:t>
            </a:r>
            <a:r>
              <a:rPr lang="en-US" altLang="zh-CN">
                <a:solidFill>
                  <a:srgbClr val="FF0000"/>
                </a:solidFill>
              </a:rPr>
              <a:t>site</a:t>
            </a:r>
            <a:r>
              <a:rPr lang="en-US" altLang="zh-CN" smtClean="0">
                <a:solidFill>
                  <a:srgbClr val="FF0000"/>
                </a:solidFill>
              </a:rPr>
              <a:t>.</a:t>
            </a:r>
            <a:r>
              <a:rPr lang="en-US" dirty="0"/>
              <a:t/>
            </a:r>
            <a:br>
              <a:rPr lang="en-US" dirty="0"/>
            </a:b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34</a:t>
            </a:fld>
            <a:endParaRPr lang="zh-CN" altLang="en-US"/>
          </a:p>
        </p:txBody>
      </p:sp>
    </p:spTree>
    <p:extLst>
      <p:ext uri="{BB962C8B-B14F-4D97-AF65-F5344CB8AC3E}">
        <p14:creationId xmlns:p14="http://schemas.microsoft.com/office/powerpoint/2010/main" val="775559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Models</a:t>
            </a:r>
          </a:p>
        </p:txBody>
      </p:sp>
      <p:sp>
        <p:nvSpPr>
          <p:cNvPr id="3" name="Content Placeholder 2"/>
          <p:cNvSpPr>
            <a:spLocks noGrp="1"/>
          </p:cNvSpPr>
          <p:nvPr>
            <p:ph idx="1"/>
          </p:nvPr>
        </p:nvSpPr>
        <p:spPr/>
        <p:txBody>
          <a:bodyPr/>
          <a:lstStyle/>
          <a:p>
            <a:r>
              <a:rPr lang="en-US" b="1" dirty="0"/>
              <a:t>Cannot protect against </a:t>
            </a:r>
            <a:r>
              <a:rPr lang="en-US" b="1" dirty="0" smtClean="0"/>
              <a:t>everything</a:t>
            </a:r>
          </a:p>
          <a:p>
            <a:endParaRPr lang="en-US" dirty="0" smtClean="0"/>
          </a:p>
          <a:p>
            <a:r>
              <a:rPr lang="en-US" dirty="0" smtClean="0"/>
              <a:t>Unlikely failures</a:t>
            </a:r>
          </a:p>
          <a:p>
            <a:pPr lvl="1"/>
            <a:r>
              <a:rPr lang="en-US" dirty="0" smtClean="0"/>
              <a:t>E.g</a:t>
            </a:r>
            <a:r>
              <a:rPr lang="en-US" dirty="0"/>
              <a:t>., flooding in the </a:t>
            </a:r>
            <a:r>
              <a:rPr lang="en-US" dirty="0" smtClean="0"/>
              <a:t>Sahara</a:t>
            </a:r>
            <a:r>
              <a:rPr lang="en-US" altLang="zh-CN" dirty="0" smtClean="0"/>
              <a:t>:</a:t>
            </a:r>
            <a:r>
              <a:rPr lang="zh-CN" altLang="en-US" dirty="0" smtClean="0"/>
              <a:t> </a:t>
            </a:r>
            <a:r>
              <a:rPr lang="en-US" dirty="0" smtClean="0"/>
              <a:t>Ten </a:t>
            </a:r>
            <a:r>
              <a:rPr lang="en-US" dirty="0"/>
              <a:t>of the Strangest Data Center </a:t>
            </a:r>
            <a:r>
              <a:rPr lang="en-US" dirty="0" smtClean="0"/>
              <a:t>Outages [ </a:t>
            </a:r>
            <a:r>
              <a:rPr lang="en-US" dirty="0" err="1" smtClean="0"/>
              <a:t>goo.gl</a:t>
            </a:r>
            <a:r>
              <a:rPr lang="en-US" dirty="0" smtClean="0"/>
              <a:t>/</a:t>
            </a:r>
            <a:r>
              <a:rPr lang="en-US" dirty="0" err="1" smtClean="0"/>
              <a:t>DcQysr</a:t>
            </a:r>
            <a:r>
              <a:rPr lang="en-US" dirty="0" smtClean="0"/>
              <a:t> ]</a:t>
            </a:r>
          </a:p>
          <a:p>
            <a:r>
              <a:rPr lang="en-US" dirty="0" smtClean="0"/>
              <a:t>Failures </a:t>
            </a:r>
            <a:r>
              <a:rPr lang="en-US" dirty="0"/>
              <a:t>expensive to protect against </a:t>
            </a:r>
            <a:endParaRPr lang="en-US" dirty="0" smtClean="0"/>
          </a:p>
          <a:p>
            <a:pPr lvl="1"/>
            <a:r>
              <a:rPr lang="en-US" dirty="0" smtClean="0"/>
              <a:t>E.g</a:t>
            </a:r>
            <a:r>
              <a:rPr lang="en-US" dirty="0"/>
              <a:t>., </a:t>
            </a:r>
            <a:r>
              <a:rPr lang="en-US" dirty="0" smtClean="0"/>
              <a:t>earthquakes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4</a:t>
            </a:fld>
            <a:endParaRPr lang="zh-CN" altLang="en-US"/>
          </a:p>
        </p:txBody>
      </p:sp>
    </p:spTree>
    <p:extLst>
      <p:ext uri="{BB962C8B-B14F-4D97-AF65-F5344CB8AC3E}">
        <p14:creationId xmlns:p14="http://schemas.microsoft.com/office/powerpoint/2010/main" val="496684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Node </a:t>
            </a:r>
            <a:r>
              <a:rPr lang="en-US" dirty="0" smtClean="0">
                <a:effectLst/>
              </a:rPr>
              <a:t>Models</a:t>
            </a:r>
            <a:endParaRPr lang="en-US" dirty="0"/>
          </a:p>
        </p:txBody>
      </p:sp>
      <p:sp>
        <p:nvSpPr>
          <p:cNvPr id="3" name="Content Placeholder 2"/>
          <p:cNvSpPr>
            <a:spLocks noGrp="1"/>
          </p:cNvSpPr>
          <p:nvPr>
            <p:ph idx="1"/>
          </p:nvPr>
        </p:nvSpPr>
        <p:spPr/>
        <p:txBody>
          <a:bodyPr/>
          <a:lstStyle/>
          <a:p>
            <a:r>
              <a:rPr lang="en-US" altLang="zh-CN" dirty="0" smtClean="0"/>
              <a:t>Fail-Stop</a:t>
            </a:r>
            <a:r>
              <a:rPr lang="zh-CN" altLang="en-US" dirty="0" smtClean="0"/>
              <a:t> </a:t>
            </a:r>
            <a:r>
              <a:rPr lang="en-US" altLang="zh-CN" dirty="0" smtClean="0"/>
              <a:t>nodes</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5</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45989"/>
            <a:ext cx="5976664" cy="2751163"/>
          </a:xfrm>
          <a:prstGeom prst="rect">
            <a:avLst/>
          </a:prstGeom>
        </p:spPr>
      </p:pic>
    </p:spTree>
    <p:extLst>
      <p:ext uri="{BB962C8B-B14F-4D97-AF65-F5344CB8AC3E}">
        <p14:creationId xmlns:p14="http://schemas.microsoft.com/office/powerpoint/2010/main" val="1947803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Models</a:t>
            </a:r>
            <a:endParaRPr lang="en-US" dirty="0"/>
          </a:p>
        </p:txBody>
      </p:sp>
      <p:sp>
        <p:nvSpPr>
          <p:cNvPr id="3" name="Content Placeholder 2"/>
          <p:cNvSpPr>
            <a:spLocks noGrp="1"/>
          </p:cNvSpPr>
          <p:nvPr>
            <p:ph idx="1"/>
          </p:nvPr>
        </p:nvSpPr>
        <p:spPr/>
        <p:txBody>
          <a:bodyPr/>
          <a:lstStyle/>
          <a:p>
            <a:r>
              <a:rPr lang="en-US" dirty="0"/>
              <a:t>Byzantine </a:t>
            </a:r>
            <a:r>
              <a:rPr lang="en-US" dirty="0" smtClean="0"/>
              <a:t>nodes</a:t>
            </a:r>
          </a:p>
          <a:p>
            <a:endParaRPr lang="en-US" dirty="0"/>
          </a:p>
          <a:p>
            <a:endParaRPr lang="en-US" dirty="0" smtClean="0"/>
          </a:p>
          <a:p>
            <a:endParaRPr lang="en-US" dirty="0"/>
          </a:p>
          <a:p>
            <a:endParaRPr lang="en-US" dirty="0" smtClean="0"/>
          </a:p>
          <a:p>
            <a:endParaRPr lang="en-US" dirty="0"/>
          </a:p>
          <a:p>
            <a:r>
              <a:rPr lang="en-US" dirty="0"/>
              <a:t>At any given time, at most some fraction (e.g., 1/2 or 1/3) of nodes are failing</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6</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480" y="2348880"/>
            <a:ext cx="6985711" cy="2160240"/>
          </a:xfrm>
          <a:prstGeom prst="rect">
            <a:avLst/>
          </a:prstGeom>
        </p:spPr>
      </p:pic>
    </p:spTree>
    <p:extLst>
      <p:ext uri="{BB962C8B-B14F-4D97-AF65-F5344CB8AC3E}">
        <p14:creationId xmlns:p14="http://schemas.microsoft.com/office/powerpoint/2010/main" val="292463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smtClean="0"/>
              <a:t>A</a:t>
            </a:r>
            <a:r>
              <a:rPr lang="en-US" dirty="0" smtClean="0"/>
              <a:t> </a:t>
            </a:r>
            <a:r>
              <a:rPr lang="en-US" dirty="0"/>
              <a:t>group of generals, each commanding a portion of the Byzantine army, encircle a city. </a:t>
            </a:r>
            <a:endParaRPr lang="en-US" dirty="0" smtClean="0"/>
          </a:p>
          <a:p>
            <a:pPr lvl="1"/>
            <a:r>
              <a:rPr lang="en-US" dirty="0" smtClean="0"/>
              <a:t>These </a:t>
            </a:r>
            <a:r>
              <a:rPr lang="en-US" dirty="0"/>
              <a:t>generals wish to formulate a plan for attacking the </a:t>
            </a:r>
            <a:r>
              <a:rPr lang="en-US" dirty="0" smtClean="0"/>
              <a:t>city</a:t>
            </a:r>
            <a:r>
              <a:rPr lang="en-US" altLang="zh-CN" dirty="0" smtClean="0"/>
              <a:t>,</a:t>
            </a:r>
            <a:r>
              <a:rPr lang="zh-CN" altLang="en-US" dirty="0" smtClean="0"/>
              <a:t> </a:t>
            </a:r>
            <a:r>
              <a:rPr lang="en-US" altLang="zh-CN" dirty="0" smtClean="0"/>
              <a:t>e.g.,</a:t>
            </a:r>
            <a:r>
              <a:rPr lang="zh-CN" altLang="en-US" dirty="0" smtClean="0"/>
              <a:t> </a:t>
            </a:r>
            <a:r>
              <a:rPr lang="en-US" dirty="0" smtClean="0"/>
              <a:t>attack </a:t>
            </a:r>
            <a:r>
              <a:rPr lang="en-US" dirty="0"/>
              <a:t>or retreat. </a:t>
            </a:r>
            <a:endParaRPr lang="en-US" dirty="0" smtClean="0"/>
          </a:p>
          <a:p>
            <a:pPr lvl="1"/>
            <a:r>
              <a:rPr lang="en-US" dirty="0" smtClean="0"/>
              <a:t>Some </a:t>
            </a:r>
            <a:r>
              <a:rPr lang="en-US" dirty="0"/>
              <a:t>generals may prefer to attack, while others prefer to retreat.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7</a:t>
            </a:fld>
            <a:endParaRPr lang="zh-CN" altLang="en-US"/>
          </a:p>
        </p:txBody>
      </p:sp>
    </p:spTree>
    <p:extLst>
      <p:ext uri="{BB962C8B-B14F-4D97-AF65-F5344CB8AC3E}">
        <p14:creationId xmlns:p14="http://schemas.microsoft.com/office/powerpoint/2010/main" val="376683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a:t>The important thing is that every general agree on a common decision, for a halfhearted attack by a few generals would become a rout, and would be worse than either a coordinated attack or a coordinated retreat.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8</a:t>
            </a:fld>
            <a:endParaRPr lang="zh-CN" altLang="en-US"/>
          </a:p>
        </p:txBody>
      </p:sp>
    </p:spTree>
    <p:extLst>
      <p:ext uri="{BB962C8B-B14F-4D97-AF65-F5344CB8AC3E}">
        <p14:creationId xmlns:p14="http://schemas.microsoft.com/office/powerpoint/2010/main" val="52828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Example</a:t>
            </a:r>
          </a:p>
          <a:p>
            <a:pPr lvl="1"/>
            <a:r>
              <a:rPr lang="en-US" altLang="zh-CN" dirty="0" smtClean="0"/>
              <a:t>N</a:t>
            </a:r>
            <a:r>
              <a:rPr lang="en-US" dirty="0" smtClean="0"/>
              <a:t>ine </a:t>
            </a:r>
            <a:r>
              <a:rPr lang="en-US" dirty="0"/>
              <a:t>generals are voting, four of whom support attacking while four others are in favor of </a:t>
            </a:r>
            <a:r>
              <a:rPr lang="en-US" dirty="0" smtClean="0"/>
              <a:t>retreat</a:t>
            </a:r>
            <a:endParaRPr lang="en-US" dirty="0"/>
          </a:p>
          <a:p>
            <a:pPr lvl="1"/>
            <a:r>
              <a:rPr lang="en-US" altLang="zh-CN" dirty="0" smtClean="0"/>
              <a:t>T</a:t>
            </a:r>
            <a:r>
              <a:rPr lang="en-US" dirty="0" smtClean="0"/>
              <a:t>he </a:t>
            </a:r>
            <a:r>
              <a:rPr lang="en-US" dirty="0"/>
              <a:t>ninth general may send a vote of retreat to those generals in favor of retreat, and a vote of attack to the </a:t>
            </a:r>
            <a:r>
              <a:rPr lang="en-US" dirty="0" smtClean="0"/>
              <a:t>rest</a:t>
            </a:r>
          </a:p>
          <a:p>
            <a:pPr lvl="1"/>
            <a:r>
              <a:rPr lang="en-US" dirty="0"/>
              <a:t>Those who received a retreat vote from the ninth general will retreat, while the rest will attack (which </a:t>
            </a:r>
            <a:r>
              <a:rPr lang="en-US" altLang="zh-CN" dirty="0" smtClean="0"/>
              <a:t>may</a:t>
            </a:r>
            <a:r>
              <a:rPr lang="zh-CN" altLang="en-US" dirty="0" smtClean="0"/>
              <a:t> </a:t>
            </a:r>
            <a:r>
              <a:rPr lang="en-US" altLang="zh-CN" dirty="0" smtClean="0"/>
              <a:t>lose</a:t>
            </a:r>
            <a:r>
              <a:rPr lang="zh-CN" altLang="en-US" dirty="0" smtClean="0"/>
              <a:t> </a:t>
            </a:r>
            <a:r>
              <a:rPr lang="en-US" altLang="zh-CN" dirty="0" smtClean="0"/>
              <a:t>the</a:t>
            </a:r>
            <a:r>
              <a:rPr lang="zh-CN" altLang="en-US" dirty="0" smtClean="0"/>
              <a:t> </a:t>
            </a:r>
            <a:r>
              <a:rPr lang="en-US" altLang="zh-CN" dirty="0" smtClean="0"/>
              <a:t>war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9</a:t>
            </a:fld>
            <a:endParaRPr lang="zh-CN" altLang="en-US"/>
          </a:p>
        </p:txBody>
      </p:sp>
    </p:spTree>
    <p:extLst>
      <p:ext uri="{BB962C8B-B14F-4D97-AF65-F5344CB8AC3E}">
        <p14:creationId xmlns:p14="http://schemas.microsoft.com/office/powerpoint/2010/main" val="1697563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7581</TotalTime>
  <Words>1072</Words>
  <Application>Microsoft Macintosh PowerPoint</Application>
  <PresentationFormat>On-screen Show (4:3)</PresentationFormat>
  <Paragraphs>223</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Calibri</vt:lpstr>
      <vt:lpstr>Gill Sans MT</vt:lpstr>
      <vt:lpstr>Verdana</vt:lpstr>
      <vt:lpstr>Wingdings</vt:lpstr>
      <vt:lpstr>Wingdings 2</vt:lpstr>
      <vt:lpstr>华文中宋</vt:lpstr>
      <vt:lpstr>宋体</vt:lpstr>
      <vt:lpstr>Arial</vt:lpstr>
      <vt:lpstr>Solstice</vt:lpstr>
      <vt:lpstr>Distributed Database Systems</vt:lpstr>
      <vt:lpstr>Types of Failures</vt:lpstr>
      <vt:lpstr>Types of Failures </vt:lpstr>
      <vt:lpstr>Failure Models</vt:lpstr>
      <vt:lpstr>Node Models</vt:lpstr>
      <vt:lpstr>Node Models</vt:lpstr>
      <vt:lpstr>Byzantine Generals' Problem</vt:lpstr>
      <vt:lpstr>Byzantine Generals' Problem</vt:lpstr>
      <vt:lpstr>Byzantine Generals' Problem</vt:lpstr>
      <vt:lpstr>Network Models</vt:lpstr>
      <vt:lpstr>Network Models</vt:lpstr>
      <vt:lpstr>Network Models</vt:lpstr>
      <vt:lpstr>Case Study</vt:lpstr>
      <vt:lpstr>Scenarios</vt:lpstr>
      <vt:lpstr>Distributed Commit Problem</vt:lpstr>
      <vt:lpstr>Distributed Commit Problem</vt:lpstr>
      <vt:lpstr>Centralized Two-Phase Commit</vt:lpstr>
      <vt:lpstr>Phase I</vt:lpstr>
      <vt:lpstr>Phase 2</vt:lpstr>
      <vt:lpstr>Centralized Two-Phase Commit</vt:lpstr>
      <vt:lpstr>Centralized Two-Phase Commit</vt:lpstr>
      <vt:lpstr>Observations </vt:lpstr>
      <vt:lpstr>Handling Node Failures</vt:lpstr>
      <vt:lpstr>Handling Node Failures</vt:lpstr>
      <vt:lpstr>Handling Node Failures</vt:lpstr>
      <vt:lpstr>Handling Node Failures</vt:lpstr>
      <vt:lpstr>Coordinator</vt:lpstr>
      <vt:lpstr>Coordinator</vt:lpstr>
      <vt:lpstr>Participant</vt:lpstr>
      <vt:lpstr>Presumed Abort Protocol</vt:lpstr>
      <vt:lpstr>Problem with 2PC</vt:lpstr>
      <vt:lpstr>Problem with 2PC</vt:lpstr>
      <vt:lpstr>Problem with 2PC</vt:lpstr>
      <vt:lpstr>2PC is blocking !</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1389</cp:revision>
  <dcterms:created xsi:type="dcterms:W3CDTF">2007-09-19T09:41:51Z</dcterms:created>
  <dcterms:modified xsi:type="dcterms:W3CDTF">2020-12-09T10:46:17Z</dcterms:modified>
</cp:coreProperties>
</file>