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518" r:id="rId3"/>
    <p:sldId id="519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527" r:id="rId12"/>
    <p:sldId id="528" r:id="rId13"/>
    <p:sldId id="257" r:id="rId14"/>
    <p:sldId id="258" r:id="rId15"/>
    <p:sldId id="259" r:id="rId16"/>
    <p:sldId id="260" r:id="rId17"/>
    <p:sldId id="263" r:id="rId18"/>
    <p:sldId id="264" r:id="rId19"/>
    <p:sldId id="265" r:id="rId20"/>
    <p:sldId id="266" r:id="rId21"/>
    <p:sldId id="262" r:id="rId22"/>
    <p:sldId id="52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85802"/>
  </p:normalViewPr>
  <p:slideViewPr>
    <p:cSldViewPr snapToGrid="0" snapToObjects="1">
      <p:cViewPr varScale="1">
        <p:scale>
          <a:sx n="108" d="100"/>
          <a:sy n="108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A382B-F68A-554E-96EB-19FC52A0E38C}" type="datetimeFigureOut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F55EF-792F-294E-A78F-BB812A227F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51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3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什么程度的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使用？不是只会</a:t>
            </a:r>
            <a:r>
              <a:rPr kumimoji="1" lang="en-US" altLang="zh-CN" dirty="0"/>
              <a:t>add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，后期团队赶进度的时候你还需要能从</a:t>
            </a:r>
            <a:r>
              <a:rPr kumimoji="1" lang="en-US" altLang="zh-CN" dirty="0" err="1"/>
              <a:t>github</a:t>
            </a:r>
            <a:r>
              <a:rPr kumimoji="1" lang="zh-CN" altLang="en-US" dirty="0"/>
              <a:t>的返回信息上了解版本信息的那种会，版本维护很关键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F55EF-792F-294E-A78F-BB812A227FC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36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72876-0F39-8941-AA7D-5C22C1499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0D4BCD-7972-D446-B4F9-B16EE7684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9951F-9C43-9048-BB3B-14589044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4F19-26E5-5341-AA4B-3755DE372969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9DBA7-837A-AC40-8588-F6939A41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24B18-ACB6-C545-8209-3B8F175A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C136-A452-A540-8170-3BBED489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1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466C1-971B-D141-B4DF-2B205AA7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354766-E1C4-0E45-813A-CEB680B5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2pPr>
            <a:lvl3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3pPr>
            <a:lvl4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4pPr>
            <a:lvl5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89EAA-9CB6-984B-80E6-77E80F3C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76248277-AE23-834D-B555-BEFFE818558E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D9E15-D230-6245-B0C9-7BBEB589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0FE2E-9AA4-1149-B395-D0BD6F86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C173C136-A452-A540-8170-3BBED489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16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2C9AF5-820A-9040-85E5-1A6A995B8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FEDDF3-DDD5-CC43-88E6-B80C1DD16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2pPr>
            <a:lvl3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3pPr>
            <a:lvl4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4pPr>
            <a:lvl5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F97A9-2993-5840-9D5B-F2F5E6F9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B33E3B68-ED60-FA42-99CB-3036E4E4BADC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8EF93-AFDB-D54C-9F4E-A2AE4EAD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9DA6B-8D93-9044-9A36-8C4E73A8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C173C136-A452-A540-8170-3BBED489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9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CBFA5-92B2-684F-8897-A7171D2E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A66D9-FCAD-0143-9889-B742594E0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2pPr>
            <a:lvl3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3pPr>
            <a:lvl4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4pPr>
            <a:lvl5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CDFB0-C7D5-6C45-9F6F-DFB89FB7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C102-5434-FC44-95D0-F33F53419205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4D83C-A9F9-5F44-9D12-65022570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9DA2F-9785-0C4D-8228-6E5FA421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C136-A452-A540-8170-3BBED489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009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712BC-E130-714B-909E-FF7603FA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32EAD-B788-5844-9195-1309B426B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DC263-88F5-AC46-A605-AC974551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F99F-8F61-5341-88F3-CB32D07F166A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EF487-9D7B-3644-9B6C-CCC58C75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6EDE1-8D97-F144-B4E7-C4F54DCE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C136-A452-A540-8170-3BBED489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58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3CEA4-23E4-DD4C-A40D-EBAA4E0E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8F1AE-648B-E440-B20F-D0D77355D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2pPr>
            <a:lvl3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3pPr>
            <a:lvl4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4pPr>
            <a:lvl5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8A6D64-CE68-3844-B32C-CEB343EAF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2pPr>
            <a:lvl3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3pPr>
            <a:lvl4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4pPr>
            <a:lvl5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DF586-9D8B-884E-9A83-898C1215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8DC4-7C86-7541-922E-F1ED5C0C4ABF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6448D-0D69-2644-98AD-49FC18BE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32B1A-1675-8D42-8916-7B2D39AE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C136-A452-A540-8170-3BBED489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144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BEAB6-B71C-2344-B83B-C6F0C170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8907E-1E6C-DC49-9242-B66A22BEB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B7E2CF-6508-A441-BC88-95F592F7B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2pPr>
            <a:lvl3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3pPr>
            <a:lvl4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4pPr>
            <a:lvl5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F92553-8E61-C44A-B621-606FF2DE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55C7BD-A1D5-DF49-9721-558882D2D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2pPr>
            <a:lvl3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3pPr>
            <a:lvl4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4pPr>
            <a:lvl5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A05670-EB5F-724E-8BBB-2D14DCFC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23D8-54F6-B14D-832C-0F63F3C7B24A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5BC98-179D-2246-B5F8-337E56B0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4093EA-B3D9-FF40-B081-DDD5A138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C136-A452-A540-8170-3BBED489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3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43D46-F11F-9C47-BD9D-6CF85571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D11D58-41EB-A14F-9750-8761ED4E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4A91-A6D6-2544-A4CD-0FBB6E8F1B15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138E22-933F-BB47-B7F2-C49FB194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9E77B3-E323-1F40-9816-FDCBB0D2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C136-A452-A540-8170-3BBED489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49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F1A0D2-2C82-D14D-AA76-B4440E36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B5F0-E7F6-E84D-98E0-D0C9DC4C64AD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1FC68-F64C-3D48-9AE4-24D3877D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3A3750-AF99-D346-8F2A-F35B4470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C136-A452-A540-8170-3BBED489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08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2B9F1-2AD0-C549-87A9-94BC6A0D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932A7-C412-C244-B304-554B2C4D9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>
              <a:defRPr sz="28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2pPr>
            <a:lvl3pPr>
              <a:defRPr sz="24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3pPr>
            <a:lvl4pPr>
              <a:defRPr sz="20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4pPr>
            <a:lvl5pPr>
              <a:defRPr sz="20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0F977-6D6D-5D48-8D64-C606F9203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2086FE-CAA5-EB41-983C-15DA10DA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20459765-1674-E948-BF33-FF2E71D612A4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348A23-8051-8443-8C29-2C2AE274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329D8-681F-CC48-9B8D-8F52CE7B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C173C136-A452-A540-8170-3BBED489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7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53066-4FB5-114F-B236-739C9DE0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8D805B-6E25-2343-AC0F-DB65091CA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894C68-BBAC-654F-9C2A-794FBBA8A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708C8-D81F-4A4B-88BA-CA8DA9BD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4218FC7F-8DA9-D54F-A668-89DF9B7914AC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B84DD2-095F-BB40-9054-FC3D7D2A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A4949-8A34-A741-B35C-7D130C72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C173C136-A452-A540-8170-3BBED489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05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F73A3A-D4FA-384A-9AB0-33C5E110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0B44E-B18F-D842-B43F-042E7479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47AE3-E4FE-F043-80E6-031C3A9E2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73FCB7E8-3D40-9E4C-953C-A30A03BB1ABA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4A239-F16E-794C-8DE8-40A08A243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32703-88D1-FC4F-88FC-C3322AA63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C173C136-A452-A540-8170-3BBED4898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37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merican Typewriter" panose="02090604020004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uhahaha/ddbms20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8255A-2AFE-3847-904B-B0FBCD6FF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Kick-off</a:t>
            </a:r>
            <a:r>
              <a:rPr kumimoji="1" lang="zh-CN" altLang="en-US" dirty="0"/>
              <a:t>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586AB9-0005-F147-AB22-E6F1F660E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highlight>
                  <a:srgbClr val="808080"/>
                </a:highlight>
              </a:rPr>
              <a:t>要求，流程，框架与代码</a:t>
            </a:r>
            <a:endParaRPr kumimoji="1" lang="en-US" altLang="zh-CN" dirty="0">
              <a:highlight>
                <a:srgbClr val="808080"/>
              </a:highlight>
            </a:endParaRPr>
          </a:p>
          <a:p>
            <a:r>
              <a:rPr kumimoji="1" lang="zh-CN" altLang="en-US" dirty="0"/>
              <a:t>李晓桐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612F8-46B6-6F4C-8C11-C296F8EF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82F8-7F75-A14D-A90E-4051AF93A133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03E44-C3FF-E94C-9703-F5F715DD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C9FBE-29E1-A545-A759-718DB630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C136-A452-A540-8170-3BBED48981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63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2150" indent="-609600"/>
            <a:r>
              <a:rPr lang="en-US" altLang="zh-CN" dirty="0"/>
              <a:t>Read related materials and download then if necessary. Play with the demo systems.</a:t>
            </a:r>
          </a:p>
          <a:p>
            <a:pPr marL="692150" indent="-609600"/>
            <a:r>
              <a:rPr lang="en-US" altLang="zh-CN" b="1" dirty="0"/>
              <a:t>Prepare your DDB project environment</a:t>
            </a:r>
            <a:r>
              <a:rPr lang="en-US" altLang="zh-CN" dirty="0"/>
              <a:t>, </a:t>
            </a:r>
            <a:r>
              <a:rPr lang="en-US" altLang="zh-CN" b="1" dirty="0"/>
              <a:t>and allocate project works and roles of members for your team. </a:t>
            </a:r>
          </a:p>
          <a:p>
            <a:pPr marL="692150" indent="-609600"/>
            <a:r>
              <a:rPr lang="en-US" altLang="zh-CN" dirty="0"/>
              <a:t>Discuss your DDB user interface, two options:</a:t>
            </a:r>
          </a:p>
          <a:p>
            <a:pPr marL="936625" lvl="1" indent="-533400"/>
            <a:r>
              <a:rPr lang="en-US" altLang="zh-CN" dirty="0"/>
              <a:t>Linear SQL command interface, or</a:t>
            </a:r>
          </a:p>
          <a:p>
            <a:pPr marL="936625" lvl="1" indent="-533400"/>
            <a:r>
              <a:rPr lang="en-US" altLang="zh-CN" dirty="0"/>
              <a:t>GUI interface</a:t>
            </a:r>
          </a:p>
        </p:txBody>
      </p:sp>
    </p:spTree>
    <p:extLst>
      <p:ext uri="{BB962C8B-B14F-4D97-AF65-F5344CB8AC3E}">
        <p14:creationId xmlns:p14="http://schemas.microsoft.com/office/powerpoint/2010/main" val="129132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/>
              <a:t>Discuss the fragmentation strategy and associated commands or operations to be supported by your system.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Discuss data dictionary and other important data structures such as internal representation for queries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P2P Architecture design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DDBMS software  components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/>
              <a:t>Components and their functions and interactions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/>
              <a:t>Distribution of components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Communication protocol , choose of its supporting package, protocol commands etc.</a:t>
            </a:r>
          </a:p>
          <a:p>
            <a:pPr eaLnBrk="1" hangingPunct="1">
              <a:lnSpc>
                <a:spcPct val="8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71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Report Preparation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Give a time schedule for the project</a:t>
            </a:r>
          </a:p>
          <a:p>
            <a:pPr eaLnBrk="1" hangingPunct="1"/>
            <a:r>
              <a:rPr lang="en-US" altLang="zh-CN" dirty="0"/>
              <a:t>Summarize your above works and prepare slides for report </a:t>
            </a:r>
          </a:p>
          <a:p>
            <a:pPr eaLnBrk="1" hangingPunct="1"/>
            <a:r>
              <a:rPr lang="en-US" altLang="zh-CN" sz="4800" dirty="0">
                <a:solidFill>
                  <a:srgbClr val="C00000"/>
                </a:solidFill>
              </a:rPr>
              <a:t>Make the </a:t>
            </a:r>
            <a:r>
              <a:rPr lang="en-US" altLang="zh-CN" sz="4800" b="1" dirty="0">
                <a:solidFill>
                  <a:srgbClr val="C00000"/>
                </a:solidFill>
              </a:rPr>
              <a:t>slides and system </a:t>
            </a:r>
            <a:r>
              <a:rPr lang="en-US" altLang="zh-CN" sz="4800" dirty="0">
                <a:solidFill>
                  <a:srgbClr val="C00000"/>
                </a:solidFill>
              </a:rPr>
              <a:t>ready to be presented at class!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764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4831F-60AE-F142-A84F-32DC5D79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797BA-6B07-9C45-8DEB-D99BDF9A8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各组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个站点，后续发账号</a:t>
            </a:r>
            <a:r>
              <a:rPr kumimoji="1" lang="en-US" altLang="zh-CN" dirty="0"/>
              <a:t>+</a:t>
            </a:r>
            <a:r>
              <a:rPr kumimoji="1" lang="zh-CN" altLang="en-US" dirty="0"/>
              <a:t>密码</a:t>
            </a:r>
            <a:endParaRPr kumimoji="1" lang="en-US" altLang="zh-CN" dirty="0"/>
          </a:p>
          <a:p>
            <a:r>
              <a:rPr kumimoji="1" lang="zh-CN" altLang="en-US" dirty="0"/>
              <a:t>站点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个月后还学校，</a:t>
            </a:r>
            <a:r>
              <a:rPr kumimoji="1" lang="zh-CN" altLang="en-US" b="1" dirty="0">
                <a:solidFill>
                  <a:srgbClr val="C00000"/>
                </a:solidFill>
              </a:rPr>
              <a:t>做好备份</a:t>
            </a:r>
            <a:r>
              <a:rPr kumimoji="1" lang="en-US" altLang="zh-CN" b="1" dirty="0">
                <a:solidFill>
                  <a:srgbClr val="C00000"/>
                </a:solidFill>
              </a:rPr>
              <a:t>+</a:t>
            </a:r>
            <a:r>
              <a:rPr kumimoji="1" lang="zh-CN" altLang="en-US" b="1" dirty="0">
                <a:solidFill>
                  <a:srgbClr val="C00000"/>
                </a:solidFill>
              </a:rPr>
              <a:t>熟悉</a:t>
            </a:r>
            <a:r>
              <a:rPr kumimoji="1" lang="en-US" altLang="zh-CN" b="1" dirty="0" err="1">
                <a:solidFill>
                  <a:srgbClr val="C00000"/>
                </a:solidFill>
              </a:rPr>
              <a:t>github</a:t>
            </a:r>
            <a:r>
              <a:rPr kumimoji="1" lang="zh-CN" altLang="en-US" b="1" dirty="0">
                <a:solidFill>
                  <a:srgbClr val="C00000"/>
                </a:solidFill>
              </a:rPr>
              <a:t>使用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r>
              <a:rPr kumimoji="1" lang="zh-CN" altLang="en-US" dirty="0"/>
              <a:t>功能角度思考流程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创建表格</a:t>
            </a:r>
            <a:r>
              <a:rPr lang="zh-CN" altLang="zh-CN" dirty="0"/>
              <a:t>（</a:t>
            </a:r>
            <a:r>
              <a:rPr lang="en-US" altLang="zh-CN" dirty="0"/>
              <a:t>schema</a:t>
            </a:r>
            <a:r>
              <a:rPr lang="zh-CN" altLang="zh-CN" dirty="0"/>
              <a:t>层面）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存储表格（</a:t>
            </a:r>
            <a:r>
              <a:rPr lang="zh-CN" altLang="zh-CN" dirty="0"/>
              <a:t>按照划分方法划分数据并存储到对应站点</a:t>
            </a:r>
            <a:r>
              <a:rPr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b="1" dirty="0"/>
              <a:t>选择操作</a:t>
            </a:r>
            <a:r>
              <a:rPr lang="zh-CN" altLang="zh-CN" b="1" dirty="0"/>
              <a:t>（</a:t>
            </a:r>
            <a:r>
              <a:rPr lang="en-US" altLang="zh-CN" b="1" dirty="0"/>
              <a:t>select</a:t>
            </a:r>
            <a:r>
              <a:rPr lang="zh-CN" altLang="zh-CN" b="1" dirty="0"/>
              <a:t>语句的实现）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更改表格（增删改）</a:t>
            </a:r>
            <a:endParaRPr kumimoji="1" lang="en-US" altLang="zh-CN" dirty="0"/>
          </a:p>
          <a:p>
            <a:r>
              <a:rPr kumimoji="1" lang="zh-CN" altLang="en-US" dirty="0"/>
              <a:t>上述功能离不开基础设施</a:t>
            </a:r>
            <a:r>
              <a:rPr kumimoji="1" lang="en-US" altLang="zh-CN" dirty="0" err="1"/>
              <a:t>ETCD,gRPC</a:t>
            </a:r>
            <a:r>
              <a:rPr kumimoji="1" lang="zh-CN" altLang="en-US" dirty="0"/>
              <a:t>以及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的使用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b="1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561B2-FDBB-2449-842C-AB01271E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E108-612C-4042-A285-C54DE9996F15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8FE7B-52D2-2248-BC39-1EE0D1F6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35A2B-8DAB-7540-8F3C-6BE34834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C136-A452-A540-8170-3BBED489811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54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CF99C-93DE-2446-9488-4447E546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2C705-0FE1-104B-AB05-35292C5B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代码分成</a:t>
            </a:r>
            <a:r>
              <a:rPr kumimoji="1" lang="en-US" altLang="zh-CN" dirty="0"/>
              <a:t>4</a:t>
            </a:r>
            <a:r>
              <a:rPr kumimoji="1" lang="zh-CN" altLang="en-US" dirty="0"/>
              <a:t>大块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用户接口</a:t>
            </a:r>
            <a:r>
              <a:rPr kumimoji="1" lang="en-US" altLang="zh-CN" dirty="0"/>
              <a:t>: parser</a:t>
            </a:r>
          </a:p>
          <a:p>
            <a:pPr lvl="1"/>
            <a:r>
              <a:rPr kumimoji="1" lang="en-US" altLang="zh-CN" dirty="0"/>
              <a:t>ETCD</a:t>
            </a:r>
            <a:r>
              <a:rPr kumimoji="1" lang="zh-CN" altLang="en-US" dirty="0"/>
              <a:t>功能实现</a:t>
            </a:r>
            <a:r>
              <a:rPr kumimoji="1" lang="en-US" altLang="zh-CN" dirty="0"/>
              <a:t>: metadata</a:t>
            </a:r>
          </a:p>
          <a:p>
            <a:pPr lvl="1"/>
            <a:r>
              <a:rPr kumimoji="1" lang="en-US" altLang="zh-CN" dirty="0" err="1"/>
              <a:t>gRPC</a:t>
            </a:r>
            <a:r>
              <a:rPr kumimoji="1" lang="zh-CN" altLang="en-US" dirty="0"/>
              <a:t>功能实现</a:t>
            </a:r>
            <a:r>
              <a:rPr kumimoji="1" lang="en-US" altLang="zh-CN" dirty="0"/>
              <a:t>: transfer</a:t>
            </a:r>
          </a:p>
          <a:p>
            <a:pPr lvl="1"/>
            <a:r>
              <a:rPr kumimoji="1" lang="zh-CN" altLang="en-US" dirty="0"/>
              <a:t>站点执行</a:t>
            </a:r>
            <a:r>
              <a:rPr kumimoji="1" lang="en-US" altLang="zh-CN" dirty="0"/>
              <a:t>: executor</a:t>
            </a:r>
          </a:p>
          <a:p>
            <a:r>
              <a:rPr kumimoji="1" lang="zh-CN" altLang="en-US" dirty="0"/>
              <a:t>定好框架写文档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沟通交流的点：两个模块合作的地方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举例说明：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语句的实现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BB27C-2135-E646-A11C-DE03D909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D637-6009-EC45-8B5B-15934F0BB0FF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1DAA2-E94C-C94A-9348-23205E50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5FE4F-AE48-DB4C-8DEA-541C26E1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C136-A452-A540-8170-3BBED489811A}" type="slidenum">
              <a:rPr kumimoji="1" lang="zh-CN" altLang="en-US" smtClean="0"/>
              <a:t>14</a:t>
            </a:fld>
            <a:endParaRPr kumimoji="1" lang="zh-CN" altLang="en-US"/>
          </a:p>
        </p:txBody>
      </p:sp>
      <p:pic>
        <p:nvPicPr>
          <p:cNvPr id="8" name="图片 7" descr="图形用户界面, 应用程序&#10;&#10;描述已自动生成">
            <a:hlinkClick r:id="rId2"/>
            <a:extLst>
              <a:ext uri="{FF2B5EF4-FFF2-40B4-BE49-F238E27FC236}">
                <a16:creationId xmlns:a16="http://schemas.microsoft.com/office/drawing/2014/main" id="{381B5507-4666-CD4D-9876-3E566CA6FC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217"/>
          <a:stretch/>
        </p:blipFill>
        <p:spPr>
          <a:xfrm>
            <a:off x="7544490" y="2585645"/>
            <a:ext cx="364751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9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57B1E-8728-134E-BFAB-6D9DE227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select</a:t>
            </a:r>
            <a:r>
              <a:rPr kumimoji="1" lang="zh-CN" altLang="en-US" dirty="0"/>
              <a:t>语句的实现</a:t>
            </a:r>
          </a:p>
        </p:txBody>
      </p:sp>
      <p:pic>
        <p:nvPicPr>
          <p:cNvPr id="8" name="内容占位符 7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FED6D4FC-4FA0-6342-9C30-2E1E9C376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745" y="1825625"/>
            <a:ext cx="9424510" cy="43513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0C038-AF0E-134C-A492-F7D17944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66EC-D355-5041-AD96-E80956FF9E76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9F634-A34C-464A-97D7-743B4F31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EC178-E3E7-0540-9EFA-2438B49A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C136-A452-A540-8170-3BBED489811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96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9C78A-59AD-5641-95D0-F41FD7D1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20022-6141-6745-87DD-E4A97D89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函数命名方式，注释等细节</a:t>
            </a:r>
            <a:endParaRPr kumimoji="1" lang="en-US" altLang="zh-CN" dirty="0"/>
          </a:p>
          <a:p>
            <a:r>
              <a:rPr kumimoji="1" lang="zh-CN" altLang="en-US" b="1" dirty="0"/>
              <a:t>为编译做准备，确立引用关系（分层）</a:t>
            </a:r>
            <a:endParaRPr kumimoji="1" lang="en-US" altLang="zh-CN" b="1" dirty="0"/>
          </a:p>
          <a:p>
            <a:r>
              <a:rPr kumimoji="1" lang="zh-CN" altLang="en-US" dirty="0"/>
              <a:t>定义抽象概念的物理存储</a:t>
            </a:r>
            <a:endParaRPr kumimoji="1" lang="en-US" altLang="zh-CN" dirty="0"/>
          </a:p>
          <a:p>
            <a:r>
              <a:rPr kumimoji="1" lang="zh-CN" altLang="en-US" dirty="0"/>
              <a:t>定义函数操作数据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D5412-065C-AD4F-A9EF-A555AFE9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3655-7FC7-F042-8ABD-D5D83DE92882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3FC8D-913C-604E-B57B-5F77F32B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B5F2F-3A76-0143-A520-DE097DFC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C136-A452-A540-8170-3BBED489811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78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9C78A-59AD-5641-95D0-F41FD7D1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20022-6141-6745-87DD-E4A97D89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函数命名方式，注释等细节</a:t>
            </a:r>
            <a:endParaRPr kumimoji="1" lang="en-US" altLang="zh-CN" dirty="0"/>
          </a:p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</a:rPr>
              <a:t>为编译做准备，确立引用关系（分层）</a:t>
            </a:r>
            <a:endParaRPr kumimoji="1"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定义抽象概念的物理存储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定义函数操作数据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D5412-065C-AD4F-A9EF-A555AFE9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A84E-0176-F747-BA0D-DD703993BFAB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3FC8D-913C-604E-B57B-5F77F32B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B5F2F-3A76-0143-A520-DE097DFC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C136-A452-A540-8170-3BBED489811A}" type="slidenum">
              <a:rPr kumimoji="1" lang="zh-CN" altLang="en-US" smtClean="0"/>
              <a:t>17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D6CDA3-1CDE-FE4E-9793-AEDCF9B7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507" y="2906711"/>
            <a:ext cx="5612185" cy="171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9C78A-59AD-5641-95D0-F41FD7D1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20022-6141-6745-87DD-E4A97D89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函数命名方式，注释等细节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b="1" dirty="0"/>
              <a:t>为编译做准备，确立引用关系（分层）</a:t>
            </a:r>
            <a:endParaRPr kumimoji="1" lang="en-US" altLang="zh-CN" b="1" dirty="0"/>
          </a:p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定义抽象概念的物理存储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定义函数操作数据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D5412-065C-AD4F-A9EF-A555AFE9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4D73-0D0D-F942-AC65-6C4DC8FCBCD2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3FC8D-913C-604E-B57B-5F77F32B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B5F2F-3A76-0143-A520-DE097DFC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C136-A452-A540-8170-3BBED489811A}" type="slidenum">
              <a:rPr kumimoji="1" lang="zh-CN" altLang="en-US" smtClean="0"/>
              <a:t>18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DA654A-63A1-0247-913C-3010D3F75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56743"/>
            <a:ext cx="5486400" cy="1727200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7EB1EE2-C534-D84E-BAF4-F8C65AFC47C0}"/>
              </a:ext>
            </a:extLst>
          </p:cNvPr>
          <p:cNvSpPr txBox="1">
            <a:spLocks/>
          </p:cNvSpPr>
          <p:nvPr/>
        </p:nvSpPr>
        <p:spPr>
          <a:xfrm>
            <a:off x="7432638" y="1336466"/>
            <a:ext cx="3464858" cy="239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merican Typewriter" panose="02090604020004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merican Typewriter" panose="02090604020004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merican Typewriter" panose="02090604020004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merican Typewriter" panose="02090604020004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merican Typewriter" panose="02090604020004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8</a:t>
            </a:r>
            <a:r>
              <a:rPr kumimoji="1" lang="zh-CN" altLang="en-US" dirty="0"/>
              <a:t>个主要功能构成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个主要函数</a:t>
            </a:r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个功能函数文件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个工具函数文件</a:t>
            </a:r>
          </a:p>
        </p:txBody>
      </p:sp>
    </p:spTree>
    <p:extLst>
      <p:ext uri="{BB962C8B-B14F-4D97-AF65-F5344CB8AC3E}">
        <p14:creationId xmlns:p14="http://schemas.microsoft.com/office/powerpoint/2010/main" val="2684847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9C78A-59AD-5641-95D0-F41FD7D1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20022-6141-6745-87DD-E4A97D89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函数命名方式，注释等细节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</a:rPr>
              <a:t>为编译做准备，确立引用关系（分层）</a:t>
            </a:r>
            <a:endParaRPr kumimoji="1"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dirty="0"/>
              <a:t>定义抽象概念的物理存储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定义函数操作数据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D5412-065C-AD4F-A9EF-A555AFE9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326A-4603-1E4E-9B38-D68D77E5938E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3FC8D-913C-604E-B57B-5F77F32B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B5F2F-3A76-0143-A520-DE097DFC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C136-A452-A540-8170-3BBED489811A}" type="slidenum">
              <a:rPr kumimoji="1" lang="zh-CN" altLang="en-US" smtClean="0"/>
              <a:t>19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FBDEA0-3D16-7D48-BEB1-05AD38CC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340" y="1870075"/>
            <a:ext cx="3167561" cy="25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6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Requirement</a:t>
            </a:r>
          </a:p>
        </p:txBody>
      </p:sp>
      <p:sp>
        <p:nvSpPr>
          <p:cNvPr id="307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527050">
              <a:buNone/>
            </a:pPr>
            <a:r>
              <a:rPr lang="en-US" altLang="zh-CN" dirty="0"/>
              <a:t>Build an experimental DDBMS</a:t>
            </a:r>
          </a:p>
          <a:p>
            <a:pPr marL="609600" indent="-527050">
              <a:buFontTx/>
              <a:buAutoNum type="arabicPeriod"/>
            </a:pPr>
            <a:r>
              <a:rPr lang="en-US" altLang="zh-CN" dirty="0"/>
              <a:t> Support of the creation of distributed database including </a:t>
            </a:r>
          </a:p>
          <a:p>
            <a:pPr marL="990600" lvl="1" indent="-587375"/>
            <a:r>
              <a:rPr lang="en-US" altLang="zh-CN" dirty="0"/>
              <a:t>the creation of a named database, a table and data segmentation methods of</a:t>
            </a:r>
            <a:endParaRPr lang="fr-FR" altLang="zh-CN" dirty="0"/>
          </a:p>
          <a:p>
            <a:pPr marL="1371600" lvl="2" indent="-714375"/>
            <a:r>
              <a:rPr lang="fr-FR" altLang="zh-CN" b="1" dirty="0"/>
              <a:t>Horizontal fragmentation</a:t>
            </a:r>
            <a:r>
              <a:rPr lang="zh-CN" altLang="fr-FR" b="1" dirty="0"/>
              <a:t>，</a:t>
            </a:r>
            <a:r>
              <a:rPr lang="en-US" altLang="zh-CN" b="1" dirty="0">
                <a:solidFill>
                  <a:srgbClr val="FF0066"/>
                </a:solidFill>
              </a:rPr>
              <a:t>compulsory</a:t>
            </a:r>
          </a:p>
          <a:p>
            <a:pPr marL="1371600" lvl="2" indent="-714375"/>
            <a:r>
              <a:rPr lang="en-US" altLang="zh-CN" b="1" dirty="0"/>
              <a:t>Vertical fragmentation, </a:t>
            </a:r>
            <a:r>
              <a:rPr lang="en-US" altLang="zh-CN" b="1" dirty="0">
                <a:solidFill>
                  <a:srgbClr val="FF0066"/>
                </a:solidFill>
              </a:rPr>
              <a:t>compulsory</a:t>
            </a:r>
          </a:p>
          <a:p>
            <a:pPr marL="1371600" lvl="2" indent="-714375"/>
            <a:r>
              <a:rPr lang="en-US" altLang="zh-CN" dirty="0"/>
              <a:t>Hybrid fragmentation, optional</a:t>
            </a:r>
          </a:p>
          <a:p>
            <a:pPr marL="1371600" lvl="2" indent="-714375"/>
            <a:r>
              <a:rPr lang="en-US" altLang="zh-CN" dirty="0"/>
              <a:t>Derived fragmentation, optional </a:t>
            </a:r>
          </a:p>
        </p:txBody>
      </p:sp>
    </p:spTree>
    <p:extLst>
      <p:ext uri="{BB962C8B-B14F-4D97-AF65-F5344CB8AC3E}">
        <p14:creationId xmlns:p14="http://schemas.microsoft.com/office/powerpoint/2010/main" val="1472934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9C78A-59AD-5641-95D0-F41FD7D1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20022-6141-6745-87DD-E4A97D890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函数命名方式，注释等细节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</a:rPr>
              <a:t>为编译做准备，确立引用关系（分层）</a:t>
            </a:r>
            <a:endParaRPr kumimoji="1"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定义抽象概念的物理存储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dirty="0"/>
              <a:t>定义函数操作数据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D5412-065C-AD4F-A9EF-A555AFE9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1B02-FFFB-384E-B9A4-C1274E0C3080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3FC8D-913C-604E-B57B-5F77F32B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B5F2F-3A76-0143-A520-DE097DFC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C136-A452-A540-8170-3BBED489811A}" type="slidenum">
              <a:rPr kumimoji="1" lang="zh-CN" altLang="en-US" smtClean="0"/>
              <a:t>20</a:t>
            </a:fld>
            <a:endParaRPr kumimoji="1" lang="zh-CN" altLang="en-US"/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D49115CD-4415-2A4C-BFF0-237A8EE6C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53" y="3088589"/>
            <a:ext cx="6187044" cy="22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3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140DC-EC22-CD4A-8761-554CB2FB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经验之谈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E7719-2896-414D-89A9-44088054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环境搭建是最难的部分，多看官方文档，少看</a:t>
            </a:r>
            <a:r>
              <a:rPr kumimoji="1" lang="en-US" altLang="zh-CN" dirty="0" err="1"/>
              <a:t>csdn</a:t>
            </a:r>
            <a:r>
              <a:rPr kumimoji="1" lang="zh-CN" altLang="en-US" dirty="0"/>
              <a:t>上的偏方</a:t>
            </a:r>
            <a:endParaRPr kumimoji="1" lang="en-US" altLang="zh-CN" dirty="0"/>
          </a:p>
          <a:p>
            <a:r>
              <a:rPr kumimoji="1" lang="zh-CN" altLang="en-US" dirty="0"/>
              <a:t>会遇到许多奇奇怪怪的问题，心平气和</a:t>
            </a:r>
            <a:endParaRPr kumimoji="1" lang="en-US" altLang="zh-CN" dirty="0"/>
          </a:p>
          <a:p>
            <a:r>
              <a:rPr kumimoji="1" lang="zh-CN" altLang="en-US" dirty="0"/>
              <a:t>写注释很关键！！！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991CC-1821-4749-9530-3107975E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13D-C90E-6C4E-9E7F-8E7BB7F2AFB8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9978E-307B-FA49-AEAA-251C613B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3192E-9980-E34E-B525-D27C6683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C136-A452-A540-8170-3BBED489811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8444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4DECC-3CE0-2841-B6AF-DA4A6529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Take home message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7F73B-0E55-5348-A956-CDB064B0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ddl</a:t>
            </a:r>
            <a:r>
              <a:rPr kumimoji="1" lang="en-US" altLang="zh-CN" dirty="0"/>
              <a:t>: 11/30 report: </a:t>
            </a:r>
            <a:r>
              <a:rPr kumimoji="1" lang="en-US" altLang="zh-CN" dirty="0" err="1"/>
              <a:t>ppt+system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686A9-363A-0144-9A9A-1081E0FA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C102-5434-FC44-95D0-F33F53419205}" type="datetime1">
              <a:rPr kumimoji="1" lang="zh-CN" altLang="en-US" smtClean="0"/>
              <a:t>2021/10/15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75326-B7F4-E641-A0AA-5D27A8F8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Kick-off</a:t>
            </a:r>
            <a:r>
              <a:rPr kumimoji="1" lang="zh-CN" altLang="en-US"/>
              <a:t>展示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029CF-5B95-7F4D-8350-1CC6C500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C136-A452-A540-8170-3BBED489811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445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410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527050">
              <a:buClr>
                <a:schemeClr val="tx1"/>
              </a:buClr>
              <a:buFontTx/>
              <a:buAutoNum type="arabicPeriod" startAt="2"/>
            </a:pPr>
            <a:r>
              <a:rPr lang="en-US" altLang="zh-CN"/>
              <a:t>Loading of data from prepared files into database according to database schema definition, fragmentation and allocation scheme. </a:t>
            </a:r>
          </a:p>
          <a:p>
            <a:pPr marL="609600" indent="-527050">
              <a:buClr>
                <a:schemeClr val="tx1"/>
              </a:buClr>
              <a:buFontTx/>
              <a:buAutoNum type="arabicPeriod" startAt="2"/>
            </a:pPr>
            <a:r>
              <a:rPr lang="en-US" altLang="zh-CN"/>
              <a:t>Support the SQL query </a:t>
            </a:r>
            <a:r>
              <a:rPr lang="en-US" altLang="zh-CN" i="1"/>
              <a:t>select…from …where….</a:t>
            </a:r>
            <a:r>
              <a:rPr lang="en-US" altLang="zh-CN"/>
              <a:t> statement with minimal features.</a:t>
            </a:r>
          </a:p>
          <a:p>
            <a:pPr marL="609600" indent="-527050">
              <a:buClr>
                <a:schemeClr val="tx1"/>
              </a:buClr>
              <a:buNone/>
            </a:pPr>
            <a:endParaRPr lang="en-US" altLang="zh-CN"/>
          </a:p>
          <a:p>
            <a:pPr marL="609600" indent="-527050">
              <a:buClr>
                <a:schemeClr val="tx1"/>
              </a:buClr>
              <a:buNone/>
            </a:pPr>
            <a:endParaRPr lang="en-US" altLang="zh-C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9D9586-DF34-CD4E-A27F-EC838D59D95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156626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User commands</a:t>
            </a:r>
          </a:p>
        </p:txBody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i="1">
                <a:solidFill>
                  <a:schemeClr val="hlink"/>
                </a:solidFill>
              </a:rPr>
              <a:t>createdb</a:t>
            </a:r>
            <a:r>
              <a:rPr lang="en-US" altLang="zh-CN"/>
              <a:t>  for the creation of a database</a:t>
            </a:r>
            <a:endParaRPr lang="en-US" altLang="zh-CN" i="1"/>
          </a:p>
          <a:p>
            <a:pPr eaLnBrk="1" hangingPunct="1">
              <a:lnSpc>
                <a:spcPct val="90000"/>
              </a:lnSpc>
            </a:pPr>
            <a:r>
              <a:rPr lang="en-US" altLang="zh-CN" i="1">
                <a:solidFill>
                  <a:schemeClr val="hlink"/>
                </a:solidFill>
              </a:rPr>
              <a:t>dropdb</a:t>
            </a:r>
            <a:r>
              <a:rPr lang="en-US" altLang="zh-CN"/>
              <a:t>   fro the deletion of a database</a:t>
            </a:r>
            <a:endParaRPr lang="en-US" altLang="zh-CN" i="1"/>
          </a:p>
          <a:p>
            <a:pPr eaLnBrk="1" hangingPunct="1">
              <a:lnSpc>
                <a:spcPct val="90000"/>
              </a:lnSpc>
            </a:pPr>
            <a:r>
              <a:rPr lang="en-US" altLang="zh-CN" i="1">
                <a:solidFill>
                  <a:schemeClr val="hlink"/>
                </a:solidFill>
              </a:rPr>
              <a:t>createTable</a:t>
            </a:r>
            <a:r>
              <a:rPr lang="en-US" altLang="zh-CN"/>
              <a:t> for creating a relational table including its fragmentation strategy such as horizontal, vertical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>
                <a:solidFill>
                  <a:schemeClr val="hlink"/>
                </a:solidFill>
              </a:rPr>
              <a:t>dropTable</a:t>
            </a:r>
            <a:r>
              <a:rPr lang="en-US" altLang="zh-CN"/>
              <a:t> for the deletion of a table from the database</a:t>
            </a:r>
            <a:endParaRPr lang="en-US" altLang="zh-CN" i="1"/>
          </a:p>
          <a:p>
            <a:pPr eaLnBrk="1" hangingPunct="1">
              <a:lnSpc>
                <a:spcPct val="90000"/>
              </a:lnSpc>
            </a:pPr>
            <a:r>
              <a:rPr lang="en-US" altLang="zh-CN" i="1">
                <a:solidFill>
                  <a:schemeClr val="hlink"/>
                </a:solidFill>
              </a:rPr>
              <a:t>select … from … where…</a:t>
            </a:r>
            <a:r>
              <a:rPr lang="en-US" altLang="zh-CN"/>
              <a:t> for database query</a:t>
            </a:r>
            <a:endParaRPr lang="en-US" altLang="zh-CN" i="1"/>
          </a:p>
          <a:p>
            <a:pPr eaLnBrk="1" hangingPunct="1">
              <a:lnSpc>
                <a:spcPct val="90000"/>
              </a:lnSpc>
            </a:pPr>
            <a:r>
              <a:rPr lang="en-US" altLang="zh-CN" i="1">
                <a:solidFill>
                  <a:schemeClr val="hlink"/>
                </a:solidFill>
              </a:rPr>
              <a:t>insert</a:t>
            </a:r>
            <a:r>
              <a:rPr lang="en-US" altLang="zh-CN"/>
              <a:t> for adding a record to a table</a:t>
            </a:r>
            <a:endParaRPr lang="en-US" altLang="zh-CN" i="1"/>
          </a:p>
          <a:p>
            <a:pPr eaLnBrk="1" hangingPunct="1">
              <a:lnSpc>
                <a:spcPct val="90000"/>
              </a:lnSpc>
            </a:pPr>
            <a:r>
              <a:rPr lang="en-US" altLang="zh-CN" i="1">
                <a:solidFill>
                  <a:schemeClr val="hlink"/>
                </a:solidFill>
              </a:rPr>
              <a:t>delete</a:t>
            </a:r>
            <a:r>
              <a:rPr lang="en-US" altLang="zh-CN"/>
              <a:t> for deletion of a record from a table</a:t>
            </a:r>
          </a:p>
        </p:txBody>
      </p:sp>
    </p:spTree>
    <p:extLst>
      <p:ext uri="{BB962C8B-B14F-4D97-AF65-F5344CB8AC3E}">
        <p14:creationId xmlns:p14="http://schemas.microsoft.com/office/powerpoint/2010/main" val="28030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System Environment </a:t>
            </a:r>
          </a:p>
        </p:txBody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Three computers (sites) </a:t>
            </a:r>
            <a:r>
              <a:rPr lang="en-US" altLang="zh-CN" dirty="0"/>
              <a:t>connected by a network. The architecture of the system must be </a:t>
            </a:r>
            <a:r>
              <a:rPr lang="en-US" altLang="zh-CN" b="1" dirty="0"/>
              <a:t>P2P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en-US" altLang="zh-CN" dirty="0"/>
              <a:t>The </a:t>
            </a:r>
            <a:r>
              <a:rPr lang="en-US" altLang="zh-CN" b="1" dirty="0"/>
              <a:t>local DBMS </a:t>
            </a:r>
            <a:r>
              <a:rPr lang="en-US" altLang="zh-CN" dirty="0"/>
              <a:t>can be any commercial product or open source software. </a:t>
            </a:r>
          </a:p>
          <a:p>
            <a:pPr eaLnBrk="1" hangingPunct="1"/>
            <a:r>
              <a:rPr lang="en-US" altLang="zh-CN" dirty="0"/>
              <a:t>The </a:t>
            </a:r>
            <a:r>
              <a:rPr lang="en-US" altLang="zh-CN" b="1" dirty="0"/>
              <a:t>communication mechanism </a:t>
            </a:r>
            <a:r>
              <a:rPr lang="en-US" altLang="zh-CN" dirty="0"/>
              <a:t>between sites can be socket, RPC, or others. </a:t>
            </a:r>
          </a:p>
          <a:p>
            <a:pPr eaLnBrk="1" hangingPunct="1"/>
            <a:r>
              <a:rPr lang="en-US" altLang="zh-CN" dirty="0"/>
              <a:t>The programming language for the DDBMS of the project is open </a:t>
            </a:r>
          </a:p>
        </p:txBody>
      </p:sp>
    </p:spTree>
    <p:extLst>
      <p:ext uri="{BB962C8B-B14F-4D97-AF65-F5344CB8AC3E}">
        <p14:creationId xmlns:p14="http://schemas.microsoft.com/office/powerpoint/2010/main" val="157607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Distributed Query Processing 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DDBMS of the project shall have the components for </a:t>
            </a:r>
            <a:r>
              <a:rPr lang="en-US" altLang="zh-CN" b="1" dirty="0"/>
              <a:t>Query decomposition and localization, and Query optimization</a:t>
            </a:r>
            <a:r>
              <a:rPr lang="en-US" altLang="zh-CN" dirty="0"/>
              <a:t>, such as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 optimization on initial general query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Query tree reduction using fragmentation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Network traffic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hlink"/>
                </a:solidFill>
              </a:rPr>
              <a:t>Optimization effect must be presented on the screen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043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Report and Documentation 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Midterm report – </a:t>
            </a:r>
            <a:r>
              <a:rPr lang="en-US" altLang="zh-CN" dirty="0">
                <a:solidFill>
                  <a:srgbClr val="FF0000"/>
                </a:solidFill>
              </a:rPr>
              <a:t>Nov. 30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Final report</a:t>
            </a:r>
            <a:r>
              <a:rPr lang="zh-CN" altLang="en-US" dirty="0"/>
              <a:t> </a:t>
            </a:r>
            <a:r>
              <a:rPr lang="en-US" altLang="zh-CN" dirty="0"/>
              <a:t>due before the on-site evaluation of the DDBM. It shall include the details of the design and implementation of the DDBMS</a:t>
            </a:r>
          </a:p>
        </p:txBody>
      </p:sp>
    </p:spTree>
    <p:extLst>
      <p:ext uri="{BB962C8B-B14F-4D97-AF65-F5344CB8AC3E}">
        <p14:creationId xmlns:p14="http://schemas.microsoft.com/office/powerpoint/2010/main" val="39394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Project Evaluation </a:t>
            </a:r>
          </a:p>
        </p:txBody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DDBMS implemented by every team shall be evaluated by a </a:t>
            </a:r>
            <a:r>
              <a:rPr lang="en-US" altLang="zh-CN" dirty="0">
                <a:solidFill>
                  <a:srgbClr val="FF0000"/>
                </a:solidFill>
              </a:rPr>
              <a:t>benchmark</a:t>
            </a:r>
            <a:r>
              <a:rPr lang="en-US" altLang="zh-CN" dirty="0"/>
              <a:t> of the course. </a:t>
            </a:r>
          </a:p>
        </p:txBody>
      </p:sp>
    </p:spTree>
    <p:extLst>
      <p:ext uri="{BB962C8B-B14F-4D97-AF65-F5344CB8AC3E}">
        <p14:creationId xmlns:p14="http://schemas.microsoft.com/office/powerpoint/2010/main" val="35924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</a:p>
        </p:txBody>
      </p:sp>
      <p:sp>
        <p:nvSpPr>
          <p:cNvPr id="10243" name="Rectangle 4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What you should do now</a:t>
            </a:r>
            <a:br>
              <a:rPr lang="en-US" altLang="zh-CN" dirty="0"/>
            </a:br>
            <a:r>
              <a:rPr lang="en-US" altLang="zh-CN" dirty="0"/>
              <a:t>- </a:t>
            </a:r>
            <a:r>
              <a:rPr lang="en-US" altLang="zh-CN" sz="3600" dirty="0"/>
              <a:t>make design decision and prepare your report</a:t>
            </a:r>
          </a:p>
        </p:txBody>
      </p:sp>
      <p:sp>
        <p:nvSpPr>
          <p:cNvPr id="10244" name="Rectang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255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68923022"/>
      </p:ext>
    </p:extLst>
  </p:cSld>
  <p:clrMapOvr>
    <a:masterClrMapping/>
  </p:clrMapOvr>
</p:sld>
</file>

<file path=ppt/theme/theme1.xml><?xml version="1.0" encoding="utf-8"?>
<a:theme xmlns:a="http://schemas.openxmlformats.org/drawingml/2006/main" name="p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American Typewriter" panose="02090604020004020304" pitchFamily="18" charset="0"/>
            <a:ea typeface="楷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1" id="{2C71DD2C-3CDB-214F-99CA-8845D1214C0B}" vid="{108D688E-E19C-8A47-8F0E-BF5AC7A653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pre1</Template>
  <TotalTime>259</TotalTime>
  <Words>933</Words>
  <Application>Microsoft Macintosh PowerPoint</Application>
  <PresentationFormat>宽屏</PresentationFormat>
  <Paragraphs>157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American Typewriter</vt:lpstr>
      <vt:lpstr>Arial</vt:lpstr>
      <vt:lpstr>pre1</vt:lpstr>
      <vt:lpstr>Kick-off展示</vt:lpstr>
      <vt:lpstr>Requirement</vt:lpstr>
      <vt:lpstr>Requirement</vt:lpstr>
      <vt:lpstr>User commands</vt:lpstr>
      <vt:lpstr>System Environment </vt:lpstr>
      <vt:lpstr>Distributed Query Processing </vt:lpstr>
      <vt:lpstr>Report and Documentation </vt:lpstr>
      <vt:lpstr>Project Evaluation </vt:lpstr>
      <vt:lpstr>What you should do now - make design decision and prepare your report</vt:lpstr>
      <vt:lpstr>PowerPoint 演示文稿</vt:lpstr>
      <vt:lpstr>PowerPoint 演示文稿</vt:lpstr>
      <vt:lpstr>Report Preparation</vt:lpstr>
      <vt:lpstr>流程</vt:lpstr>
      <vt:lpstr>框架</vt:lpstr>
      <vt:lpstr>select语句的实现</vt:lpstr>
      <vt:lpstr>代码</vt:lpstr>
      <vt:lpstr>代码</vt:lpstr>
      <vt:lpstr>代码</vt:lpstr>
      <vt:lpstr>代码</vt:lpstr>
      <vt:lpstr>代码</vt:lpstr>
      <vt:lpstr>经验之谈</vt:lpstr>
      <vt:lpstr>Take home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Kick-of展示</dc:title>
  <dc:creator>李 晓桐</dc:creator>
  <cp:lastModifiedBy>李 晓桐</cp:lastModifiedBy>
  <cp:revision>84</cp:revision>
  <dcterms:created xsi:type="dcterms:W3CDTF">2021-10-15T02:35:04Z</dcterms:created>
  <dcterms:modified xsi:type="dcterms:W3CDTF">2021-10-15T07:43:10Z</dcterms:modified>
</cp:coreProperties>
</file>