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0"/>
  </p:notesMasterIdLst>
  <p:handoutMasterIdLst>
    <p:handoutMasterId r:id="rId71"/>
  </p:handoutMasterIdLst>
  <p:sldIdLst>
    <p:sldId id="256" r:id="rId2"/>
    <p:sldId id="517" r:id="rId3"/>
    <p:sldId id="518" r:id="rId4"/>
    <p:sldId id="519" r:id="rId5"/>
    <p:sldId id="520" r:id="rId6"/>
    <p:sldId id="521" r:id="rId7"/>
    <p:sldId id="522" r:id="rId8"/>
    <p:sldId id="462" r:id="rId9"/>
    <p:sldId id="385" r:id="rId10"/>
    <p:sldId id="386" r:id="rId11"/>
    <p:sldId id="590" r:id="rId12"/>
    <p:sldId id="463" r:id="rId13"/>
    <p:sldId id="464" r:id="rId14"/>
    <p:sldId id="468" r:id="rId15"/>
    <p:sldId id="469" r:id="rId16"/>
    <p:sldId id="470" r:id="rId17"/>
    <p:sldId id="471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40" r:id="rId35"/>
    <p:sldId id="542" r:id="rId36"/>
    <p:sldId id="543" r:id="rId37"/>
    <p:sldId id="544" r:id="rId38"/>
    <p:sldId id="548" r:id="rId39"/>
    <p:sldId id="549" r:id="rId40"/>
    <p:sldId id="550" r:id="rId41"/>
    <p:sldId id="551" r:id="rId42"/>
    <p:sldId id="552" r:id="rId43"/>
    <p:sldId id="583" r:id="rId44"/>
    <p:sldId id="584" r:id="rId45"/>
    <p:sldId id="585" r:id="rId46"/>
    <p:sldId id="586" r:id="rId47"/>
    <p:sldId id="587" r:id="rId48"/>
    <p:sldId id="588" r:id="rId49"/>
    <p:sldId id="553" r:id="rId50"/>
    <p:sldId id="554" r:id="rId51"/>
    <p:sldId id="555" r:id="rId52"/>
    <p:sldId id="556" r:id="rId53"/>
    <p:sldId id="557" r:id="rId54"/>
    <p:sldId id="558" r:id="rId55"/>
    <p:sldId id="559" r:id="rId56"/>
    <p:sldId id="560" r:id="rId57"/>
    <p:sldId id="562" r:id="rId58"/>
    <p:sldId id="563" r:id="rId59"/>
    <p:sldId id="564" r:id="rId60"/>
    <p:sldId id="565" r:id="rId61"/>
    <p:sldId id="576" r:id="rId62"/>
    <p:sldId id="577" r:id="rId63"/>
    <p:sldId id="578" r:id="rId64"/>
    <p:sldId id="579" r:id="rId65"/>
    <p:sldId id="580" r:id="rId66"/>
    <p:sldId id="581" r:id="rId67"/>
    <p:sldId id="582" r:id="rId68"/>
    <p:sldId id="589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87477" autoAdjust="0"/>
  </p:normalViewPr>
  <p:slideViewPr>
    <p:cSldViewPr>
      <p:cViewPr>
        <p:scale>
          <a:sx n="85" d="100"/>
          <a:sy n="85" d="100"/>
        </p:scale>
        <p:origin x="129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59813F19-9CB2-614B-9AA6-CAE505C0FED9}" type="presOf" srcId="{A3A55105-1125-432C-8E20-A9EE60E3EE7A}" destId="{62D82294-FBD6-41B7-AB46-C170B2F07B01}" srcOrd="0" destOrd="0" presId="urn:microsoft.com/office/officeart/2005/8/layout/vProcess5"/>
    <dgm:cxn modelId="{216C04C1-F217-6647-919F-F6313E14D2F7}" type="presOf" srcId="{C1BEBD55-F3EF-423C-AD6C-1EF56FEEA54C}" destId="{2BC79AC0-7329-4327-B1CC-196229B8A0A2}" srcOrd="1" destOrd="0" presId="urn:microsoft.com/office/officeart/2005/8/layout/vProcess5"/>
    <dgm:cxn modelId="{E914BE44-867B-5845-A9B9-BDB43655F95C}" type="presOf" srcId="{4E8A517A-5FDE-43C5-84A7-5AC413AD3F13}" destId="{06C8B38D-AB7D-4C78-B67C-5A44EEEF3B93}" srcOrd="0" destOrd="0" presId="urn:microsoft.com/office/officeart/2005/8/layout/vProcess5"/>
    <dgm:cxn modelId="{80064B2C-9D1E-7B40-9B2A-D354F6608B6D}" type="presOf" srcId="{F18E67CE-B3BE-4326-A80A-0D901486E695}" destId="{BBE23B5C-BFEC-4726-8CE0-157666A4F753}" srcOrd="0" destOrd="0" presId="urn:microsoft.com/office/officeart/2005/8/layout/vProcess5"/>
    <dgm:cxn modelId="{A89F7CEE-4290-5A42-A02B-FCB56C9E0F78}" type="presOf" srcId="{C1BEBD55-F3EF-423C-AD6C-1EF56FEEA54C}" destId="{128D8FDF-F011-4C51-BFE1-0C9E96C0C4D1}" srcOrd="0" destOrd="0" presId="urn:microsoft.com/office/officeart/2005/8/layout/vProcess5"/>
    <dgm:cxn modelId="{DE9B9257-C4F1-B046-B4ED-1F5EBC3D5E53}" type="presOf" srcId="{9303AF86-BB76-41E8-B889-11C4A8C842E1}" destId="{5D4A49FA-BFE6-40DB-80EF-87BAB24E011A}" srcOrd="0" destOrd="0" presId="urn:microsoft.com/office/officeart/2005/8/layout/vProcess5"/>
    <dgm:cxn modelId="{FFD3B544-4078-F64F-B05F-A7153093C8C0}" type="presOf" srcId="{C38CFBC4-E9C6-4230-892F-C9AE6F987B80}" destId="{FA65F387-F9C7-45B8-A324-8CFF6BB44F78}" srcOrd="0" destOrd="0" presId="urn:microsoft.com/office/officeart/2005/8/layout/vProcess5"/>
    <dgm:cxn modelId="{0986FA8D-C850-6748-ADC1-79F5466A3256}" type="presOf" srcId="{F18E67CE-B3BE-4326-A80A-0D901486E695}" destId="{14E81E07-FA02-4899-A716-0CA846436B3C}" srcOrd="1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EA90C530-4C22-9A46-80C6-620394E9FF48}" type="presOf" srcId="{E1589E05-C7FC-4CED-A146-7B0579A5535E}" destId="{0C87C977-D43D-4234-A761-A2B016EBDB53}" srcOrd="0" destOrd="0" presId="urn:microsoft.com/office/officeart/2005/8/layout/vProcess5"/>
    <dgm:cxn modelId="{421E4062-8AD8-614A-9EF4-81D499A8CC88}" type="presOf" srcId="{C38CFBC4-E9C6-4230-892F-C9AE6F987B80}" destId="{7486F035-67DD-4363-BB0B-30B114EF35B5}" srcOrd="1" destOrd="0" presId="urn:microsoft.com/office/officeart/2005/8/layout/vProcess5"/>
    <dgm:cxn modelId="{7009D09A-8B76-D942-AE0A-343CF73CC0C2}" type="presOf" srcId="{E1589E05-C7FC-4CED-A146-7B0579A5535E}" destId="{59FC0657-4C5B-43EF-8E32-A49ED95E90CB}" srcOrd="1" destOrd="0" presId="urn:microsoft.com/office/officeart/2005/8/layout/vProcess5"/>
    <dgm:cxn modelId="{96A5C8A2-E545-4A45-A54C-D80D6FF439E1}" type="presOf" srcId="{630E0C7E-CACF-4F50-8441-95010302513D}" destId="{B8304DF0-A3E9-4D9F-987B-5B869222022C}" srcOrd="0" destOrd="0" presId="urn:microsoft.com/office/officeart/2005/8/layout/vProcess5"/>
    <dgm:cxn modelId="{CBFF74DE-4519-E94E-9B11-DCC6E398DD0F}" type="presParOf" srcId="{5D4A49FA-BFE6-40DB-80EF-87BAB24E011A}" destId="{F1BA1B00-5220-43E4-9487-3699A435F935}" srcOrd="0" destOrd="0" presId="urn:microsoft.com/office/officeart/2005/8/layout/vProcess5"/>
    <dgm:cxn modelId="{E564EB0A-B52A-BB4D-8684-AB316D4D1690}" type="presParOf" srcId="{5D4A49FA-BFE6-40DB-80EF-87BAB24E011A}" destId="{0C87C977-D43D-4234-A761-A2B016EBDB53}" srcOrd="1" destOrd="0" presId="urn:microsoft.com/office/officeart/2005/8/layout/vProcess5"/>
    <dgm:cxn modelId="{DD8EC3E7-3889-2448-AEBD-788A115D77D3}" type="presParOf" srcId="{5D4A49FA-BFE6-40DB-80EF-87BAB24E011A}" destId="{FA65F387-F9C7-45B8-A324-8CFF6BB44F78}" srcOrd="2" destOrd="0" presId="urn:microsoft.com/office/officeart/2005/8/layout/vProcess5"/>
    <dgm:cxn modelId="{7E2D1B5F-93B6-A64E-9C1A-7C09C9F6A0EC}" type="presParOf" srcId="{5D4A49FA-BFE6-40DB-80EF-87BAB24E011A}" destId="{128D8FDF-F011-4C51-BFE1-0C9E96C0C4D1}" srcOrd="3" destOrd="0" presId="urn:microsoft.com/office/officeart/2005/8/layout/vProcess5"/>
    <dgm:cxn modelId="{63115A9C-669F-5A4E-9D53-9D3B287E71DB}" type="presParOf" srcId="{5D4A49FA-BFE6-40DB-80EF-87BAB24E011A}" destId="{BBE23B5C-BFEC-4726-8CE0-157666A4F753}" srcOrd="4" destOrd="0" presId="urn:microsoft.com/office/officeart/2005/8/layout/vProcess5"/>
    <dgm:cxn modelId="{F02BB454-32A2-8C44-8DA5-39FA3A0B6391}" type="presParOf" srcId="{5D4A49FA-BFE6-40DB-80EF-87BAB24E011A}" destId="{B8304DF0-A3E9-4D9F-987B-5B869222022C}" srcOrd="5" destOrd="0" presId="urn:microsoft.com/office/officeart/2005/8/layout/vProcess5"/>
    <dgm:cxn modelId="{E4864DBC-34FC-FF48-90D7-2882BBB70FFE}" type="presParOf" srcId="{5D4A49FA-BFE6-40DB-80EF-87BAB24E011A}" destId="{06C8B38D-AB7D-4C78-B67C-5A44EEEF3B93}" srcOrd="6" destOrd="0" presId="urn:microsoft.com/office/officeart/2005/8/layout/vProcess5"/>
    <dgm:cxn modelId="{9D0EC10B-C08C-0346-9B1C-7330CBEF7309}" type="presParOf" srcId="{5D4A49FA-BFE6-40DB-80EF-87BAB24E011A}" destId="{62D82294-FBD6-41B7-AB46-C170B2F07B01}" srcOrd="7" destOrd="0" presId="urn:microsoft.com/office/officeart/2005/8/layout/vProcess5"/>
    <dgm:cxn modelId="{2B26833C-8FC9-A74C-B276-DC2E80DE9999}" type="presParOf" srcId="{5D4A49FA-BFE6-40DB-80EF-87BAB24E011A}" destId="{59FC0657-4C5B-43EF-8E32-A49ED95E90CB}" srcOrd="8" destOrd="0" presId="urn:microsoft.com/office/officeart/2005/8/layout/vProcess5"/>
    <dgm:cxn modelId="{5118E3AC-894C-D14A-BFE5-97A1272ACC27}" type="presParOf" srcId="{5D4A49FA-BFE6-40DB-80EF-87BAB24E011A}" destId="{7486F035-67DD-4363-BB0B-30B114EF35B5}" srcOrd="9" destOrd="0" presId="urn:microsoft.com/office/officeart/2005/8/layout/vProcess5"/>
    <dgm:cxn modelId="{93145D8F-B88A-8543-B31E-DF63A13DA511}" type="presParOf" srcId="{5D4A49FA-BFE6-40DB-80EF-87BAB24E011A}" destId="{2BC79AC0-7329-4327-B1CC-196229B8A0A2}" srcOrd="10" destOrd="0" presId="urn:microsoft.com/office/officeart/2005/8/layout/vProcess5"/>
    <dgm:cxn modelId="{5C39C0F7-7DC8-544E-BFB7-7A4EA7C30FA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0B9-2E74-B445-B1A2-CB227991165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3A51-B4AA-ED43-94DA-7B78863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A45FD4-7200-5944-865C-D2DBAB3B7826}" type="datetimeFigureOut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68D0644-65FE-3649-BDCD-4FFA358846D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43A8C9-87DF-D34A-94F7-1EEECDF26951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768EDD7-B817-BC4A-BC35-DAF49C683C1F}" type="slidenum">
              <a:rPr lang="en-US" altLang="x-none" sz="1300"/>
              <a:pPr eaLnBrk="1" hangingPunct="1"/>
              <a:t>47</a:t>
            </a:fld>
            <a:endParaRPr lang="en-US" altLang="x-none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2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5F29FF-2DAE-574F-885B-F200A87C4543}" type="slidenum">
              <a:rPr lang="en-US" altLang="x-none" sz="1300"/>
              <a:pPr eaLnBrk="1" hangingPunct="1"/>
              <a:t>48</a:t>
            </a:fld>
            <a:endParaRPr lang="en-US" altLang="x-none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1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1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3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8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86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97E8B2-5E54-B94D-B2BA-B1D75B1ED573}" type="slidenum">
              <a:rPr lang="en-US" altLang="x-none" sz="1300"/>
              <a:pPr eaLnBrk="1" hangingPunct="1"/>
              <a:t>45</a:t>
            </a:fld>
            <a:endParaRPr lang="en-US" altLang="x-none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8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DBC2160-BA56-724D-B8EC-B49511FA5D2F}" type="slidenum">
              <a:rPr lang="en-US" altLang="x-none" sz="1300"/>
              <a:pPr eaLnBrk="1" hangingPunct="1"/>
              <a:t>46</a:t>
            </a:fld>
            <a:endParaRPr lang="en-US" altLang="x-none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6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0511A0-07FB-6A45-A39F-FC55225F392E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CCF4-EFDC-DE47-8EA8-0FE3B56E9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D170-8465-9F4D-B39C-16C1E57E34E3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742A9-76F9-9C41-A96F-6A087C7AC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14246-BFD7-AD49-A0EC-BE1696E64FA6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85F4-D981-2B45-9E8B-785455AFD6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6A9D3-E7B3-F540-A58C-E1DB4158DCC7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FD389-CC35-124F-A535-CE8475E39F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4C8002-B889-6845-86D9-AC6D5D47B463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58FC-0FAB-7E4C-89B4-AD35753D58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34BA2-7E81-8648-8F92-583D9E91E826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D81-D903-6343-8E3C-071DB32A77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F6A202-38F3-F64A-B6CF-8ADCABE7CBF7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4F5A-5121-EF47-B434-5D8418F97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E0982-16E5-3B43-93ED-8540185D7F56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F1A3-9D67-764D-A344-1002320370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278145-5181-5748-AABB-32EE263517EE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6FB5A-748B-6E45-A698-BA73D3286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2FE3A7-BB7E-B742-8E7C-E2A6F1D76AE0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79A70-FBA6-B849-9DA7-8F60E9349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C840F5-EDB2-AE4E-8FF0-2C4869B861D7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965E2-C860-2D4B-846C-73F3836E6D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3C66A4D-D2BB-C844-A551-DE8BABE81627}" type="datetime5">
              <a:rPr lang="en-SG" altLang="zh-CN" smtClean="0"/>
              <a:t>21-Oct-20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590A90B2-501D-5E49-91B5-8FB41193A5E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16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</a:t>
            </a:r>
            <a:r>
              <a:rPr lang="en-US" altLang="zh-CN" sz="2800" dirty="0" smtClean="0"/>
              <a:t>2020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latin typeface="Gill Sans MT" charset="0"/>
                <a:ea typeface="华文中宋" charset="-122"/>
              </a:rPr>
              <a:t>Optimization </a:t>
            </a:r>
            <a:r>
              <a:rPr lang="en-US" altLang="zh-CN" sz="5400" dirty="0">
                <a:latin typeface="Gill Sans MT" charset="0"/>
                <a:ea typeface="华文中宋" charset="-122"/>
              </a:rPr>
              <a:t>of Distributed </a:t>
            </a:r>
            <a:r>
              <a:rPr lang="en-US" altLang="zh-CN" sz="5400" dirty="0" smtClean="0">
                <a:latin typeface="Gill Sans MT" charset="0"/>
                <a:ea typeface="华文中宋" charset="-122"/>
              </a:rPr>
              <a:t>Queries</a:t>
            </a:r>
          </a:p>
          <a:p>
            <a:pPr algn="ctr" eaLnBrk="1" hangingPunct="1"/>
            <a:r>
              <a:rPr lang="en-US" altLang="zh-CN" sz="3600" dirty="0" smtClean="0">
                <a:latin typeface="Gill Sans MT" charset="0"/>
                <a:ea typeface="华文中宋" charset="-122"/>
              </a:rPr>
              <a:t>(Part</a:t>
            </a:r>
            <a:r>
              <a:rPr lang="zh-CN" altLang="en-US" sz="36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3600" smtClean="0">
                <a:latin typeface="Gill Sans MT" charset="0"/>
                <a:ea typeface="华文中宋" charset="-122"/>
              </a:rPr>
              <a:t>1/3)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Inputs to Query Optimizer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279535-80AC-1F47-A8E6-A1CB98698D9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28750" y="4214813"/>
            <a:ext cx="65008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Objects to be optimized: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, </a:t>
            </a:r>
            <a:r>
              <a:rPr lang="en-US" altLang="zh-CN" sz="3200">
                <a:solidFill>
                  <a:srgbClr val="C00000"/>
                </a:solidFill>
              </a:rPr>
              <a:t>space</a:t>
            </a:r>
            <a:r>
              <a:rPr lang="en-US" altLang="zh-CN" sz="3200"/>
              <a:t>, etc. Let’s focus on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.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84784"/>
            <a:ext cx="4073004" cy="4508798"/>
          </a:xfrm>
        </p:spPr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en-US" altLang="zh-CN" sz="2800" dirty="0" smtClean="0"/>
              <a:t>Generate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Plans</a:t>
            </a:r>
          </a:p>
          <a:p>
            <a:pPr marL="596900" indent="-514350">
              <a:buFont typeface="+mj-lt"/>
              <a:buAutoNum type="arabicPeriod"/>
            </a:pPr>
            <a:endParaRPr lang="en-US" sz="2800" dirty="0" smtClean="0"/>
          </a:p>
          <a:p>
            <a:pPr marL="596900" indent="-514350">
              <a:buFont typeface="+mj-lt"/>
              <a:buAutoNum type="arabicPeriod"/>
            </a:pPr>
            <a:endParaRPr lang="en-US" sz="2800" dirty="0"/>
          </a:p>
          <a:p>
            <a:pPr marL="596900" indent="-514350">
              <a:buFont typeface="+mj-lt"/>
              <a:buAutoNum type="arabicPeriod"/>
            </a:pPr>
            <a:r>
              <a:rPr lang="en-US" altLang="zh-CN" sz="2800" dirty="0" smtClean="0"/>
              <a:t>Estimate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size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intermediate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results</a:t>
            </a:r>
          </a:p>
          <a:p>
            <a:pPr marL="596900" indent="-514350">
              <a:buFont typeface="+mj-lt"/>
              <a:buAutoNum type="arabicPeriod"/>
            </a:pPr>
            <a:endParaRPr lang="en-US" sz="2800" dirty="0" smtClean="0"/>
          </a:p>
          <a:p>
            <a:pPr marL="596900" indent="-514350">
              <a:buFont typeface="+mj-lt"/>
              <a:buAutoNum type="arabicPeriod"/>
            </a:pPr>
            <a:endParaRPr lang="en-US" sz="2800" dirty="0"/>
          </a:p>
          <a:p>
            <a:pPr marL="596900" indent="-514350">
              <a:buFont typeface="+mj-lt"/>
              <a:buAutoNum type="arabicPeriod"/>
            </a:pPr>
            <a:r>
              <a:rPr lang="en-US" altLang="zh-CN" sz="2800" dirty="0" smtClean="0"/>
              <a:t>Estimate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plan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389-CC35-124F-A535-CE8475E39F4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0" y="148478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63434" y="148478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18486" y="148478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Pn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494116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C1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763434" y="494116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C2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8486" y="494116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Cn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6026945" y="2008004"/>
            <a:ext cx="10419" cy="293316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1" idx="0"/>
          </p:cNvCxnSpPr>
          <p:nvPr/>
        </p:nvCxnSpPr>
        <p:spPr>
          <a:xfrm>
            <a:off x="7075379" y="2008004"/>
            <a:ext cx="10419" cy="293316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2" idx="0"/>
          </p:cNvCxnSpPr>
          <p:nvPr/>
        </p:nvCxnSpPr>
        <p:spPr>
          <a:xfrm>
            <a:off x="8530431" y="2008004"/>
            <a:ext cx="10419" cy="293316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42691" y="3280713"/>
            <a:ext cx="193873" cy="1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78441" y="3280713"/>
            <a:ext cx="193873" cy="1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443913" y="3280712"/>
            <a:ext cx="193873" cy="1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36245" y="22048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2800" smtClean="0"/>
              <a:t>…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536245" y="30054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2800" smtClean="0"/>
              <a:t>…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536784" y="37391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2800" smtClean="0"/>
              <a:t>…</a:t>
            </a:r>
            <a:endParaRPr lang="en-US" sz="2800" dirty="0"/>
          </a:p>
        </p:txBody>
      </p:sp>
      <p:sp>
        <p:nvSpPr>
          <p:cNvPr id="27" name="Right Brace 26"/>
          <p:cNvSpPr/>
          <p:nvPr/>
        </p:nvSpPr>
        <p:spPr>
          <a:xfrm rot="5400000">
            <a:off x="7119879" y="4119223"/>
            <a:ext cx="432048" cy="3012942"/>
          </a:xfrm>
          <a:prstGeom prst="rightBrace">
            <a:avLst>
              <a:gd name="adj1" fmla="val 2915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66040" y="5881790"/>
            <a:ext cx="3818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6900" indent="-51435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altLang="zh-CN" sz="2800" dirty="0">
                <a:latin typeface="+mn-lt"/>
                <a:ea typeface="+mn-ea"/>
              </a:rPr>
              <a:t>Estimate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cost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of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plan</a:t>
            </a:r>
            <a:endParaRPr 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0C65551-59DB-BC49-A4C0-462F678A11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total cost </a:t>
            </a:r>
            <a:r>
              <a:rPr lang="en-US" altLang="zh-CN"/>
              <a:t>of time.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Total-cost =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CPU</a:t>
            </a:r>
            <a:r>
              <a:rPr lang="en-US" altLang="zh-CN"/>
              <a:t> * number-of-instructions +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I/O</a:t>
            </a:r>
            <a:r>
              <a:rPr lang="en-US" altLang="zh-CN"/>
              <a:t> * number-of-I/O’s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MSG</a:t>
            </a:r>
            <a:r>
              <a:rPr lang="en-US" altLang="zh-CN"/>
              <a:t> * number-of-messages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TR</a:t>
            </a:r>
            <a:r>
              <a:rPr lang="en-US" altLang="zh-CN"/>
              <a:t> * number-of-bytes-to-transfer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365762-1187-8A41-B695-716EE3E59B6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en-US" altLang="zh-CN" baseline="-25000"/>
              <a:t>CPU</a:t>
            </a:r>
            <a:r>
              <a:rPr lang="en-US" altLang="zh-CN"/>
              <a:t>, C</a:t>
            </a:r>
            <a:r>
              <a:rPr lang="en-US" altLang="zh-CN" baseline="-25000"/>
              <a:t>I/O</a:t>
            </a:r>
            <a:r>
              <a:rPr lang="en-US" altLang="zh-CN"/>
              <a:t>, C</a:t>
            </a:r>
            <a:r>
              <a:rPr lang="en-US" altLang="zh-CN" baseline="-25000"/>
              <a:t>MSG</a:t>
            </a:r>
            <a:r>
              <a:rPr lang="en-US" altLang="zh-CN"/>
              <a:t>, and C</a:t>
            </a:r>
            <a:r>
              <a:rPr lang="en-US" altLang="zh-CN" baseline="-25000"/>
              <a:t>TR</a:t>
            </a:r>
            <a:r>
              <a:rPr lang="en-US" altLang="zh-CN"/>
              <a:t> are the unit cost for CPU time, I/O time, message passing, and data transfer.</a:t>
            </a:r>
            <a:endParaRPr lang="zh-CN" altLang="en-US"/>
          </a:p>
          <a:p>
            <a:pPr eaLnBrk="1" hangingPunct="1"/>
            <a:r>
              <a:rPr lang="en-US" altLang="zh-CN"/>
              <a:t>Components of the model may weight differently depending on the type of the network. </a:t>
            </a:r>
            <a:r>
              <a:rPr lang="en-US" altLang="zh-CN">
                <a:solidFill>
                  <a:srgbClr val="C00000"/>
                </a:solidFill>
              </a:rPr>
              <a:t>LAN cares all</a:t>
            </a:r>
            <a:r>
              <a:rPr lang="en-US" altLang="zh-CN"/>
              <a:t>. But </a:t>
            </a:r>
            <a:r>
              <a:rPr lang="en-US" altLang="zh-CN">
                <a:solidFill>
                  <a:srgbClr val="C00000"/>
                </a:solidFill>
              </a:rPr>
              <a:t>WAN cares the last two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CEC9F03-FABC-1940-AD40-075850811C3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Response-time =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389BAB5-9FC7-3445-BE53-6EB2A756D6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857375" y="2857500"/>
          <a:ext cx="67278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2654300" imgH="254000" progId="Equation.DSMT4">
                  <p:embed/>
                </p:oleObj>
              </mc:Choice>
              <mc:Fallback>
                <p:oleObj name="Equation" r:id="rId3" imgW="26543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857500"/>
                        <a:ext cx="67278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1857375" y="371475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Where </a:t>
            </a:r>
            <a:r>
              <a:rPr lang="en-US" altLang="zh-CN" sz="3200" i="1">
                <a:latin typeface="Times New Roman" charset="0"/>
              </a:rPr>
              <a:t>total-cost</a:t>
            </a:r>
            <a:r>
              <a:rPr lang="en-US" altLang="zh-CN" sz="3200" i="1" baseline="-25000">
                <a:latin typeface="Times New Roman" charset="0"/>
              </a:rPr>
              <a:t>i</a:t>
            </a:r>
            <a:r>
              <a:rPr lang="en-US" altLang="zh-CN" sz="3200"/>
              <a:t> is the total cost of one thread of the parallel executed query.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cost of a query involving 3 sites by ignoring CPU and I/O times.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BE78D0-8D6E-7646-96C0-3DD4D8300CE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928938"/>
            <a:ext cx="4533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Total-time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C</a:t>
            </a:r>
            <a:r>
              <a:rPr lang="en-US" altLang="zh-CN" baseline="-25000"/>
              <a:t>MSG</a:t>
            </a:r>
            <a:r>
              <a:rPr lang="en-US" altLang="zh-CN"/>
              <a:t>* 2 + C</a:t>
            </a:r>
            <a:r>
              <a:rPr lang="en-US" altLang="zh-CN" baseline="-25000"/>
              <a:t>TR</a:t>
            </a:r>
            <a:r>
              <a:rPr lang="en-US" altLang="zh-CN"/>
              <a:t> * (x+y)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Response-time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max{(C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*x),(C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*y)}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The two times must be </a:t>
            </a:r>
            <a:r>
              <a:rPr lang="en-US" altLang="zh-CN">
                <a:solidFill>
                  <a:srgbClr val="C00000"/>
                </a:solidFill>
              </a:rPr>
              <a:t>compromised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CE715A-A542-B04B-A378-4B22555CCF2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808712-200E-1444-8443-B8750C91C285}" type="slidenum">
              <a:rPr lang="en-US" altLang="x-none" sz="1400"/>
              <a:pPr eaLnBrk="1" hangingPunct="1"/>
              <a:t>18</a:t>
            </a:fld>
            <a:endParaRPr lang="en-US" altLang="x-none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200" dirty="0"/>
              <a:t>Differences with centralized </a:t>
            </a:r>
            <a:r>
              <a:rPr lang="en-US" altLang="x-none" sz="3200" dirty="0" smtClean="0"/>
              <a:t>optimization</a:t>
            </a:r>
            <a:endParaRPr lang="en-US" altLang="x-none" sz="3200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>
                <a:solidFill>
                  <a:schemeClr val="tx2"/>
                </a:solidFill>
              </a:rPr>
              <a:t>New </a:t>
            </a:r>
            <a:r>
              <a:rPr lang="en-US" altLang="x-none" dirty="0">
                <a:solidFill>
                  <a:schemeClr val="tx2"/>
                </a:solidFill>
              </a:rPr>
              <a:t>strategies</a:t>
            </a:r>
            <a:r>
              <a:rPr lang="en-US" altLang="x-none" dirty="0"/>
              <a:t> for some operations		(semi-join</a:t>
            </a:r>
            <a:r>
              <a:rPr lang="en-US" altLang="x-none" dirty="0" smtClean="0"/>
              <a:t>,</a:t>
            </a:r>
            <a:r>
              <a:rPr lang="zh-CN" altLang="en-US" dirty="0" smtClean="0"/>
              <a:t> </a:t>
            </a:r>
            <a:r>
              <a:rPr lang="en-US" altLang="x-none" dirty="0" smtClean="0"/>
              <a:t>range-partitioning</a:t>
            </a:r>
            <a:r>
              <a:rPr lang="en-US" altLang="x-none" dirty="0"/>
              <a:t>, sort,…)</a:t>
            </a:r>
          </a:p>
          <a:p>
            <a:pPr eaLnBrk="1" hangingPunct="1"/>
            <a:r>
              <a:rPr lang="en-US" altLang="x-none" dirty="0">
                <a:solidFill>
                  <a:schemeClr val="tx2"/>
                </a:solidFill>
              </a:rPr>
              <a:t>Many ways </a:t>
            </a:r>
            <a:r>
              <a:rPr lang="en-US" altLang="x-none" dirty="0"/>
              <a:t>to assign and schedule 			processors</a:t>
            </a:r>
          </a:p>
        </p:txBody>
      </p:sp>
    </p:spTree>
    <p:extLst>
      <p:ext uri="{BB962C8B-B14F-4D97-AF65-F5344CB8AC3E}">
        <p14:creationId xmlns:p14="http://schemas.microsoft.com/office/powerpoint/2010/main" val="1863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B670136-5292-A449-87AC-DD665DA79DB9}" type="slidenum">
              <a:rPr lang="en-US" altLang="x-none" sz="1400"/>
              <a:pPr eaLnBrk="1" hangingPunct="1"/>
              <a:t>19</a:t>
            </a:fld>
            <a:endParaRPr lang="en-US" altLang="x-none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Parallel/distributed sort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208" y="1397000"/>
            <a:ext cx="7772400" cy="41148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x-none" u="sng" dirty="0" smtClean="0"/>
              <a:t>Input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Options</a:t>
            </a:r>
            <a:r>
              <a:rPr lang="en-US" altLang="x-none" u="sng" dirty="0" smtClean="0"/>
              <a:t>:</a:t>
            </a:r>
            <a:r>
              <a:rPr lang="en-US" altLang="x-none" dirty="0"/>
              <a:t>	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</a:t>
            </a:r>
            <a:r>
              <a:rPr lang="en-US" altLang="x-none" dirty="0" smtClean="0"/>
              <a:t>(</a:t>
            </a:r>
            <a:r>
              <a:rPr lang="en-US" altLang="x-none" dirty="0"/>
              <a:t>a) relation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(b) R fragmented/partitioned by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sort attribute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(c) R fragmented/partitioned 				by other attribute</a:t>
            </a:r>
            <a:endParaRPr lang="en-US" altLang="x-none" u="sng" dirty="0"/>
          </a:p>
        </p:txBody>
      </p:sp>
    </p:spTree>
    <p:extLst>
      <p:ext uri="{BB962C8B-B14F-4D97-AF65-F5344CB8AC3E}">
        <p14:creationId xmlns:p14="http://schemas.microsoft.com/office/powerpoint/2010/main" val="429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Review: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8A0EF42-6393-C340-BFD6-B34F68D4419E}" type="slidenum">
              <a:rPr lang="en-US" altLang="x-none" sz="1400"/>
              <a:pPr eaLnBrk="1" hangingPunct="1"/>
              <a:t>20</a:t>
            </a:fld>
            <a:endParaRPr lang="en-US" altLang="x-none" sz="140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Output</a:t>
            </a:r>
            <a:r>
              <a:rPr lang="en-US" altLang="x-none" dirty="0"/>
              <a:t> 	(a) sorted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</a:t>
            </a:r>
            <a:r>
              <a:rPr lang="en-US" altLang="x-none" dirty="0" smtClean="0"/>
              <a:t>b)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(c)</a:t>
            </a:r>
            <a:r>
              <a:rPr lang="en-US" altLang="x-none" dirty="0" smtClean="0"/>
              <a:t> </a:t>
            </a:r>
            <a:r>
              <a:rPr lang="en-US" altLang="x-none" dirty="0"/>
              <a:t>fragments/partitions </a:t>
            </a:r>
            <a:r>
              <a:rPr lang="en-US" altLang="x-none" dirty="0" smtClean="0"/>
              <a:t>sorted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        </a:t>
            </a: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</a:t>
            </a:r>
            <a:r>
              <a:rPr lang="zh-CN" altLang="en-US" dirty="0" smtClean="0"/>
              <a:t>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1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 smtClean="0"/>
              <a:t> </a:t>
            </a:r>
            <a:r>
              <a:rPr lang="en-US" altLang="x-none" dirty="0"/>
              <a:t>F</a:t>
            </a:r>
            <a:r>
              <a:rPr lang="en-US" altLang="x-none" sz="2400" dirty="0"/>
              <a:t>2		    </a:t>
            </a:r>
            <a:r>
              <a:rPr lang="zh-CN" altLang="en-US" sz="2400" dirty="0" smtClean="0"/>
              <a:t>     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3</a:t>
            </a:r>
            <a:endParaRPr lang="en-US" altLang="x-none" sz="2400" dirty="0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1082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565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1082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6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565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1082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25654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4089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45466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4089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46095" name="Rectangle 13"/>
          <p:cNvSpPr>
            <a:spLocks noChangeArrowheads="1"/>
          </p:cNvSpPr>
          <p:nvPr/>
        </p:nvSpPr>
        <p:spPr bwMode="auto">
          <a:xfrm>
            <a:off x="45466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6" name="Rectangle 14"/>
          <p:cNvSpPr>
            <a:spLocks noChangeArrowheads="1"/>
          </p:cNvSpPr>
          <p:nvPr/>
        </p:nvSpPr>
        <p:spPr bwMode="auto">
          <a:xfrm>
            <a:off x="6146800" y="193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19</a:t>
            </a:r>
          </a:p>
        </p:txBody>
      </p:sp>
      <p:sp>
        <p:nvSpPr>
          <p:cNvPr id="46097" name="Rectangle 15"/>
          <p:cNvSpPr>
            <a:spLocks noChangeArrowheads="1"/>
          </p:cNvSpPr>
          <p:nvPr/>
        </p:nvSpPr>
        <p:spPr bwMode="auto">
          <a:xfrm>
            <a:off x="6604000" y="1930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8" name="Rectangle 16"/>
          <p:cNvSpPr>
            <a:spLocks noChangeArrowheads="1"/>
          </p:cNvSpPr>
          <p:nvPr/>
        </p:nvSpPr>
        <p:spPr bwMode="auto">
          <a:xfrm>
            <a:off x="6146800" y="2387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6099" name="Rectangle 17"/>
          <p:cNvSpPr>
            <a:spLocks noChangeArrowheads="1"/>
          </p:cNvSpPr>
          <p:nvPr/>
        </p:nvSpPr>
        <p:spPr bwMode="auto">
          <a:xfrm>
            <a:off x="6604000" y="2387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0" name="Rectangle 18"/>
          <p:cNvSpPr>
            <a:spLocks noChangeArrowheads="1"/>
          </p:cNvSpPr>
          <p:nvPr/>
        </p:nvSpPr>
        <p:spPr bwMode="auto">
          <a:xfrm>
            <a:off x="6146800" y="284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21</a:t>
            </a:r>
          </a:p>
        </p:txBody>
      </p:sp>
      <p:sp>
        <p:nvSpPr>
          <p:cNvPr id="46101" name="Rectangle 19"/>
          <p:cNvSpPr>
            <a:spLocks noChangeArrowheads="1"/>
          </p:cNvSpPr>
          <p:nvPr/>
        </p:nvSpPr>
        <p:spPr bwMode="auto">
          <a:xfrm>
            <a:off x="6604000" y="2844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2" name="Rectangle 20"/>
          <p:cNvSpPr>
            <a:spLocks noChangeArrowheads="1"/>
          </p:cNvSpPr>
          <p:nvPr/>
        </p:nvSpPr>
        <p:spPr bwMode="auto">
          <a:xfrm>
            <a:off x="6146800" y="3302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50</a:t>
            </a:r>
          </a:p>
        </p:txBody>
      </p:sp>
      <p:sp>
        <p:nvSpPr>
          <p:cNvPr id="46103" name="Rectangle 21"/>
          <p:cNvSpPr>
            <a:spLocks noChangeArrowheads="1"/>
          </p:cNvSpPr>
          <p:nvPr/>
        </p:nvSpPr>
        <p:spPr bwMode="auto">
          <a:xfrm>
            <a:off x="6604000" y="3302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23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AD4A375-D74F-3142-A9BD-7F58EDE0FA05}" type="slidenum">
              <a:rPr lang="en-US" altLang="x-none" sz="1400"/>
              <a:pPr eaLnBrk="1" hangingPunct="1"/>
              <a:t>21</a:t>
            </a:fld>
            <a:endParaRPr lang="en-US" altLang="x-none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Basic sort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696" y="13081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R(K,…), sort on K</a:t>
            </a:r>
          </a:p>
          <a:p>
            <a:pPr eaLnBrk="1" hangingPunct="1"/>
            <a:r>
              <a:rPr lang="en-US" altLang="x-none"/>
              <a:t>Fragmented on K						Vector: ko, k</a:t>
            </a:r>
            <a:r>
              <a:rPr lang="en-US" altLang="x-none" sz="2400"/>
              <a:t>1</a:t>
            </a:r>
            <a:r>
              <a:rPr lang="en-US" altLang="x-none"/>
              <a:t>, … kn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2457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2457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</a:t>
            </a:r>
          </a:p>
        </p:txBody>
      </p:sp>
      <p:sp>
        <p:nvSpPr>
          <p:cNvPr id="47113" name="Rectangle 6"/>
          <p:cNvSpPr>
            <a:spLocks noChangeArrowheads="1"/>
          </p:cNvSpPr>
          <p:nvPr/>
        </p:nvSpPr>
        <p:spPr bwMode="auto">
          <a:xfrm>
            <a:off x="6648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27</a:t>
            </a:r>
          </a:p>
        </p:txBody>
      </p:sp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6648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22</a:t>
            </a:r>
          </a:p>
        </p:txBody>
      </p:sp>
      <p:sp>
        <p:nvSpPr>
          <p:cNvPr id="47115" name="Rectangle 8"/>
          <p:cNvSpPr>
            <a:spLocks noChangeArrowheads="1"/>
          </p:cNvSpPr>
          <p:nvPr/>
        </p:nvSpPr>
        <p:spPr bwMode="auto">
          <a:xfrm>
            <a:off x="4743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47116" name="Rectangle 9"/>
          <p:cNvSpPr>
            <a:spLocks noChangeArrowheads="1"/>
          </p:cNvSpPr>
          <p:nvPr/>
        </p:nvSpPr>
        <p:spPr bwMode="auto">
          <a:xfrm>
            <a:off x="4743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47117" name="Rectangle 10"/>
          <p:cNvSpPr>
            <a:spLocks noChangeArrowheads="1"/>
          </p:cNvSpPr>
          <p:nvPr/>
        </p:nvSpPr>
        <p:spPr bwMode="auto">
          <a:xfrm>
            <a:off x="4743896" y="42799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47118" name="Oval 11"/>
          <p:cNvSpPr>
            <a:spLocks noChangeArrowheads="1"/>
          </p:cNvSpPr>
          <p:nvPr/>
        </p:nvSpPr>
        <p:spPr bwMode="auto">
          <a:xfrm>
            <a:off x="37532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7119" name="Oval 13"/>
          <p:cNvSpPr>
            <a:spLocks noChangeArrowheads="1"/>
          </p:cNvSpPr>
          <p:nvPr/>
        </p:nvSpPr>
        <p:spPr bwMode="auto">
          <a:xfrm>
            <a:off x="58106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5886896" y="30607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1</a:t>
            </a: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3829496" y="3060700"/>
            <a:ext cx="46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88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5C5C7B4-171B-344F-B06C-7581F0415F21}" type="slidenum">
              <a:rPr lang="en-US" altLang="x-none" sz="1400"/>
              <a:pPr eaLnBrk="1" hangingPunct="1"/>
              <a:t>22</a:t>
            </a:fld>
            <a:endParaRPr lang="en-US" altLang="x-none" sz="140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73100"/>
            <a:ext cx="7772400" cy="1866900"/>
          </a:xfrm>
        </p:spPr>
        <p:txBody>
          <a:bodyPr/>
          <a:lstStyle/>
          <a:p>
            <a:pPr eaLnBrk="1" hangingPunct="1"/>
            <a:r>
              <a:rPr lang="en-US" altLang="x-none" u="sng"/>
              <a:t>Algorithm:</a:t>
            </a:r>
            <a:r>
              <a:rPr lang="en-US" altLang="x-none"/>
              <a:t> each fragment sorted independently</a:t>
            </a:r>
          </a:p>
          <a:p>
            <a:pPr eaLnBrk="1" hangingPunct="1"/>
            <a:r>
              <a:rPr lang="en-US" altLang="x-none" dirty="0"/>
              <a:t>If necessary, ship results</a:t>
            </a:r>
          </a:p>
        </p:txBody>
      </p:sp>
    </p:spTree>
    <p:extLst>
      <p:ext uri="{BB962C8B-B14F-4D97-AF65-F5344CB8AC3E}">
        <p14:creationId xmlns:p14="http://schemas.microsoft.com/office/powerpoint/2010/main" val="6674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0843CE9-3BE7-EA42-A75C-67FFBE3F8068}" type="slidenum">
              <a:rPr lang="en-US" altLang="x-none" sz="1400"/>
              <a:pPr eaLnBrk="1" hangingPunct="1"/>
              <a:t>23</a:t>
            </a:fld>
            <a:endParaRPr lang="en-US" altLang="x-none" sz="14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dirty="0">
                <a:sym typeface="Symbol" charset="2"/>
              </a:rPr>
              <a:t> Same idea on different 							</a:t>
            </a:r>
            <a:r>
              <a:rPr lang="en-US" altLang="x-none" dirty="0" smtClean="0">
                <a:sym typeface="Symbol" charset="2"/>
              </a:rPr>
              <a:t>architectures</a:t>
            </a:r>
            <a:endParaRPr lang="en-US" altLang="x-none" dirty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Shared nothing:</a:t>
            </a:r>
          </a:p>
          <a:p>
            <a:pPr eaLnBrk="1" hangingPunct="1">
              <a:buFontTx/>
              <a:buNone/>
            </a:pPr>
            <a:endParaRPr lang="en-US" altLang="x-none" u="sng" dirty="0"/>
          </a:p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endParaRPr lang="en-US" altLang="x-none" sz="2000" u="sng" dirty="0"/>
          </a:p>
          <a:p>
            <a:pPr eaLnBrk="1" hangingPunct="1">
              <a:buFontTx/>
              <a:buNone/>
            </a:pPr>
            <a:r>
              <a:rPr lang="en-US" altLang="x-none" u="sng" dirty="0"/>
              <a:t>Shared memory:</a:t>
            </a:r>
            <a:r>
              <a:rPr lang="en-US" altLang="x-none" dirty="0"/>
              <a:t>	</a:t>
            </a:r>
            <a:r>
              <a:rPr lang="en-US" altLang="x-none" sz="2400" dirty="0"/>
              <a:t>sorts F1   	sorts F2</a:t>
            </a:r>
            <a:endParaRPr lang="en-US" altLang="x-none" u="sng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1054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60" name="Line 5"/>
          <p:cNvSpPr>
            <a:spLocks noChangeShapeType="1"/>
          </p:cNvSpPr>
          <p:nvPr/>
        </p:nvSpPr>
        <p:spPr bwMode="auto">
          <a:xfrm>
            <a:off x="42672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6"/>
          <p:cNvSpPr>
            <a:spLocks noChangeArrowheads="1"/>
          </p:cNvSpPr>
          <p:nvPr/>
        </p:nvSpPr>
        <p:spPr bwMode="auto">
          <a:xfrm>
            <a:off x="51816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2" name="AutoShape 7"/>
          <p:cNvSpPr>
            <a:spLocks noChangeArrowheads="1"/>
          </p:cNvSpPr>
          <p:nvPr/>
        </p:nvSpPr>
        <p:spPr bwMode="auto">
          <a:xfrm>
            <a:off x="43434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410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4648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10"/>
          <p:cNvSpPr>
            <a:spLocks noChangeArrowheads="1"/>
          </p:cNvSpPr>
          <p:nvPr/>
        </p:nvSpPr>
        <p:spPr bwMode="auto">
          <a:xfrm flipH="1">
            <a:off x="69342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 flipH="1">
            <a:off x="68580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Rectangle 12"/>
          <p:cNvSpPr>
            <a:spLocks noChangeArrowheads="1"/>
          </p:cNvSpPr>
          <p:nvPr/>
        </p:nvSpPr>
        <p:spPr bwMode="auto">
          <a:xfrm flipH="1">
            <a:off x="69342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8" name="AutoShape 13"/>
          <p:cNvSpPr>
            <a:spLocks noChangeArrowheads="1"/>
          </p:cNvSpPr>
          <p:nvPr/>
        </p:nvSpPr>
        <p:spPr bwMode="auto">
          <a:xfrm flipH="1">
            <a:off x="76962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9" name="Line 14"/>
          <p:cNvSpPr>
            <a:spLocks noChangeShapeType="1"/>
          </p:cNvSpPr>
          <p:nvPr/>
        </p:nvSpPr>
        <p:spPr bwMode="auto">
          <a:xfrm flipH="1">
            <a:off x="7162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5"/>
          <p:cNvSpPr>
            <a:spLocks noChangeShapeType="1"/>
          </p:cNvSpPr>
          <p:nvPr/>
        </p:nvSpPr>
        <p:spPr bwMode="auto">
          <a:xfrm flipH="1">
            <a:off x="79248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17"/>
          <p:cNvSpPr>
            <a:spLocks noChangeArrowheads="1"/>
          </p:cNvSpPr>
          <p:nvPr/>
        </p:nvSpPr>
        <p:spPr bwMode="auto">
          <a:xfrm>
            <a:off x="5867400" y="2590800"/>
            <a:ext cx="762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Net</a:t>
            </a:r>
            <a:endParaRPr lang="en-US" altLang="x-none"/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3733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8305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74" name="Line 20"/>
          <p:cNvSpPr>
            <a:spLocks noChangeShapeType="1"/>
          </p:cNvSpPr>
          <p:nvPr/>
        </p:nvSpPr>
        <p:spPr bwMode="auto">
          <a:xfrm>
            <a:off x="5638800" y="2362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1"/>
          <p:cNvSpPr>
            <a:spLocks noChangeShapeType="1"/>
          </p:cNvSpPr>
          <p:nvPr/>
        </p:nvSpPr>
        <p:spPr bwMode="auto">
          <a:xfrm flipH="1">
            <a:off x="6400800" y="2362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22"/>
          <p:cNvSpPr>
            <a:spLocks noChangeShapeType="1"/>
          </p:cNvSpPr>
          <p:nvPr/>
        </p:nvSpPr>
        <p:spPr bwMode="auto">
          <a:xfrm>
            <a:off x="4267200" y="5257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Rectangle 23"/>
          <p:cNvSpPr>
            <a:spLocks noChangeArrowheads="1"/>
          </p:cNvSpPr>
          <p:nvPr/>
        </p:nvSpPr>
        <p:spPr bwMode="auto">
          <a:xfrm>
            <a:off x="4724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78" name="Rectangle 24"/>
          <p:cNvSpPr>
            <a:spLocks noChangeArrowheads="1"/>
          </p:cNvSpPr>
          <p:nvPr/>
        </p:nvSpPr>
        <p:spPr bwMode="auto">
          <a:xfrm>
            <a:off x="6629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79" name="Rectangle 25"/>
          <p:cNvSpPr>
            <a:spLocks noChangeArrowheads="1"/>
          </p:cNvSpPr>
          <p:nvPr/>
        </p:nvSpPr>
        <p:spPr bwMode="auto">
          <a:xfrm>
            <a:off x="5562600" y="54102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80" name="AutoShape 26"/>
          <p:cNvSpPr>
            <a:spLocks noChangeArrowheads="1"/>
          </p:cNvSpPr>
          <p:nvPr/>
        </p:nvSpPr>
        <p:spPr bwMode="auto">
          <a:xfrm>
            <a:off x="44958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1" name="AutoShape 27"/>
          <p:cNvSpPr>
            <a:spLocks noChangeArrowheads="1"/>
          </p:cNvSpPr>
          <p:nvPr/>
        </p:nvSpPr>
        <p:spPr bwMode="auto">
          <a:xfrm>
            <a:off x="70104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2" name="Line 28"/>
          <p:cNvSpPr>
            <a:spLocks noChangeShapeType="1"/>
          </p:cNvSpPr>
          <p:nvPr/>
        </p:nvSpPr>
        <p:spPr bwMode="auto">
          <a:xfrm>
            <a:off x="4953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29"/>
          <p:cNvSpPr>
            <a:spLocks noChangeShapeType="1"/>
          </p:cNvSpPr>
          <p:nvPr/>
        </p:nvSpPr>
        <p:spPr bwMode="auto">
          <a:xfrm>
            <a:off x="6858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3886200" y="54102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7620000" y="5334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86" name="Line 32"/>
          <p:cNvSpPr>
            <a:spLocks noChangeShapeType="1"/>
          </p:cNvSpPr>
          <p:nvPr/>
        </p:nvSpPr>
        <p:spPr bwMode="auto">
          <a:xfrm flipV="1">
            <a:off x="5943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33"/>
          <p:cNvSpPr>
            <a:spLocks noChangeShapeType="1"/>
          </p:cNvSpPr>
          <p:nvPr/>
        </p:nvSpPr>
        <p:spPr bwMode="auto">
          <a:xfrm>
            <a:off x="4953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>
            <a:off x="6858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36"/>
          <p:cNvSpPr>
            <a:spLocks noChangeShapeType="1"/>
          </p:cNvSpPr>
          <p:nvPr/>
        </p:nvSpPr>
        <p:spPr bwMode="auto">
          <a:xfrm>
            <a:off x="47244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7"/>
          <p:cNvSpPr>
            <a:spLocks noChangeShapeType="1"/>
          </p:cNvSpPr>
          <p:nvPr/>
        </p:nvSpPr>
        <p:spPr bwMode="auto">
          <a:xfrm>
            <a:off x="73152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E6D7B98-73E7-2648-BD84-75A234D237E9}" type="slidenum">
              <a:rPr lang="en-US" altLang="x-none" sz="1400"/>
              <a:pPr eaLnBrk="1" hangingPunct="1"/>
              <a:t>24</a:t>
            </a:fld>
            <a:endParaRPr lang="en-US" altLang="x-none" sz="14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088" y="368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Range partitioning sort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388" y="1498600"/>
            <a:ext cx="7772400" cy="4090640"/>
          </a:xfrm>
        </p:spPr>
        <p:txBody>
          <a:bodyPr/>
          <a:lstStyle/>
          <a:p>
            <a:pPr eaLnBrk="1" hangingPunct="1"/>
            <a:r>
              <a:rPr lang="en-US" altLang="x-none" dirty="0"/>
              <a:t>R(K,….), sort on K</a:t>
            </a:r>
          </a:p>
          <a:p>
            <a:pPr eaLnBrk="1" hangingPunct="1"/>
            <a:r>
              <a:rPr lang="en-US" altLang="x-none" dirty="0"/>
              <a:t>R located at one or more site/disk,</a:t>
            </a:r>
            <a:br>
              <a:rPr lang="en-US" altLang="x-none" dirty="0"/>
            </a:br>
            <a:r>
              <a:rPr lang="en-US" altLang="x-none" dirty="0"/>
              <a:t>   </a:t>
            </a:r>
            <a:r>
              <a:rPr lang="en-US" altLang="x-none" u="sng" dirty="0">
                <a:solidFill>
                  <a:srgbClr val="FF0000"/>
                </a:solidFill>
              </a:rPr>
              <a:t>not </a:t>
            </a:r>
            <a:r>
              <a:rPr lang="en-US" altLang="x-none" dirty="0"/>
              <a:t>fragmented on </a:t>
            </a:r>
            <a:r>
              <a:rPr lang="en-US" altLang="x-none" dirty="0" smtClean="0"/>
              <a:t>K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 smtClean="0"/>
          </a:p>
          <a:p>
            <a:pPr eaLnBrk="1" hangingPunct="1"/>
            <a:r>
              <a:rPr lang="en-US" altLang="zh-CN" sz="4400" dirty="0" smtClean="0"/>
              <a:t>Solution:</a:t>
            </a:r>
            <a:r>
              <a:rPr lang="zh-CN" altLang="en-US" sz="4400" dirty="0" smtClean="0"/>
              <a:t> </a:t>
            </a:r>
            <a:r>
              <a:rPr lang="en-US" altLang="x-none" sz="4400" dirty="0"/>
              <a:t>Range partition on </a:t>
            </a:r>
            <a:r>
              <a:rPr lang="en-US" altLang="zh-CN" sz="4400" dirty="0" smtClean="0"/>
              <a:t>K</a:t>
            </a:r>
            <a:endParaRPr lang="en-US" altLang="x-none" sz="4400" dirty="0"/>
          </a:p>
        </p:txBody>
      </p:sp>
    </p:spTree>
    <p:extLst>
      <p:ext uri="{BB962C8B-B14F-4D97-AF65-F5344CB8AC3E}">
        <p14:creationId xmlns:p14="http://schemas.microsoft.com/office/powerpoint/2010/main" val="19792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FD9BAD9-E2E3-A045-95E5-0CFB8031A4A3}" type="slidenum">
              <a:rPr lang="en-US" altLang="x-none" sz="1400"/>
              <a:pPr eaLnBrk="1" hangingPunct="1"/>
              <a:t>25</a:t>
            </a:fld>
            <a:endParaRPr lang="en-US" altLang="x-none" sz="140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Algorithm: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(a) Range partition on K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(b) Basic sort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Ra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x-none" dirty="0" err="1"/>
              <a:t>Rb</a:t>
            </a:r>
            <a:endParaRPr lang="en-US" altLang="x-none" dirty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8358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1</a:t>
            </a:r>
          </a:p>
        </p:txBody>
      </p:sp>
      <p:sp>
        <p:nvSpPr>
          <p:cNvPr id="51207" name="Rectangle 10"/>
          <p:cNvSpPr>
            <a:spLocks noChangeArrowheads="1"/>
          </p:cNvSpPr>
          <p:nvPr/>
        </p:nvSpPr>
        <p:spPr bwMode="auto">
          <a:xfrm>
            <a:off x="5848524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2</a:t>
            </a:r>
          </a:p>
        </p:txBody>
      </p:sp>
      <p:sp>
        <p:nvSpPr>
          <p:cNvPr id="51208" name="Rectangle 13"/>
          <p:cNvSpPr>
            <a:spLocks noChangeArrowheads="1"/>
          </p:cNvSpPr>
          <p:nvPr/>
        </p:nvSpPr>
        <p:spPr bwMode="auto">
          <a:xfrm>
            <a:off x="58231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3</a:t>
            </a:r>
          </a:p>
        </p:txBody>
      </p:sp>
      <p:sp>
        <p:nvSpPr>
          <p:cNvPr id="51209" name="Oval 14"/>
          <p:cNvSpPr>
            <a:spLocks noChangeArrowheads="1"/>
          </p:cNvSpPr>
          <p:nvPr/>
        </p:nvSpPr>
        <p:spPr bwMode="auto">
          <a:xfrm>
            <a:off x="3943524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51210" name="Oval 15"/>
          <p:cNvSpPr>
            <a:spLocks noChangeArrowheads="1"/>
          </p:cNvSpPr>
          <p:nvPr/>
        </p:nvSpPr>
        <p:spPr bwMode="auto">
          <a:xfrm>
            <a:off x="3930824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51211" name="Text Box 17"/>
          <p:cNvSpPr txBox="1">
            <a:spLocks noChangeArrowheads="1"/>
          </p:cNvSpPr>
          <p:nvPr/>
        </p:nvSpPr>
        <p:spPr bwMode="auto">
          <a:xfrm>
            <a:off x="4540424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2" name="Text Box 18"/>
          <p:cNvSpPr txBox="1">
            <a:spLocks noChangeArrowheads="1"/>
          </p:cNvSpPr>
          <p:nvPr/>
        </p:nvSpPr>
        <p:spPr bwMode="auto">
          <a:xfrm>
            <a:off x="4540424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3" name="Text Box 19"/>
          <p:cNvSpPr txBox="1">
            <a:spLocks noChangeArrowheads="1"/>
          </p:cNvSpPr>
          <p:nvPr/>
        </p:nvSpPr>
        <p:spPr bwMode="auto">
          <a:xfrm>
            <a:off x="4476924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4" name="Line 20"/>
          <p:cNvSpPr>
            <a:spLocks noChangeShapeType="1"/>
          </p:cNvSpPr>
          <p:nvPr/>
        </p:nvSpPr>
        <p:spPr bwMode="auto">
          <a:xfrm>
            <a:off x="4616624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21"/>
          <p:cNvSpPr>
            <a:spLocks noChangeShapeType="1"/>
          </p:cNvSpPr>
          <p:nvPr/>
        </p:nvSpPr>
        <p:spPr bwMode="auto">
          <a:xfrm>
            <a:off x="4629324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22"/>
          <p:cNvSpPr>
            <a:spLocks noChangeShapeType="1"/>
          </p:cNvSpPr>
          <p:nvPr/>
        </p:nvSpPr>
        <p:spPr bwMode="auto">
          <a:xfrm>
            <a:off x="4705524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Rectangle 4"/>
          <p:cNvSpPr>
            <a:spLocks noChangeArrowheads="1"/>
          </p:cNvSpPr>
          <p:nvPr/>
        </p:nvSpPr>
        <p:spPr bwMode="auto">
          <a:xfrm>
            <a:off x="21020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18" name="Rectangle 5"/>
          <p:cNvSpPr>
            <a:spLocks noChangeArrowheads="1"/>
          </p:cNvSpPr>
          <p:nvPr/>
        </p:nvSpPr>
        <p:spPr bwMode="auto">
          <a:xfrm>
            <a:off x="38546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1</a:t>
            </a:r>
          </a:p>
        </p:txBody>
      </p:sp>
      <p:sp>
        <p:nvSpPr>
          <p:cNvPr id="51219" name="Rectangle 9"/>
          <p:cNvSpPr>
            <a:spLocks noChangeArrowheads="1"/>
          </p:cNvSpPr>
          <p:nvPr/>
        </p:nvSpPr>
        <p:spPr bwMode="auto">
          <a:xfrm>
            <a:off x="3854624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2</a:t>
            </a:r>
          </a:p>
        </p:txBody>
      </p:sp>
      <p:sp>
        <p:nvSpPr>
          <p:cNvPr id="51220" name="Rectangle 12"/>
          <p:cNvSpPr>
            <a:spLocks noChangeArrowheads="1"/>
          </p:cNvSpPr>
          <p:nvPr/>
        </p:nvSpPr>
        <p:spPr bwMode="auto">
          <a:xfrm>
            <a:off x="38292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3</a:t>
            </a:r>
          </a:p>
        </p:txBody>
      </p:sp>
      <p:sp>
        <p:nvSpPr>
          <p:cNvPr id="51221" name="Rectangle 16"/>
          <p:cNvSpPr>
            <a:spLocks noChangeArrowheads="1"/>
          </p:cNvSpPr>
          <p:nvPr/>
        </p:nvSpPr>
        <p:spPr bwMode="auto">
          <a:xfrm>
            <a:off x="2102024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2787824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2787824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 flipV="1">
            <a:off x="2864024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2864024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>
            <a:off x="2864024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>
            <a:off x="2864024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7817024" y="29972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>
            <a:off x="6597824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>
            <a:off x="6521624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 flipV="1">
            <a:off x="6597824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A4EEFAF-D510-DD48-8998-C2F959116BBA}" type="slidenum">
              <a:rPr lang="en-US" altLang="x-none" sz="1400"/>
              <a:pPr eaLnBrk="1" hangingPunct="1"/>
              <a:t>26</a:t>
            </a:fld>
            <a:endParaRPr lang="en-US" altLang="x-none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Selecting a good partition vector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981200"/>
            <a:ext cx="7499350" cy="4267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R</a:t>
            </a:r>
            <a:r>
              <a:rPr lang="en-US" altLang="x-none" sz="2400" dirty="0"/>
              <a:t>a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b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c</a:t>
            </a:r>
            <a:endParaRPr lang="en-US" altLang="x-none" dirty="0"/>
          </a:p>
        </p:txBody>
      </p:sp>
      <p:sp>
        <p:nvSpPr>
          <p:cNvPr id="52231" name="Rectangle 4"/>
          <p:cNvSpPr>
            <a:spLocks noChangeArrowheads="1"/>
          </p:cNvSpPr>
          <p:nvPr/>
        </p:nvSpPr>
        <p:spPr bwMode="auto">
          <a:xfrm>
            <a:off x="66294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52232" name="Rectangle 5"/>
          <p:cNvSpPr>
            <a:spLocks noChangeArrowheads="1"/>
          </p:cNvSpPr>
          <p:nvPr/>
        </p:nvSpPr>
        <p:spPr bwMode="auto">
          <a:xfrm>
            <a:off x="70866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3" name="Rectangle 6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52234" name="Rectangle 7"/>
          <p:cNvSpPr>
            <a:spLocks noChangeArrowheads="1"/>
          </p:cNvSpPr>
          <p:nvPr/>
        </p:nvSpPr>
        <p:spPr bwMode="auto">
          <a:xfrm>
            <a:off x="70866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5" name="Rectangle 8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52236" name="Rectangle 9"/>
          <p:cNvSpPr>
            <a:spLocks noChangeArrowheads="1"/>
          </p:cNvSpPr>
          <p:nvPr/>
        </p:nvSpPr>
        <p:spPr bwMode="auto">
          <a:xfrm>
            <a:off x="70866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7" name="Rectangle 14"/>
          <p:cNvSpPr>
            <a:spLocks noChangeArrowheads="1"/>
          </p:cNvSpPr>
          <p:nvPr/>
        </p:nvSpPr>
        <p:spPr bwMode="auto">
          <a:xfrm>
            <a:off x="13716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52238" name="Rectangle 15"/>
          <p:cNvSpPr>
            <a:spLocks noChangeArrowheads="1"/>
          </p:cNvSpPr>
          <p:nvPr/>
        </p:nvSpPr>
        <p:spPr bwMode="auto">
          <a:xfrm>
            <a:off x="18288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9" name="Rectangle 16"/>
          <p:cNvSpPr>
            <a:spLocks noChangeArrowheads="1"/>
          </p:cNvSpPr>
          <p:nvPr/>
        </p:nvSpPr>
        <p:spPr bwMode="auto">
          <a:xfrm>
            <a:off x="13716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52</a:t>
            </a:r>
          </a:p>
        </p:txBody>
      </p:sp>
      <p:sp>
        <p:nvSpPr>
          <p:cNvPr id="52240" name="Rectangle 17"/>
          <p:cNvSpPr>
            <a:spLocks noChangeArrowheads="1"/>
          </p:cNvSpPr>
          <p:nvPr/>
        </p:nvSpPr>
        <p:spPr bwMode="auto">
          <a:xfrm>
            <a:off x="18288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1" name="Rectangle 18"/>
          <p:cNvSpPr>
            <a:spLocks noChangeArrowheads="1"/>
          </p:cNvSpPr>
          <p:nvPr/>
        </p:nvSpPr>
        <p:spPr bwMode="auto">
          <a:xfrm>
            <a:off x="13716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42" name="Rectangle 19"/>
          <p:cNvSpPr>
            <a:spLocks noChangeArrowheads="1"/>
          </p:cNvSpPr>
          <p:nvPr/>
        </p:nvSpPr>
        <p:spPr bwMode="auto">
          <a:xfrm>
            <a:off x="18288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13716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52244" name="Rectangle 21"/>
          <p:cNvSpPr>
            <a:spLocks noChangeArrowheads="1"/>
          </p:cNvSpPr>
          <p:nvPr/>
        </p:nvSpPr>
        <p:spPr bwMode="auto">
          <a:xfrm>
            <a:off x="18288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5" name="Rectangle 23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31</a:t>
            </a:r>
          </a:p>
        </p:txBody>
      </p:sp>
      <p:sp>
        <p:nvSpPr>
          <p:cNvPr id="52246" name="Rectangle 24"/>
          <p:cNvSpPr>
            <a:spLocks noChangeArrowheads="1"/>
          </p:cNvSpPr>
          <p:nvPr/>
        </p:nvSpPr>
        <p:spPr bwMode="auto">
          <a:xfrm>
            <a:off x="45720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47" name="Rectangle 25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8</a:t>
            </a:r>
          </a:p>
        </p:txBody>
      </p:sp>
      <p:sp>
        <p:nvSpPr>
          <p:cNvPr id="52248" name="Rectangle 26"/>
          <p:cNvSpPr>
            <a:spLocks noChangeArrowheads="1"/>
          </p:cNvSpPr>
          <p:nvPr/>
        </p:nvSpPr>
        <p:spPr bwMode="auto">
          <a:xfrm>
            <a:off x="45720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9" name="Rectangle 27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52250" name="Rectangle 28"/>
          <p:cNvSpPr>
            <a:spLocks noChangeArrowheads="1"/>
          </p:cNvSpPr>
          <p:nvPr/>
        </p:nvSpPr>
        <p:spPr bwMode="auto">
          <a:xfrm>
            <a:off x="45720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1" name="Rectangle 2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52" name="Rectangle 30"/>
          <p:cNvSpPr>
            <a:spLocks noChangeArrowheads="1"/>
          </p:cNvSpPr>
          <p:nvPr/>
        </p:nvSpPr>
        <p:spPr bwMode="auto">
          <a:xfrm>
            <a:off x="45720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3" name="Rectangle 31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</a:t>
            </a:r>
          </a:p>
        </p:txBody>
      </p:sp>
      <p:sp>
        <p:nvSpPr>
          <p:cNvPr id="52254" name="Rectangle 32"/>
          <p:cNvSpPr>
            <a:spLocks noChangeArrowheads="1"/>
          </p:cNvSpPr>
          <p:nvPr/>
        </p:nvSpPr>
        <p:spPr bwMode="auto">
          <a:xfrm>
            <a:off x="4572000" y="3810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5" name="Rectangle 33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52256" name="Rectangle 34"/>
          <p:cNvSpPr>
            <a:spLocks noChangeArrowheads="1"/>
          </p:cNvSpPr>
          <p:nvPr/>
        </p:nvSpPr>
        <p:spPr bwMode="auto">
          <a:xfrm>
            <a:off x="4572000" y="4267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375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F820860-46BE-2A47-86E6-622665DF9282}" type="slidenum">
              <a:rPr lang="en-US" altLang="x-none" sz="1400"/>
              <a:pPr eaLnBrk="1" hangingPunct="1"/>
              <a:t>27</a:t>
            </a:fld>
            <a:endParaRPr lang="en-US" altLang="x-none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Example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808" y="1346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Each site sends to coordinator:</a:t>
            </a:r>
          </a:p>
          <a:p>
            <a:pPr lvl="1" eaLnBrk="1" hangingPunct="1"/>
            <a:r>
              <a:rPr lang="en-US" altLang="x-none" dirty="0"/>
              <a:t>Min sort key</a:t>
            </a:r>
          </a:p>
          <a:p>
            <a:pPr lvl="1" eaLnBrk="1" hangingPunct="1"/>
            <a:r>
              <a:rPr lang="en-US" altLang="x-none" dirty="0"/>
              <a:t>Max sort key</a:t>
            </a:r>
          </a:p>
          <a:p>
            <a:pPr lvl="1" eaLnBrk="1" hangingPunct="1"/>
            <a:r>
              <a:rPr lang="en-US" altLang="x-none" dirty="0"/>
              <a:t>Number of tuples</a:t>
            </a:r>
          </a:p>
          <a:p>
            <a:pPr eaLnBrk="1" hangingPunct="1"/>
            <a:r>
              <a:rPr lang="en-US" altLang="x-none" dirty="0"/>
              <a:t>Coordinator computes vector and distributes to sites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800" dirty="0"/>
              <a:t>(also decides # of sites for local sorts) 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195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1FA9624-9EEC-684E-BE60-4AA9096696DD}" type="slidenum">
              <a:rPr lang="en-US" altLang="x-none" sz="1400"/>
              <a:pPr eaLnBrk="1" hangingPunct="1"/>
              <a:t>28</a:t>
            </a:fld>
            <a:endParaRPr lang="en-US" altLang="x-none" sz="14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</a:t>
            </a:r>
            <a:r>
              <a:rPr lang="en-US" altLang="x-none" u="sng"/>
              <a:t>Sample scenario:</a:t>
            </a:r>
            <a:endParaRPr lang="en-US" altLang="x-none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A</a:t>
            </a:r>
            <a:r>
              <a:rPr lang="en-US" altLang="x-none" dirty="0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B</a:t>
            </a:r>
            <a:r>
              <a:rPr lang="en-US" altLang="x-none" dirty="0"/>
              <a:t>:  Min=7	Max=17	# = 10 tuples</a:t>
            </a:r>
          </a:p>
        </p:txBody>
      </p:sp>
    </p:spTree>
    <p:extLst>
      <p:ext uri="{BB962C8B-B14F-4D97-AF65-F5344CB8AC3E}">
        <p14:creationId xmlns:p14="http://schemas.microsoft.com/office/powerpoint/2010/main" val="9173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DACCABA-B6D0-6148-9112-6B1AA56BDA39}" type="slidenum">
              <a:rPr lang="en-US" altLang="x-none" sz="1400"/>
              <a:pPr eaLnBrk="1" hangingPunct="1"/>
              <a:t>29</a:t>
            </a:fld>
            <a:endParaRPr lang="en-US" altLang="x-none" sz="14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 dirty="0"/>
              <a:t> </a:t>
            </a:r>
            <a:r>
              <a:rPr lang="en-US" altLang="x-none" u="sng" dirty="0"/>
              <a:t>Sample scenario:</a:t>
            </a:r>
            <a:endParaRPr lang="en-US" altLang="x-none" dirty="0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A</a:t>
            </a:r>
            <a:r>
              <a:rPr lang="en-US" altLang="x-none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B</a:t>
            </a:r>
            <a:r>
              <a:rPr lang="en-US" altLang="x-none"/>
              <a:t>:  Min=7	Max=17	# = 10 tuples</a:t>
            </a:r>
          </a:p>
        </p:txBody>
      </p:sp>
      <p:grpSp>
        <p:nvGrpSpPr>
          <p:cNvPr id="55303" name="Group 37"/>
          <p:cNvGrpSpPr>
            <a:grpSpLocks/>
          </p:cNvGrpSpPr>
          <p:nvPr/>
        </p:nvGrpSpPr>
        <p:grpSpPr bwMode="auto">
          <a:xfrm>
            <a:off x="1141288" y="3086100"/>
            <a:ext cx="7772400" cy="3025775"/>
            <a:chOff x="384" y="1944"/>
            <a:chExt cx="4896" cy="1906"/>
          </a:xfrm>
        </p:grpSpPr>
        <p:sp>
          <p:nvSpPr>
            <p:cNvPr id="55304" name="Rectangle 4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5305" name="Line 5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Line 6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14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5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16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20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Line 21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2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23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24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25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26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27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8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29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31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32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33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1" name="Line 34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Text Box 35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5333" name="Text Box 36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389-CC35-124F-A535-CE8475E39F4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F90B99B-9C0D-664B-B085-AF0DD0138691}" type="slidenum">
              <a:rPr lang="en-US" altLang="x-none" sz="1400"/>
              <a:pPr eaLnBrk="1" hangingPunct="1"/>
              <a:t>30</a:t>
            </a:fld>
            <a:endParaRPr lang="en-US" altLang="x-none" sz="1400"/>
          </a:p>
        </p:txBody>
      </p: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7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6355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6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19F36FB-6B7C-A34B-943F-586E07904DBA}" type="slidenum">
              <a:rPr lang="en-US" altLang="x-none" sz="1400"/>
              <a:pPr eaLnBrk="1" hangingPunct="1"/>
              <a:t>31</a:t>
            </a:fld>
            <a:endParaRPr lang="en-US" altLang="x-none" sz="140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688" y="3314700"/>
            <a:ext cx="7772400" cy="2794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/>
              <a:t>Expected tuples	=	</a:t>
            </a:r>
            <a:r>
              <a:rPr lang="en-US" u="sng" smtClean="0"/>
              <a:t>Total tuples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mtClean="0"/>
              <a:t>with key &lt; ko			2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mtClean="0"/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2(ko - 5) + (ko - 7)	  = 10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3ko = 10 + 10 + 7 = 27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ko = 9</a:t>
            </a:r>
          </a:p>
        </p:txBody>
      </p:sp>
      <p:grpSp>
        <p:nvGrpSpPr>
          <p:cNvPr id="57350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7352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0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7380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1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28BE8FA-D161-E541-AAE9-87364BAF3A1D}" type="slidenum">
              <a:rPr lang="en-US" altLang="x-none" sz="1400"/>
              <a:pPr eaLnBrk="1" hangingPunct="1"/>
              <a:t>32</a:t>
            </a:fld>
            <a:endParaRPr lang="en-US" altLang="x-none" sz="14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196" y="317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Variations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Send more info to coordinator</a:t>
            </a:r>
          </a:p>
          <a:p>
            <a:pPr lvl="1" eaLnBrk="1" hangingPunct="1"/>
            <a:r>
              <a:rPr lang="en-US" altLang="x-none"/>
              <a:t>Partition vector for local site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   Eg. Sa:	3	3	3	  # tuples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			      5	    6	     8     10    local vector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- Histogram</a:t>
            </a:r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r>
              <a:rPr lang="en-US" altLang="x-none"/>
              <a:t>			5	6	7	8	9 	10</a:t>
            </a:r>
          </a:p>
        </p:txBody>
      </p:sp>
      <p:sp>
        <p:nvSpPr>
          <p:cNvPr id="58375" name="Line 4"/>
          <p:cNvSpPr>
            <a:spLocks noChangeShapeType="1"/>
          </p:cNvSpPr>
          <p:nvPr/>
        </p:nvSpPr>
        <p:spPr bwMode="auto">
          <a:xfrm>
            <a:off x="3778696" y="2895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5"/>
          <p:cNvSpPr>
            <a:spLocks noChangeShapeType="1"/>
          </p:cNvSpPr>
          <p:nvPr/>
        </p:nvSpPr>
        <p:spPr bwMode="auto">
          <a:xfrm flipH="1">
            <a:off x="6445696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6"/>
          <p:cNvSpPr>
            <a:spLocks noChangeShapeType="1"/>
          </p:cNvSpPr>
          <p:nvPr/>
        </p:nvSpPr>
        <p:spPr bwMode="auto">
          <a:xfrm flipH="1">
            <a:off x="6826696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7"/>
          <p:cNvSpPr>
            <a:spLocks noChangeShapeType="1"/>
          </p:cNvSpPr>
          <p:nvPr/>
        </p:nvSpPr>
        <p:spPr bwMode="auto">
          <a:xfrm>
            <a:off x="39310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8"/>
          <p:cNvSpPr>
            <a:spLocks noChangeShapeType="1"/>
          </p:cNvSpPr>
          <p:nvPr/>
        </p:nvSpPr>
        <p:spPr bwMode="auto">
          <a:xfrm>
            <a:off x="4616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9"/>
          <p:cNvSpPr>
            <a:spLocks noChangeShapeType="1"/>
          </p:cNvSpPr>
          <p:nvPr/>
        </p:nvSpPr>
        <p:spPr bwMode="auto">
          <a:xfrm>
            <a:off x="56074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0"/>
          <p:cNvSpPr>
            <a:spLocks noChangeShapeType="1"/>
          </p:cNvSpPr>
          <p:nvPr/>
        </p:nvSpPr>
        <p:spPr bwMode="auto">
          <a:xfrm>
            <a:off x="6521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1"/>
          <p:cNvSpPr>
            <a:spLocks noChangeShapeType="1"/>
          </p:cNvSpPr>
          <p:nvPr/>
        </p:nvSpPr>
        <p:spPr bwMode="auto">
          <a:xfrm>
            <a:off x="3092896" y="4876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Rectangle 12" descr="Wide downward diagonal"/>
          <p:cNvSpPr>
            <a:spLocks noChangeArrowheads="1"/>
          </p:cNvSpPr>
          <p:nvPr/>
        </p:nvSpPr>
        <p:spPr bwMode="auto">
          <a:xfrm>
            <a:off x="3321496" y="4495800"/>
            <a:ext cx="838200" cy="3810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4" name="Rectangle 13" descr="Wide upward diagonal"/>
          <p:cNvSpPr>
            <a:spLocks noChangeArrowheads="1"/>
          </p:cNvSpPr>
          <p:nvPr/>
        </p:nvSpPr>
        <p:spPr bwMode="auto">
          <a:xfrm>
            <a:off x="4159696" y="4191000"/>
            <a:ext cx="914400" cy="685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5" name="Rectangle 14" descr="Wide downward diagonal"/>
          <p:cNvSpPr>
            <a:spLocks noChangeArrowheads="1"/>
          </p:cNvSpPr>
          <p:nvPr/>
        </p:nvSpPr>
        <p:spPr bwMode="auto">
          <a:xfrm>
            <a:off x="5074096" y="3810000"/>
            <a:ext cx="990600" cy="1066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6" name="Rectangle 15" descr="Wide upward diagonal"/>
          <p:cNvSpPr>
            <a:spLocks noChangeArrowheads="1"/>
          </p:cNvSpPr>
          <p:nvPr/>
        </p:nvSpPr>
        <p:spPr bwMode="auto">
          <a:xfrm>
            <a:off x="6064696" y="3962400"/>
            <a:ext cx="914400" cy="914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7" name="Rectangle 16" descr="Wide downward diagonal"/>
          <p:cNvSpPr>
            <a:spLocks noChangeArrowheads="1"/>
          </p:cNvSpPr>
          <p:nvPr/>
        </p:nvSpPr>
        <p:spPr bwMode="auto">
          <a:xfrm>
            <a:off x="6979096" y="4267200"/>
            <a:ext cx="914400" cy="6096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83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0700B01-DCF7-B945-8589-8386C4982C65}" type="slidenum">
              <a:rPr lang="en-US" altLang="x-none" sz="1400"/>
              <a:pPr eaLnBrk="1" hangingPunct="1"/>
              <a:t>33</a:t>
            </a:fld>
            <a:endParaRPr lang="en-US" altLang="x-none" sz="14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ZapfDingbats" charset="0"/>
              </a:rPr>
              <a:t></a:t>
            </a:r>
            <a:r>
              <a:rPr lang="en-US" altLang="x-none">
                <a:sym typeface="Symbol" charset="2"/>
              </a:rPr>
              <a:t> More than one round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1816" y="1219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E.g.:	(1) Sites send range and #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	(2) Coordinator returns “preliminary”		vector Vo</a:t>
            </a:r>
          </a:p>
          <a:p>
            <a:pPr eaLnBrk="1" hangingPunct="1">
              <a:buFontTx/>
              <a:buNone/>
            </a:pPr>
            <a:r>
              <a:rPr lang="en-US" altLang="x-none"/>
              <a:t>		(3) Sites tell coordinator how many			tuples in each Vo range</a:t>
            </a:r>
          </a:p>
          <a:p>
            <a:pPr eaLnBrk="1" hangingPunct="1">
              <a:buFontTx/>
              <a:buNone/>
            </a:pPr>
            <a:r>
              <a:rPr lang="en-US" altLang="x-none"/>
              <a:t>		(4) Coordinator computes final 			vector Vf</a:t>
            </a:r>
          </a:p>
        </p:txBody>
      </p:sp>
    </p:spTree>
    <p:extLst>
      <p:ext uri="{BB962C8B-B14F-4D97-AF65-F5344CB8AC3E}">
        <p14:creationId xmlns:p14="http://schemas.microsoft.com/office/powerpoint/2010/main" val="1892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DBA4BB1-4AFE-FA44-AB03-4913317CB881}" type="slidenum">
              <a:rPr lang="en-US" altLang="x-none" sz="1400"/>
              <a:pPr eaLnBrk="1" hangingPunct="1"/>
              <a:t>34</a:t>
            </a:fld>
            <a:endParaRPr lang="en-US" altLang="x-none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2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Parallel external sort-merge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2" y="1333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Same as range-partition sort,</a:t>
            </a:r>
            <a:br>
              <a:rPr lang="en-US" altLang="x-none"/>
            </a:br>
            <a:r>
              <a:rPr lang="en-US" altLang="x-none"/>
              <a:t>   except sort first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1262062" y="13335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/>
              <a:t>Ra</a:t>
            </a:r>
          </a:p>
          <a:p>
            <a:pPr eaLnBrk="1" hangingPunct="1">
              <a:spcBef>
                <a:spcPct val="20000"/>
              </a:spcBef>
            </a:pPr>
            <a:endParaRPr lang="en-US" altLang="x-none"/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altLang="x-none"/>
              <a:t>Rb</a:t>
            </a:r>
          </a:p>
        </p:txBody>
      </p:sp>
      <p:sp>
        <p:nvSpPr>
          <p:cNvPr id="61448" name="Text Box 19"/>
          <p:cNvSpPr txBox="1">
            <a:spLocks noChangeArrowheads="1"/>
          </p:cNvSpPr>
          <p:nvPr/>
        </p:nvSpPr>
        <p:spPr bwMode="auto">
          <a:xfrm>
            <a:off x="2938462" y="27051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49" name="Text Box 20"/>
          <p:cNvSpPr txBox="1">
            <a:spLocks noChangeArrowheads="1"/>
          </p:cNvSpPr>
          <p:nvPr/>
        </p:nvSpPr>
        <p:spPr bwMode="auto">
          <a:xfrm>
            <a:off x="2938462" y="36957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50" name="Rectangle 5"/>
          <p:cNvSpPr>
            <a:spLocks noChangeArrowheads="1"/>
          </p:cNvSpPr>
          <p:nvPr/>
        </p:nvSpPr>
        <p:spPr bwMode="auto">
          <a:xfrm>
            <a:off x="4310062" y="2781300"/>
            <a:ext cx="72390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Ra’</a:t>
            </a:r>
          </a:p>
        </p:txBody>
      </p:sp>
      <p:sp>
        <p:nvSpPr>
          <p:cNvPr id="61451" name="Oval 15"/>
          <p:cNvSpPr>
            <a:spLocks noChangeArrowheads="1"/>
          </p:cNvSpPr>
          <p:nvPr/>
        </p:nvSpPr>
        <p:spPr bwMode="auto">
          <a:xfrm>
            <a:off x="6138862" y="3403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61452" name="Oval 16"/>
          <p:cNvSpPr>
            <a:spLocks noChangeArrowheads="1"/>
          </p:cNvSpPr>
          <p:nvPr/>
        </p:nvSpPr>
        <p:spPr bwMode="auto">
          <a:xfrm>
            <a:off x="6126162" y="45974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61453" name="Rectangle 17"/>
          <p:cNvSpPr>
            <a:spLocks noChangeArrowheads="1"/>
          </p:cNvSpPr>
          <p:nvPr/>
        </p:nvSpPr>
        <p:spPr bwMode="auto">
          <a:xfrm>
            <a:off x="4310062" y="3619500"/>
            <a:ext cx="7112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Rb’</a:t>
            </a:r>
          </a:p>
        </p:txBody>
      </p:sp>
      <p:sp>
        <p:nvSpPr>
          <p:cNvPr id="61454" name="Line 24"/>
          <p:cNvSpPr>
            <a:spLocks noChangeShapeType="1"/>
          </p:cNvSpPr>
          <p:nvPr/>
        </p:nvSpPr>
        <p:spPr bwMode="auto">
          <a:xfrm>
            <a:off x="4995862" y="3009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25"/>
          <p:cNvSpPr>
            <a:spLocks noChangeShapeType="1"/>
          </p:cNvSpPr>
          <p:nvPr/>
        </p:nvSpPr>
        <p:spPr bwMode="auto">
          <a:xfrm>
            <a:off x="4995862" y="3848100"/>
            <a:ext cx="1003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26"/>
          <p:cNvSpPr>
            <a:spLocks noChangeShapeType="1"/>
          </p:cNvSpPr>
          <p:nvPr/>
        </p:nvSpPr>
        <p:spPr bwMode="auto">
          <a:xfrm flipV="1">
            <a:off x="5072062" y="3175000"/>
            <a:ext cx="9144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27"/>
          <p:cNvSpPr>
            <a:spLocks noChangeShapeType="1"/>
          </p:cNvSpPr>
          <p:nvPr/>
        </p:nvSpPr>
        <p:spPr bwMode="auto">
          <a:xfrm>
            <a:off x="5072062" y="4076700"/>
            <a:ext cx="9144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28"/>
          <p:cNvSpPr>
            <a:spLocks noChangeShapeType="1"/>
          </p:cNvSpPr>
          <p:nvPr/>
        </p:nvSpPr>
        <p:spPr bwMode="auto">
          <a:xfrm>
            <a:off x="5072062" y="3162300"/>
            <a:ext cx="9652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Line 29"/>
          <p:cNvSpPr>
            <a:spLocks noChangeShapeType="1"/>
          </p:cNvSpPr>
          <p:nvPr/>
        </p:nvSpPr>
        <p:spPr bwMode="auto">
          <a:xfrm>
            <a:off x="5072062" y="3314700"/>
            <a:ext cx="939800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Text Box 30"/>
          <p:cNvSpPr txBox="1">
            <a:spLocks noChangeArrowheads="1"/>
          </p:cNvSpPr>
          <p:nvPr/>
        </p:nvSpPr>
        <p:spPr bwMode="auto">
          <a:xfrm>
            <a:off x="7891462" y="34671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61461" name="Line 31"/>
          <p:cNvSpPr>
            <a:spLocks noChangeShapeType="1"/>
          </p:cNvSpPr>
          <p:nvPr/>
        </p:nvSpPr>
        <p:spPr bwMode="auto">
          <a:xfrm flipV="1">
            <a:off x="6634162" y="3848100"/>
            <a:ext cx="9525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32"/>
          <p:cNvSpPr>
            <a:spLocks noChangeShapeType="1"/>
          </p:cNvSpPr>
          <p:nvPr/>
        </p:nvSpPr>
        <p:spPr bwMode="auto">
          <a:xfrm>
            <a:off x="6596062" y="29337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33"/>
          <p:cNvSpPr>
            <a:spLocks noChangeShapeType="1"/>
          </p:cNvSpPr>
          <p:nvPr/>
        </p:nvSpPr>
        <p:spPr bwMode="auto">
          <a:xfrm flipV="1">
            <a:off x="6621462" y="4229100"/>
            <a:ext cx="96520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Rectangle 35"/>
          <p:cNvSpPr>
            <a:spLocks noChangeArrowheads="1"/>
          </p:cNvSpPr>
          <p:nvPr/>
        </p:nvSpPr>
        <p:spPr bwMode="auto">
          <a:xfrm>
            <a:off x="60626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61465" name="Rectangle 36"/>
          <p:cNvSpPr>
            <a:spLocks noChangeArrowheads="1"/>
          </p:cNvSpPr>
          <p:nvPr/>
        </p:nvSpPr>
        <p:spPr bwMode="auto">
          <a:xfrm>
            <a:off x="6049962" y="3898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61466" name="Rectangle 37"/>
          <p:cNvSpPr>
            <a:spLocks noChangeArrowheads="1"/>
          </p:cNvSpPr>
          <p:nvPr/>
        </p:nvSpPr>
        <p:spPr bwMode="auto">
          <a:xfrm>
            <a:off x="6049962" y="5080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61467" name="Rectangle 39"/>
          <p:cNvSpPr>
            <a:spLocks noChangeArrowheads="1"/>
          </p:cNvSpPr>
          <p:nvPr/>
        </p:nvSpPr>
        <p:spPr bwMode="auto">
          <a:xfrm>
            <a:off x="21764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8" name="Rectangle 40"/>
          <p:cNvSpPr>
            <a:spLocks noChangeArrowheads="1"/>
          </p:cNvSpPr>
          <p:nvPr/>
        </p:nvSpPr>
        <p:spPr bwMode="auto">
          <a:xfrm>
            <a:off x="2176462" y="3695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9" name="Line 41"/>
          <p:cNvSpPr>
            <a:spLocks noChangeShapeType="1"/>
          </p:cNvSpPr>
          <p:nvPr/>
        </p:nvSpPr>
        <p:spPr bwMode="auto">
          <a:xfrm>
            <a:off x="3167062" y="3086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42"/>
          <p:cNvSpPr>
            <a:spLocks noChangeShapeType="1"/>
          </p:cNvSpPr>
          <p:nvPr/>
        </p:nvSpPr>
        <p:spPr bwMode="auto">
          <a:xfrm>
            <a:off x="3167062" y="40767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Text Box 44"/>
          <p:cNvSpPr txBox="1">
            <a:spLocks noChangeArrowheads="1"/>
          </p:cNvSpPr>
          <p:nvPr/>
        </p:nvSpPr>
        <p:spPr bwMode="auto">
          <a:xfrm>
            <a:off x="4602162" y="4762500"/>
            <a:ext cx="109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In order</a:t>
            </a:r>
          </a:p>
        </p:txBody>
      </p:sp>
      <p:sp>
        <p:nvSpPr>
          <p:cNvPr id="61472" name="Text Box 45"/>
          <p:cNvSpPr txBox="1">
            <a:spLocks noChangeArrowheads="1"/>
          </p:cNvSpPr>
          <p:nvPr/>
        </p:nvSpPr>
        <p:spPr bwMode="auto">
          <a:xfrm>
            <a:off x="5910262" y="5829300"/>
            <a:ext cx="877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Merge</a:t>
            </a:r>
          </a:p>
        </p:txBody>
      </p:sp>
      <p:sp>
        <p:nvSpPr>
          <p:cNvPr id="61473" name="Line 46"/>
          <p:cNvSpPr>
            <a:spLocks noChangeShapeType="1"/>
          </p:cNvSpPr>
          <p:nvPr/>
        </p:nvSpPr>
        <p:spPr bwMode="auto">
          <a:xfrm flipV="1">
            <a:off x="5224462" y="4457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Line 47"/>
          <p:cNvSpPr>
            <a:spLocks noChangeShapeType="1"/>
          </p:cNvSpPr>
          <p:nvPr/>
        </p:nvSpPr>
        <p:spPr bwMode="auto">
          <a:xfrm flipV="1">
            <a:off x="6303962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53C8B07-FA48-F348-A29C-74CF13B3913C}" type="slidenum">
              <a:rPr lang="en-US" altLang="x-none" sz="1400"/>
              <a:pPr eaLnBrk="1" hangingPunct="1"/>
              <a:t>35</a:t>
            </a:fld>
            <a:endParaRPr lang="en-US" altLang="x-none" sz="140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280" y="419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Parallel/distributed Join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Input</a:t>
            </a:r>
            <a:r>
              <a:rPr lang="en-US" altLang="x-none" dirty="0"/>
              <a:t>:	Relations R,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 	May or may not be partitioned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Output:</a:t>
            </a:r>
            <a:r>
              <a:rPr lang="en-US" altLang="x-none" dirty="0"/>
              <a:t>	R	 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Result at one or more sites</a:t>
            </a:r>
            <a:endParaRPr lang="en-US" altLang="x-none" u="sng" dirty="0"/>
          </a:p>
        </p:txBody>
      </p:sp>
      <p:grpSp>
        <p:nvGrpSpPr>
          <p:cNvPr id="63495" name="Group 4"/>
          <p:cNvGrpSpPr>
            <a:grpSpLocks/>
          </p:cNvGrpSpPr>
          <p:nvPr/>
        </p:nvGrpSpPr>
        <p:grpSpPr bwMode="auto">
          <a:xfrm>
            <a:off x="3491880" y="2780928"/>
            <a:ext cx="457200" cy="647700"/>
            <a:chOff x="2448" y="1344"/>
            <a:chExt cx="288" cy="458"/>
          </a:xfrm>
        </p:grpSpPr>
        <p:sp>
          <p:nvSpPr>
            <p:cNvPr id="6349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3497" name="Text Box 6"/>
            <p:cNvSpPr txBox="1">
              <a:spLocks noChangeArrowheads="1"/>
            </p:cNvSpPr>
            <p:nvPr/>
          </p:nvSpPr>
          <p:spPr bwMode="auto">
            <a:xfrm>
              <a:off x="2544" y="1521"/>
              <a:ext cx="11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x-none" altLang="x-none" sz="2000"/>
            </a:p>
          </p:txBody>
        </p:sp>
      </p:grpSp>
    </p:spTree>
    <p:extLst>
      <p:ext uri="{BB962C8B-B14F-4D97-AF65-F5344CB8AC3E}">
        <p14:creationId xmlns:p14="http://schemas.microsoft.com/office/powerpoint/2010/main" val="1449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9B7D1CC-3F4E-6B41-A11C-71251967DECB}" type="slidenum">
              <a:rPr lang="en-US" altLang="x-none" sz="1400"/>
              <a:pPr eaLnBrk="1" hangingPunct="1"/>
              <a:t>36</a:t>
            </a:fld>
            <a:endParaRPr lang="en-US" altLang="x-none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Partitioned Join (</a:t>
            </a:r>
            <a:r>
              <a:rPr lang="en-US" altLang="x-none" dirty="0" err="1"/>
              <a:t>Equi</a:t>
            </a:r>
            <a:r>
              <a:rPr lang="en-US" altLang="x-none" dirty="0"/>
              <a:t>-join)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1962324" y="196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4519" name="Group 16"/>
          <p:cNvGrpSpPr>
            <a:grpSpLocks/>
          </p:cNvGrpSpPr>
          <p:nvPr/>
        </p:nvGrpSpPr>
        <p:grpSpPr bwMode="auto">
          <a:xfrm>
            <a:off x="6229524" y="2120900"/>
            <a:ext cx="533400" cy="2362200"/>
            <a:chOff x="1872" y="1872"/>
            <a:chExt cx="336" cy="1488"/>
          </a:xfrm>
        </p:grpSpPr>
        <p:sp>
          <p:nvSpPr>
            <p:cNvPr id="64562" name="Rectangle 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3" name="Rectangle 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  <a:endParaRPr lang="en-US" altLang="x-none" sz="2400"/>
            </a:p>
          </p:txBody>
        </p:sp>
        <p:sp>
          <p:nvSpPr>
            <p:cNvPr id="64564" name="Rectangle 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1962324" y="2806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>
            <a:off x="2648124" y="219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1"/>
          <p:cNvSpPr>
            <a:spLocks noChangeShapeType="1"/>
          </p:cNvSpPr>
          <p:nvPr/>
        </p:nvSpPr>
        <p:spPr bwMode="auto">
          <a:xfrm>
            <a:off x="2648124" y="3035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V="1">
            <a:off x="2724324" y="25019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2724324" y="3263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>
            <a:off x="2724324" y="23495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>
            <a:off x="2724324" y="25019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27" name="Group 17"/>
          <p:cNvGrpSpPr>
            <a:grpSpLocks/>
          </p:cNvGrpSpPr>
          <p:nvPr/>
        </p:nvGrpSpPr>
        <p:grpSpPr bwMode="auto">
          <a:xfrm>
            <a:off x="3867324" y="2120900"/>
            <a:ext cx="533400" cy="2362200"/>
            <a:chOff x="1872" y="1872"/>
            <a:chExt cx="336" cy="1488"/>
          </a:xfrm>
        </p:grpSpPr>
        <p:sp>
          <p:nvSpPr>
            <p:cNvPr id="64559" name="Rectangle 18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0" name="Rectangle 1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  <a:endParaRPr lang="en-US" altLang="x-none" sz="2400"/>
            </a:p>
          </p:txBody>
        </p:sp>
        <p:sp>
          <p:nvSpPr>
            <p:cNvPr id="64561" name="Rectangle 20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grpSp>
        <p:nvGrpSpPr>
          <p:cNvPr id="64528" name="Group 21"/>
          <p:cNvGrpSpPr>
            <a:grpSpLocks/>
          </p:cNvGrpSpPr>
          <p:nvPr/>
        </p:nvGrpSpPr>
        <p:grpSpPr bwMode="auto">
          <a:xfrm>
            <a:off x="8210724" y="2120900"/>
            <a:ext cx="533400" cy="2362200"/>
            <a:chOff x="1872" y="1872"/>
            <a:chExt cx="336" cy="1488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Sa</a:t>
              </a:r>
              <a:endParaRPr lang="en-US" altLang="x-none" sz="2400"/>
            </a:p>
          </p:txBody>
        </p:sp>
        <p:sp>
          <p:nvSpPr>
            <p:cNvPr id="64557" name="Rectangle 23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Sb</a:t>
              </a:r>
              <a:endParaRPr lang="en-US" altLang="x-none" sz="2400"/>
            </a:p>
          </p:txBody>
        </p:sp>
        <p:sp>
          <p:nvSpPr>
            <p:cNvPr id="64558" name="Rectangle 24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Sc</a:t>
              </a:r>
              <a:endParaRPr lang="en-US" altLang="x-none" sz="2400"/>
            </a:p>
          </p:txBody>
        </p:sp>
      </p:grpSp>
      <p:sp>
        <p:nvSpPr>
          <p:cNvPr id="64529" name="Line 25"/>
          <p:cNvSpPr>
            <a:spLocks noChangeShapeType="1"/>
          </p:cNvSpPr>
          <p:nvPr/>
        </p:nvSpPr>
        <p:spPr bwMode="auto">
          <a:xfrm>
            <a:off x="4400724" y="2273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AutoShape 26"/>
          <p:cNvSpPr>
            <a:spLocks noChangeArrowheads="1"/>
          </p:cNvSpPr>
          <p:nvPr/>
        </p:nvSpPr>
        <p:spPr bwMode="auto">
          <a:xfrm>
            <a:off x="5238924" y="2425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1" name="Line 27"/>
          <p:cNvSpPr>
            <a:spLocks noChangeShapeType="1"/>
          </p:cNvSpPr>
          <p:nvPr/>
        </p:nvSpPr>
        <p:spPr bwMode="auto">
          <a:xfrm flipH="1">
            <a:off x="4400724" y="2425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Line 28"/>
          <p:cNvSpPr>
            <a:spLocks noChangeShapeType="1"/>
          </p:cNvSpPr>
          <p:nvPr/>
        </p:nvSpPr>
        <p:spPr bwMode="auto">
          <a:xfrm>
            <a:off x="5467524" y="2425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AutoShape 29"/>
          <p:cNvSpPr>
            <a:spLocks noChangeArrowheads="1"/>
          </p:cNvSpPr>
          <p:nvPr/>
        </p:nvSpPr>
        <p:spPr bwMode="auto">
          <a:xfrm>
            <a:off x="5543724" y="32639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4" name="AutoShape 30"/>
          <p:cNvSpPr>
            <a:spLocks noChangeArrowheads="1"/>
          </p:cNvSpPr>
          <p:nvPr/>
        </p:nvSpPr>
        <p:spPr bwMode="auto">
          <a:xfrm>
            <a:off x="4705524" y="4254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5" name="Line 31"/>
          <p:cNvSpPr>
            <a:spLocks noChangeShapeType="1"/>
          </p:cNvSpPr>
          <p:nvPr/>
        </p:nvSpPr>
        <p:spPr bwMode="auto">
          <a:xfrm>
            <a:off x="4400724" y="3111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32"/>
          <p:cNvSpPr>
            <a:spLocks noChangeShapeType="1"/>
          </p:cNvSpPr>
          <p:nvPr/>
        </p:nvSpPr>
        <p:spPr bwMode="auto">
          <a:xfrm>
            <a:off x="4400724" y="3263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33"/>
          <p:cNvSpPr>
            <a:spLocks noChangeShapeType="1"/>
          </p:cNvSpPr>
          <p:nvPr/>
        </p:nvSpPr>
        <p:spPr bwMode="auto">
          <a:xfrm>
            <a:off x="4400724" y="4102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34"/>
          <p:cNvSpPr>
            <a:spLocks noChangeShapeType="1"/>
          </p:cNvSpPr>
          <p:nvPr/>
        </p:nvSpPr>
        <p:spPr bwMode="auto">
          <a:xfrm>
            <a:off x="4400724" y="4254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Text Box 35"/>
          <p:cNvSpPr txBox="1">
            <a:spLocks noChangeArrowheads="1"/>
          </p:cNvSpPr>
          <p:nvPr/>
        </p:nvSpPr>
        <p:spPr bwMode="auto">
          <a:xfrm>
            <a:off x="4629324" y="15875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4540" name="Text Box 38"/>
          <p:cNvSpPr txBox="1">
            <a:spLocks noChangeArrowheads="1"/>
          </p:cNvSpPr>
          <p:nvPr/>
        </p:nvSpPr>
        <p:spPr bwMode="auto">
          <a:xfrm>
            <a:off x="4734099" y="45974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4541" name="Text Box 39"/>
          <p:cNvSpPr txBox="1">
            <a:spLocks noChangeArrowheads="1"/>
          </p:cNvSpPr>
          <p:nvPr/>
        </p:nvSpPr>
        <p:spPr bwMode="auto">
          <a:xfrm>
            <a:off x="2648124" y="42545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2" name="Text Box 42"/>
          <p:cNvSpPr txBox="1">
            <a:spLocks noChangeArrowheads="1"/>
          </p:cNvSpPr>
          <p:nvPr/>
        </p:nvSpPr>
        <p:spPr bwMode="auto">
          <a:xfrm>
            <a:off x="7220124" y="47879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3" name="Line 43"/>
          <p:cNvSpPr>
            <a:spLocks noChangeShapeType="1"/>
          </p:cNvSpPr>
          <p:nvPr/>
        </p:nvSpPr>
        <p:spPr bwMode="auto">
          <a:xfrm flipV="1">
            <a:off x="2952924" y="379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Line 44"/>
          <p:cNvSpPr>
            <a:spLocks noChangeShapeType="1"/>
          </p:cNvSpPr>
          <p:nvPr/>
        </p:nvSpPr>
        <p:spPr bwMode="auto">
          <a:xfrm flipV="1">
            <a:off x="7448724" y="4330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Line 45"/>
          <p:cNvSpPr>
            <a:spLocks noChangeShapeType="1"/>
          </p:cNvSpPr>
          <p:nvPr/>
        </p:nvSpPr>
        <p:spPr bwMode="auto">
          <a:xfrm flipH="1">
            <a:off x="6839124" y="4102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Line 46"/>
          <p:cNvSpPr>
            <a:spLocks noChangeShapeType="1"/>
          </p:cNvSpPr>
          <p:nvPr/>
        </p:nvSpPr>
        <p:spPr bwMode="auto">
          <a:xfrm flipH="1" flipV="1">
            <a:off x="6839124" y="31877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7" name="Line 47"/>
          <p:cNvSpPr>
            <a:spLocks noChangeShapeType="1"/>
          </p:cNvSpPr>
          <p:nvPr/>
        </p:nvSpPr>
        <p:spPr bwMode="auto">
          <a:xfrm flipH="1" flipV="1">
            <a:off x="6839124" y="23495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Line 48"/>
          <p:cNvSpPr>
            <a:spLocks noChangeShapeType="1"/>
          </p:cNvSpPr>
          <p:nvPr/>
        </p:nvSpPr>
        <p:spPr bwMode="auto">
          <a:xfrm flipH="1">
            <a:off x="6991524" y="3187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Line 49"/>
          <p:cNvSpPr>
            <a:spLocks noChangeShapeType="1"/>
          </p:cNvSpPr>
          <p:nvPr/>
        </p:nvSpPr>
        <p:spPr bwMode="auto">
          <a:xfrm flipH="1" flipV="1">
            <a:off x="6915324" y="23495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Line 50"/>
          <p:cNvSpPr>
            <a:spLocks noChangeShapeType="1"/>
          </p:cNvSpPr>
          <p:nvPr/>
        </p:nvSpPr>
        <p:spPr bwMode="auto">
          <a:xfrm flipH="1">
            <a:off x="6991524" y="31877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1" name="Line 51"/>
          <p:cNvSpPr>
            <a:spLocks noChangeShapeType="1"/>
          </p:cNvSpPr>
          <p:nvPr/>
        </p:nvSpPr>
        <p:spPr bwMode="auto">
          <a:xfrm flipH="1">
            <a:off x="7143924" y="23495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Line 52"/>
          <p:cNvSpPr>
            <a:spLocks noChangeShapeType="1"/>
          </p:cNvSpPr>
          <p:nvPr/>
        </p:nvSpPr>
        <p:spPr bwMode="auto">
          <a:xfrm flipH="1">
            <a:off x="6915324" y="24257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Line 53"/>
          <p:cNvSpPr>
            <a:spLocks noChangeShapeType="1"/>
          </p:cNvSpPr>
          <p:nvPr/>
        </p:nvSpPr>
        <p:spPr bwMode="auto">
          <a:xfrm flipH="1">
            <a:off x="6915324" y="24257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Line 54"/>
          <p:cNvSpPr>
            <a:spLocks noChangeShapeType="1"/>
          </p:cNvSpPr>
          <p:nvPr/>
        </p:nvSpPr>
        <p:spPr bwMode="auto">
          <a:xfrm>
            <a:off x="5391324" y="28067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5" name="Line 55"/>
          <p:cNvSpPr>
            <a:spLocks noChangeShapeType="1"/>
          </p:cNvSpPr>
          <p:nvPr/>
        </p:nvSpPr>
        <p:spPr bwMode="auto">
          <a:xfrm>
            <a:off x="5696124" y="3644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DB2D51F-0C45-BB4C-8217-3213A0C6C6FB}" type="slidenum">
              <a:rPr lang="en-US" altLang="x-none" sz="1400"/>
              <a:pPr eaLnBrk="1" hangingPunct="1"/>
              <a:t>37</a:t>
            </a:fld>
            <a:endParaRPr lang="en-US" altLang="x-none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604" y="254000"/>
            <a:ext cx="7772400" cy="774700"/>
          </a:xfrm>
        </p:spPr>
        <p:txBody>
          <a:bodyPr/>
          <a:lstStyle/>
          <a:p>
            <a:pPr eaLnBrk="1" hangingPunct="1"/>
            <a:r>
              <a:rPr lang="en-US" altLang="x-none" dirty="0"/>
              <a:t>Notes: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104" y="1041400"/>
            <a:ext cx="8026400" cy="4914900"/>
          </a:xfrm>
        </p:spPr>
        <p:txBody>
          <a:bodyPr/>
          <a:lstStyle/>
          <a:p>
            <a:pPr eaLnBrk="1" hangingPunct="1"/>
            <a:r>
              <a:rPr lang="en-US" altLang="x-none" dirty="0"/>
              <a:t>Same partition function f is used for both R and S (applied to join attribute)</a:t>
            </a:r>
          </a:p>
          <a:p>
            <a:pPr eaLnBrk="1" hangingPunct="1"/>
            <a:r>
              <a:rPr lang="en-US" altLang="x-none" dirty="0"/>
              <a:t>f can be range or hash partitioning</a:t>
            </a:r>
          </a:p>
          <a:p>
            <a:pPr eaLnBrk="1" hangingPunct="1"/>
            <a:r>
              <a:rPr lang="en-US" altLang="x-none" dirty="0"/>
              <a:t>Local join can be of any </a:t>
            </a:r>
            <a:r>
              <a:rPr lang="en-US" altLang="x-none" dirty="0" smtClean="0"/>
              <a:t>type</a:t>
            </a:r>
            <a:endParaRPr lang="en-US" altLang="x-none" dirty="0"/>
          </a:p>
          <a:p>
            <a:pPr eaLnBrk="1" hangingPunct="1"/>
            <a:r>
              <a:rPr lang="en-US" altLang="x-none" dirty="0"/>
              <a:t>Various scheduling options e.g.,</a:t>
            </a:r>
            <a:br>
              <a:rPr lang="en-US" altLang="x-none" dirty="0"/>
            </a:br>
            <a:r>
              <a:rPr lang="en-US" altLang="x-none" dirty="0"/>
              <a:t> (a) partition R; partition S; join</a:t>
            </a:r>
            <a:br>
              <a:rPr lang="en-US" altLang="x-none" dirty="0"/>
            </a:br>
            <a:r>
              <a:rPr lang="en-US" altLang="x-none" dirty="0"/>
              <a:t> (b) partition R; build local hash table</a:t>
            </a:r>
            <a:br>
              <a:rPr lang="en-US" altLang="x-none" dirty="0"/>
            </a:br>
            <a:r>
              <a:rPr lang="en-US" altLang="x-none" dirty="0"/>
              <a:t>     for R; partition S and join</a:t>
            </a:r>
          </a:p>
        </p:txBody>
      </p:sp>
    </p:spTree>
    <p:extLst>
      <p:ext uri="{BB962C8B-B14F-4D97-AF65-F5344CB8AC3E}">
        <p14:creationId xmlns:p14="http://schemas.microsoft.com/office/powerpoint/2010/main" val="13499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8552828-370A-5741-95C9-86A0B1851CDD}" type="slidenum">
              <a:rPr lang="en-US" altLang="x-none" sz="1400"/>
              <a:pPr eaLnBrk="1" hangingPunct="1"/>
              <a:t>38</a:t>
            </a:fld>
            <a:endParaRPr lang="en-US" altLang="x-none" sz="1400"/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115616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3600" dirty="0">
                <a:solidFill>
                  <a:schemeClr val="tx2"/>
                </a:solidFill>
              </a:rPr>
              <a:t>Asymmetric fragment + replicate join</a:t>
            </a: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750616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9639" name="Group 4"/>
          <p:cNvGrpSpPr>
            <a:grpSpLocks/>
          </p:cNvGrpSpPr>
          <p:nvPr/>
        </p:nvGrpSpPr>
        <p:grpSpPr bwMode="auto">
          <a:xfrm>
            <a:off x="6017816" y="2171700"/>
            <a:ext cx="533400" cy="2362200"/>
            <a:chOff x="1872" y="1872"/>
            <a:chExt cx="336" cy="1488"/>
          </a:xfrm>
        </p:grpSpPr>
        <p:sp>
          <p:nvSpPr>
            <p:cNvPr id="69678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79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80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</p:grp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750616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2436416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2436416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V="1">
            <a:off x="2512616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2512616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2512616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2512616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3655616" y="2171700"/>
            <a:ext cx="533400" cy="2362200"/>
            <a:chOff x="1872" y="1872"/>
            <a:chExt cx="336" cy="1488"/>
          </a:xfrm>
        </p:grpSpPr>
        <p:sp>
          <p:nvSpPr>
            <p:cNvPr id="69675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9676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2</a:t>
              </a:r>
            </a:p>
          </p:txBody>
        </p:sp>
        <p:sp>
          <p:nvSpPr>
            <p:cNvPr id="69677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9648" name="Rectangle 20"/>
          <p:cNvSpPr>
            <a:spLocks noChangeArrowheads="1"/>
          </p:cNvSpPr>
          <p:nvPr/>
        </p:nvSpPr>
        <p:spPr bwMode="auto">
          <a:xfrm>
            <a:off x="7999016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  <a:endParaRPr lang="en-US" altLang="x-none" sz="2400"/>
          </a:p>
        </p:txBody>
      </p:sp>
      <p:sp>
        <p:nvSpPr>
          <p:cNvPr id="69649" name="Rectangle 21"/>
          <p:cNvSpPr>
            <a:spLocks noChangeArrowheads="1"/>
          </p:cNvSpPr>
          <p:nvPr/>
        </p:nvSpPr>
        <p:spPr bwMode="auto">
          <a:xfrm>
            <a:off x="7999016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  <a:endParaRPr lang="en-US" altLang="x-none" sz="2400"/>
          </a:p>
        </p:txBody>
      </p:sp>
      <p:sp>
        <p:nvSpPr>
          <p:cNvPr id="69650" name="Line 23"/>
          <p:cNvSpPr>
            <a:spLocks noChangeShapeType="1"/>
          </p:cNvSpPr>
          <p:nvPr/>
        </p:nvSpPr>
        <p:spPr bwMode="auto">
          <a:xfrm>
            <a:off x="4189016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AutoShape 24"/>
          <p:cNvSpPr>
            <a:spLocks noChangeArrowheads="1"/>
          </p:cNvSpPr>
          <p:nvPr/>
        </p:nvSpPr>
        <p:spPr bwMode="auto">
          <a:xfrm>
            <a:off x="4341416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2" name="Line 25"/>
          <p:cNvSpPr>
            <a:spLocks noChangeShapeType="1"/>
          </p:cNvSpPr>
          <p:nvPr/>
        </p:nvSpPr>
        <p:spPr bwMode="auto">
          <a:xfrm flipH="1">
            <a:off x="4189016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26"/>
          <p:cNvSpPr>
            <a:spLocks noChangeShapeType="1"/>
          </p:cNvSpPr>
          <p:nvPr/>
        </p:nvSpPr>
        <p:spPr bwMode="auto">
          <a:xfrm>
            <a:off x="5255816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AutoShape 27"/>
          <p:cNvSpPr>
            <a:spLocks noChangeArrowheads="1"/>
          </p:cNvSpPr>
          <p:nvPr/>
        </p:nvSpPr>
        <p:spPr bwMode="auto">
          <a:xfrm>
            <a:off x="4798616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5" name="AutoShape 28"/>
          <p:cNvSpPr>
            <a:spLocks noChangeArrowheads="1"/>
          </p:cNvSpPr>
          <p:nvPr/>
        </p:nvSpPr>
        <p:spPr bwMode="auto">
          <a:xfrm>
            <a:off x="5332016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6" name="Line 29"/>
          <p:cNvSpPr>
            <a:spLocks noChangeShapeType="1"/>
          </p:cNvSpPr>
          <p:nvPr/>
        </p:nvSpPr>
        <p:spPr bwMode="auto">
          <a:xfrm>
            <a:off x="4189016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30"/>
          <p:cNvSpPr>
            <a:spLocks noChangeShapeType="1"/>
          </p:cNvSpPr>
          <p:nvPr/>
        </p:nvSpPr>
        <p:spPr bwMode="auto">
          <a:xfrm>
            <a:off x="4189016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31"/>
          <p:cNvSpPr>
            <a:spLocks noChangeShapeType="1"/>
          </p:cNvSpPr>
          <p:nvPr/>
        </p:nvSpPr>
        <p:spPr bwMode="auto">
          <a:xfrm>
            <a:off x="4189016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32"/>
          <p:cNvSpPr>
            <a:spLocks noChangeShapeType="1"/>
          </p:cNvSpPr>
          <p:nvPr/>
        </p:nvSpPr>
        <p:spPr bwMode="auto">
          <a:xfrm>
            <a:off x="4189016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33"/>
          <p:cNvSpPr txBox="1">
            <a:spLocks noChangeArrowheads="1"/>
          </p:cNvSpPr>
          <p:nvPr/>
        </p:nvSpPr>
        <p:spPr bwMode="auto">
          <a:xfrm>
            <a:off x="4417616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9661" name="Text Box 34"/>
          <p:cNvSpPr txBox="1">
            <a:spLocks noChangeArrowheads="1"/>
          </p:cNvSpPr>
          <p:nvPr/>
        </p:nvSpPr>
        <p:spPr bwMode="auto">
          <a:xfrm>
            <a:off x="4522391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9662" name="Text Box 35"/>
          <p:cNvSpPr txBox="1">
            <a:spLocks noChangeArrowheads="1"/>
          </p:cNvSpPr>
          <p:nvPr/>
        </p:nvSpPr>
        <p:spPr bwMode="auto">
          <a:xfrm>
            <a:off x="2137966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 sz="2400"/>
              <a:t>partition</a:t>
            </a:r>
          </a:p>
        </p:txBody>
      </p:sp>
      <p:sp>
        <p:nvSpPr>
          <p:cNvPr id="69663" name="Text Box 36"/>
          <p:cNvSpPr txBox="1">
            <a:spLocks noChangeArrowheads="1"/>
          </p:cNvSpPr>
          <p:nvPr/>
        </p:nvSpPr>
        <p:spPr bwMode="auto">
          <a:xfrm>
            <a:off x="6398816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union</a:t>
            </a:r>
          </a:p>
        </p:txBody>
      </p:sp>
      <p:sp>
        <p:nvSpPr>
          <p:cNvPr id="69664" name="Line 37"/>
          <p:cNvSpPr>
            <a:spLocks noChangeShapeType="1"/>
          </p:cNvSpPr>
          <p:nvPr/>
        </p:nvSpPr>
        <p:spPr bwMode="auto">
          <a:xfrm flipV="1">
            <a:off x="2741216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8"/>
          <p:cNvSpPr>
            <a:spLocks noChangeShapeType="1"/>
          </p:cNvSpPr>
          <p:nvPr/>
        </p:nvSpPr>
        <p:spPr bwMode="auto">
          <a:xfrm flipV="1">
            <a:off x="6779816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Line 42"/>
          <p:cNvSpPr>
            <a:spLocks noChangeShapeType="1"/>
          </p:cNvSpPr>
          <p:nvPr/>
        </p:nvSpPr>
        <p:spPr bwMode="auto">
          <a:xfrm flipH="1">
            <a:off x="6779816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43"/>
          <p:cNvSpPr>
            <a:spLocks noChangeShapeType="1"/>
          </p:cNvSpPr>
          <p:nvPr/>
        </p:nvSpPr>
        <p:spPr bwMode="auto">
          <a:xfrm flipH="1" flipV="1">
            <a:off x="6703616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44"/>
          <p:cNvSpPr>
            <a:spLocks noChangeShapeType="1"/>
          </p:cNvSpPr>
          <p:nvPr/>
        </p:nvSpPr>
        <p:spPr bwMode="auto">
          <a:xfrm flipH="1">
            <a:off x="6627416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45"/>
          <p:cNvSpPr>
            <a:spLocks noChangeShapeType="1"/>
          </p:cNvSpPr>
          <p:nvPr/>
        </p:nvSpPr>
        <p:spPr bwMode="auto">
          <a:xfrm flipH="1">
            <a:off x="6932216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46"/>
          <p:cNvSpPr>
            <a:spLocks noChangeShapeType="1"/>
          </p:cNvSpPr>
          <p:nvPr/>
        </p:nvSpPr>
        <p:spPr bwMode="auto">
          <a:xfrm flipH="1">
            <a:off x="6703616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47"/>
          <p:cNvSpPr>
            <a:spLocks noChangeShapeType="1"/>
          </p:cNvSpPr>
          <p:nvPr/>
        </p:nvSpPr>
        <p:spPr bwMode="auto">
          <a:xfrm flipH="1">
            <a:off x="6602016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8"/>
          <p:cNvSpPr>
            <a:spLocks noChangeShapeType="1"/>
          </p:cNvSpPr>
          <p:nvPr/>
        </p:nvSpPr>
        <p:spPr bwMode="auto">
          <a:xfrm>
            <a:off x="4493816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9"/>
          <p:cNvSpPr>
            <a:spLocks noChangeShapeType="1"/>
          </p:cNvSpPr>
          <p:nvPr/>
        </p:nvSpPr>
        <p:spPr bwMode="auto">
          <a:xfrm>
            <a:off x="4951016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50"/>
          <p:cNvSpPr>
            <a:spLocks noChangeShapeType="1"/>
          </p:cNvSpPr>
          <p:nvPr/>
        </p:nvSpPr>
        <p:spPr bwMode="auto">
          <a:xfrm>
            <a:off x="5103416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D982B9A-8469-1F45-B0FD-D1E3F9345E16}" type="slidenum">
              <a:rPr lang="en-US" altLang="x-none" sz="1400"/>
              <a:pPr eaLnBrk="1" hangingPunct="1"/>
              <a:t>39</a:t>
            </a:fld>
            <a:endParaRPr lang="en-US" altLang="x-none" sz="14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696" y="3937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Can use any partition function f for R</a:t>
            </a:r>
          </a:p>
          <a:p>
            <a:pPr eaLnBrk="1" hangingPunct="1">
              <a:buFontTx/>
              <a:buNone/>
            </a:pPr>
            <a:r>
              <a:rPr lang="en-US" altLang="x-none"/>
              <a:t>		(even round robin)</a:t>
            </a:r>
          </a:p>
          <a:p>
            <a:pPr eaLnBrk="1" hangingPunct="1"/>
            <a:r>
              <a:rPr lang="en-US" altLang="x-none"/>
              <a:t>Can do any join </a:t>
            </a:r>
            <a:r>
              <a:rPr lang="en-US" altLang="x-none">
                <a:sym typeface="Symbol" charset="2"/>
              </a:rPr>
              <a:t>—</a:t>
            </a:r>
            <a:r>
              <a:rPr lang="en-US" altLang="x-none"/>
              <a:t> not just equi-join		e.g.:  R           S</a:t>
            </a:r>
          </a:p>
          <a:p>
            <a:pPr lvl="2" eaLnBrk="1" hangingPunct="1">
              <a:buFontTx/>
              <a:buNone/>
            </a:pPr>
            <a:r>
              <a:rPr lang="en-US" altLang="x-none"/>
              <a:t>		     </a:t>
            </a:r>
            <a:r>
              <a:rPr lang="en-US" altLang="x-none" sz="2000"/>
              <a:t>R.A  &lt;   S.B</a:t>
            </a:r>
          </a:p>
        </p:txBody>
      </p:sp>
      <p:sp>
        <p:nvSpPr>
          <p:cNvPr id="70663" name="AutoShape 4"/>
          <p:cNvSpPr>
            <a:spLocks noChangeArrowheads="1"/>
          </p:cNvSpPr>
          <p:nvPr/>
        </p:nvSpPr>
        <p:spPr bwMode="auto">
          <a:xfrm rot="-5400000">
            <a:off x="3784104" y="3136776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566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2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399E175-7EE5-7146-861F-3FA9EE6D4C7A}" type="slidenum">
              <a:rPr lang="en-US" altLang="x-none" sz="1400"/>
              <a:pPr eaLnBrk="1" hangingPunct="1"/>
              <a:t>40</a:t>
            </a:fld>
            <a:endParaRPr lang="en-US" altLang="x-none" sz="140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2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General fragment and replicate join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8112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   </a:t>
            </a:r>
            <a:r>
              <a:rPr lang="en-US" altLang="x-none" sz="2000"/>
              <a:t>f1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	partition			n copies of each fragment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-&gt; 3 fragments</a:t>
            </a: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12557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sp>
        <p:nvSpPr>
          <p:cNvPr id="71688" name="Rectangle 5"/>
          <p:cNvSpPr>
            <a:spLocks noChangeArrowheads="1"/>
          </p:cNvSpPr>
          <p:nvPr/>
        </p:nvSpPr>
        <p:spPr bwMode="auto">
          <a:xfrm>
            <a:off x="1255712" y="28956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71689" name="Rectangle 6"/>
          <p:cNvSpPr>
            <a:spLocks noChangeArrowheads="1"/>
          </p:cNvSpPr>
          <p:nvPr/>
        </p:nvSpPr>
        <p:spPr bwMode="auto">
          <a:xfrm>
            <a:off x="34655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0" name="Rectangle 7"/>
          <p:cNvSpPr>
            <a:spLocks noChangeArrowheads="1"/>
          </p:cNvSpPr>
          <p:nvPr/>
        </p:nvSpPr>
        <p:spPr bwMode="auto">
          <a:xfrm>
            <a:off x="34655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1" name="Rectangle 8"/>
          <p:cNvSpPr>
            <a:spLocks noChangeArrowheads="1"/>
          </p:cNvSpPr>
          <p:nvPr/>
        </p:nvSpPr>
        <p:spPr bwMode="auto">
          <a:xfrm>
            <a:off x="34655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2" name="Rectangle 9"/>
          <p:cNvSpPr>
            <a:spLocks noChangeArrowheads="1"/>
          </p:cNvSpPr>
          <p:nvPr/>
        </p:nvSpPr>
        <p:spPr bwMode="auto">
          <a:xfrm>
            <a:off x="60563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3" name="Rectangle 10"/>
          <p:cNvSpPr>
            <a:spLocks noChangeArrowheads="1"/>
          </p:cNvSpPr>
          <p:nvPr/>
        </p:nvSpPr>
        <p:spPr bwMode="auto">
          <a:xfrm>
            <a:off x="60563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4" name="Rectangle 11"/>
          <p:cNvSpPr>
            <a:spLocks noChangeArrowheads="1"/>
          </p:cNvSpPr>
          <p:nvPr/>
        </p:nvSpPr>
        <p:spPr bwMode="auto">
          <a:xfrm>
            <a:off x="60563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5" name="Oval 12"/>
          <p:cNvSpPr>
            <a:spLocks noChangeArrowheads="1"/>
          </p:cNvSpPr>
          <p:nvPr/>
        </p:nvSpPr>
        <p:spPr bwMode="auto">
          <a:xfrm>
            <a:off x="2627312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6" name="Oval 13"/>
          <p:cNvSpPr>
            <a:spLocks noChangeArrowheads="1"/>
          </p:cNvSpPr>
          <p:nvPr/>
        </p:nvSpPr>
        <p:spPr bwMode="auto">
          <a:xfrm>
            <a:off x="2627312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7" name="Oval 14"/>
          <p:cNvSpPr>
            <a:spLocks noChangeArrowheads="1"/>
          </p:cNvSpPr>
          <p:nvPr/>
        </p:nvSpPr>
        <p:spPr bwMode="auto">
          <a:xfrm>
            <a:off x="2627312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8" name="Line 15"/>
          <p:cNvSpPr>
            <a:spLocks noChangeShapeType="1"/>
          </p:cNvSpPr>
          <p:nvPr/>
        </p:nvSpPr>
        <p:spPr bwMode="auto">
          <a:xfrm>
            <a:off x="1941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6"/>
          <p:cNvSpPr>
            <a:spLocks noChangeShapeType="1"/>
          </p:cNvSpPr>
          <p:nvPr/>
        </p:nvSpPr>
        <p:spPr bwMode="auto">
          <a:xfrm>
            <a:off x="28559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17"/>
          <p:cNvSpPr>
            <a:spLocks noChangeShapeType="1"/>
          </p:cNvSpPr>
          <p:nvPr/>
        </p:nvSpPr>
        <p:spPr bwMode="auto">
          <a:xfrm>
            <a:off x="19415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18"/>
          <p:cNvSpPr>
            <a:spLocks noChangeShapeType="1"/>
          </p:cNvSpPr>
          <p:nvPr/>
        </p:nvSpPr>
        <p:spPr bwMode="auto">
          <a:xfrm>
            <a:off x="28559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0"/>
          <p:cNvSpPr>
            <a:spLocks noChangeShapeType="1"/>
          </p:cNvSpPr>
          <p:nvPr/>
        </p:nvSpPr>
        <p:spPr bwMode="auto">
          <a:xfrm>
            <a:off x="2855912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Line 22"/>
          <p:cNvSpPr>
            <a:spLocks noChangeShapeType="1"/>
          </p:cNvSpPr>
          <p:nvPr/>
        </p:nvSpPr>
        <p:spPr bwMode="auto">
          <a:xfrm>
            <a:off x="1941512" y="3276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3"/>
          <p:cNvSpPr>
            <a:spLocks noChangeShapeType="1"/>
          </p:cNvSpPr>
          <p:nvPr/>
        </p:nvSpPr>
        <p:spPr bwMode="auto">
          <a:xfrm>
            <a:off x="1941512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4"/>
          <p:cNvSpPr>
            <a:spLocks noChangeShapeType="1"/>
          </p:cNvSpPr>
          <p:nvPr/>
        </p:nvSpPr>
        <p:spPr bwMode="auto">
          <a:xfrm>
            <a:off x="1941512" y="24384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5"/>
          <p:cNvSpPr>
            <a:spLocks noChangeShapeType="1"/>
          </p:cNvSpPr>
          <p:nvPr/>
        </p:nvSpPr>
        <p:spPr bwMode="auto">
          <a:xfrm flipV="1">
            <a:off x="2017712" y="2438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6"/>
          <p:cNvSpPr>
            <a:spLocks noChangeShapeType="1"/>
          </p:cNvSpPr>
          <p:nvPr/>
        </p:nvSpPr>
        <p:spPr bwMode="auto">
          <a:xfrm>
            <a:off x="5370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7"/>
          <p:cNvSpPr>
            <a:spLocks noChangeShapeType="1"/>
          </p:cNvSpPr>
          <p:nvPr/>
        </p:nvSpPr>
        <p:spPr bwMode="auto">
          <a:xfrm>
            <a:off x="52943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Line 28"/>
          <p:cNvSpPr>
            <a:spLocks noChangeShapeType="1"/>
          </p:cNvSpPr>
          <p:nvPr/>
        </p:nvSpPr>
        <p:spPr bwMode="auto">
          <a:xfrm>
            <a:off x="5294312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Freeform 30"/>
          <p:cNvSpPr>
            <a:spLocks/>
          </p:cNvSpPr>
          <p:nvPr/>
        </p:nvSpPr>
        <p:spPr bwMode="auto">
          <a:xfrm>
            <a:off x="2932112" y="1587500"/>
            <a:ext cx="2438400" cy="622300"/>
          </a:xfrm>
          <a:custGeom>
            <a:avLst/>
            <a:gdLst>
              <a:gd name="T0" fmla="*/ 0 w 1536"/>
              <a:gd name="T1" fmla="*/ 987901250 h 392"/>
              <a:gd name="T2" fmla="*/ 967740000 w 1536"/>
              <a:gd name="T3" fmla="*/ 141128750 h 392"/>
              <a:gd name="T4" fmla="*/ 2147483647 w 1536"/>
              <a:gd name="T5" fmla="*/ 141128750 h 392"/>
              <a:gd name="T6" fmla="*/ 2147483647 w 1536"/>
              <a:gd name="T7" fmla="*/ 98790125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Freeform 31"/>
          <p:cNvSpPr>
            <a:spLocks/>
          </p:cNvSpPr>
          <p:nvPr/>
        </p:nvSpPr>
        <p:spPr bwMode="auto">
          <a:xfrm>
            <a:off x="3008312" y="2667000"/>
            <a:ext cx="2286000" cy="457200"/>
          </a:xfrm>
          <a:custGeom>
            <a:avLst/>
            <a:gdLst>
              <a:gd name="T0" fmla="*/ 0 w 1536"/>
              <a:gd name="T1" fmla="*/ 533244490 h 392"/>
              <a:gd name="T2" fmla="*/ 850552734 w 1536"/>
              <a:gd name="T3" fmla="*/ 76177451 h 392"/>
              <a:gd name="T4" fmla="*/ 2147483647 w 1536"/>
              <a:gd name="T5" fmla="*/ 76177451 h 392"/>
              <a:gd name="T6" fmla="*/ 2147483647 w 1536"/>
              <a:gd name="T7" fmla="*/ 53324449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3008312" y="3657600"/>
            <a:ext cx="2286000" cy="533400"/>
          </a:xfrm>
          <a:custGeom>
            <a:avLst/>
            <a:gdLst>
              <a:gd name="T0" fmla="*/ 0 w 1536"/>
              <a:gd name="T1" fmla="*/ 725805000 h 392"/>
              <a:gd name="T2" fmla="*/ 850552734 w 1536"/>
              <a:gd name="T3" fmla="*/ 103686429 h 392"/>
              <a:gd name="T4" fmla="*/ 2147483647 w 1536"/>
              <a:gd name="T5" fmla="*/ 103686429 h 392"/>
              <a:gd name="T6" fmla="*/ 2147483647 w 1536"/>
              <a:gd name="T7" fmla="*/ 72580500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AutoShape 33"/>
          <p:cNvSpPr>
            <a:spLocks/>
          </p:cNvSpPr>
          <p:nvPr/>
        </p:nvSpPr>
        <p:spPr bwMode="auto">
          <a:xfrm rot="5400000">
            <a:off x="4760912" y="3352800"/>
            <a:ext cx="381000" cy="2971800"/>
          </a:xfrm>
          <a:prstGeom prst="rightBrace">
            <a:avLst>
              <a:gd name="adj1" fmla="val 6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2322512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E4CEBC4-377C-7C46-B497-4CB54A1480CA}" type="slidenum">
              <a:rPr lang="en-US" altLang="x-none" sz="1400"/>
              <a:pPr eaLnBrk="1" hangingPunct="1"/>
              <a:t>41</a:t>
            </a:fld>
            <a:endParaRPr lang="en-US" altLang="x-none" sz="14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79400"/>
            <a:ext cx="7772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>
                <a:sym typeface="Wingdings 2" charset="2"/>
              </a:rPr>
              <a:t></a:t>
            </a:r>
            <a:r>
              <a:rPr lang="en-US" altLang="x-none"/>
              <a:t> S is partitioned in similar fashion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859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  </a:t>
            </a:r>
            <a:r>
              <a:rPr lang="en-US" altLang="x-none" sz="2400"/>
              <a:t>Result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2711" name="AutoShape 5"/>
          <p:cNvSpPr>
            <a:spLocks/>
          </p:cNvSpPr>
          <p:nvPr/>
        </p:nvSpPr>
        <p:spPr bwMode="auto">
          <a:xfrm>
            <a:off x="7416800" y="1257300"/>
            <a:ext cx="685800" cy="3810000"/>
          </a:xfrm>
          <a:prstGeom prst="rightBrace">
            <a:avLst>
              <a:gd name="adj1" fmla="val 462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 rot="-5400000">
            <a:off x="7096125" y="3178175"/>
            <a:ext cx="268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nxm pairings of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x-none" sz="2400"/>
              <a:t>R,S fragments</a:t>
            </a:r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826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0828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15" name="AutoShape 9"/>
          <p:cNvSpPr>
            <a:spLocks noChangeArrowheads="1"/>
          </p:cNvSpPr>
          <p:nvPr/>
        </p:nvSpPr>
        <p:spPr bwMode="auto">
          <a:xfrm>
            <a:off x="154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6" name="Line 10"/>
          <p:cNvSpPr>
            <a:spLocks noChangeShapeType="1"/>
          </p:cNvSpPr>
          <p:nvPr/>
        </p:nvSpPr>
        <p:spPr bwMode="auto">
          <a:xfrm>
            <a:off x="11684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1"/>
          <p:cNvSpPr>
            <a:spLocks noChangeShapeType="1"/>
          </p:cNvSpPr>
          <p:nvPr/>
        </p:nvSpPr>
        <p:spPr bwMode="auto">
          <a:xfrm>
            <a:off x="11684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AutoShape 12"/>
          <p:cNvSpPr>
            <a:spLocks noChangeArrowheads="1"/>
          </p:cNvSpPr>
          <p:nvPr/>
        </p:nvSpPr>
        <p:spPr bwMode="auto">
          <a:xfrm rot="-5400000">
            <a:off x="15494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826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20828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1778000" y="31623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1168400" y="3162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11684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AutoShape 20"/>
          <p:cNvSpPr>
            <a:spLocks noChangeArrowheads="1"/>
          </p:cNvSpPr>
          <p:nvPr/>
        </p:nvSpPr>
        <p:spPr bwMode="auto">
          <a:xfrm rot="-5400000">
            <a:off x="1549400" y="25527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5" name="Rectangle 22"/>
          <p:cNvSpPr>
            <a:spLocks noChangeArrowheads="1"/>
          </p:cNvSpPr>
          <p:nvPr/>
        </p:nvSpPr>
        <p:spPr bwMode="auto">
          <a:xfrm>
            <a:off x="4826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26" name="Rectangle 23"/>
          <p:cNvSpPr>
            <a:spLocks noChangeArrowheads="1"/>
          </p:cNvSpPr>
          <p:nvPr/>
        </p:nvSpPr>
        <p:spPr bwMode="auto">
          <a:xfrm>
            <a:off x="20828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7" name="AutoShape 24"/>
          <p:cNvSpPr>
            <a:spLocks noChangeArrowheads="1"/>
          </p:cNvSpPr>
          <p:nvPr/>
        </p:nvSpPr>
        <p:spPr bwMode="auto">
          <a:xfrm>
            <a:off x="13208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8" name="Line 25"/>
          <p:cNvSpPr>
            <a:spLocks noChangeShapeType="1"/>
          </p:cNvSpPr>
          <p:nvPr/>
        </p:nvSpPr>
        <p:spPr bwMode="auto">
          <a:xfrm>
            <a:off x="11684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6"/>
          <p:cNvSpPr>
            <a:spLocks noChangeShapeType="1"/>
          </p:cNvSpPr>
          <p:nvPr/>
        </p:nvSpPr>
        <p:spPr bwMode="auto">
          <a:xfrm>
            <a:off x="11684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AutoShape 27"/>
          <p:cNvSpPr>
            <a:spLocks noChangeArrowheads="1"/>
          </p:cNvSpPr>
          <p:nvPr/>
        </p:nvSpPr>
        <p:spPr bwMode="auto">
          <a:xfrm rot="-5400000">
            <a:off x="15494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1" name="Rectangle 29"/>
          <p:cNvSpPr>
            <a:spLocks noChangeArrowheads="1"/>
          </p:cNvSpPr>
          <p:nvPr/>
        </p:nvSpPr>
        <p:spPr bwMode="auto">
          <a:xfrm>
            <a:off x="44450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32" name="Rectangle 30"/>
          <p:cNvSpPr>
            <a:spLocks noChangeArrowheads="1"/>
          </p:cNvSpPr>
          <p:nvPr/>
        </p:nvSpPr>
        <p:spPr bwMode="auto">
          <a:xfrm>
            <a:off x="60452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33" name="AutoShape 31"/>
          <p:cNvSpPr>
            <a:spLocks noChangeArrowheads="1"/>
          </p:cNvSpPr>
          <p:nvPr/>
        </p:nvSpPr>
        <p:spPr bwMode="auto">
          <a:xfrm>
            <a:off x="535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4" name="Line 32"/>
          <p:cNvSpPr>
            <a:spLocks noChangeShapeType="1"/>
          </p:cNvSpPr>
          <p:nvPr/>
        </p:nvSpPr>
        <p:spPr bwMode="auto">
          <a:xfrm>
            <a:off x="51308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Line 33"/>
          <p:cNvSpPr>
            <a:spLocks noChangeShapeType="1"/>
          </p:cNvSpPr>
          <p:nvPr/>
        </p:nvSpPr>
        <p:spPr bwMode="auto">
          <a:xfrm>
            <a:off x="51308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AutoShape 34"/>
          <p:cNvSpPr>
            <a:spLocks noChangeArrowheads="1"/>
          </p:cNvSpPr>
          <p:nvPr/>
        </p:nvSpPr>
        <p:spPr bwMode="auto">
          <a:xfrm rot="-5400000">
            <a:off x="55118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2737" name="Group 35"/>
          <p:cNvGrpSpPr>
            <a:grpSpLocks/>
          </p:cNvGrpSpPr>
          <p:nvPr/>
        </p:nvGrpSpPr>
        <p:grpSpPr bwMode="auto">
          <a:xfrm>
            <a:off x="4445000" y="2628900"/>
            <a:ext cx="2286000" cy="914400"/>
            <a:chOff x="288" y="1152"/>
            <a:chExt cx="1440" cy="576"/>
          </a:xfrm>
        </p:grpSpPr>
        <p:sp>
          <p:nvSpPr>
            <p:cNvPr id="72756" name="Rectangle 36"/>
            <p:cNvSpPr>
              <a:spLocks noChangeArrowheads="1"/>
            </p:cNvSpPr>
            <p:nvPr/>
          </p:nvSpPr>
          <p:spPr bwMode="auto">
            <a:xfrm>
              <a:off x="288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72757" name="Rectangle 37"/>
            <p:cNvSpPr>
              <a:spLocks noChangeArrowheads="1"/>
            </p:cNvSpPr>
            <p:nvPr/>
          </p:nvSpPr>
          <p:spPr bwMode="auto">
            <a:xfrm>
              <a:off x="1296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</a:p>
          </p:txBody>
        </p:sp>
        <p:sp>
          <p:nvSpPr>
            <p:cNvPr id="72758" name="AutoShape 38"/>
            <p:cNvSpPr>
              <a:spLocks noChangeArrowheads="1"/>
            </p:cNvSpPr>
            <p:nvPr/>
          </p:nvSpPr>
          <p:spPr bwMode="auto">
            <a:xfrm>
              <a:off x="960" y="148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759" name="Line 39"/>
            <p:cNvSpPr>
              <a:spLocks noChangeShapeType="1"/>
            </p:cNvSpPr>
            <p:nvPr/>
          </p:nvSpPr>
          <p:spPr bwMode="auto">
            <a:xfrm>
              <a:off x="720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0" name="Line 40"/>
            <p:cNvSpPr>
              <a:spLocks noChangeShapeType="1"/>
            </p:cNvSpPr>
            <p:nvPr/>
          </p:nvSpPr>
          <p:spPr bwMode="auto">
            <a:xfrm>
              <a:off x="72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1" name="AutoShape 41"/>
            <p:cNvSpPr>
              <a:spLocks noChangeArrowheads="1"/>
            </p:cNvSpPr>
            <p:nvPr/>
          </p:nvSpPr>
          <p:spPr bwMode="auto">
            <a:xfrm rot="-5400000">
              <a:off x="960" y="110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72738" name="Rectangle 43"/>
          <p:cNvSpPr>
            <a:spLocks noChangeArrowheads="1"/>
          </p:cNvSpPr>
          <p:nvPr/>
        </p:nvSpPr>
        <p:spPr bwMode="auto">
          <a:xfrm>
            <a:off x="44450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39" name="Rectangle 44"/>
          <p:cNvSpPr>
            <a:spLocks noChangeArrowheads="1"/>
          </p:cNvSpPr>
          <p:nvPr/>
        </p:nvSpPr>
        <p:spPr bwMode="auto">
          <a:xfrm>
            <a:off x="60452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40" name="AutoShape 45"/>
          <p:cNvSpPr>
            <a:spLocks noChangeArrowheads="1"/>
          </p:cNvSpPr>
          <p:nvPr/>
        </p:nvSpPr>
        <p:spPr bwMode="auto">
          <a:xfrm>
            <a:off x="56642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1" name="Line 46"/>
          <p:cNvSpPr>
            <a:spLocks noChangeShapeType="1"/>
          </p:cNvSpPr>
          <p:nvPr/>
        </p:nvSpPr>
        <p:spPr bwMode="auto">
          <a:xfrm>
            <a:off x="51308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Line 47"/>
          <p:cNvSpPr>
            <a:spLocks noChangeShapeType="1"/>
          </p:cNvSpPr>
          <p:nvPr/>
        </p:nvSpPr>
        <p:spPr bwMode="auto">
          <a:xfrm>
            <a:off x="51308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AutoShape 48"/>
          <p:cNvSpPr>
            <a:spLocks noChangeArrowheads="1"/>
          </p:cNvSpPr>
          <p:nvPr/>
        </p:nvSpPr>
        <p:spPr bwMode="auto">
          <a:xfrm rot="-5400000">
            <a:off x="55118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4" name="Line 49"/>
          <p:cNvSpPr>
            <a:spLocks noChangeShapeType="1"/>
          </p:cNvSpPr>
          <p:nvPr/>
        </p:nvSpPr>
        <p:spPr bwMode="auto">
          <a:xfrm>
            <a:off x="16256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Line 50"/>
          <p:cNvSpPr>
            <a:spLocks noChangeShapeType="1"/>
          </p:cNvSpPr>
          <p:nvPr/>
        </p:nvSpPr>
        <p:spPr bwMode="auto">
          <a:xfrm>
            <a:off x="55118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Line 51"/>
          <p:cNvSpPr>
            <a:spLocks noChangeShapeType="1"/>
          </p:cNvSpPr>
          <p:nvPr/>
        </p:nvSpPr>
        <p:spPr bwMode="auto">
          <a:xfrm>
            <a:off x="1854200" y="35433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7" name="Line 52"/>
          <p:cNvSpPr>
            <a:spLocks noChangeShapeType="1"/>
          </p:cNvSpPr>
          <p:nvPr/>
        </p:nvSpPr>
        <p:spPr bwMode="auto">
          <a:xfrm>
            <a:off x="5664200" y="3619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8" name="Line 53"/>
          <p:cNvSpPr>
            <a:spLocks noChangeShapeType="1"/>
          </p:cNvSpPr>
          <p:nvPr/>
        </p:nvSpPr>
        <p:spPr bwMode="auto">
          <a:xfrm>
            <a:off x="13970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9" name="Line 54"/>
          <p:cNvSpPr>
            <a:spLocks noChangeShapeType="1"/>
          </p:cNvSpPr>
          <p:nvPr/>
        </p:nvSpPr>
        <p:spPr bwMode="auto">
          <a:xfrm>
            <a:off x="58166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Line 55"/>
          <p:cNvSpPr>
            <a:spLocks noChangeShapeType="1"/>
          </p:cNvSpPr>
          <p:nvPr/>
        </p:nvSpPr>
        <p:spPr bwMode="auto">
          <a:xfrm>
            <a:off x="1854200" y="50673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1" name="Line 56"/>
          <p:cNvSpPr>
            <a:spLocks noChangeShapeType="1"/>
          </p:cNvSpPr>
          <p:nvPr/>
        </p:nvSpPr>
        <p:spPr bwMode="auto">
          <a:xfrm>
            <a:off x="1625600" y="52197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2" name="Line 57"/>
          <p:cNvSpPr>
            <a:spLocks noChangeShapeType="1"/>
          </p:cNvSpPr>
          <p:nvPr/>
        </p:nvSpPr>
        <p:spPr bwMode="auto">
          <a:xfrm>
            <a:off x="1397000" y="52959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3" name="Line 58"/>
          <p:cNvSpPr>
            <a:spLocks noChangeShapeType="1"/>
          </p:cNvSpPr>
          <p:nvPr/>
        </p:nvSpPr>
        <p:spPr bwMode="auto">
          <a:xfrm flipH="1">
            <a:off x="4749800" y="52197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59"/>
          <p:cNvSpPr>
            <a:spLocks noChangeShapeType="1"/>
          </p:cNvSpPr>
          <p:nvPr/>
        </p:nvSpPr>
        <p:spPr bwMode="auto">
          <a:xfrm flipH="1">
            <a:off x="4749800" y="52959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Line 60"/>
          <p:cNvSpPr>
            <a:spLocks noChangeShapeType="1"/>
          </p:cNvSpPr>
          <p:nvPr/>
        </p:nvSpPr>
        <p:spPr bwMode="auto">
          <a:xfrm flipH="1">
            <a:off x="4826000" y="52959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D1E4956-8C2C-8344-9CB1-EB8823EE5932}" type="slidenum">
              <a:rPr lang="en-US" altLang="x-none" sz="1400"/>
              <a:pPr eaLnBrk="1" hangingPunct="1"/>
              <a:t>42</a:t>
            </a:fld>
            <a:endParaRPr lang="en-US" altLang="x-none" sz="1400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1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Asymmetric F+R join is special case of general F+R</a:t>
            </a:r>
          </a:p>
          <a:p>
            <a:pPr eaLnBrk="1" hangingPunct="1"/>
            <a:r>
              <a:rPr lang="en-US" altLang="x-none"/>
              <a:t>Asymmetric F+R may be good if S small</a:t>
            </a:r>
          </a:p>
          <a:p>
            <a:pPr eaLnBrk="1" hangingPunct="1"/>
            <a:r>
              <a:rPr lang="en-US" altLang="x-none"/>
              <a:t>Works for non-equi-joins</a:t>
            </a:r>
          </a:p>
        </p:txBody>
      </p:sp>
    </p:spTree>
    <p:extLst>
      <p:ext uri="{BB962C8B-B14F-4D97-AF65-F5344CB8AC3E}">
        <p14:creationId xmlns:p14="http://schemas.microsoft.com/office/powerpoint/2010/main" val="8161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B01607E-39CA-A346-9E33-FC947DF8669A}" type="slidenum">
              <a:rPr lang="en-US" altLang="x-none" sz="1400">
                <a:latin typeface="Tahoma" charset="0"/>
              </a:rPr>
              <a:pPr eaLnBrk="1" hangingPunct="1"/>
              <a:t>43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52324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R’1</a:t>
            </a: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5245100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R’2</a:t>
            </a:r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52197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R’3</a:t>
            </a:r>
          </a:p>
        </p:txBody>
      </p:sp>
      <p:sp>
        <p:nvSpPr>
          <p:cNvPr id="4104" name="Oval 14"/>
          <p:cNvSpPr>
            <a:spLocks noChangeArrowheads="1"/>
          </p:cNvSpPr>
          <p:nvPr/>
        </p:nvSpPr>
        <p:spPr bwMode="auto">
          <a:xfrm>
            <a:off x="3340100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ko</a:t>
            </a:r>
          </a:p>
        </p:txBody>
      </p:sp>
      <p:sp>
        <p:nvSpPr>
          <p:cNvPr id="4105" name="Oval 15"/>
          <p:cNvSpPr>
            <a:spLocks noChangeArrowheads="1"/>
          </p:cNvSpPr>
          <p:nvPr/>
        </p:nvSpPr>
        <p:spPr bwMode="auto">
          <a:xfrm>
            <a:off x="3327400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k1</a:t>
            </a:r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3937000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3937000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3873500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9" name="Line 20"/>
          <p:cNvSpPr>
            <a:spLocks noChangeShapeType="1"/>
          </p:cNvSpPr>
          <p:nvPr/>
        </p:nvSpPr>
        <p:spPr bwMode="auto">
          <a:xfrm>
            <a:off x="4013200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1"/>
          <p:cNvSpPr>
            <a:spLocks noChangeShapeType="1"/>
          </p:cNvSpPr>
          <p:nvPr/>
        </p:nvSpPr>
        <p:spPr bwMode="auto">
          <a:xfrm>
            <a:off x="40259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22"/>
          <p:cNvSpPr>
            <a:spLocks noChangeShapeType="1"/>
          </p:cNvSpPr>
          <p:nvPr/>
        </p:nvSpPr>
        <p:spPr bwMode="auto">
          <a:xfrm>
            <a:off x="4102100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4"/>
          <p:cNvSpPr>
            <a:spLocks noChangeArrowheads="1"/>
          </p:cNvSpPr>
          <p:nvPr/>
        </p:nvSpPr>
        <p:spPr bwMode="auto">
          <a:xfrm>
            <a:off x="14986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32512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4114" name="Rectangle 9"/>
          <p:cNvSpPr>
            <a:spLocks noChangeArrowheads="1"/>
          </p:cNvSpPr>
          <p:nvPr/>
        </p:nvSpPr>
        <p:spPr bwMode="auto">
          <a:xfrm>
            <a:off x="3251200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4115" name="Rectangle 12"/>
          <p:cNvSpPr>
            <a:spLocks noChangeArrowheads="1"/>
          </p:cNvSpPr>
          <p:nvPr/>
        </p:nvSpPr>
        <p:spPr bwMode="auto">
          <a:xfrm>
            <a:off x="32258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 bwMode="auto">
          <a:xfrm>
            <a:off x="1498600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7" name="Line 23"/>
          <p:cNvSpPr>
            <a:spLocks noChangeShapeType="1"/>
          </p:cNvSpPr>
          <p:nvPr/>
        </p:nvSpPr>
        <p:spPr bwMode="auto">
          <a:xfrm>
            <a:off x="2184400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2184400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2260600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>
            <a:off x="2260600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7"/>
          <p:cNvSpPr>
            <a:spLocks noChangeShapeType="1"/>
          </p:cNvSpPr>
          <p:nvPr/>
        </p:nvSpPr>
        <p:spPr bwMode="auto">
          <a:xfrm>
            <a:off x="2260600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8"/>
          <p:cNvSpPr>
            <a:spLocks noChangeShapeType="1"/>
          </p:cNvSpPr>
          <p:nvPr/>
        </p:nvSpPr>
        <p:spPr bwMode="auto">
          <a:xfrm>
            <a:off x="2260600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6934200" y="3068638"/>
            <a:ext cx="1016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5994400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918200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 flipV="1">
            <a:off x="5994400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Motivation for Map-Reduce</a:t>
            </a:r>
          </a:p>
        </p:txBody>
      </p:sp>
      <p:sp>
        <p:nvSpPr>
          <p:cNvPr id="4129" name="TextBox 3"/>
          <p:cNvSpPr txBox="1">
            <a:spLocks noChangeArrowheads="1"/>
          </p:cNvSpPr>
          <p:nvPr/>
        </p:nvSpPr>
        <p:spPr bwMode="auto">
          <a:xfrm>
            <a:off x="1339850" y="5222875"/>
            <a:ext cx="1697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4130" name="TextBox 35"/>
          <p:cNvSpPr txBox="1">
            <a:spLocks noChangeArrowheads="1"/>
          </p:cNvSpPr>
          <p:nvPr/>
        </p:nvSpPr>
        <p:spPr bwMode="auto">
          <a:xfrm>
            <a:off x="387350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70200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2551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7368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430588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9B80B3-5268-2244-BC13-EF642B9A0920}" type="slidenum">
              <a:rPr lang="en-US" altLang="x-none" sz="1400">
                <a:latin typeface="Tahoma" charset="0"/>
              </a:rPr>
              <a:pPr eaLnBrk="1" hangingPunct="1"/>
              <a:t>44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520700" y="219075"/>
            <a:ext cx="8196263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2800">
                <a:solidFill>
                  <a:schemeClr val="tx2"/>
                </a:solidFill>
              </a:rPr>
              <a:t>Another example: Asymmetric fragment + replicate join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155700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5127" name="Group 4"/>
          <p:cNvGrpSpPr>
            <a:grpSpLocks/>
          </p:cNvGrpSpPr>
          <p:nvPr/>
        </p:nvGrpSpPr>
        <p:grpSpPr bwMode="auto">
          <a:xfrm>
            <a:off x="5422900" y="2171700"/>
            <a:ext cx="533400" cy="2362200"/>
            <a:chOff x="1872" y="1872"/>
            <a:chExt cx="336" cy="1488"/>
          </a:xfrm>
        </p:grpSpPr>
        <p:sp>
          <p:nvSpPr>
            <p:cNvPr id="5172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3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4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55700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841500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8415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917700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917700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917700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1917700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3060700" y="2171700"/>
            <a:ext cx="533400" cy="2362200"/>
            <a:chOff x="1872" y="1872"/>
            <a:chExt cx="336" cy="1488"/>
          </a:xfrm>
        </p:grpSpPr>
        <p:sp>
          <p:nvSpPr>
            <p:cNvPr id="5169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R1</a:t>
              </a:r>
            </a:p>
          </p:txBody>
        </p:sp>
        <p:sp>
          <p:nvSpPr>
            <p:cNvPr id="5170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5171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R3</a:t>
              </a:r>
            </a:p>
          </p:txBody>
        </p:sp>
      </p:grpSp>
      <p:sp>
        <p:nvSpPr>
          <p:cNvPr id="5136" name="Rectangle 20"/>
          <p:cNvSpPr>
            <a:spLocks noChangeArrowheads="1"/>
          </p:cNvSpPr>
          <p:nvPr/>
        </p:nvSpPr>
        <p:spPr bwMode="auto">
          <a:xfrm>
            <a:off x="7404100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7404100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3594100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AutoShape 24"/>
          <p:cNvSpPr>
            <a:spLocks noChangeArrowheads="1"/>
          </p:cNvSpPr>
          <p:nvPr/>
        </p:nvSpPr>
        <p:spPr bwMode="auto">
          <a:xfrm>
            <a:off x="3746500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0" name="Line 25"/>
          <p:cNvSpPr>
            <a:spLocks noChangeShapeType="1"/>
          </p:cNvSpPr>
          <p:nvPr/>
        </p:nvSpPr>
        <p:spPr bwMode="auto">
          <a:xfrm flipH="1">
            <a:off x="3594100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6"/>
          <p:cNvSpPr>
            <a:spLocks noChangeShapeType="1"/>
          </p:cNvSpPr>
          <p:nvPr/>
        </p:nvSpPr>
        <p:spPr bwMode="auto">
          <a:xfrm>
            <a:off x="4660900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AutoShape 27"/>
          <p:cNvSpPr>
            <a:spLocks noChangeArrowheads="1"/>
          </p:cNvSpPr>
          <p:nvPr/>
        </p:nvSpPr>
        <p:spPr bwMode="auto">
          <a:xfrm>
            <a:off x="4203700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3" name="AutoShape 28"/>
          <p:cNvSpPr>
            <a:spLocks noChangeArrowheads="1"/>
          </p:cNvSpPr>
          <p:nvPr/>
        </p:nvSpPr>
        <p:spPr bwMode="auto">
          <a:xfrm>
            <a:off x="4737100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4" name="Line 29"/>
          <p:cNvSpPr>
            <a:spLocks noChangeShapeType="1"/>
          </p:cNvSpPr>
          <p:nvPr/>
        </p:nvSpPr>
        <p:spPr bwMode="auto">
          <a:xfrm>
            <a:off x="3594100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30"/>
          <p:cNvSpPr>
            <a:spLocks noChangeShapeType="1"/>
          </p:cNvSpPr>
          <p:nvPr/>
        </p:nvSpPr>
        <p:spPr bwMode="auto">
          <a:xfrm>
            <a:off x="3594100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31"/>
          <p:cNvSpPr>
            <a:spLocks noChangeShapeType="1"/>
          </p:cNvSpPr>
          <p:nvPr/>
        </p:nvSpPr>
        <p:spPr bwMode="auto">
          <a:xfrm>
            <a:off x="3594100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32"/>
          <p:cNvSpPr>
            <a:spLocks noChangeShapeType="1"/>
          </p:cNvSpPr>
          <p:nvPr/>
        </p:nvSpPr>
        <p:spPr bwMode="auto">
          <a:xfrm>
            <a:off x="3594100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Text Box 33"/>
          <p:cNvSpPr txBox="1">
            <a:spLocks noChangeArrowheads="1"/>
          </p:cNvSpPr>
          <p:nvPr/>
        </p:nvSpPr>
        <p:spPr bwMode="auto">
          <a:xfrm>
            <a:off x="3822700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Local join</a:t>
            </a:r>
          </a:p>
        </p:txBody>
      </p:sp>
      <p:sp>
        <p:nvSpPr>
          <p:cNvPr id="5149" name="Text Box 34"/>
          <p:cNvSpPr txBox="1">
            <a:spLocks noChangeArrowheads="1"/>
          </p:cNvSpPr>
          <p:nvPr/>
        </p:nvSpPr>
        <p:spPr bwMode="auto">
          <a:xfrm>
            <a:off x="3927475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5150" name="Text Box 35"/>
          <p:cNvSpPr txBox="1">
            <a:spLocks noChangeArrowheads="1"/>
          </p:cNvSpPr>
          <p:nvPr/>
        </p:nvSpPr>
        <p:spPr bwMode="auto">
          <a:xfrm>
            <a:off x="1543050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partition</a:t>
            </a:r>
          </a:p>
        </p:txBody>
      </p:sp>
      <p:sp>
        <p:nvSpPr>
          <p:cNvPr id="5151" name="Text Box 36"/>
          <p:cNvSpPr txBox="1">
            <a:spLocks noChangeArrowheads="1"/>
          </p:cNvSpPr>
          <p:nvPr/>
        </p:nvSpPr>
        <p:spPr bwMode="auto">
          <a:xfrm>
            <a:off x="5803900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union</a:t>
            </a:r>
          </a:p>
        </p:txBody>
      </p:sp>
      <p:sp>
        <p:nvSpPr>
          <p:cNvPr id="5152" name="Line 37"/>
          <p:cNvSpPr>
            <a:spLocks noChangeShapeType="1"/>
          </p:cNvSpPr>
          <p:nvPr/>
        </p:nvSpPr>
        <p:spPr bwMode="auto">
          <a:xfrm flipV="1">
            <a:off x="2146300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8"/>
          <p:cNvSpPr>
            <a:spLocks noChangeShapeType="1"/>
          </p:cNvSpPr>
          <p:nvPr/>
        </p:nvSpPr>
        <p:spPr bwMode="auto">
          <a:xfrm flipV="1">
            <a:off x="6184900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42"/>
          <p:cNvSpPr>
            <a:spLocks noChangeShapeType="1"/>
          </p:cNvSpPr>
          <p:nvPr/>
        </p:nvSpPr>
        <p:spPr bwMode="auto">
          <a:xfrm flipH="1">
            <a:off x="6184900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43"/>
          <p:cNvSpPr>
            <a:spLocks noChangeShapeType="1"/>
          </p:cNvSpPr>
          <p:nvPr/>
        </p:nvSpPr>
        <p:spPr bwMode="auto">
          <a:xfrm flipH="1" flipV="1">
            <a:off x="6108700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44"/>
          <p:cNvSpPr>
            <a:spLocks noChangeShapeType="1"/>
          </p:cNvSpPr>
          <p:nvPr/>
        </p:nvSpPr>
        <p:spPr bwMode="auto">
          <a:xfrm flipH="1">
            <a:off x="6032500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45"/>
          <p:cNvSpPr>
            <a:spLocks noChangeShapeType="1"/>
          </p:cNvSpPr>
          <p:nvPr/>
        </p:nvSpPr>
        <p:spPr bwMode="auto">
          <a:xfrm flipH="1">
            <a:off x="6337300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Line 46"/>
          <p:cNvSpPr>
            <a:spLocks noChangeShapeType="1"/>
          </p:cNvSpPr>
          <p:nvPr/>
        </p:nvSpPr>
        <p:spPr bwMode="auto">
          <a:xfrm flipH="1">
            <a:off x="6108700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Line 47"/>
          <p:cNvSpPr>
            <a:spLocks noChangeShapeType="1"/>
          </p:cNvSpPr>
          <p:nvPr/>
        </p:nvSpPr>
        <p:spPr bwMode="auto">
          <a:xfrm flipH="1">
            <a:off x="6007100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48"/>
          <p:cNvSpPr>
            <a:spLocks noChangeShapeType="1"/>
          </p:cNvSpPr>
          <p:nvPr/>
        </p:nvSpPr>
        <p:spPr bwMode="auto">
          <a:xfrm>
            <a:off x="3898900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49"/>
          <p:cNvSpPr>
            <a:spLocks noChangeShapeType="1"/>
          </p:cNvSpPr>
          <p:nvPr/>
        </p:nvSpPr>
        <p:spPr bwMode="auto">
          <a:xfrm>
            <a:off x="4356100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50"/>
          <p:cNvSpPr>
            <a:spLocks noChangeShapeType="1"/>
          </p:cNvSpPr>
          <p:nvPr/>
        </p:nvSpPr>
        <p:spPr bwMode="auto">
          <a:xfrm>
            <a:off x="4508500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TextBox 48"/>
          <p:cNvSpPr txBox="1">
            <a:spLocks noChangeArrowheads="1"/>
          </p:cNvSpPr>
          <p:nvPr/>
        </p:nvSpPr>
        <p:spPr bwMode="auto">
          <a:xfrm>
            <a:off x="1066800" y="5222875"/>
            <a:ext cx="169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5164" name="TextBox 49"/>
          <p:cNvSpPr txBox="1">
            <a:spLocks noChangeArrowheads="1"/>
          </p:cNvSpPr>
          <p:nvPr/>
        </p:nvSpPr>
        <p:spPr bwMode="auto">
          <a:xfrm>
            <a:off x="360045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597150" y="5637213"/>
            <a:ext cx="3317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5246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0063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55950" y="5637213"/>
            <a:ext cx="3365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1E82A2C-4EE5-D840-AA06-56FCA85A3E4E}" type="slidenum">
              <a:rPr lang="en-US" altLang="x-none" sz="1400"/>
              <a:pPr eaLnBrk="1" hangingPunct="1"/>
              <a:t>45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4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5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6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7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9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6171" name="Group 27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6183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4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5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6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33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6173" name="Text Box 34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6174" name="Text Box 35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6175" name="Text Box 36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6176" name="Text Box 37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6177" name="Text Box 38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6178" name="Text Box 40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6179" name="Text Box 41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61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82" name="TextBox 1"/>
          <p:cNvSpPr txBox="1">
            <a:spLocks noChangeArrowheads="1"/>
          </p:cNvSpPr>
          <p:nvPr/>
        </p:nvSpPr>
        <p:spPr bwMode="auto">
          <a:xfrm>
            <a:off x="577850" y="1296988"/>
            <a:ext cx="455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/>
              <a:t>original Map-Reduce application....</a:t>
            </a:r>
          </a:p>
        </p:txBody>
      </p:sp>
    </p:spTree>
    <p:extLst>
      <p:ext uri="{BB962C8B-B14F-4D97-AF65-F5344CB8AC3E}">
        <p14:creationId xmlns:p14="http://schemas.microsoft.com/office/powerpoint/2010/main" val="191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3A3601F-4A35-6043-B225-6C99847F89F3}" type="slidenum">
              <a:rPr lang="en-US" altLang="x-none" sz="1400"/>
              <a:pPr eaLnBrk="1" hangingPunct="1"/>
              <a:t>46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II</a:t>
            </a:r>
          </a:p>
        </p:txBody>
      </p:sp>
      <p:sp>
        <p:nvSpPr>
          <p:cNvPr id="7172" name="AutoShape 22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7200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1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2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3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44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7198" name="Rectangle 24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9" name="Text Box 33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5" name="Text Box 34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grpSp>
        <p:nvGrpSpPr>
          <p:cNvPr id="7176" name="Group 4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7196" name="Rectangle 42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7" name="Text Box 43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7177" name="Text Box 47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7178" name="Group 48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7194" name="Rectangle 4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5" name="Text Box 5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9" name="AutoShape 6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0" name="Text Box 63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7181" name="Group 64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7189" name="Oval 6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0" name="Rectangle 6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1" name="Oval 6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2" name="Line 6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6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2" name="Group 70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7187" name="Rectangle 7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88" name="Text Box 7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7183" name="AutoShape 73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4" name="AutoShape 74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6057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C1F430-4FCE-0D46-8563-A9685F6B0EF1}" type="slidenum">
              <a:rPr lang="en-US" altLang="x-none" sz="1400"/>
              <a:pPr eaLnBrk="1" hangingPunct="1"/>
              <a:t>47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12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3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4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5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8219" name="Group 26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8234" name="Oval 27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5" name="Rectangle 28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6" name="Oval 29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7" name="Line 30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31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0" name="Text Box 32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8221" name="Text Box 33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8222" name="Text Box 34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8223" name="Text Box 35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8225" name="Text Box 37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8226" name="Text Box 38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8227" name="Text Box 39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862263" y="1366838"/>
            <a:ext cx="914400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 flipV="1">
            <a:off x="2292350" y="1936750"/>
            <a:ext cx="557213" cy="546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>
            <a:off x="3384550" y="2101850"/>
            <a:ext cx="484188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3"/>
          <p:cNvSpPr>
            <a:spLocks noChangeShapeType="1"/>
          </p:cNvSpPr>
          <p:nvPr/>
        </p:nvSpPr>
        <p:spPr bwMode="auto">
          <a:xfrm>
            <a:off x="3440113" y="2098675"/>
            <a:ext cx="427037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9245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4D8A607-2478-5445-B2AD-B1D90769DBA2}" type="slidenum">
              <a:rPr lang="en-US" altLang="x-none" sz="1400"/>
              <a:pPr eaLnBrk="1" hangingPunct="1"/>
              <a:t>48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9251" name="Oval 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2" name="Rectangle 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3" name="Oval 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4" name="Line 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9249" name="Rectangle 1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0" name="Text Box 1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9225" name="Group 1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9247" name="Rectangle 16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8" name="Text Box 17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9245" name="Rectangle 20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6" name="Text Box 21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grpSp>
        <p:nvGrpSpPr>
          <p:cNvPr id="9228" name="Group 22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9240" name="Oval 23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2" name="Oval 25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3" name="Line 26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7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9" name="Group 28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9238" name="Rectangle 2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39" name="Text Box 3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9230" name="AutoShape 3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1" name="AutoShape 32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2" name="Rectangle 33"/>
          <p:cNvSpPr>
            <a:spLocks noChangeArrowheads="1"/>
          </p:cNvSpPr>
          <p:nvPr/>
        </p:nvSpPr>
        <p:spPr bwMode="auto">
          <a:xfrm>
            <a:off x="5794375" y="4987925"/>
            <a:ext cx="1152525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 flipH="1">
            <a:off x="6032500" y="4298950"/>
            <a:ext cx="487363" cy="677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35"/>
          <p:cNvSpPr>
            <a:spLocks noChangeShapeType="1"/>
          </p:cNvSpPr>
          <p:nvPr/>
        </p:nvSpPr>
        <p:spPr bwMode="auto">
          <a:xfrm>
            <a:off x="6780213" y="5722938"/>
            <a:ext cx="412750" cy="200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AutoShape 37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3644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75C873D-A31E-364D-94C3-2B5057A6E169}" type="slidenum">
              <a:rPr lang="en-US" altLang="x-none" sz="1400"/>
              <a:pPr eaLnBrk="1" hangingPunct="1"/>
              <a:t>49</a:t>
            </a:fld>
            <a:endParaRPr lang="en-US" altLang="x-none" sz="1400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288" y="431800"/>
            <a:ext cx="2590800" cy="8636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Semi-join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Goal: reduce communication traffic</a:t>
            </a:r>
          </a:p>
          <a:p>
            <a:pPr eaLnBrk="1" hangingPunct="1">
              <a:spcAft>
                <a:spcPct val="35000"/>
              </a:spcAft>
            </a:pPr>
            <a:r>
              <a:rPr lang="en-US" altLang="x-none" dirty="0"/>
              <a:t>R       S  </a:t>
            </a:r>
            <a:r>
              <a:rPr lang="en-US" altLang="x-none" dirty="0">
                <a:sym typeface="Symbol" charset="2"/>
              </a:rPr>
              <a:t></a:t>
            </a:r>
            <a:r>
              <a:rPr lang="en-US" altLang="x-none" dirty="0"/>
              <a:t>  (R     S)       S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R        (S     R) 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(R      S)        (S      R)</a:t>
            </a:r>
          </a:p>
        </p:txBody>
      </p:sp>
      <p:grpSp>
        <p:nvGrpSpPr>
          <p:cNvPr id="74759" name="Group 6"/>
          <p:cNvGrpSpPr>
            <a:grpSpLocks/>
          </p:cNvGrpSpPr>
          <p:nvPr/>
        </p:nvGrpSpPr>
        <p:grpSpPr bwMode="auto">
          <a:xfrm>
            <a:off x="2182688" y="2222500"/>
            <a:ext cx="412750" cy="549275"/>
            <a:chOff x="1056" y="1728"/>
            <a:chExt cx="260" cy="346"/>
          </a:xfrm>
        </p:grpSpPr>
        <p:sp>
          <p:nvSpPr>
            <p:cNvPr id="74793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4" name="Text Box 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0" name="Group 7"/>
          <p:cNvGrpSpPr>
            <a:grpSpLocks/>
          </p:cNvGrpSpPr>
          <p:nvPr/>
        </p:nvGrpSpPr>
        <p:grpSpPr bwMode="auto">
          <a:xfrm>
            <a:off x="4582988" y="2971800"/>
            <a:ext cx="412750" cy="549275"/>
            <a:chOff x="1056" y="1728"/>
            <a:chExt cx="260" cy="346"/>
          </a:xfrm>
        </p:grpSpPr>
        <p:sp>
          <p:nvSpPr>
            <p:cNvPr id="74791" name="AutoShape 8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2" name="Text Box 9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1" name="Group 10"/>
          <p:cNvGrpSpPr>
            <a:grpSpLocks/>
          </p:cNvGrpSpPr>
          <p:nvPr/>
        </p:nvGrpSpPr>
        <p:grpSpPr bwMode="auto">
          <a:xfrm>
            <a:off x="5239370" y="2159000"/>
            <a:ext cx="412750" cy="549275"/>
            <a:chOff x="1056" y="1728"/>
            <a:chExt cx="260" cy="346"/>
          </a:xfrm>
        </p:grpSpPr>
        <p:sp>
          <p:nvSpPr>
            <p:cNvPr id="74789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0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2" name="Group 13"/>
          <p:cNvGrpSpPr>
            <a:grpSpLocks/>
          </p:cNvGrpSpPr>
          <p:nvPr/>
        </p:nvGrpSpPr>
        <p:grpSpPr bwMode="auto">
          <a:xfrm>
            <a:off x="5599410" y="3717032"/>
            <a:ext cx="412750" cy="549275"/>
            <a:chOff x="1056" y="1728"/>
            <a:chExt cx="260" cy="346"/>
          </a:xfrm>
        </p:grpSpPr>
        <p:sp>
          <p:nvSpPr>
            <p:cNvPr id="74787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88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3" name="Group 25"/>
          <p:cNvGrpSpPr>
            <a:grpSpLocks/>
          </p:cNvGrpSpPr>
          <p:nvPr/>
        </p:nvGrpSpPr>
        <p:grpSpPr bwMode="auto">
          <a:xfrm>
            <a:off x="4134470" y="2171700"/>
            <a:ext cx="336550" cy="549275"/>
            <a:chOff x="1056" y="3024"/>
            <a:chExt cx="212" cy="346"/>
          </a:xfrm>
        </p:grpSpPr>
        <p:grpSp>
          <p:nvGrpSpPr>
            <p:cNvPr id="74782" name="Group 2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84" name="Line 1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5" name="Line 2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6" name="Line 2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83" name="Text Box 24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4" name="Group 26"/>
          <p:cNvGrpSpPr>
            <a:grpSpLocks/>
          </p:cNvGrpSpPr>
          <p:nvPr/>
        </p:nvGrpSpPr>
        <p:grpSpPr bwMode="auto">
          <a:xfrm>
            <a:off x="5652120" y="2924944"/>
            <a:ext cx="336550" cy="549275"/>
            <a:chOff x="1056" y="3024"/>
            <a:chExt cx="212" cy="346"/>
          </a:xfrm>
        </p:grpSpPr>
        <p:grpSp>
          <p:nvGrpSpPr>
            <p:cNvPr id="74777" name="Group 27"/>
            <p:cNvGrpSpPr>
              <a:grpSpLocks/>
            </p:cNvGrpSpPr>
            <p:nvPr/>
          </p:nvGrpSpPr>
          <p:grpSpPr bwMode="auto">
            <a:xfrm>
              <a:off x="1056" y="3024"/>
              <a:ext cx="193" cy="144"/>
              <a:chOff x="1007" y="3024"/>
              <a:chExt cx="385" cy="192"/>
            </a:xfrm>
          </p:grpSpPr>
          <p:sp>
            <p:nvSpPr>
              <p:cNvPr id="74779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0" name="Line 29"/>
              <p:cNvSpPr>
                <a:spLocks noChangeShapeType="1"/>
              </p:cNvSpPr>
              <p:nvPr/>
            </p:nvSpPr>
            <p:spPr bwMode="auto">
              <a:xfrm>
                <a:off x="1007" y="3024"/>
                <a:ext cx="38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1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8" name="Text Box 3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5" name="Group 32"/>
          <p:cNvGrpSpPr>
            <a:grpSpLocks/>
          </p:cNvGrpSpPr>
          <p:nvPr/>
        </p:nvGrpSpPr>
        <p:grpSpPr bwMode="auto">
          <a:xfrm>
            <a:off x="4621088" y="3657600"/>
            <a:ext cx="336550" cy="549275"/>
            <a:chOff x="1056" y="3024"/>
            <a:chExt cx="212" cy="346"/>
          </a:xfrm>
        </p:grpSpPr>
        <p:grpSp>
          <p:nvGrpSpPr>
            <p:cNvPr id="74772" name="Group 3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74" name="Line 3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5" name="Line 3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6" name="Line 3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3" name="Text Box 37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6" name="Group 38"/>
          <p:cNvGrpSpPr>
            <a:grpSpLocks/>
          </p:cNvGrpSpPr>
          <p:nvPr/>
        </p:nvGrpSpPr>
        <p:grpSpPr bwMode="auto">
          <a:xfrm>
            <a:off x="6827738" y="3671813"/>
            <a:ext cx="336550" cy="549275"/>
            <a:chOff x="1056" y="3024"/>
            <a:chExt cx="212" cy="346"/>
          </a:xfrm>
        </p:grpSpPr>
        <p:grpSp>
          <p:nvGrpSpPr>
            <p:cNvPr id="74767" name="Group 39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69" name="Line 40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Line 4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Line 4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43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4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803F298-D942-C44D-8CEC-9B9CF748BD5C}" type="slidenum">
              <a:rPr lang="en-US" altLang="x-none" sz="1400"/>
              <a:pPr eaLnBrk="1" hangingPunct="1"/>
              <a:t>50</a:t>
            </a:fld>
            <a:endParaRPr lang="en-US" altLang="x-none" sz="1400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5783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5785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5786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5787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5788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5789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5790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5791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5792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5793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346DB6C-48EB-7749-9058-1180F273E5DE}" type="slidenum">
              <a:rPr lang="en-US" altLang="x-none" sz="1400"/>
              <a:pPr eaLnBrk="1" hangingPunct="1"/>
              <a:t>51</a:t>
            </a:fld>
            <a:endParaRPr lang="en-US" altLang="x-none" sz="140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6807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6812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6813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6814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6815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6816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6817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19" name="Group 38"/>
          <p:cNvGrpSpPr>
            <a:grpSpLocks/>
          </p:cNvGrpSpPr>
          <p:nvPr/>
        </p:nvGrpSpPr>
        <p:grpSpPr bwMode="auto">
          <a:xfrm>
            <a:off x="1160463" y="3835400"/>
            <a:ext cx="3881437" cy="925513"/>
            <a:chOff x="731" y="2416"/>
            <a:chExt cx="2445" cy="583"/>
          </a:xfrm>
        </p:grpSpPr>
        <p:sp>
          <p:nvSpPr>
            <p:cNvPr id="76820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6821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475E850-4B94-6E43-8B99-230CE413BBC1}" type="slidenum">
              <a:rPr lang="en-US" altLang="x-none" sz="1400"/>
              <a:pPr eaLnBrk="1" hangingPunct="1"/>
              <a:t>52</a:t>
            </a:fld>
            <a:endParaRPr lang="en-US" altLang="x-none" sz="1400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8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7831" name="AutoShape 5"/>
          <p:cNvSpPr>
            <a:spLocks noChangeArrowheads="1"/>
          </p:cNvSpPr>
          <p:nvPr/>
        </p:nvSpPr>
        <p:spPr bwMode="auto">
          <a:xfrm rot="-5400000">
            <a:off x="3829496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1022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7833" name="Rectangle 12"/>
          <p:cNvSpPr>
            <a:spLocks noChangeArrowheads="1"/>
          </p:cNvSpPr>
          <p:nvPr/>
        </p:nvSpPr>
        <p:spPr bwMode="auto">
          <a:xfrm>
            <a:off x="21022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7834" name="Rectangle 13"/>
          <p:cNvSpPr>
            <a:spLocks noChangeArrowheads="1"/>
          </p:cNvSpPr>
          <p:nvPr/>
        </p:nvSpPr>
        <p:spPr bwMode="auto">
          <a:xfrm>
            <a:off x="21022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7835" name="Rectangle 14"/>
          <p:cNvSpPr>
            <a:spLocks noChangeArrowheads="1"/>
          </p:cNvSpPr>
          <p:nvPr/>
        </p:nvSpPr>
        <p:spPr bwMode="auto">
          <a:xfrm>
            <a:off x="21022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7836" name="Rectangle 15"/>
          <p:cNvSpPr>
            <a:spLocks noChangeArrowheads="1"/>
          </p:cNvSpPr>
          <p:nvPr/>
        </p:nvSpPr>
        <p:spPr bwMode="auto">
          <a:xfrm>
            <a:off x="58360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7837" name="Rectangle 16"/>
          <p:cNvSpPr>
            <a:spLocks noChangeArrowheads="1"/>
          </p:cNvSpPr>
          <p:nvPr/>
        </p:nvSpPr>
        <p:spPr bwMode="auto">
          <a:xfrm>
            <a:off x="58360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7838" name="Rectangle 17"/>
          <p:cNvSpPr>
            <a:spLocks noChangeArrowheads="1"/>
          </p:cNvSpPr>
          <p:nvPr/>
        </p:nvSpPr>
        <p:spPr bwMode="auto">
          <a:xfrm>
            <a:off x="58360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7839" name="Rectangle 18"/>
          <p:cNvSpPr>
            <a:spLocks noChangeArrowheads="1"/>
          </p:cNvSpPr>
          <p:nvPr/>
        </p:nvSpPr>
        <p:spPr bwMode="auto">
          <a:xfrm>
            <a:off x="58360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7840" name="Rectangle 23"/>
          <p:cNvSpPr>
            <a:spLocks noChangeArrowheads="1"/>
          </p:cNvSpPr>
          <p:nvPr/>
        </p:nvSpPr>
        <p:spPr bwMode="auto">
          <a:xfrm>
            <a:off x="5836096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7841" name="Line 24"/>
          <p:cNvSpPr>
            <a:spLocks noChangeShapeType="1"/>
          </p:cNvSpPr>
          <p:nvPr/>
        </p:nvSpPr>
        <p:spPr bwMode="auto">
          <a:xfrm>
            <a:off x="3016696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25"/>
          <p:cNvSpPr>
            <a:spLocks noChangeShapeType="1"/>
          </p:cNvSpPr>
          <p:nvPr/>
        </p:nvSpPr>
        <p:spPr bwMode="auto">
          <a:xfrm>
            <a:off x="6750496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43" name="Group 38"/>
          <p:cNvGrpSpPr>
            <a:grpSpLocks/>
          </p:cNvGrpSpPr>
          <p:nvPr/>
        </p:nvGrpSpPr>
        <p:grpSpPr bwMode="auto">
          <a:xfrm>
            <a:off x="1814959" y="3835400"/>
            <a:ext cx="3881437" cy="925513"/>
            <a:chOff x="731" y="2416"/>
            <a:chExt cx="2445" cy="583"/>
          </a:xfrm>
        </p:grpSpPr>
        <p:sp>
          <p:nvSpPr>
            <p:cNvPr id="77857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7858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44" name="Group 47"/>
          <p:cNvGrpSpPr>
            <a:grpSpLocks/>
          </p:cNvGrpSpPr>
          <p:nvPr/>
        </p:nvGrpSpPr>
        <p:grpSpPr bwMode="auto">
          <a:xfrm>
            <a:off x="833884" y="2935288"/>
            <a:ext cx="5738812" cy="3071812"/>
            <a:chOff x="113" y="1849"/>
            <a:chExt cx="3615" cy="1935"/>
          </a:xfrm>
        </p:grpSpPr>
        <p:sp>
          <p:nvSpPr>
            <p:cNvPr id="77845" name="Text Box 40"/>
            <p:cNvSpPr txBox="1">
              <a:spLocks noChangeArrowheads="1"/>
            </p:cNvSpPr>
            <p:nvPr/>
          </p:nvSpPr>
          <p:spPr bwMode="auto">
            <a:xfrm>
              <a:off x="113" y="1849"/>
              <a:ext cx="7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Ans:</a:t>
              </a:r>
            </a:p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R    S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6" name="Text Box 27"/>
            <p:cNvSpPr txBox="1">
              <a:spLocks noChangeArrowheads="1"/>
            </p:cNvSpPr>
            <p:nvPr/>
          </p:nvSpPr>
          <p:spPr bwMode="auto">
            <a:xfrm>
              <a:off x="1915" y="3266"/>
              <a:ext cx="1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S    R =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7" name="AutoShape 28"/>
            <p:cNvSpPr>
              <a:spLocks noChangeArrowheads="1"/>
            </p:cNvSpPr>
            <p:nvPr/>
          </p:nvSpPr>
          <p:spPr bwMode="auto">
            <a:xfrm rot="-5400000">
              <a:off x="408" y="224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48" name="Text Box 29"/>
            <p:cNvSpPr txBox="1">
              <a:spLocks noChangeArrowheads="1"/>
            </p:cNvSpPr>
            <p:nvPr/>
          </p:nvSpPr>
          <p:spPr bwMode="auto">
            <a:xfrm>
              <a:off x="2953" y="2889"/>
              <a:ext cx="73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A    C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10   y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25   w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77849" name="Rectangle 30"/>
            <p:cNvSpPr>
              <a:spLocks noChangeArrowheads="1"/>
            </p:cNvSpPr>
            <p:nvPr/>
          </p:nvSpPr>
          <p:spPr bwMode="auto">
            <a:xfrm>
              <a:off x="2936" y="3168"/>
              <a:ext cx="784" cy="6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50" name="Line 31"/>
            <p:cNvSpPr>
              <a:spLocks noChangeShapeType="1"/>
            </p:cNvSpPr>
            <p:nvPr/>
          </p:nvSpPr>
          <p:spPr bwMode="auto">
            <a:xfrm>
              <a:off x="3328" y="316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Line 32"/>
            <p:cNvSpPr>
              <a:spLocks noChangeShapeType="1"/>
            </p:cNvSpPr>
            <p:nvPr/>
          </p:nvSpPr>
          <p:spPr bwMode="auto">
            <a:xfrm>
              <a:off x="2936" y="3480"/>
              <a:ext cx="7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Freeform 37"/>
            <p:cNvSpPr>
              <a:spLocks/>
            </p:cNvSpPr>
            <p:nvPr/>
          </p:nvSpPr>
          <p:spPr bwMode="auto">
            <a:xfrm>
              <a:off x="544" y="2696"/>
              <a:ext cx="2672" cy="584"/>
            </a:xfrm>
            <a:custGeom>
              <a:avLst/>
              <a:gdLst>
                <a:gd name="T0" fmla="*/ 2672 w 2672"/>
                <a:gd name="T1" fmla="*/ 64 h 584"/>
                <a:gd name="T2" fmla="*/ 2600 w 2672"/>
                <a:gd name="T3" fmla="*/ 88 h 584"/>
                <a:gd name="T4" fmla="*/ 2496 w 2672"/>
                <a:gd name="T5" fmla="*/ 152 h 584"/>
                <a:gd name="T6" fmla="*/ 2432 w 2672"/>
                <a:gd name="T7" fmla="*/ 224 h 584"/>
                <a:gd name="T8" fmla="*/ 2392 w 2672"/>
                <a:gd name="T9" fmla="*/ 296 h 584"/>
                <a:gd name="T10" fmla="*/ 2240 w 2672"/>
                <a:gd name="T11" fmla="*/ 504 h 584"/>
                <a:gd name="T12" fmla="*/ 2168 w 2672"/>
                <a:gd name="T13" fmla="*/ 568 h 584"/>
                <a:gd name="T14" fmla="*/ 2104 w 2672"/>
                <a:gd name="T15" fmla="*/ 584 h 584"/>
                <a:gd name="T16" fmla="*/ 632 w 2672"/>
                <a:gd name="T17" fmla="*/ 512 h 584"/>
                <a:gd name="T18" fmla="*/ 352 w 2672"/>
                <a:gd name="T19" fmla="*/ 472 h 584"/>
                <a:gd name="T20" fmla="*/ 240 w 2672"/>
                <a:gd name="T21" fmla="*/ 440 h 584"/>
                <a:gd name="T22" fmla="*/ 168 w 2672"/>
                <a:gd name="T23" fmla="*/ 416 h 584"/>
                <a:gd name="T24" fmla="*/ 56 w 2672"/>
                <a:gd name="T25" fmla="*/ 320 h 584"/>
                <a:gd name="T26" fmla="*/ 0 w 2672"/>
                <a:gd name="T27" fmla="*/ 0 h 5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2" h="584">
                  <a:moveTo>
                    <a:pt x="2672" y="64"/>
                  </a:moveTo>
                  <a:cubicBezTo>
                    <a:pt x="2648" y="72"/>
                    <a:pt x="2624" y="80"/>
                    <a:pt x="2600" y="88"/>
                  </a:cubicBezTo>
                  <a:cubicBezTo>
                    <a:pt x="2569" y="98"/>
                    <a:pt x="2528" y="136"/>
                    <a:pt x="2496" y="152"/>
                  </a:cubicBezTo>
                  <a:cubicBezTo>
                    <a:pt x="2478" y="179"/>
                    <a:pt x="2432" y="224"/>
                    <a:pt x="2432" y="224"/>
                  </a:cubicBezTo>
                  <a:cubicBezTo>
                    <a:pt x="2423" y="250"/>
                    <a:pt x="2401" y="270"/>
                    <a:pt x="2392" y="296"/>
                  </a:cubicBezTo>
                  <a:cubicBezTo>
                    <a:pt x="2364" y="379"/>
                    <a:pt x="2300" y="444"/>
                    <a:pt x="2240" y="504"/>
                  </a:cubicBezTo>
                  <a:cubicBezTo>
                    <a:pt x="2226" y="518"/>
                    <a:pt x="2182" y="562"/>
                    <a:pt x="2168" y="568"/>
                  </a:cubicBezTo>
                  <a:cubicBezTo>
                    <a:pt x="2148" y="577"/>
                    <a:pt x="2104" y="584"/>
                    <a:pt x="2104" y="584"/>
                  </a:cubicBezTo>
                  <a:cubicBezTo>
                    <a:pt x="1612" y="575"/>
                    <a:pt x="1123" y="532"/>
                    <a:pt x="632" y="512"/>
                  </a:cubicBezTo>
                  <a:cubicBezTo>
                    <a:pt x="538" y="500"/>
                    <a:pt x="446" y="481"/>
                    <a:pt x="352" y="472"/>
                  </a:cubicBezTo>
                  <a:cubicBezTo>
                    <a:pt x="315" y="457"/>
                    <a:pt x="277" y="454"/>
                    <a:pt x="240" y="440"/>
                  </a:cubicBezTo>
                  <a:cubicBezTo>
                    <a:pt x="164" y="412"/>
                    <a:pt x="256" y="434"/>
                    <a:pt x="168" y="416"/>
                  </a:cubicBezTo>
                  <a:cubicBezTo>
                    <a:pt x="88" y="376"/>
                    <a:pt x="90" y="388"/>
                    <a:pt x="56" y="320"/>
                  </a:cubicBezTo>
                  <a:cubicBezTo>
                    <a:pt x="38" y="214"/>
                    <a:pt x="0" y="10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53" name="Group 42"/>
            <p:cNvGrpSpPr>
              <a:grpSpLocks/>
            </p:cNvGrpSpPr>
            <p:nvPr/>
          </p:nvGrpSpPr>
          <p:grpSpPr bwMode="auto">
            <a:xfrm>
              <a:off x="2184" y="3384"/>
              <a:ext cx="192" cy="144"/>
              <a:chOff x="1008" y="3024"/>
              <a:chExt cx="384" cy="192"/>
            </a:xfrm>
          </p:grpSpPr>
          <p:sp>
            <p:nvSpPr>
              <p:cNvPr id="77854" name="Line 43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5" name="Line 4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Line 4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D563AB6-2435-4C4A-8669-A252F1BDF5A0}" type="slidenum">
              <a:rPr lang="en-US" altLang="x-none" sz="1400"/>
              <a:pPr eaLnBrk="1" hangingPunct="1"/>
              <a:t>53</a:t>
            </a:fld>
            <a:endParaRPr lang="en-US" altLang="x-none" sz="1400"/>
          </a:p>
        </p:txBody>
      </p:sp>
      <p:sp>
        <p:nvSpPr>
          <p:cNvPr id="78853" name="Text Box 32"/>
          <p:cNvSpPr txBox="1">
            <a:spLocks noChangeArrowheads="1"/>
          </p:cNvSpPr>
          <p:nvPr/>
        </p:nvSpPr>
        <p:spPr bwMode="auto">
          <a:xfrm>
            <a:off x="1168846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8855" name="AutoShape 4"/>
          <p:cNvSpPr>
            <a:spLocks noChangeArrowheads="1"/>
          </p:cNvSpPr>
          <p:nvPr/>
        </p:nvSpPr>
        <p:spPr bwMode="auto">
          <a:xfrm rot="-5400000">
            <a:off x="4621659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8856" name="Rectangle 5"/>
          <p:cNvSpPr>
            <a:spLocks noChangeArrowheads="1"/>
          </p:cNvSpPr>
          <p:nvPr/>
        </p:nvSpPr>
        <p:spPr bwMode="auto">
          <a:xfrm>
            <a:off x="21022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8857" name="Rectangle 6"/>
          <p:cNvSpPr>
            <a:spLocks noChangeArrowheads="1"/>
          </p:cNvSpPr>
          <p:nvPr/>
        </p:nvSpPr>
        <p:spPr bwMode="auto">
          <a:xfrm>
            <a:off x="21022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8858" name="Rectangle 7"/>
          <p:cNvSpPr>
            <a:spLocks noChangeArrowheads="1"/>
          </p:cNvSpPr>
          <p:nvPr/>
        </p:nvSpPr>
        <p:spPr bwMode="auto">
          <a:xfrm>
            <a:off x="21022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8859" name="Rectangle 8"/>
          <p:cNvSpPr>
            <a:spLocks noChangeArrowheads="1"/>
          </p:cNvSpPr>
          <p:nvPr/>
        </p:nvSpPr>
        <p:spPr bwMode="auto">
          <a:xfrm>
            <a:off x="21022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8860" name="Rectangle 9"/>
          <p:cNvSpPr>
            <a:spLocks noChangeArrowheads="1"/>
          </p:cNvSpPr>
          <p:nvPr/>
        </p:nvSpPr>
        <p:spPr bwMode="auto">
          <a:xfrm>
            <a:off x="58360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8861" name="Rectangle 10"/>
          <p:cNvSpPr>
            <a:spLocks noChangeArrowheads="1"/>
          </p:cNvSpPr>
          <p:nvPr/>
        </p:nvSpPr>
        <p:spPr bwMode="auto">
          <a:xfrm>
            <a:off x="58360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8862" name="Rectangle 11"/>
          <p:cNvSpPr>
            <a:spLocks noChangeArrowheads="1"/>
          </p:cNvSpPr>
          <p:nvPr/>
        </p:nvSpPr>
        <p:spPr bwMode="auto">
          <a:xfrm>
            <a:off x="58360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8863" name="Rectangle 12"/>
          <p:cNvSpPr>
            <a:spLocks noChangeArrowheads="1"/>
          </p:cNvSpPr>
          <p:nvPr/>
        </p:nvSpPr>
        <p:spPr bwMode="auto">
          <a:xfrm>
            <a:off x="58360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8864" name="Rectangle 13"/>
          <p:cNvSpPr>
            <a:spLocks noChangeArrowheads="1"/>
          </p:cNvSpPr>
          <p:nvPr/>
        </p:nvSpPr>
        <p:spPr bwMode="auto">
          <a:xfrm>
            <a:off x="5836096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8865" name="Line 14"/>
          <p:cNvSpPr>
            <a:spLocks noChangeShapeType="1"/>
          </p:cNvSpPr>
          <p:nvPr/>
        </p:nvSpPr>
        <p:spPr bwMode="auto">
          <a:xfrm>
            <a:off x="3016696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15"/>
          <p:cNvSpPr>
            <a:spLocks noChangeShapeType="1"/>
          </p:cNvSpPr>
          <p:nvPr/>
        </p:nvSpPr>
        <p:spPr bwMode="auto">
          <a:xfrm>
            <a:off x="6750496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67" name="Group 28"/>
          <p:cNvGrpSpPr>
            <a:grpSpLocks/>
          </p:cNvGrpSpPr>
          <p:nvPr/>
        </p:nvGrpSpPr>
        <p:grpSpPr bwMode="auto">
          <a:xfrm>
            <a:off x="5474146" y="3962400"/>
            <a:ext cx="304800" cy="228600"/>
            <a:chOff x="1008" y="3024"/>
            <a:chExt cx="384" cy="192"/>
          </a:xfrm>
        </p:grpSpPr>
        <p:sp>
          <p:nvSpPr>
            <p:cNvPr id="78869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8" name="AutoShape 34"/>
          <p:cNvSpPr>
            <a:spLocks noChangeArrowheads="1"/>
          </p:cNvSpPr>
          <p:nvPr/>
        </p:nvSpPr>
        <p:spPr bwMode="auto">
          <a:xfrm rot="-5400000">
            <a:off x="3745359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9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96EA64-3E0C-734D-90F3-0394A5EB8B83}" type="slidenum">
              <a:rPr lang="en-US" altLang="x-none" sz="1400"/>
              <a:pPr eaLnBrk="1" hangingPunct="1"/>
              <a:t>54</a:t>
            </a:fld>
            <a:endParaRPr lang="en-US" altLang="x-none" sz="1400"/>
          </a:p>
        </p:txBody>
      </p:sp>
      <p:sp>
        <p:nvSpPr>
          <p:cNvPr id="79877" name="Text Box 32"/>
          <p:cNvSpPr txBox="1">
            <a:spLocks noChangeArrowheads="1"/>
          </p:cNvSpPr>
          <p:nvPr/>
        </p:nvSpPr>
        <p:spPr bwMode="auto">
          <a:xfrm>
            <a:off x="827584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834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9879" name="AutoShape 4"/>
          <p:cNvSpPr>
            <a:spLocks noChangeArrowheads="1"/>
          </p:cNvSpPr>
          <p:nvPr/>
        </p:nvSpPr>
        <p:spPr bwMode="auto">
          <a:xfrm rot="-5400000">
            <a:off x="4280397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9880" name="Rectangle 5"/>
          <p:cNvSpPr>
            <a:spLocks noChangeArrowheads="1"/>
          </p:cNvSpPr>
          <p:nvPr/>
        </p:nvSpPr>
        <p:spPr bwMode="auto">
          <a:xfrm>
            <a:off x="17610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9881" name="Rectangle 6"/>
          <p:cNvSpPr>
            <a:spLocks noChangeArrowheads="1"/>
          </p:cNvSpPr>
          <p:nvPr/>
        </p:nvSpPr>
        <p:spPr bwMode="auto">
          <a:xfrm>
            <a:off x="17610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9882" name="Rectangle 7"/>
          <p:cNvSpPr>
            <a:spLocks noChangeArrowheads="1"/>
          </p:cNvSpPr>
          <p:nvPr/>
        </p:nvSpPr>
        <p:spPr bwMode="auto">
          <a:xfrm>
            <a:off x="17610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9883" name="Rectangle 8"/>
          <p:cNvSpPr>
            <a:spLocks noChangeArrowheads="1"/>
          </p:cNvSpPr>
          <p:nvPr/>
        </p:nvSpPr>
        <p:spPr bwMode="auto">
          <a:xfrm>
            <a:off x="17610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9884" name="Rectangle 9"/>
          <p:cNvSpPr>
            <a:spLocks noChangeArrowheads="1"/>
          </p:cNvSpPr>
          <p:nvPr/>
        </p:nvSpPr>
        <p:spPr bwMode="auto">
          <a:xfrm>
            <a:off x="54948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9885" name="Rectangle 10"/>
          <p:cNvSpPr>
            <a:spLocks noChangeArrowheads="1"/>
          </p:cNvSpPr>
          <p:nvPr/>
        </p:nvSpPr>
        <p:spPr bwMode="auto">
          <a:xfrm>
            <a:off x="54948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9886" name="Rectangle 11"/>
          <p:cNvSpPr>
            <a:spLocks noChangeArrowheads="1"/>
          </p:cNvSpPr>
          <p:nvPr/>
        </p:nvSpPr>
        <p:spPr bwMode="auto">
          <a:xfrm>
            <a:off x="54948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9887" name="Rectangle 12"/>
          <p:cNvSpPr>
            <a:spLocks noChangeArrowheads="1"/>
          </p:cNvSpPr>
          <p:nvPr/>
        </p:nvSpPr>
        <p:spPr bwMode="auto">
          <a:xfrm>
            <a:off x="54948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9888" name="Rectangle 13"/>
          <p:cNvSpPr>
            <a:spLocks noChangeArrowheads="1"/>
          </p:cNvSpPr>
          <p:nvPr/>
        </p:nvSpPr>
        <p:spPr bwMode="auto">
          <a:xfrm>
            <a:off x="5494834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9889" name="Line 14"/>
          <p:cNvSpPr>
            <a:spLocks noChangeShapeType="1"/>
          </p:cNvSpPr>
          <p:nvPr/>
        </p:nvSpPr>
        <p:spPr bwMode="auto">
          <a:xfrm>
            <a:off x="2675434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5"/>
          <p:cNvSpPr>
            <a:spLocks noChangeShapeType="1"/>
          </p:cNvSpPr>
          <p:nvPr/>
        </p:nvSpPr>
        <p:spPr bwMode="auto">
          <a:xfrm>
            <a:off x="6409234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91" name="Group 28"/>
          <p:cNvGrpSpPr>
            <a:grpSpLocks/>
          </p:cNvGrpSpPr>
          <p:nvPr/>
        </p:nvGrpSpPr>
        <p:grpSpPr bwMode="auto">
          <a:xfrm>
            <a:off x="5132884" y="3962400"/>
            <a:ext cx="304800" cy="228600"/>
            <a:chOff x="1008" y="3024"/>
            <a:chExt cx="384" cy="192"/>
          </a:xfrm>
        </p:grpSpPr>
        <p:sp>
          <p:nvSpPr>
            <p:cNvPr id="79896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7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92" name="AutoShape 34"/>
          <p:cNvSpPr>
            <a:spLocks noChangeArrowheads="1"/>
          </p:cNvSpPr>
          <p:nvPr/>
        </p:nvSpPr>
        <p:spPr bwMode="auto">
          <a:xfrm rot="-5400000">
            <a:off x="3404097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9893" name="Group 38"/>
          <p:cNvGrpSpPr>
            <a:grpSpLocks/>
          </p:cNvGrpSpPr>
          <p:nvPr/>
        </p:nvGrpSpPr>
        <p:grpSpPr bwMode="auto">
          <a:xfrm>
            <a:off x="6167934" y="4522788"/>
            <a:ext cx="2867025" cy="1274762"/>
            <a:chOff x="3576" y="2849"/>
            <a:chExt cx="1806" cy="803"/>
          </a:xfrm>
        </p:grpSpPr>
        <p:sp>
          <p:nvSpPr>
            <p:cNvPr id="79894" name="Text Box 35"/>
            <p:cNvSpPr txBox="1">
              <a:spLocks noChangeArrowheads="1"/>
            </p:cNvSpPr>
            <p:nvPr/>
          </p:nvSpPr>
          <p:spPr bwMode="auto">
            <a:xfrm>
              <a:off x="3907" y="2974"/>
              <a:ext cx="1475" cy="678"/>
            </a:xfrm>
            <a:prstGeom prst="rect">
              <a:avLst/>
            </a:prstGeom>
            <a:noFill/>
            <a:ln w="9525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better if say</a:t>
              </a:r>
            </a:p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|B| is large</a:t>
              </a:r>
              <a:endParaRPr lang="en-US" altLang="x-none"/>
            </a:p>
          </p:txBody>
        </p:sp>
        <p:sp>
          <p:nvSpPr>
            <p:cNvPr id="79895" name="Freeform 36"/>
            <p:cNvSpPr>
              <a:spLocks/>
            </p:cNvSpPr>
            <p:nvPr/>
          </p:nvSpPr>
          <p:spPr bwMode="auto">
            <a:xfrm>
              <a:off x="3576" y="2849"/>
              <a:ext cx="755" cy="143"/>
            </a:xfrm>
            <a:custGeom>
              <a:avLst/>
              <a:gdLst>
                <a:gd name="T0" fmla="*/ 888 w 595"/>
                <a:gd name="T1" fmla="*/ 69 h 296"/>
                <a:gd name="T2" fmla="*/ 387 w 595"/>
                <a:gd name="T3" fmla="*/ 0 h 296"/>
                <a:gd name="T4" fmla="*/ 103 w 595"/>
                <a:gd name="T5" fmla="*/ 2 h 296"/>
                <a:gd name="T6" fmla="*/ 38 w 595"/>
                <a:gd name="T7" fmla="*/ 11 h 296"/>
                <a:gd name="T8" fmla="*/ 0 w 595"/>
                <a:gd name="T9" fmla="*/ 15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5" h="296">
                  <a:moveTo>
                    <a:pt x="552" y="296"/>
                  </a:moveTo>
                  <a:cubicBezTo>
                    <a:pt x="595" y="124"/>
                    <a:pt x="368" y="43"/>
                    <a:pt x="240" y="0"/>
                  </a:cubicBezTo>
                  <a:cubicBezTo>
                    <a:pt x="181" y="3"/>
                    <a:pt x="122" y="1"/>
                    <a:pt x="64" y="8"/>
                  </a:cubicBezTo>
                  <a:cubicBezTo>
                    <a:pt x="40" y="11"/>
                    <a:pt x="38" y="34"/>
                    <a:pt x="24" y="48"/>
                  </a:cubicBezTo>
                  <a:cubicBezTo>
                    <a:pt x="17" y="55"/>
                    <a:pt x="0" y="64"/>
                    <a:pt x="0" y="64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8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EDDAFFC-5E36-4746-86BE-AC8C20AD238E}" type="slidenum">
              <a:rPr lang="en-US" altLang="x-none" sz="1400"/>
              <a:pPr eaLnBrk="1" hangingPunct="1"/>
              <a:t>55</a:t>
            </a:fld>
            <a:endParaRPr lang="en-US" altLang="x-none" sz="14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In general: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Say R is smaller relation</a:t>
            </a:r>
          </a:p>
          <a:p>
            <a:pPr eaLnBrk="1" hangingPunct="1"/>
            <a:r>
              <a:rPr lang="en-US" altLang="x-none"/>
              <a:t>(R     S)     S better than  R      S if</a:t>
            </a:r>
          </a:p>
          <a:p>
            <a:pPr eaLnBrk="1" hangingPunct="1"/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size (</a:t>
            </a:r>
            <a:r>
              <a:rPr lang="en-US" altLang="x-none">
                <a:sym typeface="Symbol" charset="2"/>
              </a:rPr>
              <a:t></a:t>
            </a:r>
            <a:r>
              <a:rPr lang="en-US" altLang="x-none" sz="2000">
                <a:sym typeface="Symbol" charset="2"/>
              </a:rPr>
              <a:t>A</a:t>
            </a:r>
            <a:r>
              <a:rPr lang="en-US" altLang="x-none">
                <a:sym typeface="Symbol" charset="2"/>
              </a:rPr>
              <a:t> S) + size (R     S) &lt; size (R)</a:t>
            </a:r>
            <a:endParaRPr lang="en-US" altLang="x-none"/>
          </a:p>
          <a:p>
            <a:pPr eaLnBrk="1" hangingPunct="1"/>
            <a:endParaRPr lang="en-US" altLang="x-none"/>
          </a:p>
        </p:txBody>
      </p:sp>
      <p:grpSp>
        <p:nvGrpSpPr>
          <p:cNvPr id="80903" name="Group 4"/>
          <p:cNvGrpSpPr>
            <a:grpSpLocks/>
          </p:cNvGrpSpPr>
          <p:nvPr/>
        </p:nvGrpSpPr>
        <p:grpSpPr bwMode="auto">
          <a:xfrm>
            <a:off x="5328320" y="3347864"/>
            <a:ext cx="336550" cy="549275"/>
            <a:chOff x="1056" y="3024"/>
            <a:chExt cx="212" cy="346"/>
          </a:xfrm>
        </p:grpSpPr>
        <p:grpSp>
          <p:nvGrpSpPr>
            <p:cNvPr id="80916" name="Group 5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18" name="Line 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9" name="Line 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0" name="Line 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17" name="Text Box 9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4" name="Group 10"/>
          <p:cNvGrpSpPr>
            <a:grpSpLocks/>
          </p:cNvGrpSpPr>
          <p:nvPr/>
        </p:nvGrpSpPr>
        <p:grpSpPr bwMode="auto">
          <a:xfrm>
            <a:off x="3367162" y="2204864"/>
            <a:ext cx="412750" cy="549275"/>
            <a:chOff x="1056" y="1728"/>
            <a:chExt cx="260" cy="346"/>
          </a:xfrm>
        </p:grpSpPr>
        <p:sp>
          <p:nvSpPr>
            <p:cNvPr id="80914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5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5" name="Group 13"/>
          <p:cNvGrpSpPr>
            <a:grpSpLocks/>
          </p:cNvGrpSpPr>
          <p:nvPr/>
        </p:nvGrpSpPr>
        <p:grpSpPr bwMode="auto">
          <a:xfrm>
            <a:off x="6547520" y="2204864"/>
            <a:ext cx="412750" cy="549275"/>
            <a:chOff x="1056" y="1728"/>
            <a:chExt cx="260" cy="346"/>
          </a:xfrm>
        </p:grpSpPr>
        <p:sp>
          <p:nvSpPr>
            <p:cNvPr id="80912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3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6" name="Group 16"/>
          <p:cNvGrpSpPr>
            <a:grpSpLocks/>
          </p:cNvGrpSpPr>
          <p:nvPr/>
        </p:nvGrpSpPr>
        <p:grpSpPr bwMode="auto">
          <a:xfrm>
            <a:off x="2376562" y="2204864"/>
            <a:ext cx="336550" cy="549275"/>
            <a:chOff x="1056" y="3024"/>
            <a:chExt cx="212" cy="346"/>
          </a:xfrm>
        </p:grpSpPr>
        <p:grpSp>
          <p:nvGrpSpPr>
            <p:cNvPr id="80907" name="Group 17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09" name="Line 1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0" name="Line 1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1" name="Line 2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8" name="Text Box 2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271743D-F89C-3B42-9F2D-DBFA43E88BAF}" type="slidenum">
              <a:rPr lang="en-US" altLang="x-none" sz="1400"/>
              <a:pPr eaLnBrk="1" hangingPunct="1"/>
              <a:t>56</a:t>
            </a:fld>
            <a:endParaRPr lang="en-US" altLang="x-none" sz="140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698500"/>
            <a:ext cx="7772400" cy="2159000"/>
          </a:xfrm>
        </p:spPr>
        <p:txBody>
          <a:bodyPr/>
          <a:lstStyle/>
          <a:p>
            <a:pPr eaLnBrk="1" hangingPunct="1"/>
            <a:r>
              <a:rPr lang="en-US" altLang="x-none"/>
              <a:t>Similar comparisons for other semi-joins</a:t>
            </a:r>
          </a:p>
          <a:p>
            <a:pPr eaLnBrk="1" hangingPunct="1"/>
            <a:r>
              <a:rPr lang="en-US" altLang="x-none" u="sng"/>
              <a:t>Remember:</a:t>
            </a:r>
            <a:r>
              <a:rPr lang="en-US" altLang="x-none"/>
              <a:t> only taking into account transmission cost</a:t>
            </a:r>
          </a:p>
        </p:txBody>
      </p:sp>
    </p:spTree>
    <p:extLst>
      <p:ext uri="{BB962C8B-B14F-4D97-AF65-F5344CB8AC3E}">
        <p14:creationId xmlns:p14="http://schemas.microsoft.com/office/powerpoint/2010/main" val="699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8FD41AD-6A8E-0342-BA8F-1AD93438E995}" type="slidenum">
              <a:rPr lang="en-US" altLang="x-none" sz="1400"/>
              <a:pPr eaLnBrk="1" hangingPunct="1"/>
              <a:t>57</a:t>
            </a:fld>
            <a:endParaRPr lang="en-US" altLang="x-none" sz="1400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3975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3976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644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876133B-BC3C-2045-BECF-CC5D092E9F68}" type="slidenum">
              <a:rPr lang="en-US" altLang="x-none" sz="1400"/>
              <a:pPr eaLnBrk="1" hangingPunct="1"/>
              <a:t>58</a:t>
            </a:fld>
            <a:endParaRPr lang="en-US" altLang="x-none" sz="1400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4999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5001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5002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5003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5004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5005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5010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1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06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5007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8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9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ABB9AD9-2198-B646-B780-40132A59CFB6}" type="slidenum">
              <a:rPr lang="en-US" altLang="x-none" sz="1400"/>
              <a:pPr eaLnBrk="1" hangingPunct="1"/>
              <a:t>59</a:t>
            </a:fld>
            <a:endParaRPr lang="en-US" altLang="x-none" sz="1400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6023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024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6025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6038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6039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40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41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6046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8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42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6043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6026" name="Group 20"/>
          <p:cNvGrpSpPr>
            <a:grpSpLocks/>
          </p:cNvGrpSpPr>
          <p:nvPr/>
        </p:nvGrpSpPr>
        <p:grpSpPr bwMode="auto">
          <a:xfrm>
            <a:off x="646113" y="4344988"/>
            <a:ext cx="6837362" cy="1066800"/>
            <a:chOff x="383" y="2521"/>
            <a:chExt cx="4307" cy="672"/>
          </a:xfrm>
        </p:grpSpPr>
        <p:sp>
          <p:nvSpPr>
            <p:cNvPr id="86027" name="AutoShape 21"/>
            <p:cNvSpPr>
              <a:spLocks noChangeArrowheads="1"/>
            </p:cNvSpPr>
            <p:nvPr/>
          </p:nvSpPr>
          <p:spPr bwMode="auto">
            <a:xfrm rot="-5400000">
              <a:off x="2696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28" name="AutoShape 22"/>
            <p:cNvSpPr>
              <a:spLocks noChangeArrowheads="1"/>
            </p:cNvSpPr>
            <p:nvPr/>
          </p:nvSpPr>
          <p:spPr bwMode="auto">
            <a:xfrm rot="-5400000">
              <a:off x="2048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29" name="Group 23"/>
            <p:cNvGrpSpPr>
              <a:grpSpLocks/>
            </p:cNvGrpSpPr>
            <p:nvPr/>
          </p:nvGrpSpPr>
          <p:grpSpPr bwMode="auto">
            <a:xfrm>
              <a:off x="2528" y="2944"/>
              <a:ext cx="192" cy="144"/>
              <a:chOff x="1008" y="3024"/>
              <a:chExt cx="384" cy="192"/>
            </a:xfrm>
          </p:grpSpPr>
          <p:sp>
            <p:nvSpPr>
              <p:cNvPr id="86035" name="Line 2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6" name="Line 2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7" name="Line 2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30" name="Group 27"/>
            <p:cNvGrpSpPr>
              <a:grpSpLocks/>
            </p:cNvGrpSpPr>
            <p:nvPr/>
          </p:nvGrpSpPr>
          <p:grpSpPr bwMode="auto">
            <a:xfrm>
              <a:off x="4144" y="2952"/>
              <a:ext cx="192" cy="144"/>
              <a:chOff x="1008" y="3024"/>
              <a:chExt cx="384" cy="192"/>
            </a:xfrm>
          </p:grpSpPr>
          <p:sp>
            <p:nvSpPr>
              <p:cNvPr id="86032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3" name="Line 2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4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1" name="Text Box 31"/>
            <p:cNvSpPr txBox="1">
              <a:spLocks noChangeArrowheads="1"/>
            </p:cNvSpPr>
            <p:nvPr/>
          </p:nvSpPr>
          <p:spPr bwMode="auto">
            <a:xfrm>
              <a:off x="383" y="2521"/>
              <a:ext cx="430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u="sng"/>
                <a:t>Option 2</a:t>
              </a:r>
              <a:r>
                <a:rPr lang="en-US" altLang="x-none"/>
                <a:t>:  R’’     S’      T</a:t>
              </a:r>
            </a:p>
            <a:p>
              <a:pPr eaLnBrk="1" hangingPunct="1"/>
              <a:r>
                <a:rPr lang="en-US" altLang="x-none"/>
                <a:t>     where R’’ = R      S’;  S’ = S      T</a:t>
              </a:r>
              <a:endParaRPr lang="en-US" altLang="x-none" sz="2400"/>
            </a:p>
          </p:txBody>
        </p:sp>
      </p:grpSp>
    </p:spTree>
    <p:extLst>
      <p:ext uri="{BB962C8B-B14F-4D97-AF65-F5344CB8AC3E}">
        <p14:creationId xmlns:p14="http://schemas.microsoft.com/office/powerpoint/2010/main" val="1695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F46838B-6063-414C-B284-760CF653C5EF}" type="slidenum">
              <a:rPr lang="en-US" altLang="x-none" sz="1400"/>
              <a:pPr eaLnBrk="1" hangingPunct="1"/>
              <a:t>60</a:t>
            </a:fld>
            <a:endParaRPr lang="en-US" altLang="x-none" sz="140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787400"/>
            <a:ext cx="7772400" cy="187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Many options!</a:t>
            </a:r>
          </a:p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Number of semi-join options is			exponential in # of relations in join</a:t>
            </a:r>
          </a:p>
        </p:txBody>
      </p:sp>
    </p:spTree>
    <p:extLst>
      <p:ext uri="{BB962C8B-B14F-4D97-AF65-F5344CB8AC3E}">
        <p14:creationId xmlns:p14="http://schemas.microsoft.com/office/powerpoint/2010/main" val="4827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3335BEB-A39E-1341-8ECC-692EEED4F37A}" type="slidenum">
              <a:rPr lang="en-US" altLang="x-none" sz="1400"/>
              <a:pPr eaLnBrk="1" hangingPunct="1"/>
              <a:t>61</a:t>
            </a:fld>
            <a:endParaRPr lang="en-US" altLang="x-none" sz="1400"/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Other parallel operations</a:t>
            </a: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Duplicate elimination</a:t>
            </a:r>
          </a:p>
          <a:p>
            <a:pPr lvl="1" eaLnBrk="1" hangingPunct="1"/>
            <a:r>
              <a:rPr lang="en-US" altLang="x-none"/>
              <a:t>Sort first (in parallel)					then eliminate duplicates in result</a:t>
            </a:r>
          </a:p>
          <a:p>
            <a:pPr lvl="1" eaLnBrk="1" hangingPunct="1"/>
            <a:r>
              <a:rPr lang="en-US" altLang="x-none"/>
              <a:t>Partition tuples (range or hash)			and eliminate locally</a:t>
            </a:r>
          </a:p>
          <a:p>
            <a:pPr eaLnBrk="1" hangingPunct="1"/>
            <a:r>
              <a:rPr lang="en-US" altLang="x-none"/>
              <a:t>Aggregates</a:t>
            </a:r>
          </a:p>
          <a:p>
            <a:pPr lvl="1" eaLnBrk="1" hangingPunct="1"/>
            <a:r>
              <a:rPr lang="en-US" altLang="x-none"/>
              <a:t>Partition by grouping attributes;				compute aggregate locally</a:t>
            </a:r>
          </a:p>
        </p:txBody>
      </p:sp>
    </p:spTree>
    <p:extLst>
      <p:ext uri="{BB962C8B-B14F-4D97-AF65-F5344CB8AC3E}">
        <p14:creationId xmlns:p14="http://schemas.microsoft.com/office/powerpoint/2010/main" val="360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DBBF13D-DE23-F84F-A0B8-2D0E63984E48}" type="slidenum">
              <a:rPr lang="en-US" altLang="x-none" sz="1400"/>
              <a:pPr eaLnBrk="1" hangingPunct="1"/>
              <a:t>62</a:t>
            </a:fld>
            <a:endParaRPr lang="en-US" altLang="x-none" sz="1400"/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0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1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9933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9933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E515EE-DC5C-CD4F-AF8E-E66C06407B01}" type="slidenum">
              <a:rPr lang="en-US" altLang="x-none" sz="1400"/>
              <a:pPr eaLnBrk="1" hangingPunct="1"/>
              <a:t>63</a:t>
            </a:fld>
            <a:endParaRPr lang="en-US" altLang="x-none" sz="1400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0358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2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3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0361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0364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64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5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65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6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62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0363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5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13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98F0700-ACBE-2544-A59A-A5930BEFA981}" type="slidenum">
              <a:rPr lang="en-US" altLang="x-none" sz="1400"/>
              <a:pPr eaLnBrk="1" hangingPunct="1"/>
              <a:t>64</a:t>
            </a:fld>
            <a:endParaRPr lang="en-US" altLang="x-none" sz="1400"/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1382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4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5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1385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1395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6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6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7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7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386" name="Group 23"/>
          <p:cNvGrpSpPr>
            <a:grpSpLocks/>
          </p:cNvGrpSpPr>
          <p:nvPr/>
        </p:nvGrpSpPr>
        <p:grpSpPr bwMode="auto">
          <a:xfrm>
            <a:off x="6007100" y="1287463"/>
            <a:ext cx="2338388" cy="3000375"/>
            <a:chOff x="3784" y="811"/>
            <a:chExt cx="1473" cy="1890"/>
          </a:xfrm>
        </p:grpSpPr>
        <p:graphicFrame>
          <p:nvGraphicFramePr>
            <p:cNvPr id="101389" name="Object 10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8" name="Worksheet" r:id="rId11" imgW="1400545" imgH="895842" progId="Excel.Sheet.8">
                    <p:embed/>
                  </p:oleObj>
                </mc:Choice>
                <mc:Fallback>
                  <p:oleObj name="Worksheet" r:id="rId11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0" name="Object 11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9" name="Worksheet" r:id="rId13" imgW="1400545" imgH="600351" progId="Excel.Sheet.8">
                    <p:embed/>
                  </p:oleObj>
                </mc:Choice>
                <mc:Fallback>
                  <p:oleObj name="Worksheet" r:id="rId13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1" name="Line 16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2" name="Line 17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3" name="Text Box 18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1394" name="Text Box 19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138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138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53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5A0B6D-97F6-ED46-8569-7726C37869B0}" type="slidenum">
              <a:rPr lang="en-US" altLang="x-none" sz="1400"/>
              <a:pPr eaLnBrk="1" hangingPunct="1"/>
              <a:t>65</a:t>
            </a:fld>
            <a:endParaRPr lang="en-US" altLang="x-none" sz="1400"/>
          </a:p>
        </p:txBody>
      </p:sp>
      <p:sp>
        <p:nvSpPr>
          <p:cNvPr id="1024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2406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2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3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2409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2410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sp>
        <p:nvSpPr>
          <p:cNvPr id="10241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3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019C01-5F34-374C-A17A-A0B8165E9A92}" type="slidenum">
              <a:rPr lang="en-US" altLang="x-none" sz="1400"/>
              <a:pPr eaLnBrk="1" hangingPunct="1"/>
              <a:t>66</a:t>
            </a:fld>
            <a:endParaRPr lang="en-US" altLang="x-none" sz="1400"/>
          </a:p>
        </p:txBody>
      </p:sp>
      <p:sp>
        <p:nvSpPr>
          <p:cNvPr id="1034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3430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4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5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3433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3434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3435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3437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8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41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36" name="Worksheet" r:id="rId7" imgW="1400545" imgH="1190972" progId="Excel.Sheet.8">
                    <p:embed/>
                  </p:oleObj>
                </mc:Choice>
                <mc:Fallback>
                  <p:oleObj name="Worksheet" r:id="rId7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2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37" name="Worksheet" r:id="rId9" imgW="1400545" imgH="895842" progId="Excel.Sheet.8">
                    <p:embed/>
                  </p:oleObj>
                </mc:Choice>
                <mc:Fallback>
                  <p:oleObj name="Worksheet" r:id="rId9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3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3444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3436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2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679DE11-735D-054B-A6BB-95DF72E7C7C4}" type="slidenum">
              <a:rPr lang="en-US" altLang="x-none" sz="1400"/>
              <a:pPr eaLnBrk="1" hangingPunct="1"/>
              <a:t>67</a:t>
            </a:fld>
            <a:endParaRPr lang="en-US" altLang="x-none" sz="1400"/>
          </a:p>
        </p:txBody>
      </p:sp>
      <p:sp>
        <p:nvSpPr>
          <p:cNvPr id="1044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4454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6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7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4457" name="Group 1037"/>
          <p:cNvGrpSpPr>
            <a:grpSpLocks/>
          </p:cNvGrpSpPr>
          <p:nvPr/>
        </p:nvGrpSpPr>
        <p:grpSpPr bwMode="auto">
          <a:xfrm>
            <a:off x="5702300" y="1249363"/>
            <a:ext cx="2338388" cy="3000375"/>
            <a:chOff x="3784" y="811"/>
            <a:chExt cx="1473" cy="1890"/>
          </a:xfrm>
        </p:grpSpPr>
        <p:graphicFrame>
          <p:nvGraphicFramePr>
            <p:cNvPr id="104470" name="Object 1038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8" name="Worksheet" r:id="rId7" imgW="1400545" imgH="895842" progId="Excel.Sheet.8">
                    <p:embed/>
                  </p:oleObj>
                </mc:Choice>
                <mc:Fallback>
                  <p:oleObj name="Worksheet" r:id="rId7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1" name="Object 1039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9" name="Worksheet" r:id="rId9" imgW="1400545" imgH="600351" progId="Excel.Sheet.8">
                    <p:embed/>
                  </p:oleObj>
                </mc:Choice>
                <mc:Fallback>
                  <p:oleObj name="Worksheet" r:id="rId9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2" name="Line 1040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3" name="Line 1041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4" name="Text Box 1042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75" name="Text Box 1043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58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4459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4460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4462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3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4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5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466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0" name="Worksheet" r:id="rId11" imgW="1400545" imgH="1190972" progId="Excel.Sheet.8">
                    <p:embed/>
                  </p:oleObj>
                </mc:Choice>
                <mc:Fallback>
                  <p:oleObj name="Worksheet" r:id="rId11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7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1" name="Worksheet" r:id="rId13" imgW="1400545" imgH="895842" progId="Excel.Sheet.8">
                    <p:embed/>
                  </p:oleObj>
                </mc:Choice>
                <mc:Fallback>
                  <p:oleObj name="Worksheet" r:id="rId13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8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69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6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7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100" y="1796752"/>
            <a:ext cx="7380436" cy="4800600"/>
          </a:xfrm>
        </p:spPr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plans</a:t>
            </a:r>
          </a:p>
          <a:p>
            <a:pPr lvl="1"/>
            <a:r>
              <a:rPr lang="en-US" altLang="zh-CN" dirty="0" smtClean="0"/>
              <a:t>Pick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</a:p>
          <a:p>
            <a:r>
              <a:rPr lang="en-US" dirty="0"/>
              <a:t>In generating plans, keep goal in mind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e.g.: Goal is parallelism in system with fast 	net, consider partitioning relation(s)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.: Goal is reduction of net traffic, 			consider semi-joins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F1A3-9D67-764D-A344-100232037081}" type="slidenum">
              <a:rPr lang="zh-CN" altLang="en-US" smtClean="0"/>
              <a:pPr/>
              <a:t>68</a:t>
            </a:fld>
            <a:endParaRPr lang="zh-CN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277944" y="1143000"/>
            <a:ext cx="0" cy="1524000"/>
            <a:chOff x="3312" y="2832"/>
            <a:chExt cx="0" cy="96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8582744" y="1143000"/>
            <a:ext cx="0" cy="1524000"/>
            <a:chOff x="3312" y="2832"/>
            <a:chExt cx="0" cy="960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8887544" y="1143000"/>
            <a:ext cx="0" cy="1524000"/>
            <a:chOff x="3312" y="2832"/>
            <a:chExt cx="0" cy="960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7973144" y="1143000"/>
            <a:ext cx="0" cy="1524000"/>
            <a:chOff x="3312" y="2832"/>
            <a:chExt cx="0" cy="960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7668344" y="1143000"/>
            <a:ext cx="0" cy="1524000"/>
            <a:chOff x="3312" y="2832"/>
            <a:chExt cx="0" cy="960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AutoShape 19"/>
          <p:cNvSpPr>
            <a:spLocks/>
          </p:cNvSpPr>
          <p:nvPr/>
        </p:nvSpPr>
        <p:spPr bwMode="auto">
          <a:xfrm rot="16200000">
            <a:off x="8125544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973144" y="297180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u="none"/>
              <a:t>min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7668344" y="91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7973144" y="990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8277944" y="990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8430344" y="91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506544" y="83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049344" y="381000"/>
            <a:ext cx="47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u="none" dirty="0"/>
              <a:t>Q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77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0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01253A-58AB-9344-A0C3-5BCF9BD79F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150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4"/>
          <p:cNvSpPr txBox="1">
            <a:spLocks noChangeArrowheads="1"/>
          </p:cNvSpPr>
          <p:nvPr/>
        </p:nvSpPr>
        <p:spPr bwMode="auto">
          <a:xfrm>
            <a:off x="6286500" y="1857375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last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00188" y="3643313"/>
            <a:ext cx="4714875" cy="235743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 flipV="1">
            <a:off x="6215063" y="3143250"/>
            <a:ext cx="1643062" cy="1679575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3DD7558-148F-3147-97E0-9CA5AEA788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1214438" y="993775"/>
            <a:ext cx="6786562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The query resulting from decomposition and localization can be executed in many ways by choosing different data transfer paths.</a:t>
            </a:r>
          </a:p>
          <a:p>
            <a:pPr eaLnBrk="1" hangingPunct="1"/>
            <a:endParaRPr lang="en-US" altLang="zh-CN" sz="3600"/>
          </a:p>
          <a:p>
            <a:pPr eaLnBrk="1" hangingPunct="1"/>
            <a:r>
              <a:rPr lang="en-US" altLang="zh-CN" sz="3600"/>
              <a:t>We need an optimizer to choose a strategy close to the optimal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4266</TotalTime>
  <Words>2212</Words>
  <Application>Microsoft Macintosh PowerPoint</Application>
  <PresentationFormat>On-screen Show (4:3)</PresentationFormat>
  <Paragraphs>862</Paragraphs>
  <Slides>68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4" baseType="lpstr">
      <vt:lpstr>Calibri</vt:lpstr>
      <vt:lpstr>Courier New</vt:lpstr>
      <vt:lpstr>Gill Sans MT</vt:lpstr>
      <vt:lpstr>Mangal</vt:lpstr>
      <vt:lpstr>Symbol</vt:lpstr>
      <vt:lpstr>Tahoma</vt:lpstr>
      <vt:lpstr>Times New Roman</vt:lpstr>
      <vt:lpstr>Verdana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Worksheet</vt:lpstr>
      <vt:lpstr>Distributed Database Systems</vt:lpstr>
      <vt:lpstr>Review: Query Decomposition</vt:lpstr>
      <vt:lpstr>Review: Localization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PowerPoint Presentation</vt:lpstr>
      <vt:lpstr>PowerPoint Presentation</vt:lpstr>
      <vt:lpstr>Inputs to Query Optimizer</vt:lpstr>
      <vt:lpstr>Overview of Query Optimization</vt:lpstr>
      <vt:lpstr>Cost Model</vt:lpstr>
      <vt:lpstr>Cost Model</vt:lpstr>
      <vt:lpstr>Cost Model</vt:lpstr>
      <vt:lpstr>Cost Model</vt:lpstr>
      <vt:lpstr>Cost Model</vt:lpstr>
      <vt:lpstr>Cost Model</vt:lpstr>
      <vt:lpstr>Differences with centralized optimization</vt:lpstr>
      <vt:lpstr>Parallel/distributed sort</vt:lpstr>
      <vt:lpstr>PowerPoint Presentation</vt:lpstr>
      <vt:lpstr>Basic sort</vt:lpstr>
      <vt:lpstr>PowerPoint Presentation</vt:lpstr>
      <vt:lpstr> Same idea on different        architectures</vt:lpstr>
      <vt:lpstr>Range partitioning sort</vt:lpstr>
      <vt:lpstr>PowerPoint Presentation</vt:lpstr>
      <vt:lpstr> Selecting a good partition vector</vt:lpstr>
      <vt:lpstr>Example</vt:lpstr>
      <vt:lpstr> Sample scenario:</vt:lpstr>
      <vt:lpstr> Sample scenario:</vt:lpstr>
      <vt:lpstr>PowerPoint Presentation</vt:lpstr>
      <vt:lpstr>PowerPoint Presentation</vt:lpstr>
      <vt:lpstr>Variations</vt:lpstr>
      <vt:lpstr> More than one round</vt:lpstr>
      <vt:lpstr>Parallel external sort-merge</vt:lpstr>
      <vt:lpstr> Parallel/distributed Join</vt:lpstr>
      <vt:lpstr>Partitioned Join (Equi-join)</vt:lpstr>
      <vt:lpstr>Notes:</vt:lpstr>
      <vt:lpstr>PowerPoint Presentation</vt:lpstr>
      <vt:lpstr>Notes:</vt:lpstr>
      <vt:lpstr>General fragment and replicate join</vt:lpstr>
      <vt:lpstr> S is partitioned in similar fashion</vt:lpstr>
      <vt:lpstr>Notes:</vt:lpstr>
      <vt:lpstr>Motivation for Map-Reduce</vt:lpstr>
      <vt:lpstr>PowerPoint Presentation</vt:lpstr>
      <vt:lpstr>Building Text Index - Part I</vt:lpstr>
      <vt:lpstr>Building Text Index - Part II</vt:lpstr>
      <vt:lpstr>Generalizing: Map-Reduce</vt:lpstr>
      <vt:lpstr>Generalizing: Map-Reduce</vt:lpstr>
      <vt:lpstr> Semi-join</vt:lpstr>
      <vt:lpstr>Example: R      S</vt:lpstr>
      <vt:lpstr>Example: R      S</vt:lpstr>
      <vt:lpstr>Example: R      S</vt:lpstr>
      <vt:lpstr>PowerPoint Presentation</vt:lpstr>
      <vt:lpstr>PowerPoint Presentation</vt:lpstr>
      <vt:lpstr> In general:</vt:lpstr>
      <vt:lpstr>PowerPoint Presentation</vt:lpstr>
      <vt:lpstr> Three way joins with semi-joins</vt:lpstr>
      <vt:lpstr> Three way joins with semi-joins</vt:lpstr>
      <vt:lpstr> Three way joins with semi-joins</vt:lpstr>
      <vt:lpstr>PowerPoint Presentation</vt:lpstr>
      <vt:lpstr>Other parallel operations</vt:lpstr>
      <vt:lpstr>Example:</vt:lpstr>
      <vt:lpstr>Example:</vt:lpstr>
      <vt:lpstr>Example:</vt:lpstr>
      <vt:lpstr>Example:</vt:lpstr>
      <vt:lpstr>Example:</vt:lpstr>
      <vt:lpstr>Example:</vt:lpstr>
      <vt:lpstr>Summary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698</cp:revision>
  <dcterms:created xsi:type="dcterms:W3CDTF">2007-09-19T09:41:51Z</dcterms:created>
  <dcterms:modified xsi:type="dcterms:W3CDTF">2020-10-21T11:36:01Z</dcterms:modified>
</cp:coreProperties>
</file>