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4" r:id="rId6"/>
    <p:sldId id="263" r:id="rId7"/>
    <p:sldId id="266" r:id="rId8"/>
    <p:sldId id="267" r:id="rId9"/>
    <p:sldId id="259" r:id="rId10"/>
    <p:sldId id="268" r:id="rId11"/>
    <p:sldId id="270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04"/>
    <p:restoredTop sz="94724"/>
  </p:normalViewPr>
  <p:slideViewPr>
    <p:cSldViewPr snapToGrid="0" snapToObjects="1">
      <p:cViewPr varScale="1">
        <p:scale>
          <a:sx n="100" d="100"/>
          <a:sy n="100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93D25-72FF-DF43-9FD9-A93062643AD4}" type="datetimeFigureOut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B1C1C-27EB-B044-91BE-A6F135C77D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967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DB1C1C-27EB-B044-91BE-A6F135C77D0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80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72876-0F39-8941-AA7D-5C22C1499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0D4BCD-7972-D446-B4F9-B16EE7684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B9951F-9C43-9048-BB3B-14589044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BE2A-F7BA-4D49-9ECB-378BAC180AFF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9DBA7-837A-AC40-8588-F6939A41C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24B18-ACB6-C545-8209-3B8F175A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E3DB-F932-104A-8FF6-56BF3D1B99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819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466C1-971B-D141-B4DF-2B205AA7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354766-E1C4-0E45-813A-CEB680B51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2pPr>
            <a:lvl3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3pPr>
            <a:lvl4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4pPr>
            <a:lvl5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F89EAA-9CB6-984B-80E6-77E80F3C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fld id="{F2ED06DF-D375-F743-A3A3-B99CC6100824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D9E15-D230-6245-B0C9-7BBEB589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0FE2E-9AA4-1149-B395-D0BD6F86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fld id="{F8CCE3DB-F932-104A-8FF6-56BF3D1B99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329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2C9AF5-820A-9040-85E5-1A6A995B8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FEDDF3-DDD5-CC43-88E6-B80C1DD16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2pPr>
            <a:lvl3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3pPr>
            <a:lvl4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4pPr>
            <a:lvl5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9F97A9-2993-5840-9D5B-F2F5E6F9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fld id="{3E6709FB-0726-1549-A790-DEE0B9A34C2D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8EF93-AFDB-D54C-9F4E-A2AE4EAD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9DA6B-8D93-9044-9A36-8C4E73A8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fld id="{F8CCE3DB-F932-104A-8FF6-56BF3D1B99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753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CBFA5-92B2-684F-8897-A7171D2E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A66D9-FCAD-0143-9889-B742594E0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2pPr>
            <a:lvl3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3pPr>
            <a:lvl4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4pPr>
            <a:lvl5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CDFB0-C7D5-6C45-9F6F-DFB89FB7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1010-BD20-8B47-96D1-E0FEADC8FB46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4D83C-A9F9-5F44-9D12-65022570D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A9DA2F-9785-0C4D-8228-6E5FA421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E3DB-F932-104A-8FF6-56BF3D1B99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530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B712BC-E130-714B-909E-FF7603FA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32EAD-B788-5844-9195-1309B426B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4DC263-88F5-AC46-A605-AC974551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38-DDCB-D941-AC5D-6C52A28801C8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EF487-9D7B-3644-9B6C-CCC58C75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6EDE1-8D97-F144-B4E7-C4F54DCE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E3DB-F932-104A-8FF6-56BF3D1B99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642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3CEA4-23E4-DD4C-A40D-EBAA4E0E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8F1AE-648B-E440-B20F-D0D77355D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2pPr>
            <a:lvl3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3pPr>
            <a:lvl4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4pPr>
            <a:lvl5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8A6D64-CE68-3844-B32C-CEB343EAF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2pPr>
            <a:lvl3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3pPr>
            <a:lvl4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4pPr>
            <a:lvl5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2DF586-9D8B-884E-9A83-898C12155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B0EB2-5DC0-0145-B9D5-FA58049AAD19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36448D-0D69-2644-98AD-49FC18BE8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32B1A-1675-8D42-8916-7B2D39AE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E3DB-F932-104A-8FF6-56BF3D1B99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464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BEAB6-B71C-2344-B83B-C6F0C170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8907E-1E6C-DC49-9242-B66A22BEB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B7E2CF-6508-A441-BC88-95F592F7B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2pPr>
            <a:lvl3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3pPr>
            <a:lvl4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4pPr>
            <a:lvl5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F92553-8E61-C44A-B621-606FF2DE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E55C7BD-A1D5-DF49-9721-558882D2D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2pPr>
            <a:lvl3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3pPr>
            <a:lvl4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4pPr>
            <a:lvl5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A05670-EB5F-724E-8BBB-2D14DCFC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7693-A279-9142-9E89-152E7910CBF8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5BC98-179D-2246-B5F8-337E56B03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4093EA-B3D9-FF40-B081-DDD5A1383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E3DB-F932-104A-8FF6-56BF3D1B99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311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43D46-F11F-9C47-BD9D-6CF855711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D11D58-41EB-A14F-9750-8761ED4E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FDB40-6195-4949-A996-90B175549AF7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138E22-933F-BB47-B7F2-C49FB194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9E77B3-E323-1F40-9816-FDCBB0D2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E3DB-F932-104A-8FF6-56BF3D1B99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56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F1A0D2-2C82-D14D-AA76-B4440E36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8C64A-8A15-914C-993D-739755FBCCA0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91FC68-F64C-3D48-9AE4-24D3877D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3A3750-AF99-D346-8F2A-F35B4470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E3DB-F932-104A-8FF6-56BF3D1B99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08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2B9F1-2AD0-C549-87A9-94BC6A0D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932A7-C412-C244-B304-554B2C4D9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>
              <a:defRPr sz="28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2pPr>
            <a:lvl3pPr>
              <a:defRPr sz="24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3pPr>
            <a:lvl4pPr>
              <a:defRPr sz="20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4pPr>
            <a:lvl5pPr>
              <a:defRPr sz="20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0F977-6D6D-5D48-8D64-C606F9203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2086FE-CAA5-EB41-983C-15DA10DA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fld id="{ECB8B6E5-F553-B84C-9F5F-2A8D29A0AC03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348A23-8051-8443-8C29-2C2AE274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E329D8-681F-CC48-9B8D-8F52CE7B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fld id="{F8CCE3DB-F932-104A-8FF6-56BF3D1B99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73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53066-4FB5-114F-B236-739C9DE0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8D805B-6E25-2343-AC0F-DB65091CA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894C68-BBAC-654F-9C2A-794FBBA8A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4708C8-D81F-4A4B-88BA-CA8DA9BD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fld id="{C9B13AD4-1817-C949-A696-465018C4E4F1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B84DD2-095F-BB40-9054-FC3D7D2A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A4949-8A34-A741-B35C-7D130C72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fld id="{F8CCE3DB-F932-104A-8FF6-56BF3D1B99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109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F73A3A-D4FA-384A-9AB0-33C5E110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00B44E-B18F-D842-B43F-042E7479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47AE3-E4FE-F043-80E6-031C3A9E2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fld id="{7E84213A-0A27-784A-A8D4-DD86C225CB49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24A239-F16E-794C-8DE8-40A08A243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632703-88D1-FC4F-88FC-C3322AA63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merican Typewriter" panose="02090604020004020304" pitchFamily="18" charset="0"/>
                <a:ea typeface="楷体" panose="02010609060101010101" pitchFamily="49" charset="-122"/>
              </a:defRPr>
            </a:lvl1pPr>
          </a:lstStyle>
          <a:p>
            <a:fld id="{F8CCE3DB-F932-104A-8FF6-56BF3D1B996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790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merican Typewriter" panose="02090604020004020304" pitchFamily="18" charset="0"/>
          <a:ea typeface="楷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://thesecretlivesofdata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tcd.io/docs/v3.3/demo/" TargetMode="External"/><Relationship Id="rId2" Type="http://schemas.openxmlformats.org/officeDocument/2006/relationships/hyperlink" Target="https://github.com/etcd-io/etcd/releases?page=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hesecretlivesofdata.com/" TargetMode="External"/><Relationship Id="rId4" Type="http://schemas.openxmlformats.org/officeDocument/2006/relationships/hyperlink" Target="https://www.cnblogs.com/kluan/p/5993767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cd-io/etcd/releases?page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tcd.io/docs/v3.3/dem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49940-9443-F44E-981F-71CDB313CF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/>
              <a:t>etcd</a:t>
            </a:r>
            <a:r>
              <a:rPr kumimoji="1" lang="zh-CN" altLang="en-US" dirty="0"/>
              <a:t> </a:t>
            </a:r>
            <a:r>
              <a:rPr kumimoji="1" lang="en-US" altLang="zh-CN" dirty="0"/>
              <a:t>tutorial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F46913-EBF0-8E45-93C1-73D970929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安装、配置、使用与原理</a:t>
            </a:r>
            <a:endParaRPr kumimoji="1" lang="en-US" altLang="zh-CN" dirty="0"/>
          </a:p>
          <a:p>
            <a:r>
              <a:rPr kumimoji="1" lang="zh-CN" altLang="en-US" dirty="0"/>
              <a:t>李晓桐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189E54-04E8-0B4C-BFF8-87D5DE87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364F-AA8F-C145-B298-3860F2E177F3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87485-2475-544E-ACAC-49E09AF5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810F9C-8229-5744-AD44-A3F6CD6E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E3DB-F932-104A-8FF6-56BF3D1B996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2469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64177-A9D8-8649-AE9F-68AED980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使用：</a:t>
            </a:r>
            <a:r>
              <a:rPr kumimoji="1" lang="en-US" altLang="zh-CN" dirty="0" err="1"/>
              <a:t>put+get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5D02E-AB76-5C42-AE09-5CCA249A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1010-BD20-8B47-96D1-E0FEADC8FB46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641C2-CFB9-E040-B972-A2813F5F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9A34E-CE93-1841-BA54-B0A3D4B2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E3DB-F932-104A-8FF6-56BF3D1B9960}" type="slidenum">
              <a:rPr kumimoji="1" lang="zh-CN" altLang="en-US" smtClean="0"/>
              <a:t>10</a:t>
            </a:fld>
            <a:endParaRPr kumimoji="1"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7C8F2C-C177-7544-9E77-5AD3979C3527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1491342" y="1530383"/>
            <a:ext cx="5274310" cy="31137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09E21E1-0EF3-C84C-BA18-FF2D66EF91FB}"/>
              </a:ext>
            </a:extLst>
          </p:cNvPr>
          <p:cNvPicPr/>
          <p:nvPr/>
        </p:nvPicPr>
        <p:blipFill>
          <a:blip r:embed="rId3"/>
          <a:srcRect/>
          <a:stretch/>
        </p:blipFill>
        <p:spPr>
          <a:xfrm>
            <a:off x="3585983" y="2444251"/>
            <a:ext cx="5265143" cy="3121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94B6A17-C1D5-1C40-86FF-36D517AD2913}"/>
              </a:ext>
            </a:extLst>
          </p:cNvPr>
          <p:cNvPicPr/>
          <p:nvPr/>
        </p:nvPicPr>
        <p:blipFill>
          <a:blip r:embed="rId4"/>
          <a:srcRect/>
          <a:stretch/>
        </p:blipFill>
        <p:spPr>
          <a:xfrm>
            <a:off x="5943302" y="3450159"/>
            <a:ext cx="5253133" cy="31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0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64177-A9D8-8649-AE9F-68AED980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使用：更多功能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5D02E-AB76-5C42-AE09-5CCA249A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1010-BD20-8B47-96D1-E0FEADC8FB46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641C2-CFB9-E040-B972-A2813F5F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9A34E-CE93-1841-BA54-B0A3D4B2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E3DB-F932-104A-8FF6-56BF3D1B9960}" type="slidenum">
              <a:rPr kumimoji="1" lang="zh-CN" altLang="en-US" smtClean="0"/>
              <a:t>11</a:t>
            </a:fld>
            <a:endParaRPr kumimoji="1" lang="zh-CN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F19E534-2E6A-A544-BB0D-A1A3D00F6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637900"/>
              </p:ext>
            </p:extLst>
          </p:nvPr>
        </p:nvGraphicFramePr>
        <p:xfrm>
          <a:off x="970521" y="1942006"/>
          <a:ext cx="8882927" cy="3962400"/>
        </p:xfrm>
        <a:graphic>
          <a:graphicData uri="http://schemas.openxmlformats.org/drawingml/2006/table">
            <a:tbl>
              <a:tblPr firstRow="1" firstCol="1" bandRow="1"/>
              <a:tblGrid>
                <a:gridCol w="2274739">
                  <a:extLst>
                    <a:ext uri="{9D8B030D-6E8A-4147-A177-3AD203B41FA5}">
                      <a16:colId xmlns:a16="http://schemas.microsoft.com/office/drawing/2014/main" val="1682638242"/>
                    </a:ext>
                  </a:extLst>
                </a:gridCol>
                <a:gridCol w="6608188">
                  <a:extLst>
                    <a:ext uri="{9D8B030D-6E8A-4147-A177-3AD203B41FA5}">
                      <a16:colId xmlns:a16="http://schemas.microsoft.com/office/drawing/2014/main" val="2861510898"/>
                    </a:ext>
                  </a:extLst>
                </a:gridCol>
              </a:tblGrid>
              <a:tr h="246396">
                <a:tc>
                  <a:txBody>
                    <a:bodyPr/>
                    <a:lstStyle/>
                    <a:p>
                      <a:pPr algn="l"/>
                      <a:r>
                        <a:rPr lang="zh-CN" sz="2000" b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功能</a:t>
                      </a:r>
                      <a:endParaRPr lang="zh-CN" sz="2000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b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解释</a:t>
                      </a:r>
                      <a:endParaRPr lang="zh-CN" sz="2000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964047"/>
                  </a:ext>
                </a:extLst>
              </a:tr>
              <a:tr h="246396">
                <a:tc>
                  <a:txBody>
                    <a:bodyPr/>
                    <a:lstStyle/>
                    <a:p>
                      <a:pPr algn="l"/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Get by prefix</a:t>
                      </a:r>
                      <a:endParaRPr lang="zh-CN" sz="2000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通过前缀查找</a:t>
                      </a: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key</a:t>
                      </a:r>
                      <a:r>
                        <a:rPr lang="zh-CN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对应的</a:t>
                      </a: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value</a:t>
                      </a:r>
                      <a:endParaRPr lang="zh-CN" sz="2000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1886584"/>
                  </a:ext>
                </a:extLst>
              </a:tr>
              <a:tr h="246396">
                <a:tc>
                  <a:txBody>
                    <a:bodyPr/>
                    <a:lstStyle/>
                    <a:p>
                      <a:pPr algn="l"/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Delete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删除一个</a:t>
                      </a: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key</a:t>
                      </a:r>
                      <a:endParaRPr lang="zh-CN" sz="2000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299882"/>
                  </a:ext>
                </a:extLst>
              </a:tr>
              <a:tr h="246396">
                <a:tc>
                  <a:txBody>
                    <a:bodyPr/>
                    <a:lstStyle/>
                    <a:p>
                      <a:pPr algn="l"/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Transactional write</a:t>
                      </a:r>
                      <a:endParaRPr lang="zh-CN" sz="2000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将一组请求包装在一次事务里</a:t>
                      </a:r>
                      <a:endParaRPr lang="zh-CN" sz="2000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523733"/>
                  </a:ext>
                </a:extLst>
              </a:tr>
              <a:tr h="246396">
                <a:tc>
                  <a:txBody>
                    <a:bodyPr/>
                    <a:lstStyle/>
                    <a:p>
                      <a:pPr algn="l"/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Lease</a:t>
                      </a:r>
                      <a:endParaRPr lang="zh-CN" sz="2000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使用</a:t>
                      </a: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TTL</a:t>
                      </a:r>
                      <a:r>
                        <a:rPr lang="zh-CN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写</a:t>
                      </a:r>
                      <a:endParaRPr lang="zh-CN" sz="2000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456637"/>
                  </a:ext>
                </a:extLst>
              </a:tr>
              <a:tr h="246396">
                <a:tc>
                  <a:txBody>
                    <a:bodyPr/>
                    <a:lstStyle/>
                    <a:p>
                      <a:pPr algn="l"/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Watch</a:t>
                      </a:r>
                      <a:endParaRPr lang="zh-CN" sz="2000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查看某一</a:t>
                      </a: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key</a:t>
                      </a:r>
                      <a:r>
                        <a:rPr lang="zh-CN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是否改变</a:t>
                      </a: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value</a:t>
                      </a:r>
                      <a:endParaRPr lang="zh-CN" sz="2000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328525"/>
                  </a:ext>
                </a:extLst>
              </a:tr>
              <a:tr h="246396">
                <a:tc>
                  <a:txBody>
                    <a:bodyPr/>
                    <a:lstStyle/>
                    <a:p>
                      <a:pPr algn="l"/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Distributed lock</a:t>
                      </a:r>
                      <a:endParaRPr lang="zh-CN" sz="2000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 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599819"/>
                  </a:ext>
                </a:extLst>
              </a:tr>
              <a:tr h="246396"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Snapshot</a:t>
                      </a:r>
                      <a:endParaRPr lang="zh-CN" sz="2000" b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b="1" kern="100" dirty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将当前的</a:t>
                      </a:r>
                      <a:r>
                        <a:rPr lang="en-US" sz="2000" b="1" kern="100" dirty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key-value</a:t>
                      </a:r>
                      <a:r>
                        <a:rPr lang="zh-CN" sz="2000" b="1" kern="100" dirty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的快照存入数据库</a:t>
                      </a:r>
                      <a:endParaRPr lang="zh-CN" sz="2000" b="1" kern="100" dirty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609717"/>
                  </a:ext>
                </a:extLst>
              </a:tr>
              <a:tr h="246396"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Elections</a:t>
                      </a:r>
                      <a:endParaRPr lang="zh-CN" sz="2000" b="1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b="1" kern="100" dirty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选举集群中的</a:t>
                      </a:r>
                      <a:r>
                        <a:rPr lang="en-US" sz="2000" b="1" kern="100" dirty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leader</a:t>
                      </a:r>
                      <a:endParaRPr lang="zh-CN" sz="2000" b="1" kern="100" dirty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5582265"/>
                  </a:ext>
                </a:extLst>
              </a:tr>
              <a:tr h="246396">
                <a:tc>
                  <a:txBody>
                    <a:bodyPr/>
                    <a:lstStyle/>
                    <a:p>
                      <a:pPr algn="l"/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Cluster status</a:t>
                      </a:r>
                      <a:endParaRPr lang="zh-CN" sz="2000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查看集群状态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451971"/>
                  </a:ext>
                </a:extLst>
              </a:tr>
              <a:tr h="246396">
                <a:tc>
                  <a:txBody>
                    <a:bodyPr/>
                    <a:lstStyle/>
                    <a:p>
                      <a:pPr algn="l"/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Migrate</a:t>
                      </a:r>
                      <a:endParaRPr lang="zh-CN" sz="2000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从</a:t>
                      </a: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v2</a:t>
                      </a:r>
                      <a:r>
                        <a:rPr lang="zh-CN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版本转换至</a:t>
                      </a: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v3</a:t>
                      </a:r>
                      <a:r>
                        <a:rPr lang="zh-CN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版本</a:t>
                      </a:r>
                      <a:endParaRPr lang="zh-CN" sz="2000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816891"/>
                  </a:ext>
                </a:extLst>
              </a:tr>
              <a:tr h="246396">
                <a:tc>
                  <a:txBody>
                    <a:bodyPr/>
                    <a:lstStyle/>
                    <a:p>
                      <a:pPr algn="l"/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Member</a:t>
                      </a:r>
                      <a:endParaRPr lang="zh-CN" sz="2000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对于集群中成员的操作，包括</a:t>
                      </a:r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add, removed</a:t>
                      </a:r>
                      <a:r>
                        <a:rPr lang="zh-CN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等</a:t>
                      </a:r>
                      <a:endParaRPr lang="zh-CN" sz="2000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889698"/>
                  </a:ext>
                </a:extLst>
              </a:tr>
              <a:tr h="246396">
                <a:tc>
                  <a:txBody>
                    <a:bodyPr/>
                    <a:lstStyle/>
                    <a:p>
                      <a:pPr algn="l"/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Auth</a:t>
                      </a:r>
                      <a:endParaRPr lang="zh-CN" sz="2000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2000" kern="100" dirty="0">
                          <a:effectLst/>
                          <a:latin typeface="Calibri" panose="020F0502020204030204" pitchFamily="34" charset="0"/>
                          <a:ea typeface="楷体" panose="02010609060101010101" pitchFamily="49" charset="-122"/>
                          <a:cs typeface="Calibri" panose="020F0502020204030204" pitchFamily="34" charset="0"/>
                        </a:rPr>
                        <a:t>用户权限设置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9072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55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C2EED-133B-7D4F-B801-21BEC357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602D17-4C86-384A-8A70-5DBD99B1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9014" cy="3755368"/>
          </a:xfrm>
        </p:spPr>
        <p:txBody>
          <a:bodyPr/>
          <a:lstStyle/>
          <a:p>
            <a:r>
              <a:rPr kumimoji="1" lang="zh-CN" altLang="en-US" dirty="0">
                <a:hlinkClick r:id="rId2"/>
              </a:rPr>
              <a:t>动画演示</a:t>
            </a:r>
            <a:r>
              <a:rPr kumimoji="1" lang="en-US" altLang="zh-CN" dirty="0"/>
              <a:t>raft</a:t>
            </a:r>
            <a:r>
              <a:rPr kumimoji="1" lang="zh-CN" altLang="en-US" dirty="0"/>
              <a:t>协议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分布式系统的一致性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leader</a:t>
            </a:r>
            <a:r>
              <a:rPr kumimoji="1" lang="zh-CN" altLang="en-US" dirty="0"/>
              <a:t>选举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Log Replication</a:t>
            </a:r>
            <a:r>
              <a:rPr kumimoji="1" lang="zh-CN" altLang="en-US" dirty="0"/>
              <a:t>基于日志的复制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Raft</a:t>
            </a:r>
            <a:r>
              <a:rPr kumimoji="1" lang="zh-CN" altLang="en-US" dirty="0"/>
              <a:t>的论文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36606-7B93-754D-A9D9-F58A97CF4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1010-BD20-8B47-96D1-E0FEADC8FB46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66DB53-17B0-9A4C-822B-B6C5B771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F12AB-67F7-584B-9744-684E8E104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E3DB-F932-104A-8FF6-56BF3D1B9960}" type="slidenum">
              <a:rPr kumimoji="1" lang="zh-CN" altLang="en-US" smtClean="0"/>
              <a:t>12</a:t>
            </a:fld>
            <a:endParaRPr kumimoji="1" lang="zh-CN" altLang="en-US"/>
          </a:p>
        </p:txBody>
      </p:sp>
      <p:pic>
        <p:nvPicPr>
          <p:cNvPr id="11" name="图片 10" descr="图表, 气泡图&#10;&#10;描述已自动生成">
            <a:hlinkClick r:id="rId2"/>
            <a:extLst>
              <a:ext uri="{FF2B5EF4-FFF2-40B4-BE49-F238E27FC236}">
                <a16:creationId xmlns:a16="http://schemas.microsoft.com/office/drawing/2014/main" id="{88C2F147-EC43-EE40-8B12-1539D579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378" y="1929881"/>
            <a:ext cx="39624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5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09EAF-2E4A-0B4A-9151-95DA9C8B5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D72A9-FE1E-3045-80BD-7C92D7E99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hlinkClick r:id="rId2"/>
              </a:rPr>
              <a:t>安装</a:t>
            </a:r>
            <a:r>
              <a:rPr kumimoji="1" lang="en-US" altLang="zh-CN" dirty="0">
                <a:hlinkClick r:id="rId2"/>
              </a:rPr>
              <a:t>etcd</a:t>
            </a:r>
            <a:endParaRPr kumimoji="1" lang="en-US" altLang="zh-CN" dirty="0">
              <a:hlinkClick r:id="rId3"/>
            </a:endParaRPr>
          </a:p>
          <a:p>
            <a:r>
              <a:rPr kumimoji="1" lang="en-US" altLang="zh-CN" dirty="0">
                <a:hlinkClick r:id="rId3"/>
              </a:rPr>
              <a:t>etcd</a:t>
            </a:r>
            <a:r>
              <a:rPr kumimoji="1" lang="zh-CN" altLang="en-US" dirty="0">
                <a:hlinkClick r:id="rId3"/>
              </a:rPr>
              <a:t>官方文档</a:t>
            </a:r>
            <a:r>
              <a:rPr kumimoji="1" lang="en-US" altLang="zh-CN" dirty="0">
                <a:hlinkClick r:id="rId3"/>
              </a:rPr>
              <a:t>demo</a:t>
            </a:r>
            <a:r>
              <a:rPr kumimoji="1" lang="zh-CN" altLang="en-US" dirty="0">
                <a:hlinkClick r:id="rId3"/>
              </a:rPr>
              <a:t>篇</a:t>
            </a:r>
            <a:endParaRPr kumimoji="1" lang="en-US" altLang="zh-CN" dirty="0"/>
          </a:p>
          <a:p>
            <a:r>
              <a:rPr kumimoji="1" lang="zh-CN" altLang="en-US" dirty="0">
                <a:hlinkClick r:id="rId4"/>
              </a:rPr>
              <a:t>教你如何开启</a:t>
            </a:r>
            <a:r>
              <a:rPr kumimoji="1" lang="en-US" altLang="zh-CN" dirty="0">
                <a:hlinkClick r:id="rId4"/>
              </a:rPr>
              <a:t>/</a:t>
            </a:r>
            <a:r>
              <a:rPr kumimoji="1" lang="zh-CN" altLang="en-US" dirty="0">
                <a:hlinkClick r:id="rId4"/>
              </a:rPr>
              <a:t>关闭</a:t>
            </a:r>
            <a:r>
              <a:rPr kumimoji="1" lang="en-US" altLang="zh-CN" dirty="0">
                <a:hlinkClick r:id="rId4"/>
              </a:rPr>
              <a:t>ubuntu</a:t>
            </a:r>
            <a:r>
              <a:rPr kumimoji="1" lang="zh-CN" altLang="en-US" dirty="0">
                <a:hlinkClick r:id="rId4"/>
              </a:rPr>
              <a:t>防火墙</a:t>
            </a:r>
            <a:endParaRPr kumimoji="1" lang="en-US" altLang="zh-CN" dirty="0"/>
          </a:p>
          <a:p>
            <a:r>
              <a:rPr kumimoji="1" lang="en-US" altLang="zh-CN" dirty="0">
                <a:hlinkClick r:id="rId5"/>
              </a:rPr>
              <a:t>Visualizations Raft: Understandable Distributed Consencus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40050-3A62-B541-9724-FDD886EE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1010-BD20-8B47-96D1-E0FEADC8FB46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F372A-4E0D-6B40-8319-9A1FB65C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D559E-646C-214B-B88E-594071C2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E3DB-F932-104A-8FF6-56BF3D1B996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720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7A4CC-5691-CA4A-BD7A-78E88216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谢谢聆听☀️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F06777-68FF-2342-94EF-42910B244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4C938-DDCB-D941-AC5D-6C52A28801C8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96E5BF-124A-9041-9266-A9174FF7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B3F17-38B9-DF41-B01E-9F9924297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E3DB-F932-104A-8FF6-56BF3D1B996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81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F369F-3E18-AE47-9531-F25771BE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安装：环境准备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166D5-18CC-3345-A487-30F27A610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0186" cy="4370224"/>
          </a:xfrm>
        </p:spPr>
        <p:txBody>
          <a:bodyPr/>
          <a:lstStyle/>
          <a:p>
            <a:r>
              <a:rPr kumimoji="1" lang="en-US" altLang="zh-CN" dirty="0"/>
              <a:t>3</a:t>
            </a:r>
            <a:r>
              <a:rPr kumimoji="1" lang="zh-CN" altLang="en-US" dirty="0"/>
              <a:t>台机器</a:t>
            </a:r>
            <a:endParaRPr kumimoji="1" lang="en-US" altLang="zh-CN" dirty="0"/>
          </a:p>
          <a:p>
            <a:r>
              <a:rPr kumimoji="1" lang="zh-CN" altLang="en-US" dirty="0">
                <a:hlinkClick r:id="rId3"/>
              </a:rPr>
              <a:t>官网</a:t>
            </a:r>
            <a:r>
              <a:rPr kumimoji="1" lang="zh-CN" altLang="en-US" dirty="0"/>
              <a:t>上列举各种版本的</a:t>
            </a:r>
            <a:r>
              <a:rPr kumimoji="1" lang="en-US" altLang="zh-CN" dirty="0" err="1"/>
              <a:t>etcd</a:t>
            </a:r>
            <a:r>
              <a:rPr kumimoji="1" lang="zh-CN" altLang="en-US" dirty="0"/>
              <a:t>安装包</a:t>
            </a:r>
            <a:endParaRPr kumimoji="1" lang="en-US" altLang="zh-CN" dirty="0"/>
          </a:p>
          <a:p>
            <a:r>
              <a:rPr kumimoji="1" lang="zh-CN" altLang="en-US" dirty="0"/>
              <a:t>下载后解压即可使用</a:t>
            </a:r>
            <a:endParaRPr kumimoji="1" lang="en-US" altLang="zh-CN" dirty="0"/>
          </a:p>
          <a:p>
            <a:r>
              <a:rPr kumimoji="1" lang="zh-CN" altLang="en-US" dirty="0"/>
              <a:t>运行</a:t>
            </a:r>
            <a:r>
              <a:rPr kumimoji="1"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kumimoji="1" lang="en-US" altLang="zh-CN" dirty="0" err="1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etcd</a:t>
            </a:r>
            <a:r>
              <a:rPr kumimoji="1" lang="en-US" altLang="zh-CN" dirty="0">
                <a:solidFill>
                  <a:schemeClr val="bg1"/>
                </a:solidFill>
                <a:highlight>
                  <a:srgbClr val="00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--version</a:t>
            </a:r>
            <a:r>
              <a:rPr kumimoji="1" lang="zh-CN" altLang="en-US" dirty="0"/>
              <a:t>查看是否成功安装</a:t>
            </a:r>
            <a:r>
              <a:rPr kumimoji="1" lang="en-US" altLang="zh-CN" dirty="0" err="1"/>
              <a:t>etcd</a:t>
            </a:r>
            <a:endParaRPr kumimoji="1" lang="en-US" altLang="zh-CN" dirty="0"/>
          </a:p>
          <a:p>
            <a:r>
              <a:rPr kumimoji="1" lang="zh-CN" altLang="en-US" b="1" dirty="0"/>
              <a:t>开启防火墙</a:t>
            </a:r>
            <a:endParaRPr kumimoji="1" lang="en-US" altLang="zh-CN" b="1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E2699E-A2F1-6F42-A1F5-DFF7BEFE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1010-BD20-8B47-96D1-E0FEADC8FB46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1C431B-C068-9B4C-9587-DCB4E760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94B98-9402-B54A-BE4A-980315F3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E3DB-F932-104A-8FF6-56BF3D1B9960}" type="slidenum">
              <a:rPr kumimoji="1" lang="zh-CN" altLang="en-US" smtClean="0"/>
              <a:t>2</a:t>
            </a:fld>
            <a:endParaRPr kumimoji="1" lang="zh-CN" altLang="en-US"/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6FA6F1DF-BE4D-144E-9A0D-CFE0EEA86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439" y="2896084"/>
            <a:ext cx="5365050" cy="3547633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B795338-9642-7F4E-AAC0-D6A6C64E0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4763"/>
              </p:ext>
            </p:extLst>
          </p:nvPr>
        </p:nvGraphicFramePr>
        <p:xfrm>
          <a:off x="5710736" y="1027906"/>
          <a:ext cx="5643064" cy="1423196"/>
        </p:xfrm>
        <a:graphic>
          <a:graphicData uri="http://schemas.openxmlformats.org/drawingml/2006/table">
            <a:tbl>
              <a:tblPr firstRow="1" firstCol="1" bandRow="1"/>
              <a:tblGrid>
                <a:gridCol w="2821532">
                  <a:extLst>
                    <a:ext uri="{9D8B030D-6E8A-4147-A177-3AD203B41FA5}">
                      <a16:colId xmlns:a16="http://schemas.microsoft.com/office/drawing/2014/main" val="1135352780"/>
                    </a:ext>
                  </a:extLst>
                </a:gridCol>
                <a:gridCol w="2821532">
                  <a:extLst>
                    <a:ext uri="{9D8B030D-6E8A-4147-A177-3AD203B41FA5}">
                      <a16:colId xmlns:a16="http://schemas.microsoft.com/office/drawing/2014/main" val="2144076666"/>
                    </a:ext>
                  </a:extLst>
                </a:gridCol>
              </a:tblGrid>
              <a:tr h="355799"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 dirty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账号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b="1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密码</a:t>
                      </a:r>
                      <a:endParaRPr lang="zh-CN" sz="2000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350888"/>
                  </a:ext>
                </a:extLst>
              </a:tr>
              <a:tr h="355799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45.76.175.78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Y1%bV+_vC4+2$C#6</a:t>
                      </a:r>
                      <a:endParaRPr lang="zh-CN" sz="2000" kern="10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944642"/>
                  </a:ext>
                </a:extLst>
              </a:tr>
              <a:tr h="355799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104.238.141.41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}1xEQ!X!cAnr]?</a:t>
                      </a:r>
                      <a:r>
                        <a:rPr lang="en-US" sz="2000" kern="100" dirty="0" err="1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yY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167545"/>
                  </a:ext>
                </a:extLst>
              </a:tr>
              <a:tr h="355799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45.32.173.175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F(f7Nt{</a:t>
                      </a:r>
                      <a:r>
                        <a:rPr lang="en-US" sz="2000" kern="100" dirty="0" err="1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Hv</a:t>
                      </a:r>
                      <a:r>
                        <a:rPr lang="en-US" sz="2000" kern="100" dirty="0">
                          <a:effectLst/>
                          <a:latin typeface="Cambria Math" panose="02040503050406030204" pitchFamily="18" charset="0"/>
                          <a:ea typeface="楷体" panose="02010609060101010101" pitchFamily="49" charset="-122"/>
                          <a:cs typeface="Times New Roman (正文 CS 字体)"/>
                        </a:rPr>
                        <a:t>-CLU@,M</a:t>
                      </a:r>
                      <a:endParaRPr lang="zh-CN" sz="2000" kern="100" dirty="0">
                        <a:effectLst/>
                        <a:latin typeface="Cambria Math" panose="02040503050406030204" pitchFamily="18" charset="0"/>
                        <a:ea typeface="楷体" panose="02010609060101010101" pitchFamily="49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2043311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97F4CA35-4AD2-114B-BA1F-087FAC85B843}"/>
              </a:ext>
            </a:extLst>
          </p:cNvPr>
          <p:cNvSpPr/>
          <p:nvPr/>
        </p:nvSpPr>
        <p:spPr>
          <a:xfrm>
            <a:off x="5710736" y="1393507"/>
            <a:ext cx="5643064" cy="1044895"/>
          </a:xfrm>
          <a:prstGeom prst="rect">
            <a:avLst/>
          </a:prstGeom>
          <a:pattFill prst="pct20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272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BAFCA-BF80-7648-B7DA-0097737F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配置：所有节点的配置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E68D3-1052-4246-893B-065886AF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1010-BD20-8B47-96D1-E0FEADC8FB46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A506DE-3995-3D40-B151-4C341F51C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0542EB-C7B9-7E4C-AACF-5491D181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E3DB-F932-104A-8FF6-56BF3D1B9960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76247296-2867-D445-A8F9-9DEC15978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2343" cy="4351338"/>
          </a:xfrm>
        </p:spPr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 err="1">
                <a:hlinkClick r:id="rId2"/>
              </a:rPr>
              <a:t>etcd</a:t>
            </a:r>
            <a:r>
              <a:rPr lang="zh-CN" altLang="en-US" dirty="0">
                <a:hlinkClick r:id="rId2"/>
              </a:rPr>
              <a:t>官网</a:t>
            </a:r>
            <a:r>
              <a:rPr lang="zh-CN" altLang="en-US" dirty="0"/>
              <a:t>的配置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 descr="图形用户界面, 文本&#10;&#10;描述已自动生成">
            <a:hlinkClick r:id="rId2"/>
            <a:extLst>
              <a:ext uri="{FF2B5EF4-FFF2-40B4-BE49-F238E27FC236}">
                <a16:creationId xmlns:a16="http://schemas.microsoft.com/office/drawing/2014/main" id="{888D620A-D277-1140-B91E-E207A8E9D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428" y="1302931"/>
            <a:ext cx="4412343" cy="122884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5AED52D-91D9-904D-B860-DEE4BF5CBD2D}"/>
              </a:ext>
            </a:extLst>
          </p:cNvPr>
          <p:cNvSpPr txBox="1"/>
          <p:nvPr/>
        </p:nvSpPr>
        <p:spPr>
          <a:xfrm>
            <a:off x="956129" y="2919533"/>
            <a:ext cx="10279742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for all machines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TOKEN=token-01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CLUSTER_STATE=new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NAME_1=machine-1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NAME_2=machine-2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NAME_3=machine-3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HOST_1=45.76.175.78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HOST_2=104.238.141.41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HOST_3=45.32.173.175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CLUSTER=${NAME_1}=http://${HOST_1}:2380,${NAME_2}=http://${HOST_2}:2380,${NAME_3}=http://${HOST_3}:2380</a:t>
            </a:r>
            <a:r>
              <a:rPr lang="zh-CN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1" lang="zh-CN" altLang="en-US" dirty="0">
              <a:solidFill>
                <a:schemeClr val="bg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45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BC723-B0B4-1F42-8826-5249CDD6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号站点的配置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F8CE9-EB05-E84A-BF8F-FE7B6260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1010-BD20-8B47-96D1-E0FEADC8FB46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1BE97-9F25-E24E-A8E4-3A168298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 dirty="0" err="1"/>
              <a:t>etcd</a:t>
            </a:r>
            <a:r>
              <a:rPr kumimoji="1" lang="en" altLang="zh-CN" dirty="0"/>
              <a:t> tutorial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0341F-B7E7-D242-B6D6-DCFFF8CE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E3DB-F932-104A-8FF6-56BF3D1B9960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DB21BD-6580-424E-A684-E2A00590BA28}"/>
              </a:ext>
            </a:extLst>
          </p:cNvPr>
          <p:cNvSpPr txBox="1"/>
          <p:nvPr/>
        </p:nvSpPr>
        <p:spPr>
          <a:xfrm>
            <a:off x="838200" y="1472972"/>
            <a:ext cx="10657114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For machine 1 </a:t>
            </a:r>
            <a:r>
              <a:rPr lang="zh-CN" altLang="en-US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Consolas" panose="020B0609020204030204" pitchFamily="49" charset="0"/>
              </a:rPr>
              <a:t>启动第一个站点上的服务</a:t>
            </a:r>
            <a:endParaRPr lang="zh-CN" altLang="zh-CN" dirty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THIS_NAME=${NAME_1}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THIS_IP=${HOST_1}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--data-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data.etcd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--name ${THIS_NAME} \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--initial-advertise-peer-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http://${THIS_IP}:2380 --listen-peer-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http://${THIS_IP}:2380 \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--advertise-client-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http://${THIS_IP}:2379 --listen-client-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http://${THIS_IP}:2379 \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--initial-cluster ${CLUSTER} \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--initial-cluster-state ${CLUSTER_STATE} --initial-cluster-token ${TOKEN}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328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BC723-B0B4-1F42-8826-5249CDD6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号站点的配置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F8CE9-EB05-E84A-BF8F-FE7B6260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1010-BD20-8B47-96D1-E0FEADC8FB46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1BE97-9F25-E24E-A8E4-3A168298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 dirty="0" err="1"/>
              <a:t>etcd</a:t>
            </a:r>
            <a:r>
              <a:rPr kumimoji="1" lang="en" altLang="zh-CN" dirty="0"/>
              <a:t> tutorial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0341F-B7E7-D242-B6D6-DCFFF8CE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E3DB-F932-104A-8FF6-56BF3D1B9960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DB21BD-6580-424E-A684-E2A00590BA28}"/>
              </a:ext>
            </a:extLst>
          </p:cNvPr>
          <p:cNvSpPr txBox="1"/>
          <p:nvPr/>
        </p:nvSpPr>
        <p:spPr>
          <a:xfrm>
            <a:off x="838200" y="1472972"/>
            <a:ext cx="10657114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For machine 2</a:t>
            </a:r>
            <a:r>
              <a:rPr lang="zh-CN" altLang="en-US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Consolas" panose="020B0609020204030204" pitchFamily="49" charset="0"/>
              </a:rPr>
              <a:t>启动第二个站点上的服务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THIS_NAME=${NAME_2}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THIS_IP=${HOST_2}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--data-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data.etcd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--name ${THIS_NAME} \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--initial-advertise-peer-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http://${THIS_IP}:2380 --listen-peer-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http://${THIS_IP}:2380 \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--advertise-client-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http://${THIS_IP}:2379 --listen-client-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http://${THIS_IP}:2379 \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--initial-cluster ${CLUSTER} \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--initial-cluster-state ${CLUSTER_STATE} --initial-cluster-token ${TOKEN}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4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BC723-B0B4-1F42-8826-5249CDD6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配置：</a:t>
            </a:r>
            <a:r>
              <a:rPr kumimoji="1" lang="en-US" altLang="zh-CN" dirty="0"/>
              <a:t>3</a:t>
            </a:r>
            <a:r>
              <a:rPr kumimoji="1" lang="zh-CN" altLang="en-US" dirty="0"/>
              <a:t>号站点的配置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BF8CE9-EB05-E84A-BF8F-FE7B6260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1010-BD20-8B47-96D1-E0FEADC8FB46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1BE97-9F25-E24E-A8E4-3A168298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 dirty="0" err="1"/>
              <a:t>etcd</a:t>
            </a:r>
            <a:r>
              <a:rPr kumimoji="1" lang="en" altLang="zh-CN" dirty="0"/>
              <a:t> tutorial</a:t>
            </a:r>
            <a:endParaRPr kumimoji="1"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00341F-B7E7-D242-B6D6-DCFFF8CE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E3DB-F932-104A-8FF6-56BF3D1B9960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DB21BD-6580-424E-A684-E2A00590BA28}"/>
              </a:ext>
            </a:extLst>
          </p:cNvPr>
          <p:cNvSpPr txBox="1"/>
          <p:nvPr/>
        </p:nvSpPr>
        <p:spPr>
          <a:xfrm>
            <a:off x="838200" y="1472972"/>
            <a:ext cx="10657114" cy="286232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For machine 3</a:t>
            </a:r>
            <a:r>
              <a:rPr lang="zh-CN" altLang="en-US" dirty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  <a:cs typeface="Consolas" panose="020B0609020204030204" pitchFamily="49" charset="0"/>
              </a:rPr>
              <a:t>启动第三个站点上的服务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THIS_NAME=${NAME_3}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THIS_IP=${HOST_3}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--data-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data.etcd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--name ${THIS_NAME} \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--initial-advertise-peer-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http://${THIS_IP}:2380 --listen-peer-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http://${THIS_IP}:2380 \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--advertise-client-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http://${THIS_IP}:2379 --listen-client-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urls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http://${THIS_IP}:2379 \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--initial-cluster ${CLUSTER} \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--initial-cluster-state ${CLUSTER_STATE} --initial-cluster-token ${TOKEN}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10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3E1AD-1ADE-B144-A2C4-11644F036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配置：查看集群是否启动正常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6C427-E2A8-8144-8DC9-27DE9E56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1010-BD20-8B47-96D1-E0FEADC8FB46}" type="datetime1">
              <a:rPr kumimoji="1" lang="zh-CN" altLang="en-US" smtClean="0"/>
              <a:t>2021/11/1</a:t>
            </a:fld>
            <a:endParaRPr kumimoji="1"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5A651-E12B-6846-9E8D-248E872A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4F0EB-931B-0E48-94E6-A6E1B0D54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E3DB-F932-104A-8FF6-56BF3D1B9960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0E47A5-5566-F14B-8A06-4E6822EFFB05}"/>
              </a:ext>
            </a:extLst>
          </p:cNvPr>
          <p:cNvSpPr txBox="1"/>
          <p:nvPr/>
        </p:nvSpPr>
        <p:spPr>
          <a:xfrm>
            <a:off x="838199" y="1657681"/>
            <a:ext cx="8654143" cy="205797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export ETCDCTL_API=3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HOST_1=45.76.175.78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HOST_2=104.238.141.41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HOST_3=45.32.173.175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ENDPOINTS=$HOST_1:2379,$HOST_2:2379,$HOST_3:2379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etcdctl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--endpoints=$ENDPOINTS member list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B60211-3DB9-E74E-8217-94B02C67F2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84" y="3922597"/>
            <a:ext cx="10079828" cy="91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7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64177-A9D8-8649-AE9F-68AED980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配置：查看集群是否启动正常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5D02E-AB76-5C42-AE09-5CCA249A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1010-BD20-8B47-96D1-E0FEADC8FB46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641C2-CFB9-E040-B972-A2813F5F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9A34E-CE93-1841-BA54-B0A3D4B2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E3DB-F932-104A-8FF6-56BF3D1B9960}" type="slidenum">
              <a:rPr kumimoji="1" lang="zh-CN" altLang="en-US" smtClean="0"/>
              <a:t>8</a:t>
            </a:fld>
            <a:endParaRPr kumimoji="1" lang="zh-CN" altLang="en-US"/>
          </a:p>
        </p:txBody>
      </p:sp>
      <p:pic>
        <p:nvPicPr>
          <p:cNvPr id="7" name="图片 6" descr="图形用户界面, 文本&#10;&#10;描述已自动生成">
            <a:extLst>
              <a:ext uri="{FF2B5EF4-FFF2-40B4-BE49-F238E27FC236}">
                <a16:creationId xmlns:a16="http://schemas.microsoft.com/office/drawing/2014/main" id="{837C8F2C-C177-7544-9E77-5AD3979C352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42" y="1526745"/>
            <a:ext cx="5274310" cy="3121025"/>
          </a:xfrm>
          <a:prstGeom prst="rect">
            <a:avLst/>
          </a:prstGeom>
        </p:spPr>
      </p:pic>
      <p:pic>
        <p:nvPicPr>
          <p:cNvPr id="8" name="图片 7" descr="图形用户界面, 文本&#10;&#10;描述已自动生成">
            <a:extLst>
              <a:ext uri="{FF2B5EF4-FFF2-40B4-BE49-F238E27FC236}">
                <a16:creationId xmlns:a16="http://schemas.microsoft.com/office/drawing/2014/main" id="{909E21E1-0EF3-C84C-BA18-FF2D66EF91F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444251"/>
            <a:ext cx="5274310" cy="3121025"/>
          </a:xfrm>
          <a:prstGeom prst="rect">
            <a:avLst/>
          </a:prstGeom>
        </p:spPr>
      </p:pic>
      <p:pic>
        <p:nvPicPr>
          <p:cNvPr id="9" name="图片 8" descr="图形用户界面, 文本&#10;&#10;描述已自动生成">
            <a:extLst>
              <a:ext uri="{FF2B5EF4-FFF2-40B4-BE49-F238E27FC236}">
                <a16:creationId xmlns:a16="http://schemas.microsoft.com/office/drawing/2014/main" id="{094B6A17-C1D5-1C40-86FF-36D517AD291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714" y="3450159"/>
            <a:ext cx="5274310" cy="310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3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5F02F-1786-A649-AE56-C31D23D6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使用：</a:t>
            </a:r>
            <a:r>
              <a:rPr kumimoji="1" lang="en-US" altLang="zh-CN" dirty="0" err="1"/>
              <a:t>put+get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7785FD-F4CB-0B49-8BC5-BD9FDA407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21010-BD20-8B47-96D1-E0FEADC8FB46}" type="datetime1">
              <a:rPr kumimoji="1" lang="zh-CN" altLang="en-US" smtClean="0"/>
              <a:t>2021/11/1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90C4EC-0627-FC4E-BE5F-F53B19F7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zh-CN"/>
              <a:t>etcd tutorial</a:t>
            </a:r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E02BA-A799-504E-85EB-672801461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CE3DB-F932-104A-8FF6-56BF3D1B9960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611225-4187-6643-BDAC-B2A0AA744D45}"/>
              </a:ext>
            </a:extLst>
          </p:cNvPr>
          <p:cNvSpPr txBox="1"/>
          <p:nvPr/>
        </p:nvSpPr>
        <p:spPr>
          <a:xfrm>
            <a:off x="838200" y="2422191"/>
            <a:ext cx="664316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etcdctl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--endpoints=$ENDPOINTS put greeting hello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</a:t>
            </a:r>
            <a:r>
              <a:rPr lang="en-US" altLang="zh-CN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etcdctl</a:t>
            </a:r>
            <a:r>
              <a:rPr lang="en-US" altLang="zh-CN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--endpoints=$ENDPOINTS get greeting</a:t>
            </a:r>
            <a:endParaRPr lang="zh-CN" altLang="zh-CN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BEB694F-DA78-3B4D-BDCC-FCCDFCDF7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8311715" cy="9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38838"/>
      </p:ext>
    </p:extLst>
  </p:cSld>
  <p:clrMapOvr>
    <a:masterClrMapping/>
  </p:clrMapOvr>
</p:sld>
</file>

<file path=ppt/theme/theme1.xml><?xml version="1.0" encoding="utf-8"?>
<a:theme xmlns:a="http://schemas.openxmlformats.org/drawingml/2006/main" name="pr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American Typewriter" panose="02090604020004020304" pitchFamily="18" charset="0"/>
            <a:ea typeface="楷体" panose="02010609060101010101" pitchFamily="49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1" id="{2C71DD2C-3CDB-214F-99CA-8845D1214C0B}" vid="{108D688E-E19C-8A47-8F0E-BF5AC7A653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pre1</Template>
  <TotalTime>1726</TotalTime>
  <Words>766</Words>
  <Application>Microsoft Macintosh PowerPoint</Application>
  <PresentationFormat>宽屏</PresentationFormat>
  <Paragraphs>151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KaiTi</vt:lpstr>
      <vt:lpstr>American Typewriter</vt:lpstr>
      <vt:lpstr>Arial</vt:lpstr>
      <vt:lpstr>Calibri</vt:lpstr>
      <vt:lpstr>Cambria Math</vt:lpstr>
      <vt:lpstr>Consolas</vt:lpstr>
      <vt:lpstr>pre1</vt:lpstr>
      <vt:lpstr>etcd tutorial</vt:lpstr>
      <vt:lpstr>安装：环境准备</vt:lpstr>
      <vt:lpstr>配置：所有节点的配置</vt:lpstr>
      <vt:lpstr>配置：1号站点的配置</vt:lpstr>
      <vt:lpstr>配置：2号站点的配置</vt:lpstr>
      <vt:lpstr>配置：3号站点的配置</vt:lpstr>
      <vt:lpstr>配置：查看集群是否启动正常</vt:lpstr>
      <vt:lpstr>配置：查看集群是否启动正常</vt:lpstr>
      <vt:lpstr>使用：put+get</vt:lpstr>
      <vt:lpstr>使用：put+get</vt:lpstr>
      <vt:lpstr>使用：更多功能</vt:lpstr>
      <vt:lpstr>原理</vt:lpstr>
      <vt:lpstr>参考</vt:lpstr>
      <vt:lpstr>谢谢聆听☀️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etcd tutorial</dc:title>
  <dc:creator>李 晓桐</dc:creator>
  <cp:lastModifiedBy>李 晓桐</cp:lastModifiedBy>
  <cp:revision>19</cp:revision>
  <dcterms:created xsi:type="dcterms:W3CDTF">2021-10-27T05:05:47Z</dcterms:created>
  <dcterms:modified xsi:type="dcterms:W3CDTF">2021-11-02T01:06:51Z</dcterms:modified>
</cp:coreProperties>
</file>