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6" r:id="rId3"/>
    <p:sldId id="262" r:id="rId4"/>
    <p:sldId id="275" r:id="rId5"/>
    <p:sldId id="281" r:id="rId6"/>
    <p:sldId id="283" r:id="rId7"/>
    <p:sldId id="282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9E365-1016-44E3-ACE0-26F7D0D20A5E}" type="datetimeFigureOut">
              <a:rPr lang="en-US" smtClean="0"/>
              <a:t>11/1/21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31CC7-777A-4CEB-BFBD-A070BB26E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2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3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0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7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6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DC36-13FB-496A-BC29-BCD23365E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89C78-7607-4D5B-9064-53DB82A00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D0B1-937A-4CA0-AFED-013B846F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43F1-604A-4DD9-B1FB-6CA703A1AB56}" type="datetime1">
              <a:rPr lang="en-US" smtClean="0"/>
              <a:t>11/1/21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D544A-462F-4EDE-A534-3890C5A7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BD46-6FEB-44EC-A898-DF760EF6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BD9A-AF63-44D1-AD3C-9B3E40F4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EC9CF-3F68-4C98-9C9D-2A8F41471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4902-74F9-4D97-AB45-1803090D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3604-F80E-4ABC-AA90-018B9DBBA4BA}" type="datetime1">
              <a:rPr lang="en-US" smtClean="0"/>
              <a:t>11/1/21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4D6E-644E-4605-8F86-744B3B79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6C1F2-50E6-4FA4-AB6E-30602E5A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7D3D5-A769-42DB-B204-BF847A2A5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3F61C-DB8E-462B-86B1-A97C7EDEA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81F2-080A-4B7A-8A57-CA247BF3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97B7-61B6-414E-8AE2-5E6EDE371878}" type="datetime1">
              <a:rPr lang="en-US" smtClean="0"/>
              <a:t>11/1/21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D1F0-A9AA-4917-B5E3-1A079191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3E23-CB30-49F8-B459-04468202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9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205E-1F24-438D-9E4B-AAAE20C4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533B-C41A-4A86-B846-23248FDA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94C0-92F4-4AF6-9128-526F64B0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9D2-C4C0-4DAC-A7C4-55F6DF5FC72F}" type="datetime1">
              <a:rPr lang="en-US" smtClean="0"/>
              <a:t>11/1/21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D0C94-83F5-4D40-8243-97CF006D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7AA9C-35A5-4B6F-84A1-BCE40B37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3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AC30-CB0A-49C9-9229-4A23CFA1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62F90-0612-4BBF-8D42-74A4A564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449B-4AC5-4481-BD31-29AB3719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C898-2295-41D7-A34A-EB995CD66F17}" type="datetime1">
              <a:rPr lang="en-US" smtClean="0"/>
              <a:t>11/1/21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E887-4C50-450C-98C0-85E86C12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2A31-3191-4629-AAD0-E765BF7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5442-871B-4371-ACC3-DC7A90A2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6014-73C0-4341-94CF-D41D68BF5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80DDC-EAF1-44F7-879F-FC7043B7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A0045-6773-4EBF-B1D8-5D3347A9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35DE-B28B-4E2B-8C14-E665900886BF}" type="datetime1">
              <a:rPr lang="en-US" smtClean="0"/>
              <a:t>11/1/21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0DD12-86D5-4773-9508-DAA21CA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5069-FF43-4AB7-B111-D9D39DDE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4C83-1FE9-4815-A4DE-05F9BC01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F971-4C80-45AE-A9F2-5549C687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0A3C5-3698-4A76-B705-FF693B315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D0D4F-A314-4A28-A432-44525FA59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A889E-865E-4FE0-8A8A-B25F91D6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37B13-F52A-4DEB-92A4-4240848A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0693-0D5E-4112-A774-C7815DF4BBF8}" type="datetime1">
              <a:rPr lang="en-US" smtClean="0"/>
              <a:t>11/1/21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19B15-3772-4A1F-898F-8B63E7C0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66A6E-7C5B-4DB5-BA57-2E382B2C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1F97-FC0D-4132-8850-D01F8CCA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30D84-24DA-47B6-82C6-080485DF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4F62-3EE1-40B6-AF77-6CFFC6381F08}" type="datetime1">
              <a:rPr lang="en-US" smtClean="0"/>
              <a:t>11/1/21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B93D7-12BE-4EB1-86BF-A3D719F3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2ED3C-22D9-4D69-8191-73776AB7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0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A0621-9246-4A4E-B959-95B439E6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109F-4944-478B-9D2D-4F02D4426FEA}" type="datetime1">
              <a:rPr lang="en-US" smtClean="0"/>
              <a:t>11/1/21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2EEF5-C8EA-474B-985F-398F0A8F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72F93-11A0-4280-8256-4E1413AF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3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79D1-603E-4411-8F8B-DEE933CE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C4CA-30B3-4D6D-8E85-A48282648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BE5AA-8E04-46B5-8985-EC9C10B4F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D88B0-A81D-4FE5-912F-4FAF2E77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4C2-CC20-4F8A-8BA9-58631B808F62}" type="datetime1">
              <a:rPr lang="en-US" smtClean="0"/>
              <a:t>11/1/21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53B2-FE82-4C09-AB0B-05A09ED2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B02AE-ACC1-43E4-BE43-4158F0B8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1CBB-644C-46CE-8D70-D4D82DE7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EFC91-EFBF-47AD-AC57-304840BD8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2A061-EE1E-4E77-BC0C-8E5DB2110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A4181-D020-41C5-84ED-971F67CA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5F65-129A-4308-996E-F930FF711C62}" type="datetime1">
              <a:rPr lang="en-US" smtClean="0"/>
              <a:t>11/1/21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FF64-E4DE-43DF-82C8-EA5056A2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71C07-1C84-4D19-A949-6A790A48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3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A6860-2D64-48A4-A388-23EAC00A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E25FF-19E1-4F88-9DC4-8282BFB1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C4B3-763E-4363-BD67-98D3AB037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69A3-C60A-41DA-9F16-AD2999E48825}" type="datetime1">
              <a:rPr lang="en-US" smtClean="0"/>
              <a:t>11/1/21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C1FF-0F72-4BFB-907E-9C21594A5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(c) Smruti R. Sarangi,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E5E2-01BB-4A9D-93FF-84F1B5A5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32872-C39D-40DD-A964-9F0C7105C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70B8-2EF1-41E3-A09F-966C8F878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The Raft Consensus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16A4C-8EC2-403A-B96B-3B4045F7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7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8529-D946-6B4A-B189-AAD5F315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9835-08F0-1248-80D8-88BB2B798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sym typeface="+mn-lt"/>
              </a:rPr>
              <a:t>Distributed Consensus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 A process in computer science used to </a:t>
            </a:r>
            <a:r>
              <a:rPr lang="en-US" dirty="0">
                <a:solidFill>
                  <a:srgbClr val="FF0000"/>
                </a:solidFill>
              </a:rPr>
              <a:t>achieve agreement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    </a:t>
            </a:r>
            <a:r>
              <a:rPr lang="en-US" dirty="0"/>
              <a:t>on a single data value among </a:t>
            </a:r>
            <a:r>
              <a:rPr lang="en-US" dirty="0">
                <a:solidFill>
                  <a:srgbClr val="FF0000"/>
                </a:solidFill>
              </a:rPr>
              <a:t>distributed processes or systems</a:t>
            </a:r>
            <a:r>
              <a:rPr lang="en-US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Assuring</a:t>
            </a:r>
            <a:r>
              <a:rPr lang="zh-CN" altLang="en-US" dirty="0"/>
              <a:t> </a:t>
            </a:r>
            <a:r>
              <a:rPr lang="en-US" altLang="zh-CN" dirty="0"/>
              <a:t>the consistency among</a:t>
            </a:r>
            <a:r>
              <a:rPr lang="zh-CN" altLang="en-US" dirty="0"/>
              <a:t> </a:t>
            </a:r>
            <a:r>
              <a:rPr lang="en-US" altLang="zh-CN" dirty="0"/>
              <a:t>data replicas.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 kinds of errors need to be fully considered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Partition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2E7F0-0EFF-CB40-9B21-30F15A2C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3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393E-5F59-4C33-98B2-539BDEE8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8" y="192519"/>
            <a:ext cx="10515600" cy="1325563"/>
          </a:xfrm>
        </p:spPr>
        <p:txBody>
          <a:bodyPr/>
          <a:lstStyle/>
          <a:p>
            <a:r>
              <a:rPr lang="en-US" dirty="0"/>
              <a:t>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11C1-D268-4197-A77D-BC1077E3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082"/>
            <a:ext cx="10515600" cy="48382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Replicated state machine model</a:t>
            </a:r>
          </a:p>
          <a:p>
            <a:pPr lvl="1"/>
            <a:r>
              <a:rPr lang="en-US" dirty="0"/>
              <a:t>Each server </a:t>
            </a:r>
            <a:r>
              <a:rPr lang="en-US" dirty="0">
                <a:solidFill>
                  <a:srgbClr val="C00000"/>
                </a:solidFill>
              </a:rPr>
              <a:t>maintains</a:t>
            </a:r>
            <a:r>
              <a:rPr lang="en-US" dirty="0"/>
              <a:t> a state machine</a:t>
            </a:r>
          </a:p>
          <a:p>
            <a:pPr lvl="1"/>
            <a:r>
              <a:rPr lang="en-US" dirty="0"/>
              <a:t>Clients send </a:t>
            </a:r>
            <a:r>
              <a:rPr lang="en-US" dirty="0">
                <a:solidFill>
                  <a:srgbClr val="0070C0"/>
                </a:solidFill>
              </a:rPr>
              <a:t>requests</a:t>
            </a:r>
            <a:r>
              <a:rPr lang="en-US" dirty="0"/>
              <a:t> to the servers</a:t>
            </a:r>
          </a:p>
          <a:p>
            <a:pPr lvl="1"/>
            <a:r>
              <a:rPr lang="en-US" dirty="0"/>
              <a:t>All the servers need to apply the requests to their state machines in the same order (</a:t>
            </a:r>
            <a:r>
              <a:rPr lang="en-US" dirty="0">
                <a:solidFill>
                  <a:srgbClr val="00B050"/>
                </a:solidFill>
              </a:rPr>
              <a:t>consensus</a:t>
            </a:r>
            <a:r>
              <a:rPr lang="en-US" dirty="0"/>
              <a:t> order)</a:t>
            </a:r>
          </a:p>
          <a:p>
            <a:r>
              <a:rPr lang="en-US" dirty="0"/>
              <a:t>This means that all the servers need to </a:t>
            </a:r>
            <a:r>
              <a:rPr lang="en-US" dirty="0">
                <a:solidFill>
                  <a:srgbClr val="C00000"/>
                </a:solidFill>
              </a:rPr>
              <a:t>agree</a:t>
            </a:r>
            <a:r>
              <a:rPr lang="en-US" dirty="0"/>
              <a:t> on the sequence of events (requests)</a:t>
            </a:r>
          </a:p>
          <a:p>
            <a:r>
              <a:rPr lang="en-US" dirty="0">
                <a:solidFill>
                  <a:srgbClr val="0070C0"/>
                </a:solidFill>
              </a:rPr>
              <a:t>Elect</a:t>
            </a:r>
            <a:r>
              <a:rPr lang="en-US" dirty="0"/>
              <a:t> a leader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B050"/>
                </a:solidFill>
              </a:rPr>
              <a:t>accepts</a:t>
            </a:r>
            <a:r>
              <a:rPr lang="en-US" dirty="0"/>
              <a:t> requests from clients.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Replicates</a:t>
            </a:r>
            <a:r>
              <a:rPr lang="en-US" dirty="0"/>
              <a:t> them at the servers.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Informs</a:t>
            </a:r>
            <a:r>
              <a:rPr lang="en-US" dirty="0"/>
              <a:t> the servers when they can process the message (in </a:t>
            </a:r>
            <a:r>
              <a:rPr lang="en-US" dirty="0">
                <a:solidFill>
                  <a:srgbClr val="00B050"/>
                </a:solidFill>
              </a:rPr>
              <a:t>consensus</a:t>
            </a:r>
            <a:r>
              <a:rPr lang="en-US" dirty="0"/>
              <a:t> order)</a:t>
            </a:r>
          </a:p>
          <a:p>
            <a:pPr lvl="1"/>
            <a:r>
              <a:rPr lang="en-US" dirty="0"/>
              <a:t>Divides time into </a:t>
            </a:r>
            <a:r>
              <a:rPr lang="en-US" dirty="0">
                <a:solidFill>
                  <a:srgbClr val="00B050"/>
                </a:solidFill>
              </a:rPr>
              <a:t>terms</a:t>
            </a:r>
            <a:r>
              <a:rPr lang="en-US" dirty="0"/>
              <a:t>: Each term has a unique </a:t>
            </a:r>
            <a:r>
              <a:rPr lang="en-US" dirty="0">
                <a:solidFill>
                  <a:srgbClr val="0070C0"/>
                </a:solidFill>
              </a:rPr>
              <a:t>leader</a:t>
            </a:r>
            <a:r>
              <a:rPr lang="en-US" dirty="0"/>
              <a:t> and an increasing sequence </a:t>
            </a:r>
            <a:r>
              <a:rPr lang="en-US" dirty="0">
                <a:solidFill>
                  <a:srgbClr val="00B050"/>
                </a:solidFill>
              </a:rPr>
              <a:t>number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8F9A8-75C0-4202-8A99-44967F20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1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DD64-1402-4AF0-9A83-23712A8F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4" y="8739"/>
            <a:ext cx="10515600" cy="1325563"/>
          </a:xfrm>
        </p:spPr>
        <p:txBody>
          <a:bodyPr/>
          <a:lstStyle/>
          <a:p>
            <a:r>
              <a:rPr lang="en-US" dirty="0"/>
              <a:t>A Raft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5768-8CE3-43F7-9974-4CC7ADE5A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9440"/>
            <a:ext cx="10515600" cy="25035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Raft cluster typically contains 5 servers</a:t>
            </a:r>
          </a:p>
          <a:p>
            <a:r>
              <a:rPr lang="en-US" dirty="0"/>
              <a:t>A server has three </a:t>
            </a:r>
            <a:r>
              <a:rPr lang="en-US" dirty="0">
                <a:solidFill>
                  <a:srgbClr val="0070C0"/>
                </a:solidFill>
              </a:rPr>
              <a:t>states</a:t>
            </a:r>
          </a:p>
          <a:p>
            <a:pPr lvl="1"/>
            <a:r>
              <a:rPr lang="en-US" dirty="0"/>
              <a:t>Leader, follower, and candidate</a:t>
            </a:r>
          </a:p>
          <a:p>
            <a:r>
              <a:rPr lang="en-US" dirty="0">
                <a:solidFill>
                  <a:srgbClr val="00B050"/>
                </a:solidFill>
              </a:rPr>
              <a:t>Followers</a:t>
            </a:r>
            <a:r>
              <a:rPr lang="en-US" dirty="0"/>
              <a:t> become </a:t>
            </a:r>
            <a:r>
              <a:rPr lang="en-US" dirty="0">
                <a:solidFill>
                  <a:srgbClr val="0070C0"/>
                </a:solidFill>
              </a:rPr>
              <a:t>candidates</a:t>
            </a:r>
            <a:r>
              <a:rPr lang="en-US" dirty="0"/>
              <a:t>. Any candidate receiving a majority vote becomes a </a:t>
            </a:r>
            <a:r>
              <a:rPr lang="en-US" dirty="0">
                <a:solidFill>
                  <a:srgbClr val="FF0000"/>
                </a:solidFill>
              </a:rPr>
              <a:t>leader</a:t>
            </a:r>
            <a:r>
              <a:rPr lang="en-US" dirty="0"/>
              <a:t>.</a:t>
            </a:r>
          </a:p>
          <a:p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leader</a:t>
            </a:r>
            <a:r>
              <a:rPr lang="en-US" dirty="0"/>
              <a:t> finds another </a:t>
            </a:r>
            <a:r>
              <a:rPr lang="en-US" dirty="0">
                <a:solidFill>
                  <a:srgbClr val="FF0000"/>
                </a:solidFill>
              </a:rPr>
              <a:t>leader</a:t>
            </a:r>
            <a:r>
              <a:rPr lang="en-US" dirty="0"/>
              <a:t> or a server with a higher term id, it becomes a </a:t>
            </a:r>
            <a:r>
              <a:rPr lang="en-US" dirty="0">
                <a:solidFill>
                  <a:srgbClr val="00B050"/>
                </a:solidFill>
              </a:rPr>
              <a:t>follower</a:t>
            </a:r>
            <a:r>
              <a:rPr lang="en-US" dirty="0"/>
              <a:t> again.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BED61-B3D5-45F6-B493-EDF48D07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DA4EC5-13D5-480B-B8C3-C0BDD6B92109}"/>
              </a:ext>
            </a:extLst>
          </p:cNvPr>
          <p:cNvSpPr/>
          <p:nvPr/>
        </p:nvSpPr>
        <p:spPr>
          <a:xfrm>
            <a:off x="1731146" y="2272683"/>
            <a:ext cx="2068497" cy="4971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Follower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1451CB-625D-4C35-9A62-5D86FF759D97}"/>
              </a:ext>
            </a:extLst>
          </p:cNvPr>
          <p:cNvSpPr/>
          <p:nvPr/>
        </p:nvSpPr>
        <p:spPr>
          <a:xfrm>
            <a:off x="4830932" y="2272683"/>
            <a:ext cx="2068497" cy="4971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Candidate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45CA86-127D-457B-879D-B56365C0641B}"/>
              </a:ext>
            </a:extLst>
          </p:cNvPr>
          <p:cNvSpPr/>
          <p:nvPr/>
        </p:nvSpPr>
        <p:spPr>
          <a:xfrm>
            <a:off x="8152660" y="2272683"/>
            <a:ext cx="2068497" cy="4971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Leader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1936BE-EC2A-499F-933A-FE888A156ADE}"/>
              </a:ext>
            </a:extLst>
          </p:cNvPr>
          <p:cNvCxnSpPr>
            <a:cxnSpLocks/>
          </p:cNvCxnSpPr>
          <p:nvPr/>
        </p:nvCxnSpPr>
        <p:spPr>
          <a:xfrm>
            <a:off x="1154097" y="2077375"/>
            <a:ext cx="0" cy="44388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FFF295-7DAF-40E2-96F6-450CC57DC50E}"/>
              </a:ext>
            </a:extLst>
          </p:cNvPr>
          <p:cNvCxnSpPr>
            <a:endCxn id="5" idx="1"/>
          </p:cNvCxnSpPr>
          <p:nvPr/>
        </p:nvCxnSpPr>
        <p:spPr>
          <a:xfrm>
            <a:off x="1145219" y="2521257"/>
            <a:ext cx="585927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BF30A8-E94C-494A-BF7F-9B2A4189132B}"/>
              </a:ext>
            </a:extLst>
          </p:cNvPr>
          <p:cNvSpPr txBox="1"/>
          <p:nvPr/>
        </p:nvSpPr>
        <p:spPr>
          <a:xfrm>
            <a:off x="712534" y="1731494"/>
            <a:ext cx="101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Starts up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8C63B7-1065-409F-BE9D-109BA377B6E0}"/>
              </a:ext>
            </a:extLst>
          </p:cNvPr>
          <p:cNvCxnSpPr/>
          <p:nvPr/>
        </p:nvCxnSpPr>
        <p:spPr>
          <a:xfrm flipV="1">
            <a:off x="3417903" y="1828801"/>
            <a:ext cx="0" cy="443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37B8D2-2F79-45B0-95AB-5DD5566AB29D}"/>
              </a:ext>
            </a:extLst>
          </p:cNvPr>
          <p:cNvCxnSpPr>
            <a:cxnSpLocks/>
          </p:cNvCxnSpPr>
          <p:nvPr/>
        </p:nvCxnSpPr>
        <p:spPr>
          <a:xfrm>
            <a:off x="3417903" y="1828801"/>
            <a:ext cx="1979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0FEB49-DD7B-4C22-9513-6BC99DF6E29F}"/>
              </a:ext>
            </a:extLst>
          </p:cNvPr>
          <p:cNvCxnSpPr>
            <a:cxnSpLocks/>
          </p:cNvCxnSpPr>
          <p:nvPr/>
        </p:nvCxnSpPr>
        <p:spPr>
          <a:xfrm>
            <a:off x="5406501" y="1828801"/>
            <a:ext cx="0" cy="443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02A714-130D-4368-B2F8-314A84D2E0B4}"/>
              </a:ext>
            </a:extLst>
          </p:cNvPr>
          <p:cNvSpPr txBox="1"/>
          <p:nvPr/>
        </p:nvSpPr>
        <p:spPr>
          <a:xfrm>
            <a:off x="3132702" y="1398141"/>
            <a:ext cx="255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 out, starts election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393EA0-381A-4758-B552-9F4CFE648A1D}"/>
              </a:ext>
            </a:extLst>
          </p:cNvPr>
          <p:cNvCxnSpPr/>
          <p:nvPr/>
        </p:nvCxnSpPr>
        <p:spPr>
          <a:xfrm flipV="1">
            <a:off x="6712999" y="1828801"/>
            <a:ext cx="0" cy="443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C0F0EA-8610-44B1-BD1A-820529B26985}"/>
              </a:ext>
            </a:extLst>
          </p:cNvPr>
          <p:cNvCxnSpPr>
            <a:cxnSpLocks/>
          </p:cNvCxnSpPr>
          <p:nvPr/>
        </p:nvCxnSpPr>
        <p:spPr>
          <a:xfrm>
            <a:off x="6712999" y="1828801"/>
            <a:ext cx="1979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3E480E-1264-4312-8DA9-2CD29C06EC3A}"/>
              </a:ext>
            </a:extLst>
          </p:cNvPr>
          <p:cNvCxnSpPr>
            <a:cxnSpLocks/>
          </p:cNvCxnSpPr>
          <p:nvPr/>
        </p:nvCxnSpPr>
        <p:spPr>
          <a:xfrm>
            <a:off x="8701597" y="1828801"/>
            <a:ext cx="0" cy="443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DE0D68-43DA-4FB0-A9A6-56F5DCCDFE01}"/>
              </a:ext>
            </a:extLst>
          </p:cNvPr>
          <p:cNvSpPr txBox="1"/>
          <p:nvPr/>
        </p:nvSpPr>
        <p:spPr>
          <a:xfrm>
            <a:off x="6742591" y="1157161"/>
            <a:ext cx="2273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Receives votes from a </a:t>
            </a:r>
          </a:p>
          <a:p>
            <a:r>
              <a:rPr lang="en-US" dirty="0"/>
              <a:t>majority of servers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679170-562F-4ED1-B815-659D570480A6}"/>
              </a:ext>
            </a:extLst>
          </p:cNvPr>
          <p:cNvCxnSpPr/>
          <p:nvPr/>
        </p:nvCxnSpPr>
        <p:spPr>
          <a:xfrm flipV="1">
            <a:off x="5682824" y="1157161"/>
            <a:ext cx="0" cy="1115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A0FF57-E052-4580-8B63-1940EF4751C3}"/>
              </a:ext>
            </a:extLst>
          </p:cNvPr>
          <p:cNvCxnSpPr>
            <a:cxnSpLocks/>
          </p:cNvCxnSpPr>
          <p:nvPr/>
        </p:nvCxnSpPr>
        <p:spPr>
          <a:xfrm>
            <a:off x="6365290" y="1157161"/>
            <a:ext cx="0" cy="1125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13A8AC-42B3-4AB9-A51C-690CB55AA188}"/>
              </a:ext>
            </a:extLst>
          </p:cNvPr>
          <p:cNvCxnSpPr/>
          <p:nvPr/>
        </p:nvCxnSpPr>
        <p:spPr>
          <a:xfrm>
            <a:off x="5682824" y="1157161"/>
            <a:ext cx="6735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20E64B2-35E8-4180-8F1F-49C2ED24E610}"/>
              </a:ext>
            </a:extLst>
          </p:cNvPr>
          <p:cNvSpPr txBox="1"/>
          <p:nvPr/>
        </p:nvSpPr>
        <p:spPr>
          <a:xfrm>
            <a:off x="5406501" y="576448"/>
            <a:ext cx="1393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 out</a:t>
            </a:r>
          </a:p>
          <a:p>
            <a:r>
              <a:rPr lang="en-US" dirty="0"/>
              <a:t>new election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2B73BE-40E3-4F72-ABB5-A52DC74A35EC}"/>
              </a:ext>
            </a:extLst>
          </p:cNvPr>
          <p:cNvCxnSpPr>
            <a:cxnSpLocks/>
          </p:cNvCxnSpPr>
          <p:nvPr/>
        </p:nvCxnSpPr>
        <p:spPr>
          <a:xfrm>
            <a:off x="5397623" y="2776876"/>
            <a:ext cx="0" cy="543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3C1000-68FD-4785-81C1-AE3D90200F1B}"/>
              </a:ext>
            </a:extLst>
          </p:cNvPr>
          <p:cNvCxnSpPr/>
          <p:nvPr/>
        </p:nvCxnSpPr>
        <p:spPr>
          <a:xfrm flipH="1">
            <a:off x="3132702" y="3320249"/>
            <a:ext cx="22649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9169DE-1B36-4DBB-93AF-EEA4F7A2BFE0}"/>
              </a:ext>
            </a:extLst>
          </p:cNvPr>
          <p:cNvCxnSpPr>
            <a:cxnSpLocks/>
          </p:cNvCxnSpPr>
          <p:nvPr/>
        </p:nvCxnSpPr>
        <p:spPr>
          <a:xfrm flipV="1">
            <a:off x="3132702" y="2769833"/>
            <a:ext cx="0" cy="550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1F0799-DC61-4541-A037-9C0B9E6398DE}"/>
              </a:ext>
            </a:extLst>
          </p:cNvPr>
          <p:cNvCxnSpPr>
            <a:cxnSpLocks/>
          </p:cNvCxnSpPr>
          <p:nvPr/>
        </p:nvCxnSpPr>
        <p:spPr>
          <a:xfrm>
            <a:off x="8905783" y="2769832"/>
            <a:ext cx="0" cy="7901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161449-CF90-4920-8B2D-094C72726CD1}"/>
              </a:ext>
            </a:extLst>
          </p:cNvPr>
          <p:cNvCxnSpPr>
            <a:cxnSpLocks/>
          </p:cNvCxnSpPr>
          <p:nvPr/>
        </p:nvCxnSpPr>
        <p:spPr>
          <a:xfrm flipH="1" flipV="1">
            <a:off x="2166151" y="3559946"/>
            <a:ext cx="6739633" cy="103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ABC6D1-1B2A-4288-A1B5-42B5A44A74A9}"/>
              </a:ext>
            </a:extLst>
          </p:cNvPr>
          <p:cNvCxnSpPr>
            <a:cxnSpLocks/>
          </p:cNvCxnSpPr>
          <p:nvPr/>
        </p:nvCxnSpPr>
        <p:spPr>
          <a:xfrm flipV="1">
            <a:off x="2166151" y="2769832"/>
            <a:ext cx="0" cy="80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E8FC59B-1AD4-4CC1-B9D6-9ABE6C92B009}"/>
              </a:ext>
            </a:extLst>
          </p:cNvPr>
          <p:cNvSpPr txBox="1"/>
          <p:nvPr/>
        </p:nvSpPr>
        <p:spPr>
          <a:xfrm>
            <a:off x="6899429" y="3236780"/>
            <a:ext cx="1762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Discovers server</a:t>
            </a:r>
          </a:p>
          <a:p>
            <a:r>
              <a:rPr lang="en-US" dirty="0"/>
              <a:t>with higher term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3FF3D1-7286-4A38-BA11-43B533DD5AE8}"/>
              </a:ext>
            </a:extLst>
          </p:cNvPr>
          <p:cNvSpPr txBox="1"/>
          <p:nvPr/>
        </p:nvSpPr>
        <p:spPr>
          <a:xfrm>
            <a:off x="3406768" y="2957082"/>
            <a:ext cx="2086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Discovers the leader</a:t>
            </a:r>
          </a:p>
          <a:p>
            <a:r>
              <a:rPr lang="en-US" dirty="0"/>
              <a:t>or a new term</a:t>
            </a:r>
          </a:p>
        </p:txBody>
      </p:sp>
    </p:spTree>
    <p:extLst>
      <p:ext uri="{BB962C8B-B14F-4D97-AF65-F5344CB8AC3E}">
        <p14:creationId xmlns:p14="http://schemas.microsoft.com/office/powerpoint/2010/main" val="85336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2DB-4B27-4C5D-9866-8C91DA64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7325-1DBE-4DBF-8FAC-409A629F4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79" y="1523784"/>
            <a:ext cx="10515600" cy="5063447"/>
          </a:xfrm>
        </p:spPr>
        <p:txBody>
          <a:bodyPr>
            <a:normAutofit fontScale="92500"/>
          </a:bodyPr>
          <a:lstStyle/>
          <a:p>
            <a:r>
              <a:rPr lang="en-US" dirty="0"/>
              <a:t>After a leader has been </a:t>
            </a:r>
            <a:r>
              <a:rPr lang="en-US" dirty="0">
                <a:solidFill>
                  <a:srgbClr val="C00000"/>
                </a:solidFill>
              </a:rPr>
              <a:t>elected</a:t>
            </a:r>
          </a:p>
          <a:p>
            <a:pPr lvl="1"/>
            <a:r>
              <a:rPr lang="en-US" dirty="0"/>
              <a:t>Clients </a:t>
            </a:r>
            <a:r>
              <a:rPr lang="en-US" dirty="0">
                <a:solidFill>
                  <a:srgbClr val="0070C0"/>
                </a:solidFill>
              </a:rPr>
              <a:t>send</a:t>
            </a:r>
            <a:r>
              <a:rPr lang="en-US" dirty="0"/>
              <a:t> it requests.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sends</a:t>
            </a:r>
            <a:r>
              <a:rPr lang="en-US" dirty="0"/>
              <a:t> &lt;AppendEntries&gt; messages to all the servers</a:t>
            </a:r>
          </a:p>
          <a:p>
            <a:r>
              <a:rPr lang="en-US" dirty="0"/>
              <a:t>Structure of a </a:t>
            </a:r>
            <a:r>
              <a:rPr lang="en-US" dirty="0">
                <a:solidFill>
                  <a:srgbClr val="C00000"/>
                </a:solidFill>
              </a:rPr>
              <a:t>log</a:t>
            </a:r>
          </a:p>
          <a:p>
            <a:pPr lvl="1"/>
            <a:r>
              <a:rPr lang="en-US" dirty="0"/>
              <a:t>A list of </a:t>
            </a:r>
            <a:r>
              <a:rPr lang="en-US" dirty="0">
                <a:solidFill>
                  <a:srgbClr val="0070C0"/>
                </a:solidFill>
              </a:rPr>
              <a:t>entries</a:t>
            </a:r>
          </a:p>
          <a:p>
            <a:pPr lvl="1"/>
            <a:r>
              <a:rPr lang="en-US" dirty="0"/>
              <a:t>Each entry stores a term </a:t>
            </a:r>
            <a:r>
              <a:rPr lang="en-US" dirty="0">
                <a:solidFill>
                  <a:srgbClr val="00B050"/>
                </a:solidFill>
              </a:rPr>
              <a:t>number</a:t>
            </a:r>
            <a:r>
              <a:rPr lang="en-US" dirty="0"/>
              <a:t>, and a </a:t>
            </a:r>
            <a:r>
              <a:rPr lang="en-US" dirty="0">
                <a:solidFill>
                  <a:srgbClr val="FF0000"/>
                </a:solidFill>
              </a:rPr>
              <a:t>command</a:t>
            </a:r>
          </a:p>
          <a:p>
            <a:pPr lvl="1"/>
            <a:r>
              <a:rPr lang="en-US" dirty="0"/>
              <a:t>Each entry has an </a:t>
            </a:r>
            <a:r>
              <a:rPr lang="en-US" dirty="0">
                <a:solidFill>
                  <a:srgbClr val="7030A0"/>
                </a:solidFill>
              </a:rPr>
              <a:t>index</a:t>
            </a:r>
            <a:r>
              <a:rPr lang="en-US" dirty="0"/>
              <a:t> (integer) to indicate its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position</a:t>
            </a:r>
            <a:r>
              <a:rPr lang="en-US" dirty="0"/>
              <a:t> in the log</a:t>
            </a:r>
          </a:p>
          <a:p>
            <a:r>
              <a:rPr lang="en-US" dirty="0"/>
              <a:t>Committing an </a:t>
            </a:r>
            <a:r>
              <a:rPr lang="en-US" dirty="0">
                <a:solidFill>
                  <a:srgbClr val="0070C0"/>
                </a:solidFill>
              </a:rPr>
              <a:t>entry</a:t>
            </a:r>
          </a:p>
          <a:p>
            <a:pPr lvl="1"/>
            <a:r>
              <a:rPr lang="en-US" dirty="0"/>
              <a:t>A log entry is </a:t>
            </a:r>
            <a:r>
              <a:rPr lang="en-US" dirty="0">
                <a:solidFill>
                  <a:srgbClr val="00B050"/>
                </a:solidFill>
              </a:rPr>
              <a:t>committed</a:t>
            </a:r>
            <a:r>
              <a:rPr lang="en-US" dirty="0"/>
              <a:t> once the leader has replicated it on a majority of servers.</a:t>
            </a:r>
          </a:p>
          <a:p>
            <a:pPr lvl="1"/>
            <a:r>
              <a:rPr lang="en-US" dirty="0"/>
              <a:t>This commits all </a:t>
            </a:r>
            <a:r>
              <a:rPr lang="en-US" dirty="0">
                <a:solidFill>
                  <a:srgbClr val="7030A0"/>
                </a:solidFill>
              </a:rPr>
              <a:t>preceding</a:t>
            </a:r>
            <a:r>
              <a:rPr lang="en-US" dirty="0"/>
              <a:t> entries as well.</a:t>
            </a:r>
          </a:p>
          <a:p>
            <a:pPr lvl="1"/>
            <a:r>
              <a:rPr lang="en-US" dirty="0"/>
              <a:t>The leader includes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highest committed </a:t>
            </a:r>
            <a:r>
              <a:rPr lang="en-US" dirty="0"/>
              <a:t>index in all its messages</a:t>
            </a:r>
          </a:p>
          <a:p>
            <a:pPr lvl="1"/>
            <a:r>
              <a:rPr lang="en-US" dirty="0"/>
              <a:t>Once </a:t>
            </a:r>
            <a:r>
              <a:rPr lang="en-US" dirty="0">
                <a:solidFill>
                  <a:srgbClr val="00B050"/>
                </a:solidFill>
              </a:rPr>
              <a:t>followers</a:t>
            </a:r>
            <a:r>
              <a:rPr lang="en-US" dirty="0"/>
              <a:t> see the message, they </a:t>
            </a:r>
            <a:r>
              <a:rPr lang="en-US" dirty="0">
                <a:solidFill>
                  <a:srgbClr val="FF0000"/>
                </a:solidFill>
              </a:rPr>
              <a:t>commit</a:t>
            </a:r>
            <a:r>
              <a:rPr lang="en-US" dirty="0"/>
              <a:t> their corresponding entries one after the other (in the order in which they are </a:t>
            </a:r>
            <a:r>
              <a:rPr lang="en-US" dirty="0">
                <a:solidFill>
                  <a:srgbClr val="0070C0"/>
                </a:solidFill>
              </a:rPr>
              <a:t>stored</a:t>
            </a:r>
            <a:r>
              <a:rPr lang="en-US" dirty="0"/>
              <a:t> in the log)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A5C09-07BD-48AB-A1BA-9F2599B8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5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BB3B-E630-4A77-8AC8-D959D9CD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12" y="136525"/>
            <a:ext cx="10515600" cy="1325563"/>
          </a:xfrm>
        </p:spPr>
        <p:txBody>
          <a:bodyPr/>
          <a:lstStyle/>
          <a:p>
            <a:r>
              <a:rPr lang="en-US" dirty="0"/>
              <a:t>Log Matching Property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9CB6-D2FE-424C-B494-BE8CF3C0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57" y="1518776"/>
            <a:ext cx="10515600" cy="1982895"/>
          </a:xfrm>
        </p:spPr>
        <p:txBody>
          <a:bodyPr/>
          <a:lstStyle/>
          <a:p>
            <a:r>
              <a:rPr lang="en-US" dirty="0"/>
              <a:t>Key </a:t>
            </a:r>
            <a:r>
              <a:rPr lang="en-US" dirty="0">
                <a:solidFill>
                  <a:srgbClr val="00B050"/>
                </a:solidFill>
              </a:rPr>
              <a:t>safety</a:t>
            </a:r>
            <a:r>
              <a:rPr lang="en-US" dirty="0"/>
              <a:t> properties (Log matching property)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S1</a:t>
            </a:r>
            <a:r>
              <a:rPr lang="en-US" dirty="0"/>
              <a:t>: If two entries in </a:t>
            </a:r>
            <a:r>
              <a:rPr lang="en-US" dirty="0">
                <a:solidFill>
                  <a:srgbClr val="00B050"/>
                </a:solidFill>
              </a:rPr>
              <a:t>different</a:t>
            </a:r>
            <a:r>
              <a:rPr lang="en-US" dirty="0"/>
              <a:t> logs have the same index and term, they store the same </a:t>
            </a:r>
            <a:r>
              <a:rPr lang="en-US" dirty="0">
                <a:solidFill>
                  <a:srgbClr val="FF0000"/>
                </a:solidFill>
              </a:rPr>
              <a:t>command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S2</a:t>
            </a:r>
            <a:r>
              <a:rPr lang="en-US" dirty="0"/>
              <a:t>: If two separate logs have the same index and term, all the preceding entries of the logs are </a:t>
            </a:r>
            <a:r>
              <a:rPr lang="en-US" dirty="0">
                <a:solidFill>
                  <a:srgbClr val="7030A0"/>
                </a:solidFill>
              </a:rPr>
              <a:t>identical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D1100-D703-4212-BBB8-6C4218E7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CC7EC-D8EB-4850-8061-21C2E3F4AFA0}"/>
              </a:ext>
            </a:extLst>
          </p:cNvPr>
          <p:cNvSpPr/>
          <p:nvPr/>
        </p:nvSpPr>
        <p:spPr>
          <a:xfrm>
            <a:off x="1544714" y="4065973"/>
            <a:ext cx="878889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3922C-3CCA-4F51-87AD-70AD7835B0E8}"/>
              </a:ext>
            </a:extLst>
          </p:cNvPr>
          <p:cNvSpPr/>
          <p:nvPr/>
        </p:nvSpPr>
        <p:spPr>
          <a:xfrm>
            <a:off x="2423602" y="4065973"/>
            <a:ext cx="878889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D976A-9CC3-454F-9CA6-FA26E8C3FB44}"/>
              </a:ext>
            </a:extLst>
          </p:cNvPr>
          <p:cNvSpPr/>
          <p:nvPr/>
        </p:nvSpPr>
        <p:spPr>
          <a:xfrm>
            <a:off x="3302491" y="4065973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z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FC30C9-5937-4292-8104-539D366436D0}"/>
              </a:ext>
            </a:extLst>
          </p:cNvPr>
          <p:cNvSpPr/>
          <p:nvPr/>
        </p:nvSpPr>
        <p:spPr>
          <a:xfrm>
            <a:off x="4181379" y="4065973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EDB02-8A40-4C65-AD3E-3612B2B2F8BF}"/>
              </a:ext>
            </a:extLst>
          </p:cNvPr>
          <p:cNvSpPr/>
          <p:nvPr/>
        </p:nvSpPr>
        <p:spPr>
          <a:xfrm>
            <a:off x="5060268" y="4065973"/>
            <a:ext cx="878889" cy="4793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 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2771B7-302F-439C-B1BB-E5259E7B8EEA}"/>
              </a:ext>
            </a:extLst>
          </p:cNvPr>
          <p:cNvSpPr/>
          <p:nvPr/>
        </p:nvSpPr>
        <p:spPr>
          <a:xfrm>
            <a:off x="5939157" y="4065973"/>
            <a:ext cx="878889" cy="4793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2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052E89-A44F-41BD-89A7-F5DCB5C2801D}"/>
              </a:ext>
            </a:extLst>
          </p:cNvPr>
          <p:cNvSpPr/>
          <p:nvPr/>
        </p:nvSpPr>
        <p:spPr>
          <a:xfrm>
            <a:off x="6818045" y="4065973"/>
            <a:ext cx="878889" cy="4793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z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FA542-F47A-40F4-9805-3798CFDD21DE}"/>
              </a:ext>
            </a:extLst>
          </p:cNvPr>
          <p:cNvSpPr txBox="1"/>
          <p:nvPr/>
        </p:nvSpPr>
        <p:spPr>
          <a:xfrm>
            <a:off x="1833315" y="3673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8878E-D3ED-403A-97FF-E791E8A2FD74}"/>
              </a:ext>
            </a:extLst>
          </p:cNvPr>
          <p:cNvSpPr txBox="1"/>
          <p:nvPr/>
        </p:nvSpPr>
        <p:spPr>
          <a:xfrm>
            <a:off x="2712203" y="368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90E709-A5D8-42C3-932B-67CF82193A21}"/>
              </a:ext>
            </a:extLst>
          </p:cNvPr>
          <p:cNvSpPr txBox="1"/>
          <p:nvPr/>
        </p:nvSpPr>
        <p:spPr>
          <a:xfrm>
            <a:off x="3591091" y="3673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F8824-5218-4665-9179-E5977D2003FA}"/>
              </a:ext>
            </a:extLst>
          </p:cNvPr>
          <p:cNvSpPr txBox="1"/>
          <p:nvPr/>
        </p:nvSpPr>
        <p:spPr>
          <a:xfrm>
            <a:off x="4469979" y="368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24E196-FC74-4705-ADA4-0E6EB5819231}"/>
              </a:ext>
            </a:extLst>
          </p:cNvPr>
          <p:cNvSpPr txBox="1"/>
          <p:nvPr/>
        </p:nvSpPr>
        <p:spPr>
          <a:xfrm>
            <a:off x="5316170" y="368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E53CE-37F1-4BE8-ADDE-FB58B058EC21}"/>
              </a:ext>
            </a:extLst>
          </p:cNvPr>
          <p:cNvSpPr txBox="1"/>
          <p:nvPr/>
        </p:nvSpPr>
        <p:spPr>
          <a:xfrm>
            <a:off x="6195058" y="3693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FAA6B-6A99-4D44-BF10-BF2CF548DBC5}"/>
              </a:ext>
            </a:extLst>
          </p:cNvPr>
          <p:cNvSpPr txBox="1"/>
          <p:nvPr/>
        </p:nvSpPr>
        <p:spPr>
          <a:xfrm>
            <a:off x="7073946" y="368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E24542-553B-4BBC-A9D1-043AF807F849}"/>
              </a:ext>
            </a:extLst>
          </p:cNvPr>
          <p:cNvSpPr/>
          <p:nvPr/>
        </p:nvSpPr>
        <p:spPr>
          <a:xfrm>
            <a:off x="1544714" y="4761351"/>
            <a:ext cx="878889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56D398-E982-41E8-9DF8-BADBF063FE8A}"/>
              </a:ext>
            </a:extLst>
          </p:cNvPr>
          <p:cNvSpPr/>
          <p:nvPr/>
        </p:nvSpPr>
        <p:spPr>
          <a:xfrm>
            <a:off x="2423602" y="4761351"/>
            <a:ext cx="878889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20BC7D-B6C5-4F04-83B5-29EBEFCE16CD}"/>
              </a:ext>
            </a:extLst>
          </p:cNvPr>
          <p:cNvSpPr/>
          <p:nvPr/>
        </p:nvSpPr>
        <p:spPr>
          <a:xfrm>
            <a:off x="3302491" y="4761351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z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8F3C3-F45F-4D4F-857B-5C70F99A9A25}"/>
              </a:ext>
            </a:extLst>
          </p:cNvPr>
          <p:cNvSpPr/>
          <p:nvPr/>
        </p:nvSpPr>
        <p:spPr>
          <a:xfrm>
            <a:off x="4181379" y="4761351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E60A86-6D38-46AB-97D6-548831EAF03B}"/>
              </a:ext>
            </a:extLst>
          </p:cNvPr>
          <p:cNvSpPr/>
          <p:nvPr/>
        </p:nvSpPr>
        <p:spPr>
          <a:xfrm>
            <a:off x="5060268" y="4761351"/>
            <a:ext cx="878889" cy="4793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 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BBE6D4-4F49-4D20-B5F8-31568FC0F732}"/>
              </a:ext>
            </a:extLst>
          </p:cNvPr>
          <p:cNvSpPr/>
          <p:nvPr/>
        </p:nvSpPr>
        <p:spPr>
          <a:xfrm>
            <a:off x="1544714" y="5556253"/>
            <a:ext cx="878889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CD431E-C512-42CE-9C93-4A9CCB6B0E85}"/>
              </a:ext>
            </a:extLst>
          </p:cNvPr>
          <p:cNvSpPr/>
          <p:nvPr/>
        </p:nvSpPr>
        <p:spPr>
          <a:xfrm>
            <a:off x="2423602" y="5556253"/>
            <a:ext cx="878889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7A153D-E1B8-4779-B63A-E8B09F9A7C4F}"/>
              </a:ext>
            </a:extLst>
          </p:cNvPr>
          <p:cNvSpPr/>
          <p:nvPr/>
        </p:nvSpPr>
        <p:spPr>
          <a:xfrm>
            <a:off x="3302490" y="5556253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z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E691C3-12FA-4CEF-90A9-4100EE978AD5}"/>
              </a:ext>
            </a:extLst>
          </p:cNvPr>
          <p:cNvSpPr/>
          <p:nvPr/>
        </p:nvSpPr>
        <p:spPr>
          <a:xfrm>
            <a:off x="4181379" y="5556253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3F162F-EBEA-4790-82CA-7D21D5A3F367}"/>
              </a:ext>
            </a:extLst>
          </p:cNvPr>
          <p:cNvSpPr/>
          <p:nvPr/>
        </p:nvSpPr>
        <p:spPr>
          <a:xfrm>
            <a:off x="5060267" y="5556253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z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6FD3C7-56B7-4334-BA0D-3CFB34E23CF9}"/>
              </a:ext>
            </a:extLst>
          </p:cNvPr>
          <p:cNvSpPr txBox="1"/>
          <p:nvPr/>
        </p:nvSpPr>
        <p:spPr>
          <a:xfrm>
            <a:off x="8799025" y="401753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Leader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BD23C6-2165-496D-AAE1-A9DD3F9B2BE7}"/>
              </a:ext>
            </a:extLst>
          </p:cNvPr>
          <p:cNvSpPr txBox="1"/>
          <p:nvPr/>
        </p:nvSpPr>
        <p:spPr>
          <a:xfrm>
            <a:off x="8853544" y="4698178"/>
            <a:ext cx="126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Follower</a:t>
            </a:r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1CFBD14-52E2-44AD-9C1A-FEBA73D1033A}"/>
              </a:ext>
            </a:extLst>
          </p:cNvPr>
          <p:cNvSpPr/>
          <p:nvPr/>
        </p:nvSpPr>
        <p:spPr>
          <a:xfrm>
            <a:off x="7865616" y="4017534"/>
            <a:ext cx="287784" cy="132169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39898-5120-4AA6-8D66-AFB0B85AFB28}"/>
              </a:ext>
            </a:extLst>
          </p:cNvPr>
          <p:cNvSpPr txBox="1"/>
          <p:nvPr/>
        </p:nvSpPr>
        <p:spPr>
          <a:xfrm>
            <a:off x="389391" y="3730592"/>
            <a:ext cx="107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index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CD7EA7-25E5-4699-97D0-5D0391E0D882}"/>
              </a:ext>
            </a:extLst>
          </p:cNvPr>
          <p:cNvSpPr txBox="1"/>
          <p:nvPr/>
        </p:nvSpPr>
        <p:spPr>
          <a:xfrm>
            <a:off x="7696934" y="3673583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 logs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DED0537-0EBB-4C61-A250-0DFEDA4CF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670" y="5544416"/>
            <a:ext cx="491231" cy="49123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F4A9FBF-BC87-4E30-940E-223E8FD37718}"/>
              </a:ext>
            </a:extLst>
          </p:cNvPr>
          <p:cNvSpPr txBox="1"/>
          <p:nvPr/>
        </p:nvSpPr>
        <p:spPr>
          <a:xfrm>
            <a:off x="6333095" y="5630440"/>
            <a:ext cx="161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Unmatched log</a:t>
            </a:r>
          </a:p>
        </p:txBody>
      </p:sp>
    </p:spTree>
    <p:extLst>
      <p:ext uri="{BB962C8B-B14F-4D97-AF65-F5344CB8AC3E}">
        <p14:creationId xmlns:p14="http://schemas.microsoft.com/office/powerpoint/2010/main" val="67143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ED67-20E8-4189-A670-DD7C2717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Matching Property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8E35-F6FD-4EA4-8C82-44B8A661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Ensuring property </a:t>
            </a:r>
            <a:r>
              <a:rPr lang="en-US" dirty="0">
                <a:solidFill>
                  <a:srgbClr val="0070C0"/>
                </a:solidFill>
              </a:rPr>
              <a:t>S1</a:t>
            </a:r>
            <a:r>
              <a:rPr lang="en-US" dirty="0"/>
              <a:t> (same &lt;index,term&gt; </a:t>
            </a:r>
            <a:r>
              <a:rPr lang="en-US" dirty="0">
                <a:sym typeface="Wingdings" panose="05000000000000000000" pitchFamily="2" charset="2"/>
              </a:rPr>
              <a:t> same command)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leader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creates</a:t>
            </a:r>
            <a:r>
              <a:rPr lang="en-US" dirty="0">
                <a:sym typeface="Wingdings" panose="05000000000000000000" pitchFamily="2" charset="2"/>
              </a:rPr>
              <a:t> at most one entry at a given index in a term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is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sent</a:t>
            </a:r>
            <a:r>
              <a:rPr lang="en-US" dirty="0">
                <a:sym typeface="Wingdings" panose="05000000000000000000" pitchFamily="2" charset="2"/>
              </a:rPr>
              <a:t> to all the followers</a:t>
            </a:r>
          </a:p>
          <a:p>
            <a:r>
              <a:rPr lang="en-US" dirty="0">
                <a:sym typeface="Wingdings" panose="05000000000000000000" pitchFamily="2" charset="2"/>
              </a:rPr>
              <a:t>Property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S2</a:t>
            </a:r>
            <a:r>
              <a:rPr lang="en-US" dirty="0">
                <a:sym typeface="Wingdings" panose="05000000000000000000" pitchFamily="2" charset="2"/>
              </a:rPr>
              <a:t>:  (same &lt;index,term&gt;  All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previous</a:t>
            </a:r>
            <a:r>
              <a:rPr lang="en-US" dirty="0">
                <a:sym typeface="Wingdings" panose="05000000000000000000" pitchFamily="2" charset="2"/>
              </a:rPr>
              <a:t> entries match)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Along with an &lt;AppendEntries&gt; message, the leader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sends</a:t>
            </a:r>
            <a:r>
              <a:rPr lang="en-US" dirty="0">
                <a:sym typeface="Wingdings" panose="05000000000000000000" pitchFamily="2" charset="2"/>
              </a:rPr>
              <a:t> the &lt;index,term&gt; of the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previous</a:t>
            </a:r>
            <a:r>
              <a:rPr lang="en-US" dirty="0">
                <a:sym typeface="Wingdings" panose="05000000000000000000" pitchFamily="2" charset="2"/>
              </a:rPr>
              <a:t> entry in its log.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the follower does not find the previous entry with a matching &lt;index,term&gt;, it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refuses</a:t>
            </a:r>
            <a:r>
              <a:rPr lang="en-US" dirty="0">
                <a:sym typeface="Wingdings" panose="05000000000000000000" pitchFamily="2" charset="2"/>
              </a:rPr>
              <a:t> to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accept</a:t>
            </a:r>
            <a:r>
              <a:rPr lang="en-US" dirty="0">
                <a:sym typeface="Wingdings" panose="05000000000000000000" pitchFamily="2" charset="2"/>
              </a:rPr>
              <a:t> the message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Ensures the Log Matching property by induction</a:t>
            </a:r>
          </a:p>
          <a:p>
            <a:r>
              <a:rPr lang="en-US" dirty="0">
                <a:sym typeface="Wingdings" panose="05000000000000000000" pitchFamily="2" charset="2"/>
              </a:rPr>
              <a:t>It is possible that because of crashes, the follower’s logs will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diverge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Raft forces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followers</a:t>
            </a:r>
            <a:r>
              <a:rPr lang="en-US" dirty="0">
                <a:sym typeface="Wingdings" panose="05000000000000000000" pitchFamily="2" charset="2"/>
              </a:rPr>
              <a:t> to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replicate</a:t>
            </a:r>
            <a:r>
              <a:rPr lang="en-US" dirty="0">
                <a:sym typeface="Wingdings" panose="05000000000000000000" pitchFamily="2" charset="2"/>
              </a:rPr>
              <a:t> the leader’s logs.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268A9-EDC5-4CDC-930E-90800D48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4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0BE8-A852-499C-BDE4-D1B3AD9C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Reconciling the Log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E38A-228E-43A4-BA38-CDA05B61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9529"/>
            <a:ext cx="10515600" cy="34833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leader maintains a </a:t>
            </a:r>
            <a:r>
              <a:rPr lang="en-US" i="1" dirty="0"/>
              <a:t>nextIndex </a:t>
            </a:r>
            <a:r>
              <a:rPr lang="en-US" dirty="0"/>
              <a:t>pointer for each follower</a:t>
            </a:r>
          </a:p>
          <a:p>
            <a:pPr lvl="1"/>
            <a:r>
              <a:rPr lang="en-US" dirty="0"/>
              <a:t>It is </a:t>
            </a:r>
            <a:r>
              <a:rPr lang="en-US" dirty="0">
                <a:solidFill>
                  <a:srgbClr val="0070C0"/>
                </a:solidFill>
              </a:rPr>
              <a:t>initialized</a:t>
            </a:r>
            <a:r>
              <a:rPr lang="en-US" dirty="0"/>
              <a:t> to be equal to the index of the last entry in its log + 1</a:t>
            </a:r>
            <a:br>
              <a:rPr lang="en-US" dirty="0"/>
            </a:br>
            <a:r>
              <a:rPr lang="en-US" dirty="0"/>
              <a:t>[Assuming the logs are </a:t>
            </a:r>
            <a:r>
              <a:rPr lang="en-US" dirty="0">
                <a:solidFill>
                  <a:srgbClr val="00B050"/>
                </a:solidFill>
              </a:rPr>
              <a:t>consistent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Followers might indicate a </a:t>
            </a:r>
            <a:r>
              <a:rPr lang="en-US" dirty="0">
                <a:solidFill>
                  <a:srgbClr val="FF0000"/>
                </a:solidFill>
              </a:rPr>
              <a:t>divergence</a:t>
            </a:r>
            <a:r>
              <a:rPr lang="en-US" dirty="0"/>
              <a:t> after receiving a message from the leader. The entries at (</a:t>
            </a:r>
            <a:r>
              <a:rPr lang="en-US" i="1" dirty="0"/>
              <a:t>nextIndex – 1) </a:t>
            </a:r>
            <a:r>
              <a:rPr lang="en-US" dirty="0"/>
              <a:t>do not </a:t>
            </a:r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leader </a:t>
            </a:r>
            <a:r>
              <a:rPr lang="en-US" dirty="0">
                <a:solidFill>
                  <a:srgbClr val="0070C0"/>
                </a:solidFill>
              </a:rPr>
              <a:t>decrements</a:t>
            </a:r>
            <a:r>
              <a:rPr lang="en-US" dirty="0"/>
              <a:t> the </a:t>
            </a:r>
            <a:r>
              <a:rPr lang="en-US" i="1" dirty="0"/>
              <a:t>nextIndex</a:t>
            </a:r>
            <a:r>
              <a:rPr lang="en-US" dirty="0"/>
              <a:t> pointer and tries again</a:t>
            </a:r>
          </a:p>
          <a:p>
            <a:pPr lvl="1"/>
            <a:r>
              <a:rPr lang="en-US" dirty="0"/>
              <a:t>Ultimately the logs </a:t>
            </a:r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en-US" dirty="0"/>
              <a:t>. The follower </a:t>
            </a:r>
            <a:r>
              <a:rPr lang="en-US" dirty="0">
                <a:solidFill>
                  <a:srgbClr val="00B050"/>
                </a:solidFill>
              </a:rPr>
              <a:t>appends</a:t>
            </a:r>
            <a:r>
              <a:rPr lang="en-US" dirty="0"/>
              <a:t> all the remaining entries from the leader’s log.</a:t>
            </a:r>
          </a:p>
          <a:p>
            <a:r>
              <a:rPr lang="en-US" dirty="0"/>
              <a:t>The leader never </a:t>
            </a:r>
            <a:r>
              <a:rPr lang="en-US" dirty="0">
                <a:solidFill>
                  <a:srgbClr val="FF0000"/>
                </a:solidFill>
              </a:rPr>
              <a:t>overwrites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deletes</a:t>
            </a:r>
            <a:r>
              <a:rPr lang="en-US" dirty="0"/>
              <a:t> entries in its own log. It only </a:t>
            </a:r>
            <a:r>
              <a:rPr lang="en-US" dirty="0">
                <a:solidFill>
                  <a:srgbClr val="00B050"/>
                </a:solidFill>
              </a:rPr>
              <a:t>appends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1E93C-CFDA-444A-86AF-16C36F6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C1B4D-541D-4A7D-B463-97339D920395}"/>
              </a:ext>
            </a:extLst>
          </p:cNvPr>
          <p:cNvSpPr/>
          <p:nvPr/>
        </p:nvSpPr>
        <p:spPr>
          <a:xfrm>
            <a:off x="1757778" y="2110411"/>
            <a:ext cx="878889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846FE8-3022-4620-B6E5-53496BAA34A2}"/>
              </a:ext>
            </a:extLst>
          </p:cNvPr>
          <p:cNvSpPr/>
          <p:nvPr/>
        </p:nvSpPr>
        <p:spPr>
          <a:xfrm>
            <a:off x="2636666" y="2110411"/>
            <a:ext cx="878889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DD516-4DD5-460E-B472-460AC3561375}"/>
              </a:ext>
            </a:extLst>
          </p:cNvPr>
          <p:cNvSpPr/>
          <p:nvPr/>
        </p:nvSpPr>
        <p:spPr>
          <a:xfrm>
            <a:off x="3515555" y="2110411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z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E0E1E1-5140-4AFA-9F27-A1E2E49558F5}"/>
              </a:ext>
            </a:extLst>
          </p:cNvPr>
          <p:cNvSpPr/>
          <p:nvPr/>
        </p:nvSpPr>
        <p:spPr>
          <a:xfrm>
            <a:off x="4394443" y="2110411"/>
            <a:ext cx="878889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EEE468-79A1-45A3-A636-EF85CEEA4F50}"/>
              </a:ext>
            </a:extLst>
          </p:cNvPr>
          <p:cNvSpPr/>
          <p:nvPr/>
        </p:nvSpPr>
        <p:spPr>
          <a:xfrm>
            <a:off x="5273332" y="2110411"/>
            <a:ext cx="878889" cy="4793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 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F8C63-7F72-4D6E-8CA5-FD4D65EF8A81}"/>
              </a:ext>
            </a:extLst>
          </p:cNvPr>
          <p:cNvSpPr/>
          <p:nvPr/>
        </p:nvSpPr>
        <p:spPr>
          <a:xfrm>
            <a:off x="6152221" y="2110411"/>
            <a:ext cx="878889" cy="4793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2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50AA8-3D5C-4984-A001-F2EC59206AF0}"/>
              </a:ext>
            </a:extLst>
          </p:cNvPr>
          <p:cNvSpPr/>
          <p:nvPr/>
        </p:nvSpPr>
        <p:spPr>
          <a:xfrm>
            <a:off x="7031109" y="2110411"/>
            <a:ext cx="878889" cy="4793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z </a:t>
            </a:r>
            <a:r>
              <a:rPr lang="en-US" dirty="0">
                <a:sym typeface="Wingdings" panose="05000000000000000000" pitchFamily="2" charset="2"/>
              </a:rPr>
              <a:t> 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094A4-55C7-48A0-9175-906C7AA66E0A}"/>
              </a:ext>
            </a:extLst>
          </p:cNvPr>
          <p:cNvSpPr txBox="1"/>
          <p:nvPr/>
        </p:nvSpPr>
        <p:spPr>
          <a:xfrm>
            <a:off x="2055257" y="1750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85F38F-DC4D-40FD-A481-AB804D826D80}"/>
              </a:ext>
            </a:extLst>
          </p:cNvPr>
          <p:cNvSpPr txBox="1"/>
          <p:nvPr/>
        </p:nvSpPr>
        <p:spPr>
          <a:xfrm>
            <a:off x="2934145" y="1757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4CBB6-9926-4A03-8DA6-3C670214E514}"/>
              </a:ext>
            </a:extLst>
          </p:cNvPr>
          <p:cNvSpPr txBox="1"/>
          <p:nvPr/>
        </p:nvSpPr>
        <p:spPr>
          <a:xfrm>
            <a:off x="3813033" y="1750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B41CFD-9F1A-4CDC-9ACA-135D5310B5DF}"/>
              </a:ext>
            </a:extLst>
          </p:cNvPr>
          <p:cNvSpPr txBox="1"/>
          <p:nvPr/>
        </p:nvSpPr>
        <p:spPr>
          <a:xfrm>
            <a:off x="4691921" y="1757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A58CFE-2B2C-4B29-AFE9-5D18ACC38561}"/>
              </a:ext>
            </a:extLst>
          </p:cNvPr>
          <p:cNvSpPr txBox="1"/>
          <p:nvPr/>
        </p:nvSpPr>
        <p:spPr>
          <a:xfrm>
            <a:off x="5563892" y="1754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50C4D-0565-4C08-A2B7-2EE73B1B8919}"/>
              </a:ext>
            </a:extLst>
          </p:cNvPr>
          <p:cNvSpPr txBox="1"/>
          <p:nvPr/>
        </p:nvSpPr>
        <p:spPr>
          <a:xfrm>
            <a:off x="6446190" y="1750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397495-EB8E-4DBB-A7E2-E22C28185A03}"/>
              </a:ext>
            </a:extLst>
          </p:cNvPr>
          <p:cNvSpPr txBox="1"/>
          <p:nvPr/>
        </p:nvSpPr>
        <p:spPr>
          <a:xfrm>
            <a:off x="7321274" y="1746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6943B4-E930-45F1-BB75-B4885E8F53F9}"/>
              </a:ext>
            </a:extLst>
          </p:cNvPr>
          <p:cNvSpPr txBox="1"/>
          <p:nvPr/>
        </p:nvSpPr>
        <p:spPr>
          <a:xfrm>
            <a:off x="611333" y="1807547"/>
            <a:ext cx="107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index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7AC75B-5B36-4F53-A8AE-57122121052A}"/>
              </a:ext>
            </a:extLst>
          </p:cNvPr>
          <p:cNvSpPr txBox="1"/>
          <p:nvPr/>
        </p:nvSpPr>
        <p:spPr>
          <a:xfrm>
            <a:off x="7900381" y="1446042"/>
            <a:ext cx="1862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nextIndex = 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BBDD62-C224-4CCD-BBED-B7998E1BD408}"/>
              </a:ext>
            </a:extLst>
          </p:cNvPr>
          <p:cNvCxnSpPr>
            <a:cxnSpLocks/>
          </p:cNvCxnSpPr>
          <p:nvPr/>
        </p:nvCxnSpPr>
        <p:spPr>
          <a:xfrm flipH="1">
            <a:off x="8193246" y="1845854"/>
            <a:ext cx="417354" cy="504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2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795</Words>
  <Application>Microsoft Macintosh PowerPoint</Application>
  <PresentationFormat>Widescreen</PresentationFormat>
  <Paragraphs>161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Raft Consensus Protocol</vt:lpstr>
      <vt:lpstr>Consensus</vt:lpstr>
      <vt:lpstr>Key Idea</vt:lpstr>
      <vt:lpstr>A Raft Cluster</vt:lpstr>
      <vt:lpstr>Log Replication</vt:lpstr>
      <vt:lpstr>Log Matching Property - I</vt:lpstr>
      <vt:lpstr>Log Matching Property - II</vt:lpstr>
      <vt:lpstr>Reconciling the Log Entries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Byzantine Fault Tolerance</dc:title>
  <dc:creator>Smruti Ranjan Sarangi</dc:creator>
  <cp:lastModifiedBy>Microsoft Office User</cp:lastModifiedBy>
  <cp:revision>83</cp:revision>
  <dcterms:created xsi:type="dcterms:W3CDTF">2020-03-28T03:19:27Z</dcterms:created>
  <dcterms:modified xsi:type="dcterms:W3CDTF">2021-11-01T13:30:28Z</dcterms:modified>
</cp:coreProperties>
</file>