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6"/>
  </p:notesMasterIdLst>
  <p:handoutMasterIdLst>
    <p:handoutMasterId r:id="rId37"/>
  </p:handoutMasterIdLst>
  <p:sldIdLst>
    <p:sldId id="256" r:id="rId2"/>
    <p:sldId id="729" r:id="rId3"/>
    <p:sldId id="730" r:id="rId4"/>
    <p:sldId id="731" r:id="rId5"/>
    <p:sldId id="732" r:id="rId6"/>
    <p:sldId id="733" r:id="rId7"/>
    <p:sldId id="736" r:id="rId8"/>
    <p:sldId id="737" r:id="rId9"/>
    <p:sldId id="738" r:id="rId10"/>
    <p:sldId id="734" r:id="rId11"/>
    <p:sldId id="735" r:id="rId12"/>
    <p:sldId id="739" r:id="rId13"/>
    <p:sldId id="740" r:id="rId14"/>
    <p:sldId id="741" r:id="rId15"/>
    <p:sldId id="561" r:id="rId16"/>
    <p:sldId id="742" r:id="rId17"/>
    <p:sldId id="743" r:id="rId18"/>
    <p:sldId id="744" r:id="rId19"/>
    <p:sldId id="745" r:id="rId20"/>
    <p:sldId id="746" r:id="rId21"/>
    <p:sldId id="747" r:id="rId22"/>
    <p:sldId id="748" r:id="rId23"/>
    <p:sldId id="749" r:id="rId24"/>
    <p:sldId id="750" r:id="rId25"/>
    <p:sldId id="751" r:id="rId26"/>
    <p:sldId id="752" r:id="rId27"/>
    <p:sldId id="753" r:id="rId28"/>
    <p:sldId id="754" r:id="rId29"/>
    <p:sldId id="755" r:id="rId30"/>
    <p:sldId id="756" r:id="rId31"/>
    <p:sldId id="758" r:id="rId32"/>
    <p:sldId id="760" r:id="rId33"/>
    <p:sldId id="759" r:id="rId34"/>
    <p:sldId id="757" r:id="rId3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43" autoAdjust="0"/>
    <p:restoredTop sz="96851" autoAdjust="0"/>
  </p:normalViewPr>
  <p:slideViewPr>
    <p:cSldViewPr>
      <p:cViewPr>
        <p:scale>
          <a:sx n="85" d="100"/>
          <a:sy n="85" d="100"/>
        </p:scale>
        <p:origin x="1296" y="33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handoutMaster" Target="handoutMasters/handoutMaster1.xml"/><Relationship Id="rId38" Type="http://schemas.openxmlformats.org/officeDocument/2006/relationships/presProps" Target="presProps.xml"/><Relationship Id="rId39" Type="http://schemas.openxmlformats.org/officeDocument/2006/relationships/viewProps" Target="viewProps.xml"/><Relationship Id="rId40" Type="http://schemas.openxmlformats.org/officeDocument/2006/relationships/theme" Target="theme/theme1.xml"/><Relationship Id="rId4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57C92AD4-5C71-7D44-9CDE-66292ABCF78A}" type="datetimeFigureOut">
              <a:rPr lang="en-US"/>
              <a:pPr>
                <a:defRPr/>
              </a:pPr>
              <a:t>11/25/20</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2A1311F9-A587-A447-82A4-E2944E0C60C3}"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D9F0FEC3-625A-024F-97C0-2954B193619B}" type="datetimeFigureOut">
              <a:rPr lang="zh-CN" altLang="en-US"/>
              <a:pPr>
                <a:defRPr/>
              </a:pPr>
              <a:t>2020/11/25</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noProof="0" smtClean="0"/>
              <a:t>Click to edit Master text styles</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endParaRPr lang="zh-CN" alt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defRPr>
            </a:lvl1pPr>
          </a:lstStyle>
          <a:p>
            <a:pPr>
              <a:defRPr/>
            </a:pPr>
            <a:fld id="{5F4FD21C-3A28-0F4D-8577-8A42922D037F}"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val="1"/>
            </a:ext>
          </a:extLst>
        </p:spPr>
      </p:sp>
      <p:sp>
        <p:nvSpPr>
          <p:cNvPr id="1638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638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charset="0"/>
                <a:ea typeface="宋体" charset="-122"/>
              </a:defRPr>
            </a:lvl1pPr>
            <a:lvl2pPr marL="742950" indent="-285750">
              <a:spcBef>
                <a:spcPct val="30000"/>
              </a:spcBef>
              <a:defRPr sz="1200">
                <a:solidFill>
                  <a:schemeClr val="tx1"/>
                </a:solidFill>
                <a:latin typeface="Calibri" charset="0"/>
                <a:ea typeface="宋体" charset="-122"/>
              </a:defRPr>
            </a:lvl2pPr>
            <a:lvl3pPr marL="1143000" indent="-228600">
              <a:spcBef>
                <a:spcPct val="30000"/>
              </a:spcBef>
              <a:defRPr sz="1200">
                <a:solidFill>
                  <a:schemeClr val="tx1"/>
                </a:solidFill>
                <a:latin typeface="Calibri" charset="0"/>
                <a:ea typeface="宋体" charset="-122"/>
              </a:defRPr>
            </a:lvl3pPr>
            <a:lvl4pPr marL="1600200" indent="-228600">
              <a:spcBef>
                <a:spcPct val="30000"/>
              </a:spcBef>
              <a:defRPr sz="1200">
                <a:solidFill>
                  <a:schemeClr val="tx1"/>
                </a:solidFill>
                <a:latin typeface="Calibri" charset="0"/>
                <a:ea typeface="宋体" charset="-122"/>
              </a:defRPr>
            </a:lvl4pPr>
            <a:lvl5pPr marL="2057400" indent="-228600">
              <a:spcBef>
                <a:spcPct val="30000"/>
              </a:spcBef>
              <a:defRPr sz="1200">
                <a:solidFill>
                  <a:schemeClr val="tx1"/>
                </a:solidFill>
                <a:latin typeface="Calibri" charset="0"/>
                <a:ea typeface="宋体" charset="-122"/>
              </a:defRPr>
            </a:lvl5pPr>
            <a:lvl6pPr marL="2514600" indent="-228600" eaLnBrk="0" fontAlgn="base" hangingPunct="0">
              <a:spcBef>
                <a:spcPct val="30000"/>
              </a:spcBef>
              <a:spcAft>
                <a:spcPct val="0"/>
              </a:spcAft>
              <a:defRPr sz="1200">
                <a:solidFill>
                  <a:schemeClr val="tx1"/>
                </a:solidFill>
                <a:latin typeface="Calibri" charset="0"/>
                <a:ea typeface="宋体" charset="-122"/>
              </a:defRPr>
            </a:lvl6pPr>
            <a:lvl7pPr marL="2971800" indent="-228600" eaLnBrk="0" fontAlgn="base" hangingPunct="0">
              <a:spcBef>
                <a:spcPct val="30000"/>
              </a:spcBef>
              <a:spcAft>
                <a:spcPct val="0"/>
              </a:spcAft>
              <a:defRPr sz="1200">
                <a:solidFill>
                  <a:schemeClr val="tx1"/>
                </a:solidFill>
                <a:latin typeface="Calibri" charset="0"/>
                <a:ea typeface="宋体" charset="-122"/>
              </a:defRPr>
            </a:lvl7pPr>
            <a:lvl8pPr marL="3429000" indent="-228600" eaLnBrk="0" fontAlgn="base" hangingPunct="0">
              <a:spcBef>
                <a:spcPct val="30000"/>
              </a:spcBef>
              <a:spcAft>
                <a:spcPct val="0"/>
              </a:spcAft>
              <a:defRPr sz="1200">
                <a:solidFill>
                  <a:schemeClr val="tx1"/>
                </a:solidFill>
                <a:latin typeface="Calibri" charset="0"/>
                <a:ea typeface="宋体" charset="-122"/>
              </a:defRPr>
            </a:lvl8pPr>
            <a:lvl9pPr marL="3886200" indent="-228600" eaLnBrk="0" fontAlgn="base" hangingPunct="0">
              <a:spcBef>
                <a:spcPct val="30000"/>
              </a:spcBef>
              <a:spcAft>
                <a:spcPct val="0"/>
              </a:spcAft>
              <a:defRPr sz="1200">
                <a:solidFill>
                  <a:schemeClr val="tx1"/>
                </a:solidFill>
                <a:latin typeface="Calibri" charset="0"/>
                <a:ea typeface="宋体" charset="-122"/>
              </a:defRPr>
            </a:lvl9pPr>
          </a:lstStyle>
          <a:p>
            <a:pPr>
              <a:spcBef>
                <a:spcPct val="0"/>
              </a:spcBef>
            </a:pPr>
            <a:fld id="{5F93E9AF-63BE-2C42-A418-79526A7BF664}" type="slidenum">
              <a:rPr lang="zh-CN" altLang="en-US"/>
              <a:pPr>
                <a:spcBef>
                  <a:spcPct val="0"/>
                </a:spcBef>
              </a:pPr>
              <a:t>1</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Oval 3"/>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5" name="Oval 4"/>
          <p:cNvSpPr/>
          <p:nvPr/>
        </p:nvSpPr>
        <p:spPr>
          <a:xfrm>
            <a:off x="1157288" y="1344613"/>
            <a:ext cx="63500" cy="65087"/>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14" name="Title 13"/>
          <p:cNvSpPr>
            <a:spLocks noGrp="1"/>
          </p:cNvSpPr>
          <p:nvPr>
            <p:ph type="ctrTitle"/>
          </p:nvPr>
        </p:nvSpPr>
        <p:spPr>
          <a:xfrm>
            <a:off x="1432560" y="359898"/>
            <a:ext cx="7406640" cy="1472184"/>
          </a:xfrm>
        </p:spPr>
        <p:txBody>
          <a:bodyPr anchor="b"/>
          <a:lstStyle>
            <a:lvl1pPr algn="l">
              <a:defRPr/>
            </a:lvl1pPr>
            <a:extLst/>
          </a:lstStyle>
          <a:p>
            <a:r>
              <a:rPr lang="en-US" altLang="zh-CN" smtClean="0"/>
              <a:t>Click to edit Master title style</a:t>
            </a:r>
            <a:endParaRPr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ltLang="zh-CN" smtClean="0"/>
              <a:t>Click to edit Master subtitle style</a:t>
            </a:r>
            <a:endParaRPr lang="en-US"/>
          </a:p>
        </p:txBody>
      </p:sp>
      <p:sp>
        <p:nvSpPr>
          <p:cNvPr id="6" name="Date Placeholder 6"/>
          <p:cNvSpPr>
            <a:spLocks noGrp="1"/>
          </p:cNvSpPr>
          <p:nvPr>
            <p:ph type="dt" sz="half" idx="10"/>
          </p:nvPr>
        </p:nvSpPr>
        <p:spPr/>
        <p:txBody>
          <a:bodyPr/>
          <a:lstStyle>
            <a:lvl1pPr>
              <a:defRPr/>
            </a:lvl1pPr>
            <a:extLst/>
          </a:lstStyle>
          <a:p>
            <a:pPr>
              <a:defRPr/>
            </a:pPr>
            <a:fld id="{A6DB1095-4CF8-6E42-985E-F3A038095906}" type="datetime5">
              <a:rPr lang="zh-CN" altLang="en-US"/>
              <a:pPr>
                <a:defRPr/>
              </a:pPr>
              <a:t>2020/11/25</a:t>
            </a:fld>
            <a:endParaRPr lang="zh-CN" altLang="en-US"/>
          </a:p>
        </p:txBody>
      </p:sp>
      <p:sp>
        <p:nvSpPr>
          <p:cNvPr id="7" name="Footer Placeholder 19"/>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8" name="Slide Number Placeholder 9"/>
          <p:cNvSpPr>
            <a:spLocks noGrp="1"/>
          </p:cNvSpPr>
          <p:nvPr>
            <p:ph type="sldNum" sz="quarter" idx="12"/>
          </p:nvPr>
        </p:nvSpPr>
        <p:spPr/>
        <p:txBody>
          <a:bodyPr/>
          <a:lstStyle>
            <a:lvl1pPr>
              <a:defRPr/>
            </a:lvl1pPr>
          </a:lstStyle>
          <a:p>
            <a:pPr>
              <a:defRPr/>
            </a:pPr>
            <a:fld id="{93689976-14C1-AE49-AA88-EF1050FEBDF8}" type="slidenum">
              <a:rPr lang="zh-CN" altLang="en-US"/>
              <a:pPr>
                <a:defRPr/>
              </a:pPr>
              <a:t>‹#›</a:t>
            </a:fld>
            <a:endParaRPr lang="zh-CN" altLang="en-US"/>
          </a:p>
        </p:txBody>
      </p:sp>
    </p:spTree>
    <p:extLst>
      <p:ext uri="{BB962C8B-B14F-4D97-AF65-F5344CB8AC3E}">
        <p14:creationId xmlns:p14="http://schemas.microsoft.com/office/powerpoint/2010/main" val="1063038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7878B0DC-F7FF-8340-BB9C-FEA106057046}" type="datetime5">
              <a:rPr lang="zh-CN" altLang="en-US"/>
              <a:pPr>
                <a:defRPr/>
              </a:pPr>
              <a:t>2020/11/25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93A2612F-B1E6-6B47-9A67-9C862A131ACA}" type="slidenum">
              <a:rPr lang="zh-CN" altLang="en-US"/>
              <a:pPr>
                <a:defRPr/>
              </a:pPr>
              <a:t>‹#›</a:t>
            </a:fld>
            <a:endParaRPr lang="zh-CN" altLang="en-US"/>
          </a:p>
        </p:txBody>
      </p:sp>
    </p:spTree>
    <p:extLst>
      <p:ext uri="{BB962C8B-B14F-4D97-AF65-F5344CB8AC3E}">
        <p14:creationId xmlns:p14="http://schemas.microsoft.com/office/powerpoint/2010/main" val="189817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lang="en-US" altLang="zh-CN" smtClean="0"/>
              <a:t>Click to edit Master title style</a:t>
            </a:r>
            <a:endParaRPr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4F81E4EA-24B6-0444-9F70-92316CFFF411}" type="datetime5">
              <a:rPr lang="zh-CN" altLang="en-US"/>
              <a:pPr>
                <a:defRPr/>
              </a:pPr>
              <a:t>2020/11/25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84A0502B-A706-A741-9E22-43438DDBBEE1}" type="slidenum">
              <a:rPr lang="zh-CN" altLang="en-US"/>
              <a:pPr>
                <a:defRPr/>
              </a:pPr>
              <a:t>‹#›</a:t>
            </a:fld>
            <a:endParaRPr lang="zh-CN" altLang="en-US"/>
          </a:p>
        </p:txBody>
      </p:sp>
    </p:spTree>
    <p:extLst>
      <p:ext uri="{BB962C8B-B14F-4D97-AF65-F5344CB8AC3E}">
        <p14:creationId xmlns:p14="http://schemas.microsoft.com/office/powerpoint/2010/main" val="175247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altLang="zh-CN" smtClean="0"/>
              <a:t>Click to edit Master title style</a:t>
            </a:r>
            <a:endParaRPr lang="en-US"/>
          </a:p>
        </p:txBody>
      </p:sp>
      <p:sp>
        <p:nvSpPr>
          <p:cNvPr id="3" name="Content Placeholder 2"/>
          <p:cNvSpPr>
            <a:spLocks noGrp="1"/>
          </p:cNvSpPr>
          <p:nvPr>
            <p:ph idx="1"/>
          </p:nvPr>
        </p:nvSpPr>
        <p:spPr/>
        <p:txBody>
          <a:bodyPr/>
          <a:lstStyle>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Date Placeholder 23"/>
          <p:cNvSpPr>
            <a:spLocks noGrp="1"/>
          </p:cNvSpPr>
          <p:nvPr>
            <p:ph type="dt" sz="half" idx="10"/>
          </p:nvPr>
        </p:nvSpPr>
        <p:spPr/>
        <p:txBody>
          <a:bodyPr/>
          <a:lstStyle>
            <a:lvl1pPr>
              <a:defRPr/>
            </a:lvl1pPr>
          </a:lstStyle>
          <a:p>
            <a:pPr>
              <a:defRPr/>
            </a:pPr>
            <a:fld id="{0C55E2BA-0012-054E-BFC7-51AE9519C06A}" type="datetime5">
              <a:rPr lang="zh-CN" altLang="en-US"/>
              <a:pPr>
                <a:defRPr/>
              </a:pPr>
              <a:t>2020/11/25</a:t>
            </a:fld>
            <a:endParaRPr lang="zh-CN" altLang="en-US"/>
          </a:p>
        </p:txBody>
      </p:sp>
      <p:sp>
        <p:nvSpPr>
          <p:cNvPr id="5"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6" name="Slide Number Placeholder 21"/>
          <p:cNvSpPr>
            <a:spLocks noGrp="1"/>
          </p:cNvSpPr>
          <p:nvPr>
            <p:ph type="sldNum" sz="quarter" idx="12"/>
          </p:nvPr>
        </p:nvSpPr>
        <p:spPr/>
        <p:txBody>
          <a:bodyPr/>
          <a:lstStyle>
            <a:lvl1pPr>
              <a:defRPr/>
            </a:lvl1pPr>
          </a:lstStyle>
          <a:p>
            <a:pPr>
              <a:defRPr/>
            </a:pPr>
            <a:fld id="{07A5CAEE-885A-5D41-93DF-9DC29A9FE4F0}" type="slidenum">
              <a:rPr lang="zh-CN" altLang="en-US"/>
              <a:pPr>
                <a:defRPr/>
              </a:pPr>
              <a:t>‹#›</a:t>
            </a:fld>
            <a:endParaRPr lang="zh-CN" altLang="en-US"/>
          </a:p>
        </p:txBody>
      </p:sp>
    </p:spTree>
    <p:extLst>
      <p:ext uri="{BB962C8B-B14F-4D97-AF65-F5344CB8AC3E}">
        <p14:creationId xmlns:p14="http://schemas.microsoft.com/office/powerpoint/2010/main" val="2001967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Rectangle 4"/>
          <p:cNvSpPr>
            <a:spLocks noChangeArrowheads="1"/>
          </p:cNvSpPr>
          <p:nvPr/>
        </p:nvSpPr>
        <p:spPr bwMode="invGray">
          <a:xfrm>
            <a:off x="2286000" y="0"/>
            <a:ext cx="76200"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6" name="Oval 5"/>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7" name="Oval 6"/>
          <p:cNvSpPr/>
          <p:nvPr/>
        </p:nvSpPr>
        <p:spPr>
          <a:xfrm>
            <a:off x="2408238" y="2746375"/>
            <a:ext cx="63500" cy="63500"/>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fontAlgn="auto" hangingPunct="1">
              <a:spcBef>
                <a:spcPts val="0"/>
              </a:spcBef>
              <a:spcAft>
                <a:spcPts val="0"/>
              </a:spcAft>
              <a:defRPr/>
            </a:pPr>
            <a:endParaRPr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ltLang="zh-CN" smtClean="0"/>
              <a:t>Click to edit Master text styles</a:t>
            </a:r>
          </a:p>
        </p:txBody>
      </p:sp>
      <p:sp>
        <p:nvSpPr>
          <p:cNvPr id="8" name="Date Placeholder 3"/>
          <p:cNvSpPr>
            <a:spLocks noGrp="1"/>
          </p:cNvSpPr>
          <p:nvPr>
            <p:ph type="dt" sz="half" idx="10"/>
          </p:nvPr>
        </p:nvSpPr>
        <p:spPr/>
        <p:txBody>
          <a:bodyPr/>
          <a:lstStyle>
            <a:lvl1pPr>
              <a:defRPr/>
            </a:lvl1pPr>
            <a:extLst/>
          </a:lstStyle>
          <a:p>
            <a:pPr>
              <a:defRPr/>
            </a:pPr>
            <a:fld id="{EA1CD8D2-91BB-9042-861D-105735517F76}" type="datetime5">
              <a:rPr lang="zh-CN" altLang="en-US"/>
              <a:pPr>
                <a:defRPr/>
              </a:pPr>
              <a:t>2020/11/25</a:t>
            </a:fld>
            <a:endParaRPr lang="zh-CN" altLang="en-US"/>
          </a:p>
        </p:txBody>
      </p:sp>
      <p:sp>
        <p:nvSpPr>
          <p:cNvPr id="9" name="Footer Placeholder 4"/>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5"/>
          <p:cNvSpPr>
            <a:spLocks noGrp="1"/>
          </p:cNvSpPr>
          <p:nvPr>
            <p:ph type="sldNum" sz="quarter" idx="12"/>
          </p:nvPr>
        </p:nvSpPr>
        <p:spPr/>
        <p:txBody>
          <a:bodyPr/>
          <a:lstStyle>
            <a:lvl1pPr>
              <a:defRPr/>
            </a:lvl1pPr>
          </a:lstStyle>
          <a:p>
            <a:pPr>
              <a:defRPr/>
            </a:pPr>
            <a:fld id="{5F740FD0-8EE3-EB4C-9F5D-1265FFD62F83}" type="slidenum">
              <a:rPr lang="zh-CN" altLang="en-US"/>
              <a:pPr>
                <a:defRPr/>
              </a:pPr>
              <a:t>‹#›</a:t>
            </a:fld>
            <a:endParaRPr lang="zh-CN" altLang="en-US"/>
          </a:p>
        </p:txBody>
      </p:sp>
    </p:spTree>
    <p:extLst>
      <p:ext uri="{BB962C8B-B14F-4D97-AF65-F5344CB8AC3E}">
        <p14:creationId xmlns:p14="http://schemas.microsoft.com/office/powerpoint/2010/main" val="157006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23"/>
          <p:cNvSpPr>
            <a:spLocks noGrp="1"/>
          </p:cNvSpPr>
          <p:nvPr>
            <p:ph type="dt" sz="half" idx="10"/>
          </p:nvPr>
        </p:nvSpPr>
        <p:spPr/>
        <p:txBody>
          <a:bodyPr/>
          <a:lstStyle>
            <a:lvl1pPr>
              <a:defRPr/>
            </a:lvl1pPr>
          </a:lstStyle>
          <a:p>
            <a:pPr>
              <a:defRPr/>
            </a:pPr>
            <a:fld id="{AEBA570B-1793-E142-B703-D4D4396082F3}" type="datetime5">
              <a:rPr lang="zh-CN" altLang="en-US"/>
              <a:pPr>
                <a:defRPr/>
              </a:pPr>
              <a:t>2020/11/25</a:t>
            </a:fld>
            <a:endParaRPr lang="zh-CN" altLang="en-US"/>
          </a:p>
        </p:txBody>
      </p:sp>
      <p:sp>
        <p:nvSpPr>
          <p:cNvPr id="6"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7" name="Slide Number Placeholder 21"/>
          <p:cNvSpPr>
            <a:spLocks noGrp="1"/>
          </p:cNvSpPr>
          <p:nvPr>
            <p:ph type="sldNum" sz="quarter" idx="12"/>
          </p:nvPr>
        </p:nvSpPr>
        <p:spPr/>
        <p:txBody>
          <a:bodyPr/>
          <a:lstStyle>
            <a:lvl1pPr>
              <a:defRPr/>
            </a:lvl1pPr>
          </a:lstStyle>
          <a:p>
            <a:pPr>
              <a:defRPr/>
            </a:pPr>
            <a:fld id="{DAD75E58-BA64-CE44-99C4-F88A6043C014}" type="slidenum">
              <a:rPr lang="zh-CN" altLang="en-US"/>
              <a:pPr>
                <a:defRPr/>
              </a:pPr>
              <a:t>‹#›</a:t>
            </a:fld>
            <a:endParaRPr lang="zh-CN" altLang="en-US"/>
          </a:p>
        </p:txBody>
      </p:sp>
    </p:spTree>
    <p:extLst>
      <p:ext uri="{BB962C8B-B14F-4D97-AF65-F5344CB8AC3E}">
        <p14:creationId xmlns:p14="http://schemas.microsoft.com/office/powerpoint/2010/main" val="29405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lstStyle>
            <a:lvl1pPr algn="ctr">
              <a:defRPr sz="4500" b="1" cap="none" baseline="0"/>
            </a:lvl1pPr>
            <a:extLst/>
          </a:lstStyle>
          <a:p>
            <a:r>
              <a:rPr lang="en-US" altLang="zh-CN" smtClean="0"/>
              <a:t>Click to edit Master title style</a:t>
            </a:r>
            <a:endParaRPr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a:r>
              <a:rPr lang="en-US" altLang="zh-CN"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E1CC4731-1A53-D245-9BE7-D2826DD274DF}" type="datetime5">
              <a:rPr lang="zh-CN" altLang="en-US"/>
              <a:pPr>
                <a:defRPr/>
              </a:pPr>
              <a:t>2020/11/25</a:t>
            </a:fld>
            <a:endParaRPr lang="zh-CN" altLang="en-US"/>
          </a:p>
        </p:txBody>
      </p:sp>
      <p:sp>
        <p:nvSpPr>
          <p:cNvPr id="8" name="Footer Placeholder 7"/>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9" name="Slide Number Placeholder 8"/>
          <p:cNvSpPr>
            <a:spLocks noGrp="1"/>
          </p:cNvSpPr>
          <p:nvPr>
            <p:ph type="sldNum" sz="quarter" idx="12"/>
          </p:nvPr>
        </p:nvSpPr>
        <p:spPr/>
        <p:txBody>
          <a:bodyPr/>
          <a:lstStyle>
            <a:lvl1pPr>
              <a:defRPr/>
            </a:lvl1pPr>
          </a:lstStyle>
          <a:p>
            <a:pPr>
              <a:defRPr/>
            </a:pPr>
            <a:fld id="{6952F760-B856-BF4D-942A-CE38D478F8F8}" type="slidenum">
              <a:rPr lang="zh-CN" altLang="en-US"/>
              <a:pPr>
                <a:defRPr/>
              </a:pPr>
              <a:t>‹#›</a:t>
            </a:fld>
            <a:endParaRPr lang="zh-CN" altLang="en-US"/>
          </a:p>
        </p:txBody>
      </p:sp>
    </p:spTree>
    <p:extLst>
      <p:ext uri="{BB962C8B-B14F-4D97-AF65-F5344CB8AC3E}">
        <p14:creationId xmlns:p14="http://schemas.microsoft.com/office/powerpoint/2010/main" val="193177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lang="en-US" altLang="zh-CN" smtClean="0"/>
              <a:t>Click to edit Master title style</a:t>
            </a:r>
            <a:endParaRPr lang="en-US"/>
          </a:p>
        </p:txBody>
      </p:sp>
      <p:sp>
        <p:nvSpPr>
          <p:cNvPr id="3" name="Date Placeholder 23"/>
          <p:cNvSpPr>
            <a:spLocks noGrp="1"/>
          </p:cNvSpPr>
          <p:nvPr>
            <p:ph type="dt" sz="half" idx="10"/>
          </p:nvPr>
        </p:nvSpPr>
        <p:spPr/>
        <p:txBody>
          <a:bodyPr/>
          <a:lstStyle>
            <a:lvl1pPr>
              <a:defRPr/>
            </a:lvl1pPr>
          </a:lstStyle>
          <a:p>
            <a:pPr>
              <a:defRPr/>
            </a:pPr>
            <a:fld id="{F662CCE5-4FC0-0348-92D0-CADFACCEEE8D}" type="datetime5">
              <a:rPr lang="zh-CN" altLang="en-US"/>
              <a:pPr>
                <a:defRPr/>
              </a:pPr>
              <a:t>2020/11/25</a:t>
            </a:fld>
            <a:endParaRPr lang="zh-CN" altLang="en-US"/>
          </a:p>
        </p:txBody>
      </p:sp>
      <p:sp>
        <p:nvSpPr>
          <p:cNvPr id="4" name="Footer Placeholder 9"/>
          <p:cNvSpPr>
            <a:spLocks noGrp="1"/>
          </p:cNvSpPr>
          <p:nvPr>
            <p:ph type="ftr" sz="quarter" idx="11"/>
          </p:nvPr>
        </p:nvSpPr>
        <p:spPr/>
        <p:txBody>
          <a:bodyPr/>
          <a:lstStyle>
            <a:lvl1pPr>
              <a:defRPr/>
            </a:lvl1pPr>
          </a:lstStyle>
          <a:p>
            <a:pPr>
              <a:defRPr/>
            </a:pPr>
            <a:r>
              <a:rPr lang="en-US" altLang="zh-CN"/>
              <a:t>Distributed Database Systems</a:t>
            </a:r>
            <a:endParaRPr lang="zh-CN" altLang="en-US"/>
          </a:p>
        </p:txBody>
      </p:sp>
      <p:sp>
        <p:nvSpPr>
          <p:cNvPr id="5" name="Slide Number Placeholder 21"/>
          <p:cNvSpPr>
            <a:spLocks noGrp="1"/>
          </p:cNvSpPr>
          <p:nvPr>
            <p:ph type="sldNum" sz="quarter" idx="12"/>
          </p:nvPr>
        </p:nvSpPr>
        <p:spPr/>
        <p:txBody>
          <a:bodyPr/>
          <a:lstStyle>
            <a:lvl1pPr>
              <a:defRPr/>
            </a:lvl1pPr>
          </a:lstStyle>
          <a:p>
            <a:pPr>
              <a:defRPr/>
            </a:pPr>
            <a:fld id="{DC9B6FBC-F874-CB43-92C6-2781C33F17CB}" type="slidenum">
              <a:rPr lang="zh-CN" altLang="en-US"/>
              <a:pPr>
                <a:defRPr/>
              </a:pPr>
              <a:t>‹#›</a:t>
            </a:fld>
            <a:endParaRPr lang="zh-CN" altLang="en-US"/>
          </a:p>
        </p:txBody>
      </p:sp>
    </p:spTree>
    <p:extLst>
      <p:ext uri="{BB962C8B-B14F-4D97-AF65-F5344CB8AC3E}">
        <p14:creationId xmlns:p14="http://schemas.microsoft.com/office/powerpoint/2010/main" val="88187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1014413"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3" name="Rectangle 2"/>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4" name="Date Placeholder 1"/>
          <p:cNvSpPr>
            <a:spLocks noGrp="1"/>
          </p:cNvSpPr>
          <p:nvPr>
            <p:ph type="dt" sz="half" idx="10"/>
          </p:nvPr>
        </p:nvSpPr>
        <p:spPr/>
        <p:txBody>
          <a:bodyPr/>
          <a:lstStyle>
            <a:lvl1pPr>
              <a:defRPr/>
            </a:lvl1pPr>
            <a:extLst/>
          </a:lstStyle>
          <a:p>
            <a:pPr>
              <a:defRPr/>
            </a:pPr>
            <a:fld id="{550498A3-15E0-1847-A78D-C5EB1A718412}" type="datetime5">
              <a:rPr lang="zh-CN" altLang="en-US"/>
              <a:pPr>
                <a:defRPr/>
              </a:pPr>
              <a:t>2020/11/25</a:t>
            </a:fld>
            <a:endParaRPr lang="zh-CN" altLang="en-US"/>
          </a:p>
        </p:txBody>
      </p:sp>
      <p:sp>
        <p:nvSpPr>
          <p:cNvPr id="5" name="Footer Placeholder 2"/>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6" name="Slide Number Placeholder 3"/>
          <p:cNvSpPr>
            <a:spLocks noGrp="1"/>
          </p:cNvSpPr>
          <p:nvPr>
            <p:ph type="sldNum" sz="quarter" idx="12"/>
          </p:nvPr>
        </p:nvSpPr>
        <p:spPr/>
        <p:txBody>
          <a:bodyPr/>
          <a:lstStyle>
            <a:lvl1pPr>
              <a:defRPr/>
            </a:lvl1pPr>
          </a:lstStyle>
          <a:p>
            <a:pPr>
              <a:defRPr/>
            </a:pPr>
            <a:fld id="{848982D6-D174-A545-B131-2B2F10B139C7}" type="slidenum">
              <a:rPr lang="zh-CN" altLang="en-US"/>
              <a:pPr>
                <a:defRPr/>
              </a:pPr>
              <a:t>‹#›</a:t>
            </a:fld>
            <a:endParaRPr lang="zh-CN" altLang="en-US"/>
          </a:p>
        </p:txBody>
      </p:sp>
    </p:spTree>
    <p:extLst>
      <p:ext uri="{BB962C8B-B14F-4D97-AF65-F5344CB8AC3E}">
        <p14:creationId xmlns:p14="http://schemas.microsoft.com/office/powerpoint/2010/main" val="1680481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lang="en-US" altLang="zh-CN" smtClean="0"/>
              <a:t>Click to edit Master title style</a:t>
            </a:r>
            <a:endParaRPr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a:r>
              <a:rPr lang="en-US" altLang="zh-CN"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975CFF1D-FBD6-654E-9F18-005BD2A549F0}" type="datetime5">
              <a:rPr lang="zh-CN" altLang="en-US"/>
              <a:pPr>
                <a:defRPr/>
              </a:pPr>
              <a:t>2020/11/25</a:t>
            </a:fld>
            <a:endParaRPr lang="zh-CN" altLang="en-US"/>
          </a:p>
        </p:txBody>
      </p:sp>
      <p:sp>
        <p:nvSpPr>
          <p:cNvPr id="6"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7" name="Slide Number Placeholder 6"/>
          <p:cNvSpPr>
            <a:spLocks noGrp="1"/>
          </p:cNvSpPr>
          <p:nvPr>
            <p:ph type="sldNum" sz="quarter" idx="12"/>
          </p:nvPr>
        </p:nvSpPr>
        <p:spPr/>
        <p:txBody>
          <a:bodyPr/>
          <a:lstStyle>
            <a:lvl1pPr>
              <a:defRPr/>
            </a:lvl1pPr>
          </a:lstStyle>
          <a:p>
            <a:pPr>
              <a:defRPr/>
            </a:pPr>
            <a:fld id="{FF33E134-9DE7-734F-9768-FD4386680F51}" type="slidenum">
              <a:rPr lang="zh-CN" altLang="en-US"/>
              <a:pPr>
                <a:defRPr/>
              </a:pPr>
              <a:t>‹#›</a:t>
            </a:fld>
            <a:endParaRPr lang="zh-CN" altLang="en-US"/>
          </a:p>
        </p:txBody>
      </p:sp>
    </p:spTree>
    <p:extLst>
      <p:ext uri="{BB962C8B-B14F-4D97-AF65-F5344CB8AC3E}">
        <p14:creationId xmlns:p14="http://schemas.microsoft.com/office/powerpoint/2010/main" val="147947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tIns="274320">
            <a:normAutofit/>
          </a:bodyPr>
          <a:lstStyle>
            <a:extLst/>
          </a:lstStyle>
          <a:p>
            <a:pPr indent="-283464" eaLnBrk="1" fontAlgn="auto" hangingPunct="1">
              <a:lnSpc>
                <a:spcPts val="3000"/>
              </a:lnSpc>
              <a:spcBef>
                <a:spcPts val="600"/>
              </a:spcBef>
              <a:spcAft>
                <a:spcPts val="0"/>
              </a:spcAft>
              <a:buClr>
                <a:schemeClr val="accent1"/>
              </a:buClr>
              <a:buSzPct val="80000"/>
              <a:buFont typeface="Wingdings 2"/>
              <a:buNone/>
              <a:defRPr/>
            </a:pPr>
            <a:endParaRPr lang="en-US" sz="3200">
              <a:latin typeface="+mn-lt"/>
              <a:ea typeface="+mn-ea"/>
            </a:endParaRPr>
          </a:p>
        </p:txBody>
      </p:sp>
      <p:sp>
        <p:nvSpPr>
          <p:cNvPr id="6" name="Flowchart: Process 13"/>
          <p:cNvSpPr>
            <a:spLocks noChangeArrowheads="1"/>
          </p:cNvSpPr>
          <p:nvPr/>
        </p:nvSpPr>
        <p:spPr bwMode="auto">
          <a:xfrm rot="19468671">
            <a:off x="396875" y="954088"/>
            <a:ext cx="685800" cy="204787"/>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rgbClr val="E9E6D1">
                <a:alpha val="39998"/>
              </a:srgbClr>
            </a:outerShdw>
          </a:effec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7" name="Flowchart: Process 15"/>
          <p:cNvSpPr>
            <a:spLocks noChangeArrowheads="1"/>
          </p:cNvSpPr>
          <p:nvPr/>
        </p:nvSpPr>
        <p:spPr bwMode="auto">
          <a:xfrm rot="2103354" flipH="1">
            <a:off x="5003800" y="936625"/>
            <a:ext cx="649288" cy="204788"/>
          </a:xfrm>
          <a:prstGeom prst="flowChartProcess">
            <a:avLst/>
          </a:prstGeom>
          <a:solidFill>
            <a:srgbClr val="FBFBFB">
              <a:alpha val="45097"/>
            </a:srgbClr>
          </a:solidFill>
          <a:ln w="6350" cap="rnd">
            <a:solidFill>
              <a:srgbClr val="FFFFFF"/>
            </a:solidFill>
            <a:miter lim="800000"/>
            <a:headEnd/>
            <a:tailEnd/>
          </a:ln>
          <a:effectLst>
            <a:outerShdw blurRad="63500" dist="25400" dir="3299947" sx="96001" sy="96001" algn="tl" rotWithShape="0">
              <a:schemeClr val="bg2">
                <a:alpha val="20000"/>
              </a:schemeClr>
            </a:outerShdw>
          </a:effectLst>
        </p:spPr>
        <p:txBody>
          <a:bodyPr anchor="ctr"/>
          <a:lstStyle>
            <a:extLst/>
          </a:lstStyle>
          <a:p>
            <a:pPr algn="ctr" eaLnBrk="1" fontAlgn="auto" hangingPunct="1">
              <a:spcBef>
                <a:spcPts val="0"/>
              </a:spcBef>
              <a:spcAft>
                <a:spcPts val="0"/>
              </a:spcAft>
              <a:defRPr/>
            </a:pPr>
            <a:endParaRPr lang="en-US" dirty="0">
              <a:solidFill>
                <a:schemeClr val="lt1"/>
              </a:solidFill>
              <a:latin typeface="+mn-lt"/>
              <a:ea typeface="+mn-ea"/>
            </a:endParaRPr>
          </a:p>
        </p:txBody>
      </p:sp>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lang="en-US" altLang="zh-CN" smtClean="0"/>
              <a:t>Click to edit Master title style</a:t>
            </a:r>
            <a:endParaRPr lang="en-US"/>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tIns="274320">
            <a:normAutofit/>
          </a:bodyPr>
          <a:lstStyle>
            <a:lvl1pPr indent="0">
              <a:buNone/>
              <a:defRPr sz="3200"/>
            </a:lvl1pPr>
            <a:extLst/>
          </a:lstStyle>
          <a:p>
            <a:pPr lvl="0"/>
            <a:r>
              <a:rPr lang="en-US" altLang="zh-CN" noProof="0" smtClean="0"/>
              <a:t>Click icon to add picture</a:t>
            </a:r>
            <a:endParaRPr lang="en-US" noProof="0"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a:r>
              <a:rPr lang="en-US" altLang="zh-CN" smtClean="0"/>
              <a:t>Click to edit Master text styles</a:t>
            </a:r>
          </a:p>
        </p:txBody>
      </p:sp>
      <p:sp>
        <p:nvSpPr>
          <p:cNvPr id="8" name="Date Placeholder 4"/>
          <p:cNvSpPr>
            <a:spLocks noGrp="1"/>
          </p:cNvSpPr>
          <p:nvPr>
            <p:ph type="dt" sz="half" idx="10"/>
          </p:nvPr>
        </p:nvSpPr>
        <p:spPr/>
        <p:txBody>
          <a:bodyPr/>
          <a:lstStyle>
            <a:lvl1pPr>
              <a:defRPr/>
            </a:lvl1pPr>
            <a:extLst/>
          </a:lstStyle>
          <a:p>
            <a:pPr>
              <a:defRPr/>
            </a:pPr>
            <a:fld id="{85DCCE6F-57B1-4C49-8FDC-78A98968FE29}" type="datetime5">
              <a:rPr lang="zh-CN" altLang="en-US"/>
              <a:pPr>
                <a:defRPr/>
              </a:pPr>
              <a:t>2020/11/25</a:t>
            </a:fld>
            <a:endParaRPr lang="zh-CN" altLang="en-US"/>
          </a:p>
        </p:txBody>
      </p:sp>
      <p:sp>
        <p:nvSpPr>
          <p:cNvPr id="9" name="Footer Placeholder 5"/>
          <p:cNvSpPr>
            <a:spLocks noGrp="1"/>
          </p:cNvSpPr>
          <p:nvPr>
            <p:ph type="ftr" sz="quarter" idx="11"/>
          </p:nvPr>
        </p:nvSpPr>
        <p:spPr/>
        <p:txBody>
          <a:bodyPr/>
          <a:lstStyle>
            <a:lvl1pPr>
              <a:defRPr/>
            </a:lvl1pPr>
            <a:extLst/>
          </a:lstStyle>
          <a:p>
            <a:pPr>
              <a:defRPr/>
            </a:pPr>
            <a:r>
              <a:rPr lang="en-US" altLang="zh-CN"/>
              <a:t>Distributed Database Systems</a:t>
            </a:r>
            <a:endParaRPr lang="zh-CN" altLang="en-US"/>
          </a:p>
        </p:txBody>
      </p:sp>
      <p:sp>
        <p:nvSpPr>
          <p:cNvPr id="10" name="Slide Number Placeholder 6"/>
          <p:cNvSpPr>
            <a:spLocks noGrp="1"/>
          </p:cNvSpPr>
          <p:nvPr>
            <p:ph type="sldNum" sz="quarter" idx="12"/>
          </p:nvPr>
        </p:nvSpPr>
        <p:spPr/>
        <p:txBody>
          <a:bodyPr/>
          <a:lstStyle>
            <a:lvl1pPr>
              <a:defRPr/>
            </a:lvl1pPr>
          </a:lstStyle>
          <a:p>
            <a:pPr>
              <a:defRPr/>
            </a:pPr>
            <a:fld id="{DE7E1A67-5B7E-B341-AF14-94DBF2AE31A9}" type="slidenum">
              <a:rPr lang="zh-CN" altLang="en-US"/>
              <a:pPr>
                <a:defRPr/>
              </a:pPr>
              <a:t>‹#›</a:t>
            </a:fld>
            <a:endParaRPr lang="zh-CN" altLang="en-US"/>
          </a:p>
        </p:txBody>
      </p:sp>
    </p:spTree>
    <p:extLst>
      <p:ext uri="{BB962C8B-B14F-4D97-AF65-F5344CB8AC3E}">
        <p14:creationId xmlns:p14="http://schemas.microsoft.com/office/powerpoint/2010/main" val="191811179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75" y="-815975"/>
            <a:ext cx="1638300" cy="1638300"/>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8" name="Oval 7"/>
          <p:cNvSpPr>
            <a:spLocks noChangeArrowheads="1"/>
          </p:cNvSpPr>
          <p:nvPr/>
        </p:nvSpPr>
        <p:spPr bwMode="auto">
          <a:xfrm>
            <a:off x="168275" y="20638"/>
            <a:ext cx="1703388" cy="1703387"/>
          </a:xfrm>
          <a:prstGeom prst="ellipse">
            <a:avLst/>
          </a:prstGeom>
          <a:noFill/>
          <a:ln w="27305" cap="rnd">
            <a:solidFill>
              <a:srgbClr val="FEFBEC"/>
            </a:solidFill>
            <a:round/>
            <a:headEnd/>
            <a:tailEnd/>
          </a:ln>
          <a:effectLst>
            <a:outerShdw blurRad="63500" dist="26940" dir="5400000" algn="tl" rotWithShape="0">
              <a:srgbClr val="B1AFA3">
                <a:alpha val="84998"/>
              </a:srgbClr>
            </a:outerShdw>
          </a:effectLst>
          <a:extLst>
            <a:ext uri="{909E8E84-426E-40DD-AFC4-6F175D3DCCD1}">
              <a14:hiddenFill xmlns:a14="http://schemas.microsoft.com/office/drawing/2010/main">
                <a:solidFill>
                  <a:srgbClr val="FFFFFF"/>
                </a:solidFill>
              </a14:hiddenFill>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12" name="Rectangle 11"/>
          <p:cNvSpPr/>
          <p:nvPr/>
        </p:nvSpPr>
        <p:spPr>
          <a:xfrm>
            <a:off x="1012825" y="0"/>
            <a:ext cx="8131175"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fontAlgn="auto" hangingPunct="1">
              <a:spcBef>
                <a:spcPts val="0"/>
              </a:spcBef>
              <a:spcAft>
                <a:spcPts val="0"/>
              </a:spcAft>
              <a:defRPr/>
            </a:pPr>
            <a:endParaRPr lang="en-US"/>
          </a:p>
        </p:txBody>
      </p:sp>
      <p:sp>
        <p:nvSpPr>
          <p:cNvPr id="5" name="Title Placeholder 4"/>
          <p:cNvSpPr>
            <a:spLocks noGrp="1"/>
          </p:cNvSpPr>
          <p:nvPr>
            <p:ph type="title"/>
          </p:nvPr>
        </p:nvSpPr>
        <p:spPr>
          <a:xfrm>
            <a:off x="1435100" y="274638"/>
            <a:ext cx="7499350" cy="1143000"/>
          </a:xfrm>
          <a:prstGeom prst="rect">
            <a:avLst/>
          </a:prstGeom>
        </p:spPr>
        <p:txBody>
          <a:bodyPr anchor="ctr">
            <a:normAutofit/>
          </a:bodyPr>
          <a:lstStyle>
            <a:extLst/>
          </a:lstStyle>
          <a:p>
            <a:r>
              <a:rPr lang="en-US" altLang="zh-CN" smtClean="0"/>
              <a:t>Click to edit Master title style</a:t>
            </a:r>
            <a:endParaRPr lang="en-US"/>
          </a:p>
        </p:txBody>
      </p:sp>
      <p:sp>
        <p:nvSpPr>
          <p:cNvPr id="1033" name="Text Placeholder 8"/>
          <p:cNvSpPr>
            <a:spLocks noGrp="1"/>
          </p:cNvSpPr>
          <p:nvPr>
            <p:ph type="body" idx="1"/>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fontAlgn="auto" latinLnBrk="0" hangingPunct="1">
              <a:spcBef>
                <a:spcPts val="0"/>
              </a:spcBef>
              <a:spcAft>
                <a:spcPts val="0"/>
              </a:spcAft>
              <a:defRPr kumimoji="0" sz="1200">
                <a:solidFill>
                  <a:schemeClr val="bg2">
                    <a:shade val="50000"/>
                    <a:satMod val="200000"/>
                  </a:schemeClr>
                </a:solidFill>
                <a:latin typeface="+mn-lt"/>
                <a:ea typeface="+mn-ea"/>
              </a:defRPr>
            </a:lvl1pPr>
            <a:extLst/>
          </a:lstStyle>
          <a:p>
            <a:pPr>
              <a:defRPr/>
            </a:pPr>
            <a:fld id="{A8D172B3-BFC6-0547-9B8D-975E43B8DB29}" type="datetime5">
              <a:rPr lang="zh-CN" altLang="en-US"/>
              <a:pPr>
                <a:defRPr/>
              </a:pPr>
              <a:t>2020/11/25</a:t>
            </a:fld>
            <a:endParaRPr lang="zh-CN" alt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fontAlgn="auto" latinLnBrk="0" hangingPunct="1">
              <a:spcBef>
                <a:spcPts val="0"/>
              </a:spcBef>
              <a:spcAft>
                <a:spcPts val="0"/>
              </a:spcAft>
              <a:defRPr kumimoji="0" sz="1200">
                <a:solidFill>
                  <a:schemeClr val="bg2">
                    <a:shade val="50000"/>
                    <a:satMod val="200000"/>
                  </a:schemeClr>
                </a:solidFill>
                <a:effectLst/>
                <a:latin typeface="+mn-lt"/>
                <a:ea typeface="+mn-ea"/>
              </a:defRPr>
            </a:lvl1pPr>
            <a:extLst/>
          </a:lstStyle>
          <a:p>
            <a:pPr>
              <a:defRPr/>
            </a:pPr>
            <a:r>
              <a:rPr lang="en-US" altLang="zh-CN"/>
              <a:t>Distributed Database Systems</a:t>
            </a:r>
            <a:endParaRPr lang="zh-CN" altLang="en-US"/>
          </a:p>
        </p:txBody>
      </p:sp>
      <p:sp>
        <p:nvSpPr>
          <p:cNvPr id="22" name="Slide Number Placeholder 21"/>
          <p:cNvSpPr>
            <a:spLocks noGrp="1"/>
          </p:cNvSpPr>
          <p:nvPr>
            <p:ph type="sldNum" sz="quarter" idx="4"/>
          </p:nvPr>
        </p:nvSpPr>
        <p:spPr>
          <a:xfrm>
            <a:off x="8613775" y="6305550"/>
            <a:ext cx="457200" cy="476250"/>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solidFill>
                  <a:srgbClr val="B4B1A0"/>
                </a:solidFill>
                <a:latin typeface="Gill Sans MT" charset="0"/>
                <a:ea typeface="华文中宋" charset="-122"/>
              </a:defRPr>
            </a:lvl1pPr>
          </a:lstStyle>
          <a:p>
            <a:pPr>
              <a:defRPr/>
            </a:pPr>
            <a:fld id="{83395214-8E5F-614C-B33E-985BD0EFBF1D}" type="slidenum">
              <a:rPr lang="zh-CN" altLang="en-US"/>
              <a:pPr>
                <a:defRPr/>
              </a:pPr>
              <a:t>‹#›</a:t>
            </a:fld>
            <a:endParaRPr lang="zh-CN" altLang="en-US"/>
          </a:p>
        </p:txBody>
      </p:sp>
      <p:sp>
        <p:nvSpPr>
          <p:cNvPr id="15" name="Rectangle 14"/>
          <p:cNvSpPr>
            <a:spLocks noChangeArrowheads="1"/>
          </p:cNvSpPr>
          <p:nvPr/>
        </p:nvSpPr>
        <p:spPr bwMode="invGray">
          <a:xfrm>
            <a:off x="1014413"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extLst/>
          </a:lstStyle>
          <a:p>
            <a:pPr algn="ctr" eaLnBrk="1" fontAlgn="auto" hangingPunct="1">
              <a:spcBef>
                <a:spcPts val="0"/>
              </a:spcBef>
              <a:spcAft>
                <a:spcPts val="0"/>
              </a:spcAft>
              <a:defRPr/>
            </a:pPr>
            <a:endParaRPr lang="en-US">
              <a:solidFill>
                <a:schemeClr val="lt1"/>
              </a:solidFill>
              <a:latin typeface="+mn-lt"/>
              <a:ea typeface="+mn-ea"/>
            </a:endParaRPr>
          </a:p>
        </p:txBody>
      </p:sp>
    </p:spTree>
  </p:cSld>
  <p:clrMap bg1="lt1" tx1="dk1" bg2="lt2" tx2="dk2" accent1="accent1" accent2="accent2" accent3="accent3" accent4="accent4" accent5="accent5" accent6="accent6" hlink="hlink" folHlink="folHlink"/>
  <p:sldLayoutIdLst>
    <p:sldLayoutId id="2147483787" r:id="rId1"/>
    <p:sldLayoutId id="2147483782" r:id="rId2"/>
    <p:sldLayoutId id="2147483788" r:id="rId3"/>
    <p:sldLayoutId id="2147483783" r:id="rId4"/>
    <p:sldLayoutId id="2147483789" r:id="rId5"/>
    <p:sldLayoutId id="2147483784" r:id="rId6"/>
    <p:sldLayoutId id="2147483790" r:id="rId7"/>
    <p:sldLayoutId id="2147483791" r:id="rId8"/>
    <p:sldLayoutId id="2147483792" r:id="rId9"/>
    <p:sldLayoutId id="2147483785" r:id="rId10"/>
    <p:sldLayoutId id="2147483786" r:id="rId11"/>
  </p:sldLayoutIdLst>
  <p:hf hdr="0" dt="0"/>
  <p:txStyles>
    <p:titleStyle>
      <a:lvl1pPr algn="l" rtl="0" eaLnBrk="0" fontAlgn="base" hangingPunct="0">
        <a:spcBef>
          <a:spcPct val="0"/>
        </a:spcBef>
        <a:spcAft>
          <a:spcPct val="0"/>
        </a:spcAft>
        <a:defRPr sz="4300" kern="1200">
          <a:solidFill>
            <a:srgbClr val="11488B"/>
          </a:solidFill>
          <a:effectLst>
            <a:outerShdw blurRad="50000" dist="30000" dir="5400000" algn="tl" rotWithShape="0">
              <a:srgbClr val="000000">
                <a:alpha val="30000"/>
              </a:srgbClr>
            </a:outerShdw>
          </a:effectLst>
          <a:latin typeface="+mj-lt"/>
          <a:ea typeface="+mj-ea"/>
          <a:cs typeface="+mj-cs"/>
        </a:defRPr>
      </a:lvl1pPr>
      <a:lvl2pPr algn="l" rtl="0" eaLnBrk="0" fontAlgn="base" hangingPunct="0">
        <a:spcBef>
          <a:spcPct val="0"/>
        </a:spcBef>
        <a:spcAft>
          <a:spcPct val="0"/>
        </a:spcAft>
        <a:defRPr sz="4300">
          <a:solidFill>
            <a:srgbClr val="11488B"/>
          </a:solidFill>
          <a:latin typeface="Gill Sans MT" pitchFamily="34" charset="0"/>
          <a:ea typeface="华文中宋" pitchFamily="2" charset="-122"/>
        </a:defRPr>
      </a:lvl2pPr>
      <a:lvl3pPr algn="l" rtl="0" eaLnBrk="0" fontAlgn="base" hangingPunct="0">
        <a:spcBef>
          <a:spcPct val="0"/>
        </a:spcBef>
        <a:spcAft>
          <a:spcPct val="0"/>
        </a:spcAft>
        <a:defRPr sz="4300">
          <a:solidFill>
            <a:srgbClr val="11488B"/>
          </a:solidFill>
          <a:latin typeface="Gill Sans MT" pitchFamily="34" charset="0"/>
          <a:ea typeface="华文中宋" pitchFamily="2" charset="-122"/>
        </a:defRPr>
      </a:lvl3pPr>
      <a:lvl4pPr algn="l" rtl="0" eaLnBrk="0" fontAlgn="base" hangingPunct="0">
        <a:spcBef>
          <a:spcPct val="0"/>
        </a:spcBef>
        <a:spcAft>
          <a:spcPct val="0"/>
        </a:spcAft>
        <a:defRPr sz="4300">
          <a:solidFill>
            <a:srgbClr val="11488B"/>
          </a:solidFill>
          <a:latin typeface="Gill Sans MT" pitchFamily="34" charset="0"/>
          <a:ea typeface="华文中宋" pitchFamily="2" charset="-122"/>
        </a:defRPr>
      </a:lvl4pPr>
      <a:lvl5pPr algn="l" rtl="0" eaLnBrk="0" fontAlgn="base" hangingPunct="0">
        <a:spcBef>
          <a:spcPct val="0"/>
        </a:spcBef>
        <a:spcAft>
          <a:spcPct val="0"/>
        </a:spcAft>
        <a:defRPr sz="4300">
          <a:solidFill>
            <a:srgbClr val="11488B"/>
          </a:solidFill>
          <a:latin typeface="Gill Sans MT" pitchFamily="34" charset="0"/>
          <a:ea typeface="华文中宋" pitchFamily="2" charset="-122"/>
        </a:defRPr>
      </a:lvl5pPr>
      <a:lvl6pPr marL="457200" algn="l" rtl="0" fontAlgn="base">
        <a:spcBef>
          <a:spcPct val="0"/>
        </a:spcBef>
        <a:spcAft>
          <a:spcPct val="0"/>
        </a:spcAft>
        <a:defRPr sz="4300">
          <a:solidFill>
            <a:srgbClr val="11488B"/>
          </a:solidFill>
          <a:latin typeface="Gill Sans MT" pitchFamily="34" charset="0"/>
          <a:ea typeface="华文中宋" pitchFamily="2" charset="-122"/>
        </a:defRPr>
      </a:lvl6pPr>
      <a:lvl7pPr marL="914400" algn="l" rtl="0" fontAlgn="base">
        <a:spcBef>
          <a:spcPct val="0"/>
        </a:spcBef>
        <a:spcAft>
          <a:spcPct val="0"/>
        </a:spcAft>
        <a:defRPr sz="4300">
          <a:solidFill>
            <a:srgbClr val="11488B"/>
          </a:solidFill>
          <a:latin typeface="Gill Sans MT" pitchFamily="34" charset="0"/>
          <a:ea typeface="华文中宋" pitchFamily="2" charset="-122"/>
        </a:defRPr>
      </a:lvl7pPr>
      <a:lvl8pPr marL="1371600" algn="l" rtl="0" fontAlgn="base">
        <a:spcBef>
          <a:spcPct val="0"/>
        </a:spcBef>
        <a:spcAft>
          <a:spcPct val="0"/>
        </a:spcAft>
        <a:defRPr sz="4300">
          <a:solidFill>
            <a:srgbClr val="11488B"/>
          </a:solidFill>
          <a:latin typeface="Gill Sans MT" pitchFamily="34" charset="0"/>
          <a:ea typeface="华文中宋" pitchFamily="2" charset="-122"/>
        </a:defRPr>
      </a:lvl8pPr>
      <a:lvl9pPr marL="1828800" algn="l" rtl="0" fontAlgn="base">
        <a:spcBef>
          <a:spcPct val="0"/>
        </a:spcBef>
        <a:spcAft>
          <a:spcPct val="0"/>
        </a:spcAft>
        <a:defRPr sz="4300">
          <a:solidFill>
            <a:srgbClr val="11488B"/>
          </a:solidFill>
          <a:latin typeface="Gill Sans MT" pitchFamily="34" charset="0"/>
          <a:ea typeface="华文中宋" pitchFamily="2" charset="-122"/>
        </a:defRPr>
      </a:lvl9pPr>
      <a:extLst/>
    </p:titleStyle>
    <p:bodyStyle>
      <a:lvl1pPr marL="365125" indent="-282575" algn="l" rtl="0" eaLnBrk="0" fontAlgn="base" hangingPunct="0">
        <a:spcBef>
          <a:spcPts val="600"/>
        </a:spcBef>
        <a:spcAft>
          <a:spcPct val="0"/>
        </a:spcAft>
        <a:buClr>
          <a:schemeClr val="accent1"/>
        </a:buClr>
        <a:buSzPct val="80000"/>
        <a:buFont typeface="Wingdings 2" charset="2"/>
        <a:buChar char=""/>
        <a:defRPr sz="3200" kern="1200">
          <a:solidFill>
            <a:schemeClr val="tx1"/>
          </a:solidFill>
          <a:latin typeface="+mn-lt"/>
          <a:ea typeface="+mn-ea"/>
          <a:cs typeface="+mn-cs"/>
        </a:defRPr>
      </a:lvl1pPr>
      <a:lvl2pPr marL="639763" indent="-236538" algn="l" rtl="0" eaLnBrk="0" fontAlgn="base" hangingPunct="0">
        <a:spcBef>
          <a:spcPts val="550"/>
        </a:spcBef>
        <a:spcAft>
          <a:spcPct val="0"/>
        </a:spcAft>
        <a:buClr>
          <a:schemeClr val="accent1"/>
        </a:buClr>
        <a:buFont typeface="Verdana" charset="0"/>
        <a:buChar char="◦"/>
        <a:defRPr sz="2800" kern="1200">
          <a:solidFill>
            <a:schemeClr val="tx1"/>
          </a:solidFill>
          <a:latin typeface="+mn-lt"/>
          <a:ea typeface="+mn-ea"/>
          <a:cs typeface="+mn-cs"/>
        </a:defRPr>
      </a:lvl2pPr>
      <a:lvl3pPr marL="885825" indent="-228600" algn="l" rtl="0" eaLnBrk="0" fontAlgn="base" hangingPunct="0">
        <a:spcBef>
          <a:spcPct val="20000"/>
        </a:spcBef>
        <a:spcAft>
          <a:spcPct val="0"/>
        </a:spcAft>
        <a:buClr>
          <a:schemeClr val="accent2"/>
        </a:buClr>
        <a:buFont typeface="Wingdings 2" charset="2"/>
        <a:buChar char=""/>
        <a:defRPr sz="2400" kern="1200">
          <a:solidFill>
            <a:schemeClr val="tx1"/>
          </a:solidFill>
          <a:latin typeface="+mn-lt"/>
          <a:ea typeface="+mn-ea"/>
          <a:cs typeface="+mn-cs"/>
        </a:defRPr>
      </a:lvl3pPr>
      <a:lvl4pPr marL="1096963" indent="-173038" algn="l" rtl="0" eaLnBrk="0" fontAlgn="base" hangingPunct="0">
        <a:spcBef>
          <a:spcPct val="20000"/>
        </a:spcBef>
        <a:spcAft>
          <a:spcPct val="0"/>
        </a:spcAft>
        <a:buClr>
          <a:srgbClr val="9BBB59"/>
        </a:buClr>
        <a:buFont typeface="Wingdings 2" charset="2"/>
        <a:buChar char=""/>
        <a:defRPr sz="2000" kern="1200">
          <a:solidFill>
            <a:schemeClr val="tx1"/>
          </a:solidFill>
          <a:latin typeface="+mn-lt"/>
          <a:ea typeface="+mn-ea"/>
          <a:cs typeface="+mn-cs"/>
        </a:defRPr>
      </a:lvl4pPr>
      <a:lvl5pPr marL="1296988" indent="-182563" algn="l" rtl="0" eaLnBrk="0" fontAlgn="base" hangingPunct="0">
        <a:spcBef>
          <a:spcPct val="20000"/>
        </a:spcBef>
        <a:spcAft>
          <a:spcPct val="0"/>
        </a:spcAft>
        <a:buClr>
          <a:srgbClr val="8064A2"/>
        </a:buClr>
        <a:buFont typeface="Wingdings 2" charset="2"/>
        <a:buChar char=""/>
        <a:defRPr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925" y="360363"/>
            <a:ext cx="7407275" cy="1471612"/>
          </a:xfrm>
        </p:spPr>
        <p:txBody>
          <a:bodyPr>
            <a:noAutofit/>
          </a:bodyPr>
          <a:lstStyle/>
          <a:p>
            <a:pPr eaLnBrk="1" fontAlgn="auto" hangingPunct="1">
              <a:spcAft>
                <a:spcPts val="0"/>
              </a:spcAft>
              <a:defRPr/>
            </a:pPr>
            <a:r>
              <a:rPr lang="en-US" altLang="zh-CN" sz="4400" dirty="0" smtClean="0">
                <a:solidFill>
                  <a:schemeClr val="tx2">
                    <a:satMod val="130000"/>
                  </a:schemeClr>
                </a:solidFill>
              </a:rPr>
              <a:t>Distributed Database Systems</a:t>
            </a:r>
            <a:endParaRPr lang="zh-CN" altLang="en-US" sz="4400" dirty="0">
              <a:solidFill>
                <a:schemeClr val="tx2">
                  <a:satMod val="130000"/>
                </a:schemeClr>
              </a:solidFill>
            </a:endParaRPr>
          </a:p>
        </p:txBody>
      </p:sp>
      <p:sp>
        <p:nvSpPr>
          <p:cNvPr id="3" name="Subtitle 2"/>
          <p:cNvSpPr>
            <a:spLocks noGrp="1"/>
          </p:cNvSpPr>
          <p:nvPr>
            <p:ph type="subTitle" idx="1"/>
          </p:nvPr>
        </p:nvSpPr>
        <p:spPr>
          <a:xfrm>
            <a:off x="1431925" y="1849438"/>
            <a:ext cx="7407275" cy="1752600"/>
          </a:xfrm>
        </p:spPr>
        <p:txBody>
          <a:bodyPr>
            <a:normAutofit/>
          </a:bodyPr>
          <a:lstStyle/>
          <a:p>
            <a:pPr eaLnBrk="1" fontAlgn="auto" hangingPunct="1">
              <a:spcAft>
                <a:spcPts val="0"/>
              </a:spcAft>
              <a:buFont typeface="Wingdings 2"/>
              <a:buNone/>
              <a:defRPr/>
            </a:pPr>
            <a:r>
              <a:rPr lang="en-US" altLang="zh-CN" sz="2800" dirty="0" smtClean="0"/>
              <a:t>Autumn, 2019</a:t>
            </a:r>
            <a:endParaRPr lang="zh-CN" altLang="en-US" sz="2800" dirty="0"/>
          </a:p>
        </p:txBody>
      </p:sp>
      <p:sp>
        <p:nvSpPr>
          <p:cNvPr id="13316" name="TextBox 3"/>
          <p:cNvSpPr txBox="1">
            <a:spLocks noChangeArrowheads="1"/>
          </p:cNvSpPr>
          <p:nvPr/>
        </p:nvSpPr>
        <p:spPr bwMode="auto">
          <a:xfrm>
            <a:off x="1428750" y="3000375"/>
            <a:ext cx="6929438" cy="2800350"/>
          </a:xfrm>
          <a:prstGeom prst="rect">
            <a:avLst/>
          </a:prstGeom>
          <a:noFill/>
          <a:ln w="9525">
            <a:noFill/>
            <a:miter lim="800000"/>
            <a:headEnd/>
            <a:tailEnd/>
          </a:ln>
        </p:spPr>
        <p:txBody>
          <a:bodyPr>
            <a:spAutoFit/>
          </a:bodyPr>
          <a:lstStyle/>
          <a:p>
            <a:pPr eaLnBrk="1" hangingPunct="1">
              <a:defRPr/>
            </a:pPr>
            <a:r>
              <a:rPr lang="en-US" altLang="zh-CN" sz="2800" dirty="0">
                <a:latin typeface="Gill Sans MT" pitchFamily="34" charset="0"/>
                <a:ea typeface="华文中宋" pitchFamily="2" charset="-122"/>
              </a:rPr>
              <a:t>Chapter 12 – Part </a:t>
            </a:r>
            <a:r>
              <a:rPr lang="en-US" altLang="zh-CN" sz="2800" dirty="0" smtClean="0">
                <a:latin typeface="Gill Sans MT" pitchFamily="34" charset="0"/>
                <a:ea typeface="华文中宋" pitchFamily="2" charset="-122"/>
              </a:rPr>
              <a:t>2 </a:t>
            </a:r>
            <a:r>
              <a:rPr lang="en-US" altLang="zh-CN" sz="2800" dirty="0">
                <a:latin typeface="Gill Sans MT" pitchFamily="34" charset="0"/>
                <a:ea typeface="华文中宋" pitchFamily="2" charset="-122"/>
              </a:rPr>
              <a:t>of 3</a:t>
            </a:r>
          </a:p>
          <a:p>
            <a:pPr eaLnBrk="1" hangingPunct="1">
              <a:defRPr/>
            </a:pPr>
            <a:endParaRPr lang="en-US" altLang="zh-CN" sz="2800" dirty="0">
              <a:latin typeface="Gill Sans MT" pitchFamily="34" charset="0"/>
              <a:ea typeface="华文中宋" pitchFamily="2" charset="-122"/>
            </a:endParaRPr>
          </a:p>
          <a:p>
            <a:pPr eaLnBrk="1" hangingPunct="1">
              <a:defRPr/>
            </a:pPr>
            <a:r>
              <a:rPr lang="en-US" sz="6000" dirty="0">
                <a:latin typeface="+mj-lt"/>
                <a:ea typeface="宋体" pitchFamily="2" charset="-122"/>
              </a:rPr>
              <a:t>Distributed DBMS Reliability</a:t>
            </a:r>
            <a:endParaRPr lang="zh-CN" altLang="en-US" sz="6000" dirty="0">
              <a:latin typeface="+mj-lt"/>
              <a:ea typeface="华文中宋" pitchFamily="2" charset="-122"/>
            </a:endParaRPr>
          </a:p>
        </p:txBody>
      </p:sp>
      <p:sp>
        <p:nvSpPr>
          <p:cNvPr id="4" name="TextBox 3"/>
          <p:cNvSpPr txBox="1"/>
          <p:nvPr/>
        </p:nvSpPr>
        <p:spPr>
          <a:xfrm>
            <a:off x="5580112" y="6188978"/>
            <a:ext cx="3563888" cy="646331"/>
          </a:xfrm>
          <a:prstGeom prst="rect">
            <a:avLst/>
          </a:prstGeom>
          <a:noFill/>
        </p:spPr>
        <p:txBody>
          <a:bodyPr wrap="square" rtlCol="0">
            <a:spAutoFit/>
          </a:bodyPr>
          <a:lstStyle/>
          <a:p>
            <a:r>
              <a:rPr lang="en-US" altLang="zh-CN" dirty="0" smtClean="0">
                <a:solidFill>
                  <a:schemeClr val="tx1">
                    <a:lumMod val="50000"/>
                    <a:lumOff val="50000"/>
                  </a:schemeClr>
                </a:solidFill>
              </a:rPr>
              <a:t>Some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parts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of</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the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slides</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are</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borrowed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from</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Stanford</a:t>
            </a:r>
            <a:r>
              <a:rPr lang="zh-CN" altLang="en-US" dirty="0" smtClean="0">
                <a:solidFill>
                  <a:schemeClr val="tx1">
                    <a:lumMod val="50000"/>
                    <a:lumOff val="50000"/>
                  </a:schemeClr>
                </a:solidFill>
              </a:rPr>
              <a:t> </a:t>
            </a:r>
            <a:r>
              <a:rPr lang="en-US" altLang="zh-CN" dirty="0" smtClean="0">
                <a:solidFill>
                  <a:schemeClr val="tx1">
                    <a:lumMod val="50000"/>
                    <a:lumOff val="50000"/>
                  </a:schemeClr>
                </a:solidFill>
              </a:rPr>
              <a:t>CS347</a:t>
            </a:r>
            <a:endParaRPr lang="en-US" dirty="0">
              <a:solidFill>
                <a:schemeClr val="tx1">
                  <a:lumMod val="50000"/>
                  <a:lumOff val="5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1. Reliable </a:t>
            </a:r>
            <a:r>
              <a:rPr lang="en-US" b="1" dirty="0" smtClean="0"/>
              <a:t>network</a:t>
            </a:r>
          </a:p>
          <a:p>
            <a:pPr lvl="1"/>
            <a:r>
              <a:rPr lang="en-US" dirty="0" smtClean="0"/>
              <a:t>In </a:t>
            </a:r>
            <a:r>
              <a:rPr lang="en-US" dirty="0"/>
              <a:t>order </a:t>
            </a:r>
            <a:r>
              <a:rPr lang="en-US" dirty="0" smtClean="0"/>
              <a:t>messages</a:t>
            </a:r>
          </a:p>
          <a:p>
            <a:pPr lvl="1"/>
            <a:r>
              <a:rPr lang="en-US" dirty="0" smtClean="0"/>
              <a:t>No </a:t>
            </a:r>
            <a:r>
              <a:rPr lang="en-US" dirty="0"/>
              <a:t>spontaneous messages </a:t>
            </a:r>
            <a:endParaRPr lang="en-US" dirty="0" smtClean="0"/>
          </a:p>
          <a:p>
            <a:pPr lvl="1"/>
            <a:r>
              <a:rPr lang="en-US" dirty="0" smtClean="0"/>
              <a:t>Timeout T</a:t>
            </a:r>
            <a:r>
              <a:rPr lang="en-US" baseline="-25000" dirty="0" smtClean="0"/>
              <a:t>D</a:t>
            </a:r>
          </a:p>
          <a:p>
            <a:pPr lvl="2"/>
            <a:r>
              <a:rPr lang="en-US" dirty="0" smtClean="0"/>
              <a:t>No </a:t>
            </a:r>
            <a:r>
              <a:rPr lang="en-US" dirty="0"/>
              <a:t>response within T</a:t>
            </a:r>
            <a:r>
              <a:rPr lang="en-US" baseline="-25000" dirty="0"/>
              <a:t>D</a:t>
            </a:r>
            <a:r>
              <a:rPr lang="en-US" dirty="0"/>
              <a:t> means destination is down (not paused) </a:t>
            </a:r>
            <a:endParaRPr lang="en-US" dirty="0" smtClean="0"/>
          </a:p>
          <a:p>
            <a:pPr lvl="1"/>
            <a:r>
              <a:rPr lang="en-US" dirty="0" smtClean="0"/>
              <a:t>No </a:t>
            </a:r>
            <a:r>
              <a:rPr lang="en-US" dirty="0"/>
              <a:t>lost messages except due to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10</a:t>
            </a:fld>
            <a:endParaRPr lang="zh-CN" altLang="en-US"/>
          </a:p>
        </p:txBody>
      </p:sp>
    </p:spTree>
    <p:extLst>
      <p:ext uri="{BB962C8B-B14F-4D97-AF65-F5344CB8AC3E}">
        <p14:creationId xmlns:p14="http://schemas.microsoft.com/office/powerpoint/2010/main" val="1303092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Models</a:t>
            </a:r>
          </a:p>
        </p:txBody>
      </p:sp>
      <p:sp>
        <p:nvSpPr>
          <p:cNvPr id="3" name="Content Placeholder 2"/>
          <p:cNvSpPr>
            <a:spLocks noGrp="1"/>
          </p:cNvSpPr>
          <p:nvPr>
            <p:ph idx="1"/>
          </p:nvPr>
        </p:nvSpPr>
        <p:spPr/>
        <p:txBody>
          <a:bodyPr/>
          <a:lstStyle/>
          <a:p>
            <a:r>
              <a:rPr lang="en-US" b="1" dirty="0"/>
              <a:t>Variation of reliable network </a:t>
            </a:r>
            <a:endParaRPr lang="en-US" dirty="0"/>
          </a:p>
          <a:p>
            <a:r>
              <a:rPr lang="en-US" dirty="0"/>
              <a:t>Persistent messages</a:t>
            </a:r>
            <a:br>
              <a:rPr lang="en-US" dirty="0"/>
            </a:br>
            <a:r>
              <a:rPr lang="en-US" dirty="0"/>
              <a:t>If destination down, network will eventually deliver message </a:t>
            </a:r>
            <a:endParaRPr lang="en-US" dirty="0" smtClean="0"/>
          </a:p>
          <a:p>
            <a:r>
              <a:rPr lang="en-US" dirty="0" smtClean="0"/>
              <a:t>Simplifies </a:t>
            </a:r>
            <a:r>
              <a:rPr lang="en-US" dirty="0"/>
              <a:t>node recovery, but inefficient</a:t>
            </a:r>
            <a:br>
              <a:rPr lang="en-US" dirty="0"/>
            </a:br>
            <a:endParaRPr lang="en-US" dirty="0" smtClean="0"/>
          </a:p>
          <a:p>
            <a:r>
              <a:rPr lang="en-US" dirty="0" smtClean="0"/>
              <a:t>Not </a:t>
            </a:r>
            <a:r>
              <a:rPr lang="en-US" dirty="0"/>
              <a:t>considered here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11</a:t>
            </a:fld>
            <a:endParaRPr lang="zh-CN" altLang="en-US"/>
          </a:p>
        </p:txBody>
      </p:sp>
    </p:spTree>
    <p:extLst>
      <p:ext uri="{BB962C8B-B14F-4D97-AF65-F5344CB8AC3E}">
        <p14:creationId xmlns:p14="http://schemas.microsoft.com/office/powerpoint/2010/main" val="13505583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Network</a:t>
            </a:r>
            <a:r>
              <a:rPr lang="zh-CN" altLang="en-US" dirty="0" smtClean="0"/>
              <a:t> </a:t>
            </a:r>
            <a:r>
              <a:rPr lang="en-US" altLang="zh-CN" dirty="0" smtClean="0"/>
              <a:t>Models</a:t>
            </a:r>
            <a:endParaRPr lang="en-US" dirty="0"/>
          </a:p>
        </p:txBody>
      </p:sp>
      <p:sp>
        <p:nvSpPr>
          <p:cNvPr id="3" name="Content Placeholder 2"/>
          <p:cNvSpPr>
            <a:spLocks noGrp="1"/>
          </p:cNvSpPr>
          <p:nvPr>
            <p:ph idx="1"/>
          </p:nvPr>
        </p:nvSpPr>
        <p:spPr/>
        <p:txBody>
          <a:bodyPr/>
          <a:lstStyle/>
          <a:p>
            <a:r>
              <a:rPr lang="en-US" dirty="0"/>
              <a:t>2. </a:t>
            </a:r>
            <a:r>
              <a:rPr lang="en-US" b="1" dirty="0" err="1"/>
              <a:t>Partitionable</a:t>
            </a:r>
            <a:r>
              <a:rPr lang="en-US" b="1" dirty="0"/>
              <a:t> network</a:t>
            </a:r>
            <a:br>
              <a:rPr lang="en-US" b="1" dirty="0"/>
            </a:br>
            <a:r>
              <a:rPr lang="en-US" dirty="0"/>
              <a:t>In order messages</a:t>
            </a:r>
            <a:br>
              <a:rPr lang="en-US" dirty="0"/>
            </a:br>
            <a:r>
              <a:rPr lang="en-US" dirty="0"/>
              <a:t>No spontaneous messages </a:t>
            </a:r>
          </a:p>
          <a:p>
            <a:endParaRPr lang="en-US" dirty="0" smtClean="0"/>
          </a:p>
          <a:p>
            <a:endParaRPr lang="en-US" dirty="0"/>
          </a:p>
          <a:p>
            <a:endParaRPr lang="en-US" dirty="0" smtClean="0"/>
          </a:p>
          <a:p>
            <a:r>
              <a:rPr lang="en-US" dirty="0"/>
              <a:t>No timeout</a:t>
            </a:r>
            <a:br>
              <a:rPr lang="en-US" dirty="0"/>
            </a:br>
            <a:r>
              <a:rPr lang="en-US" dirty="0"/>
              <a:t>Nodes can have different views of the failures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12</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96952"/>
            <a:ext cx="6748750" cy="1512168"/>
          </a:xfrm>
          <a:prstGeom prst="rect">
            <a:avLst/>
          </a:prstGeom>
        </p:spPr>
      </p:pic>
    </p:spTree>
    <p:extLst>
      <p:ext uri="{BB962C8B-B14F-4D97-AF65-F5344CB8AC3E}">
        <p14:creationId xmlns:p14="http://schemas.microsoft.com/office/powerpoint/2010/main" val="2033329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Case</a:t>
            </a:r>
            <a:r>
              <a:rPr lang="zh-CN" altLang="en-US" dirty="0" smtClean="0"/>
              <a:t> </a:t>
            </a:r>
            <a:r>
              <a:rPr lang="en-US" altLang="zh-CN" dirty="0" smtClean="0"/>
              <a:t>Study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43025" y="1916832"/>
            <a:ext cx="7499350" cy="1681127"/>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13</a:t>
            </a:fld>
            <a:endParaRPr lang="zh-CN" altLang="en-US"/>
          </a:p>
        </p:txBody>
      </p:sp>
      <p:sp>
        <p:nvSpPr>
          <p:cNvPr id="8" name="Rectangle 7"/>
          <p:cNvSpPr/>
          <p:nvPr/>
        </p:nvSpPr>
        <p:spPr>
          <a:xfrm>
            <a:off x="1435100" y="3933056"/>
            <a:ext cx="7175500" cy="646331"/>
          </a:xfrm>
          <a:prstGeom prst="rect">
            <a:avLst/>
          </a:prstGeom>
        </p:spPr>
        <p:txBody>
          <a:bodyPr wrap="square">
            <a:spAutoFit/>
          </a:bodyPr>
          <a:lstStyle/>
          <a:p>
            <a:r>
              <a:rPr lang="en-US" dirty="0"/>
              <a:t>https://</a:t>
            </a:r>
            <a:r>
              <a:rPr lang="en-US" dirty="0" err="1"/>
              <a:t>arstechnica.com</a:t>
            </a:r>
            <a:r>
              <a:rPr lang="en-US" dirty="0"/>
              <a:t>/information-technology/2011/04/amazons-lengthy-cloud-outage-shows-the-danger-of-complexity/</a:t>
            </a:r>
          </a:p>
        </p:txBody>
      </p:sp>
    </p:spTree>
    <p:extLst>
      <p:ext uri="{BB962C8B-B14F-4D97-AF65-F5344CB8AC3E}">
        <p14:creationId xmlns:p14="http://schemas.microsoft.com/office/powerpoint/2010/main" val="4615736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endParaRPr lang="en-US" dirty="0"/>
          </a:p>
          <a:p>
            <a:r>
              <a:rPr lang="en-US" b="1" dirty="0"/>
              <a:t>Reliable network </a:t>
            </a:r>
            <a:endParaRPr lang="en-US" dirty="0"/>
          </a:p>
          <a:p>
            <a:pPr lvl="1"/>
            <a:r>
              <a:rPr lang="en-US" dirty="0"/>
              <a:t>Fail-stop nodes</a:t>
            </a:r>
            <a:br>
              <a:rPr lang="en-US" dirty="0"/>
            </a:br>
            <a:r>
              <a:rPr lang="en-US" dirty="0"/>
              <a:t>No data replication (1) </a:t>
            </a:r>
          </a:p>
          <a:p>
            <a:pPr lvl="1"/>
            <a:r>
              <a:rPr lang="en-US" dirty="0"/>
              <a:t>Data replication (2) </a:t>
            </a:r>
          </a:p>
          <a:p>
            <a:r>
              <a:rPr lang="en-US" b="1" dirty="0" err="1"/>
              <a:t>Partitionable</a:t>
            </a:r>
            <a:r>
              <a:rPr lang="en-US" b="1" dirty="0"/>
              <a:t> network </a:t>
            </a:r>
            <a:endParaRPr lang="en-US" dirty="0"/>
          </a:p>
          <a:p>
            <a:pPr lvl="1"/>
            <a:r>
              <a:rPr lang="en-US" dirty="0"/>
              <a:t>Fail-stop nodes (3)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14</a:t>
            </a:fld>
            <a:endParaRPr lang="zh-CN" altLang="en-US"/>
          </a:p>
        </p:txBody>
      </p:sp>
    </p:spTree>
    <p:extLst>
      <p:ext uri="{BB962C8B-B14F-4D97-AF65-F5344CB8AC3E}">
        <p14:creationId xmlns:p14="http://schemas.microsoft.com/office/powerpoint/2010/main" val="20229246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78100" y="2600325"/>
            <a:ext cx="6400800" cy="2286000"/>
          </a:xfrm>
        </p:spPr>
        <p:txBody>
          <a:bodyPr>
            <a:normAutofit/>
          </a:bodyPr>
          <a:lstStyle/>
          <a:p>
            <a:pPr eaLnBrk="1" hangingPunct="1">
              <a:defRPr/>
            </a:pPr>
            <a:r>
              <a:rPr lang="en-US" b="0" cap="none" dirty="0"/>
              <a:t>Distributed Commit Problem</a:t>
            </a:r>
            <a:endParaRPr lang="zh-CN" altLang="en-US" b="0" cap="none" dirty="0"/>
          </a:p>
        </p:txBody>
      </p:sp>
      <p:sp>
        <p:nvSpPr>
          <p:cNvPr id="7" name="Text Placeholder 6"/>
          <p:cNvSpPr>
            <a:spLocks noGrp="1"/>
          </p:cNvSpPr>
          <p:nvPr>
            <p:ph type="body" idx="1"/>
          </p:nvPr>
        </p:nvSpPr>
        <p:spPr>
          <a:xfrm>
            <a:off x="2578100" y="1066800"/>
            <a:ext cx="6400800" cy="1509713"/>
          </a:xfrm>
        </p:spPr>
        <p:txBody>
          <a:bodyPr/>
          <a:lstStyle/>
          <a:p>
            <a:pPr eaLnBrk="1" hangingPunct="1">
              <a:buFont typeface="Wingdings 2" pitchFamily="18" charset="2"/>
              <a:buNone/>
              <a:defRPr/>
            </a:pP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843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B57AD1C1-0645-954C-A194-F257F825431D}" type="slidenum">
              <a:rPr lang="zh-CN" altLang="en-US" sz="1200">
                <a:solidFill>
                  <a:srgbClr val="B4B1A0"/>
                </a:solidFill>
              </a:rPr>
              <a:pPr>
                <a:spcBef>
                  <a:spcPct val="0"/>
                </a:spcBef>
                <a:buClrTx/>
                <a:buSzTx/>
                <a:buFontTx/>
                <a:buNone/>
              </a:pPr>
              <a:t>15</a:t>
            </a:fld>
            <a:endParaRPr lang="zh-CN" altLang="en-US" sz="1200">
              <a:solidFill>
                <a:srgbClr val="B4B1A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Distributed Commit Problem</a:t>
            </a: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100" y="1756697"/>
            <a:ext cx="7499350" cy="4182805"/>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5F740FD0-8EE3-EB4C-9F5D-1265FFD62F83}" type="slidenum">
              <a:rPr lang="zh-CN" altLang="en-US" smtClean="0"/>
              <a:pPr>
                <a:defRPr/>
              </a:pPr>
              <a:t>16</a:t>
            </a:fld>
            <a:endParaRPr lang="zh-CN" altLang="en-US"/>
          </a:p>
        </p:txBody>
      </p:sp>
    </p:spTree>
    <p:extLst>
      <p:ext uri="{BB962C8B-B14F-4D97-AF65-F5344CB8AC3E}">
        <p14:creationId xmlns:p14="http://schemas.microsoft.com/office/powerpoint/2010/main" val="23388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2PC ensures the </a:t>
            </a:r>
            <a:r>
              <a:rPr lang="en-US" dirty="0">
                <a:solidFill>
                  <a:srgbClr val="FF0000"/>
                </a:solidFill>
              </a:rPr>
              <a:t>atomic commitment </a:t>
            </a:r>
            <a:r>
              <a:rPr lang="en-US" dirty="0"/>
              <a:t>of distributed transaction</a:t>
            </a:r>
            <a:r>
              <a:rPr lang="en-US" dirty="0" smtClean="0"/>
              <a:t>.</a:t>
            </a:r>
          </a:p>
          <a:p>
            <a:r>
              <a:rPr lang="en-US" dirty="0"/>
              <a:t>2PC involves one coordinator at the originating site and more than one participant from other sites.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17</a:t>
            </a:fld>
            <a:endParaRPr lang="zh-CN" altLang="en-US"/>
          </a:p>
        </p:txBody>
      </p:sp>
    </p:spTree>
    <p:extLst>
      <p:ext uri="{BB962C8B-B14F-4D97-AF65-F5344CB8AC3E}">
        <p14:creationId xmlns:p14="http://schemas.microsoft.com/office/powerpoint/2010/main" val="893973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I</a:t>
            </a:r>
            <a:endParaRPr lang="en-US" dirty="0"/>
          </a:p>
        </p:txBody>
      </p:sp>
      <p:sp>
        <p:nvSpPr>
          <p:cNvPr id="3" name="Content Placeholder 2"/>
          <p:cNvSpPr>
            <a:spLocks noGrp="1"/>
          </p:cNvSpPr>
          <p:nvPr>
            <p:ph idx="1"/>
          </p:nvPr>
        </p:nvSpPr>
        <p:spPr/>
        <p:txBody>
          <a:bodyPr/>
          <a:lstStyle/>
          <a:p>
            <a:r>
              <a:rPr lang="en-US" dirty="0"/>
              <a:t>The coordinator sends a message to all participants asking if they are ready to commit, and every participant answers if it's ready or not according to its own condition.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18</a:t>
            </a:fld>
            <a:endParaRPr lang="zh-CN" altLang="en-US"/>
          </a:p>
        </p:txBody>
      </p:sp>
    </p:spTree>
    <p:extLst>
      <p:ext uri="{BB962C8B-B14F-4D97-AF65-F5344CB8AC3E}">
        <p14:creationId xmlns:p14="http://schemas.microsoft.com/office/powerpoint/2010/main" val="19983398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Phase</a:t>
            </a:r>
            <a:r>
              <a:rPr lang="zh-CN" altLang="en-US" dirty="0" smtClean="0"/>
              <a:t> </a:t>
            </a:r>
            <a:r>
              <a:rPr lang="en-US" altLang="zh-CN" dirty="0" smtClean="0"/>
              <a:t>2</a:t>
            </a:r>
            <a:endParaRPr lang="en-US" dirty="0"/>
          </a:p>
        </p:txBody>
      </p:sp>
      <p:sp>
        <p:nvSpPr>
          <p:cNvPr id="3" name="Content Placeholder 2"/>
          <p:cNvSpPr>
            <a:spLocks noGrp="1"/>
          </p:cNvSpPr>
          <p:nvPr>
            <p:ph idx="1"/>
          </p:nvPr>
        </p:nvSpPr>
        <p:spPr/>
        <p:txBody>
          <a:bodyPr/>
          <a:lstStyle/>
          <a:p>
            <a:r>
              <a:rPr lang="en-US" dirty="0"/>
              <a:t>The coordinator makes the final decision global commit if all participants answer yes in phase 1, or global abort otherwise, and inform the decision to all participants. All participants take actions accordingly.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19</a:t>
            </a:fld>
            <a:endParaRPr lang="zh-CN" altLang="en-US"/>
          </a:p>
        </p:txBody>
      </p:sp>
    </p:spTree>
    <p:extLst>
      <p:ext uri="{BB962C8B-B14F-4D97-AF65-F5344CB8AC3E}">
        <p14:creationId xmlns:p14="http://schemas.microsoft.com/office/powerpoint/2010/main" val="13419084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Failures</a:t>
            </a:r>
          </a:p>
        </p:txBody>
      </p:sp>
      <p:sp>
        <p:nvSpPr>
          <p:cNvPr id="3" name="Content Placeholder 2"/>
          <p:cNvSpPr>
            <a:spLocks noGrp="1"/>
          </p:cNvSpPr>
          <p:nvPr>
            <p:ph idx="1"/>
          </p:nvPr>
        </p:nvSpPr>
        <p:spPr/>
        <p:txBody>
          <a:bodyPr/>
          <a:lstStyle/>
          <a:p>
            <a:r>
              <a:rPr lang="en-US" dirty="0"/>
              <a:t>Processor </a:t>
            </a:r>
            <a:r>
              <a:rPr lang="en-US" dirty="0" smtClean="0"/>
              <a:t>failures</a:t>
            </a:r>
          </a:p>
          <a:p>
            <a:pPr lvl="1"/>
            <a:r>
              <a:rPr lang="en-US" dirty="0" smtClean="0"/>
              <a:t>Halt</a:t>
            </a:r>
            <a:r>
              <a:rPr lang="en-US" dirty="0"/>
              <a:t>, delay, restart, erratic </a:t>
            </a:r>
            <a:r>
              <a:rPr lang="en-US" dirty="0" smtClean="0"/>
              <a:t>execution</a:t>
            </a:r>
          </a:p>
          <a:p>
            <a:r>
              <a:rPr lang="en-US" dirty="0" smtClean="0"/>
              <a:t>Storage failures</a:t>
            </a:r>
          </a:p>
          <a:p>
            <a:pPr lvl="1"/>
            <a:r>
              <a:rPr lang="en-US" dirty="0" smtClean="0"/>
              <a:t>Volatile </a:t>
            </a:r>
            <a:r>
              <a:rPr lang="en-US" dirty="0"/>
              <a:t>vs. non-volatile storage </a:t>
            </a:r>
            <a:r>
              <a:rPr lang="en-US" dirty="0" smtClean="0"/>
              <a:t>failures</a:t>
            </a:r>
          </a:p>
          <a:p>
            <a:pPr lvl="1"/>
            <a:r>
              <a:rPr lang="en-US" dirty="0" smtClean="0"/>
              <a:t>Atomic </a:t>
            </a:r>
            <a:r>
              <a:rPr lang="en-US" dirty="0"/>
              <a:t>write violations, transient errors, localized vs</a:t>
            </a:r>
            <a:r>
              <a:rPr lang="en-US" dirty="0" smtClean="0"/>
              <a:t>.</a:t>
            </a:r>
            <a:r>
              <a:rPr lang="zh-CN" altLang="en-US" dirty="0" smtClean="0"/>
              <a:t> </a:t>
            </a:r>
            <a:r>
              <a:rPr lang="en-US" dirty="0" smtClean="0"/>
              <a:t>global failures</a:t>
            </a:r>
          </a:p>
          <a:p>
            <a:r>
              <a:rPr lang="en-US" dirty="0" smtClean="0"/>
              <a:t>Network failures</a:t>
            </a:r>
          </a:p>
          <a:p>
            <a:pPr lvl="1"/>
            <a:r>
              <a:rPr lang="en-US" dirty="0" smtClean="0"/>
              <a:t>Lost </a:t>
            </a:r>
            <a:r>
              <a:rPr lang="en-US" dirty="0"/>
              <a:t>message, out-of-order messages, partitions, bounded delay</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a:t>
            </a:fld>
            <a:endParaRPr lang="zh-CN" altLang="en-US"/>
          </a:p>
        </p:txBody>
      </p:sp>
    </p:spTree>
    <p:extLst>
      <p:ext uri="{BB962C8B-B14F-4D97-AF65-F5344CB8AC3E}">
        <p14:creationId xmlns:p14="http://schemas.microsoft.com/office/powerpoint/2010/main" val="10779897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4754" y="1844824"/>
            <a:ext cx="7859696" cy="3693212"/>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20</a:t>
            </a:fld>
            <a:endParaRPr lang="zh-CN" altLang="en-US"/>
          </a:p>
        </p:txBody>
      </p:sp>
    </p:spTree>
    <p:extLst>
      <p:ext uri="{BB962C8B-B14F-4D97-AF65-F5344CB8AC3E}">
        <p14:creationId xmlns:p14="http://schemas.microsoft.com/office/powerpoint/2010/main" val="15949533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Centralized Two-Phase Commit</a:t>
            </a:r>
          </a:p>
        </p:txBody>
      </p:sp>
      <p:sp>
        <p:nvSpPr>
          <p:cNvPr id="3" name="Content Placeholder 2"/>
          <p:cNvSpPr>
            <a:spLocks noGrp="1"/>
          </p:cNvSpPr>
          <p:nvPr>
            <p:ph idx="1"/>
          </p:nvPr>
        </p:nvSpPr>
        <p:spPr/>
        <p:txBody>
          <a:bodyPr/>
          <a:lstStyle/>
          <a:p>
            <a:r>
              <a:rPr lang="en-US" dirty="0"/>
              <a:t>No lost messages (for now) </a:t>
            </a:r>
            <a:endParaRPr lang="en-US" dirty="0" smtClean="0"/>
          </a:p>
          <a:p>
            <a:pPr lvl="1"/>
            <a:r>
              <a:rPr lang="en-US" dirty="0" smtClean="0"/>
              <a:t>Reliable </a:t>
            </a:r>
            <a:r>
              <a:rPr lang="en-US" dirty="0"/>
              <a:t>network</a:t>
            </a:r>
            <a:br>
              <a:rPr lang="en-US" dirty="0"/>
            </a:br>
            <a:r>
              <a:rPr lang="en-US" dirty="0"/>
              <a:t>Will discuss node failures next </a:t>
            </a:r>
          </a:p>
          <a:p>
            <a:r>
              <a:rPr lang="en-US" dirty="0"/>
              <a:t>When </a:t>
            </a:r>
            <a:r>
              <a:rPr lang="en-US" b="1" dirty="0"/>
              <a:t>participant </a:t>
            </a:r>
            <a:r>
              <a:rPr lang="en-US" dirty="0"/>
              <a:t>enters W state</a:t>
            </a:r>
            <a:br>
              <a:rPr lang="en-US" dirty="0"/>
            </a:br>
            <a:r>
              <a:rPr lang="en-US" dirty="0" smtClean="0"/>
              <a:t>It </a:t>
            </a:r>
            <a:r>
              <a:rPr lang="en-US" dirty="0"/>
              <a:t>must have acquired all resources</a:t>
            </a:r>
            <a:br>
              <a:rPr lang="en-US" dirty="0"/>
            </a:br>
            <a:r>
              <a:rPr lang="en-US" dirty="0"/>
              <a:t>It can only abort or commit if so instructed by the coordinator </a:t>
            </a:r>
          </a:p>
          <a:p>
            <a:r>
              <a:rPr lang="en-US" b="1" dirty="0"/>
              <a:t>Coordinator </a:t>
            </a:r>
            <a:r>
              <a:rPr lang="en-US" dirty="0"/>
              <a:t>only enters C state if all participants are in W It is certain that all will </a:t>
            </a:r>
            <a:r>
              <a:rPr lang="en-US" i="1" dirty="0"/>
              <a:t>eventually </a:t>
            </a:r>
            <a:r>
              <a:rPr lang="en-US" dirty="0"/>
              <a:t>commit </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21</a:t>
            </a:fld>
            <a:endParaRPr lang="zh-CN" altLang="en-US"/>
          </a:p>
        </p:txBody>
      </p:sp>
    </p:spTree>
    <p:extLst>
      <p:ext uri="{BB962C8B-B14F-4D97-AF65-F5344CB8AC3E}">
        <p14:creationId xmlns:p14="http://schemas.microsoft.com/office/powerpoint/2010/main" val="11658482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rPr>
              <a:t>Observations </a:t>
            </a:r>
            <a:endParaRPr lang="en-US" dirty="0"/>
          </a:p>
        </p:txBody>
      </p:sp>
      <p:sp>
        <p:nvSpPr>
          <p:cNvPr id="3" name="Content Placeholder 2"/>
          <p:cNvSpPr>
            <a:spLocks noGrp="1"/>
          </p:cNvSpPr>
          <p:nvPr>
            <p:ph idx="1"/>
          </p:nvPr>
        </p:nvSpPr>
        <p:spPr/>
        <p:txBody>
          <a:bodyPr/>
          <a:lstStyle/>
          <a:p>
            <a:r>
              <a:rPr lang="en-US" sz="2600" dirty="0"/>
              <a:t>A participant can unilaterally abort before he answers "yes". </a:t>
            </a:r>
          </a:p>
          <a:p>
            <a:r>
              <a:rPr lang="en-US" sz="2600" dirty="0" smtClean="0"/>
              <a:t>Once </a:t>
            </a:r>
            <a:r>
              <a:rPr lang="en-US" sz="2600" dirty="0"/>
              <a:t>a participant answers "yes", it must prepare for commit and cannot change its vote. </a:t>
            </a:r>
          </a:p>
          <a:p>
            <a:r>
              <a:rPr lang="en-US" sz="2600" dirty="0" smtClean="0"/>
              <a:t>While </a:t>
            </a:r>
            <a:r>
              <a:rPr lang="en-US" sz="2600" dirty="0"/>
              <a:t>a participant is READY, it can either to abort, or to commit, depending on the decision from the coordinator. </a:t>
            </a:r>
          </a:p>
          <a:p>
            <a:r>
              <a:rPr lang="en-US" altLang="zh-CN" sz="2600" dirty="0"/>
              <a:t>T</a:t>
            </a:r>
            <a:r>
              <a:rPr lang="en-US" sz="2600" dirty="0" smtClean="0"/>
              <a:t>he </a:t>
            </a:r>
            <a:r>
              <a:rPr lang="en-US" sz="2600" dirty="0"/>
              <a:t>global termination is commit if all participants vote "yes", or abort if any participant vote "no”. </a:t>
            </a:r>
          </a:p>
          <a:p>
            <a:r>
              <a:rPr lang="en-US" sz="2600" dirty="0" smtClean="0"/>
              <a:t>The </a:t>
            </a:r>
            <a:r>
              <a:rPr lang="en-US" sz="2600" dirty="0"/>
              <a:t>coordinator and participants may be in some waiting state, time-out method can be used to exit.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22</a:t>
            </a:fld>
            <a:endParaRPr lang="zh-CN" altLang="en-US"/>
          </a:p>
        </p:txBody>
      </p:sp>
    </p:spTree>
    <p:extLst>
      <p:ext uri="{BB962C8B-B14F-4D97-AF65-F5344CB8AC3E}">
        <p14:creationId xmlns:p14="http://schemas.microsoft.com/office/powerpoint/2010/main" val="9941427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At failing </a:t>
            </a:r>
            <a:r>
              <a:rPr lang="en-US" dirty="0" smtClean="0"/>
              <a:t>node</a:t>
            </a:r>
          </a:p>
          <a:p>
            <a:pPr lvl="1"/>
            <a:r>
              <a:rPr lang="en-US" dirty="0"/>
              <a:t>Coordinator and participant logs are used to reconstruct state before </a:t>
            </a:r>
            <a:r>
              <a:rPr lang="en-US" dirty="0" smtClean="0"/>
              <a:t>failure</a:t>
            </a:r>
          </a:p>
          <a:p>
            <a:r>
              <a:rPr lang="en-US" altLang="zh-CN" dirty="0" smtClean="0"/>
              <a:t>Example:</a:t>
            </a:r>
            <a:r>
              <a:rPr lang="zh-CN" altLang="en-US" dirty="0" smtClean="0"/>
              <a:t> </a:t>
            </a:r>
            <a:r>
              <a:rPr lang="en-US" altLang="zh-CN" dirty="0" smtClean="0"/>
              <a:t>the</a:t>
            </a:r>
            <a:r>
              <a:rPr lang="zh-CN" altLang="en-US" dirty="0" smtClean="0"/>
              <a:t> </a:t>
            </a:r>
            <a:r>
              <a:rPr lang="en-US" altLang="zh-CN" dirty="0" smtClean="0"/>
              <a:t>failing</a:t>
            </a:r>
            <a:r>
              <a:rPr lang="zh-CN" altLang="en-US" dirty="0" smtClean="0"/>
              <a:t> </a:t>
            </a:r>
            <a:r>
              <a:rPr lang="en-US" altLang="zh-CN" dirty="0" smtClean="0"/>
              <a:t>node</a:t>
            </a:r>
            <a:r>
              <a:rPr lang="zh-CN" altLang="en-US" dirty="0" smtClean="0"/>
              <a:t> </a:t>
            </a:r>
            <a:r>
              <a:rPr lang="en-US" altLang="zh-CN" dirty="0" smtClean="0"/>
              <a:t>is</a:t>
            </a:r>
            <a:r>
              <a:rPr lang="zh-CN" altLang="en-US" dirty="0" smtClean="0"/>
              <a:t> </a:t>
            </a:r>
            <a:r>
              <a:rPr lang="en-US" altLang="zh-CN" dirty="0" smtClean="0"/>
              <a:t>a</a:t>
            </a:r>
            <a:r>
              <a:rPr lang="zh-CN" altLang="en-US" dirty="0" smtClean="0"/>
              <a:t> </a:t>
            </a:r>
            <a:r>
              <a:rPr lang="en-US" altLang="zh-CN" dirty="0" smtClean="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1750"/>
              </a:spcBef>
            </a:pPr>
            <a:r>
              <a:rPr lang="en-US" altLang="zh-CN" dirty="0" smtClean="0"/>
              <a:t>How</a:t>
            </a:r>
            <a:r>
              <a:rPr lang="zh-CN" altLang="en-US" dirty="0" smtClean="0"/>
              <a:t> </a:t>
            </a:r>
            <a:r>
              <a:rPr lang="en-US" altLang="zh-CN" dirty="0" smtClean="0"/>
              <a:t>to</a:t>
            </a:r>
            <a:r>
              <a:rPr lang="zh-CN" altLang="en-US" dirty="0" smtClean="0"/>
              <a:t> </a:t>
            </a:r>
            <a:r>
              <a:rPr lang="en-US" altLang="zh-CN" dirty="0" smtClean="0"/>
              <a:t>perform</a:t>
            </a:r>
            <a:r>
              <a:rPr lang="zh-CN" altLang="en-US" dirty="0" smtClean="0"/>
              <a:t> </a:t>
            </a:r>
            <a:r>
              <a:rPr lang="en-US" altLang="zh-CN" dirty="0" smtClean="0"/>
              <a:t>the</a:t>
            </a:r>
            <a:r>
              <a:rPr lang="zh-CN" altLang="en-US" dirty="0" smtClean="0"/>
              <a:t> </a:t>
            </a:r>
            <a:r>
              <a:rPr lang="en-US" altLang="zh-CN" dirty="0" smtClean="0"/>
              <a:t>recovery?</a:t>
            </a:r>
          </a:p>
          <a:p>
            <a:pPr lvl="1"/>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4005064"/>
            <a:ext cx="6678716" cy="1771312"/>
          </a:xfrm>
          <a:prstGeom prst="rect">
            <a:avLst/>
          </a:prstGeom>
        </p:spPr>
      </p:pic>
      <p:sp>
        <p:nvSpPr>
          <p:cNvPr id="2" name="Title 1"/>
          <p:cNvSpPr>
            <a:spLocks noGrp="1"/>
          </p:cNvSpPr>
          <p:nvPr>
            <p:ph type="title"/>
          </p:nvPr>
        </p:nvSpPr>
        <p:spPr/>
        <p:txBody>
          <a:bodyPr/>
          <a:lstStyle/>
          <a:p>
            <a:r>
              <a:rPr lang="en-US" dirty="0"/>
              <a:t>Handling Node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23</a:t>
            </a:fld>
            <a:endParaRPr lang="zh-CN" altLang="en-US"/>
          </a:p>
        </p:txBody>
      </p:sp>
    </p:spTree>
    <p:extLst>
      <p:ext uri="{BB962C8B-B14F-4D97-AF65-F5344CB8AC3E}">
        <p14:creationId xmlns:p14="http://schemas.microsoft.com/office/powerpoint/2010/main" val="8464923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a:xfrm>
            <a:off x="1435100" y="1447800"/>
            <a:ext cx="7499350" cy="5077544"/>
          </a:xfrm>
        </p:spPr>
        <p:txBody>
          <a:bodyPr/>
          <a:lstStyle/>
          <a:p>
            <a:r>
              <a:rPr lang="en-US" altLang="zh-CN" dirty="0"/>
              <a:t>Example:</a:t>
            </a:r>
            <a:r>
              <a:rPr lang="zh-CN" altLang="en-US" dirty="0"/>
              <a:t> </a:t>
            </a:r>
            <a:r>
              <a:rPr lang="en-US" altLang="zh-CN" dirty="0"/>
              <a:t>the</a:t>
            </a:r>
            <a:r>
              <a:rPr lang="zh-CN" altLang="en-US" dirty="0"/>
              <a:t> </a:t>
            </a:r>
            <a:r>
              <a:rPr lang="en-US" altLang="zh-CN" dirty="0"/>
              <a:t>failing</a:t>
            </a:r>
            <a:r>
              <a:rPr lang="zh-CN" altLang="en-US" dirty="0"/>
              <a:t> </a:t>
            </a:r>
            <a:r>
              <a:rPr lang="en-US" altLang="zh-CN" dirty="0"/>
              <a:t>node</a:t>
            </a:r>
            <a:r>
              <a:rPr lang="zh-CN" altLang="en-US" dirty="0"/>
              <a:t> </a:t>
            </a:r>
            <a:r>
              <a:rPr lang="en-US" altLang="zh-CN" dirty="0"/>
              <a:t>is</a:t>
            </a:r>
            <a:r>
              <a:rPr lang="zh-CN" altLang="en-US" dirty="0"/>
              <a:t> </a:t>
            </a:r>
            <a:r>
              <a:rPr lang="en-US" altLang="zh-CN" dirty="0"/>
              <a:t>a</a:t>
            </a:r>
            <a:r>
              <a:rPr lang="zh-CN" altLang="en-US" dirty="0"/>
              <a:t> </a:t>
            </a:r>
            <a:r>
              <a:rPr lang="en-US" altLang="zh-CN" dirty="0"/>
              <a:t>participant</a:t>
            </a:r>
          </a:p>
          <a:p>
            <a:pPr lvl="1"/>
            <a:r>
              <a:rPr lang="en-US" altLang="zh-CN" dirty="0"/>
              <a:t>Participant log contains </a:t>
            </a:r>
            <a:r>
              <a:rPr lang="en-US" altLang="zh-CN" b="1" dirty="0">
                <a:solidFill>
                  <a:srgbClr val="FF0000"/>
                </a:solidFill>
              </a:rPr>
              <a:t>W</a:t>
            </a:r>
            <a:r>
              <a:rPr lang="en-US" altLang="zh-CN" dirty="0"/>
              <a:t> on </a:t>
            </a:r>
            <a:r>
              <a:rPr lang="en-US" altLang="zh-CN" dirty="0" smtClean="0"/>
              <a:t>recovery</a:t>
            </a:r>
          </a:p>
          <a:p>
            <a:pPr lvl="1"/>
            <a:endParaRPr lang="en-US" altLang="zh-CN" dirty="0"/>
          </a:p>
          <a:p>
            <a:pPr lvl="1"/>
            <a:endParaRPr lang="en-US" altLang="zh-CN" dirty="0" smtClean="0"/>
          </a:p>
          <a:p>
            <a:pPr lvl="1"/>
            <a:endParaRPr lang="en-US" altLang="zh-CN" dirty="0"/>
          </a:p>
          <a:p>
            <a:pPr lvl="1">
              <a:spcBef>
                <a:spcPts val="2350"/>
              </a:spcBef>
            </a:pPr>
            <a:r>
              <a:rPr lang="en-US" altLang="zh-CN" dirty="0" smtClean="0"/>
              <a:t>Recovery steps:</a:t>
            </a:r>
          </a:p>
          <a:p>
            <a:pPr marL="1114425" lvl="2" indent="-457200">
              <a:buFont typeface="+mj-lt"/>
              <a:buAutoNum type="arabicPeriod"/>
            </a:pPr>
            <a:r>
              <a:rPr lang="en-US" altLang="zh-CN" dirty="0" smtClean="0"/>
              <a:t>Notice </a:t>
            </a:r>
            <a:r>
              <a:rPr lang="en-US" altLang="zh-CN" dirty="0"/>
              <a:t>that T1 is in </a:t>
            </a:r>
            <a:r>
              <a:rPr lang="en-US" altLang="zh-CN" b="1" dirty="0">
                <a:solidFill>
                  <a:srgbClr val="FF0000"/>
                </a:solidFill>
              </a:rPr>
              <a:t>W</a:t>
            </a:r>
            <a:r>
              <a:rPr lang="en-US" altLang="zh-CN" dirty="0"/>
              <a:t> </a:t>
            </a:r>
            <a:r>
              <a:rPr lang="en-US" altLang="zh-CN" dirty="0" smtClean="0"/>
              <a:t>state</a:t>
            </a:r>
          </a:p>
          <a:p>
            <a:pPr marL="1114425" lvl="2" indent="-457200">
              <a:buFont typeface="+mj-lt"/>
              <a:buAutoNum type="arabicPeriod"/>
            </a:pPr>
            <a:r>
              <a:rPr lang="en-US" altLang="zh-CN" dirty="0" smtClean="0"/>
              <a:t>Obtain </a:t>
            </a:r>
            <a:r>
              <a:rPr lang="en-US" altLang="zh-CN" dirty="0"/>
              <a:t>X, Y write </a:t>
            </a:r>
            <a:r>
              <a:rPr lang="en-US" altLang="zh-CN" dirty="0" smtClean="0"/>
              <a:t>locks</a:t>
            </a:r>
          </a:p>
          <a:p>
            <a:pPr marL="1114425" lvl="2" indent="-457200">
              <a:buFont typeface="+mj-lt"/>
              <a:buAutoNum type="arabicPeriod"/>
            </a:pPr>
            <a:r>
              <a:rPr lang="en-US" altLang="zh-CN" dirty="0" smtClean="0"/>
              <a:t> Wait </a:t>
            </a:r>
            <a:r>
              <a:rPr lang="en-US" altLang="zh-CN" dirty="0"/>
              <a:t>for message from coordinator (or ask about outcome)</a:t>
            </a:r>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24</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5417" y="2492896"/>
            <a:ext cx="6678716" cy="1771312"/>
          </a:xfrm>
          <a:prstGeom prst="rect">
            <a:avLst/>
          </a:prstGeom>
        </p:spPr>
      </p:pic>
    </p:spTree>
    <p:extLst>
      <p:ext uri="{BB962C8B-B14F-4D97-AF65-F5344CB8AC3E}">
        <p14:creationId xmlns:p14="http://schemas.microsoft.com/office/powerpoint/2010/main" val="8667860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Other </a:t>
            </a:r>
            <a:r>
              <a:rPr lang="en-US" dirty="0" smtClean="0"/>
              <a:t>examples</a:t>
            </a:r>
          </a:p>
          <a:p>
            <a:pPr lvl="1"/>
            <a:r>
              <a:rPr lang="en-US" dirty="0" smtClean="0"/>
              <a:t>No </a:t>
            </a:r>
            <a:r>
              <a:rPr lang="en-US" dirty="0"/>
              <a:t>W record on log ⟹ abort T1 </a:t>
            </a:r>
            <a:endParaRPr lang="en-US" dirty="0" smtClean="0"/>
          </a:p>
          <a:p>
            <a:pPr lvl="1"/>
            <a:r>
              <a:rPr lang="en-US" dirty="0" smtClean="0"/>
              <a:t>Have </a:t>
            </a:r>
            <a:r>
              <a:rPr lang="en-US" dirty="0"/>
              <a:t>C record on log ⟹ finish T1</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25</a:t>
            </a:fld>
            <a:endParaRPr lang="zh-CN" altLang="en-US"/>
          </a:p>
        </p:txBody>
      </p:sp>
    </p:spTree>
    <p:extLst>
      <p:ext uri="{BB962C8B-B14F-4D97-AF65-F5344CB8AC3E}">
        <p14:creationId xmlns:p14="http://schemas.microsoft.com/office/powerpoint/2010/main" val="1827087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Node Failures</a:t>
            </a:r>
          </a:p>
        </p:txBody>
      </p:sp>
      <p:sp>
        <p:nvSpPr>
          <p:cNvPr id="3" name="Content Placeholder 2"/>
          <p:cNvSpPr>
            <a:spLocks noGrp="1"/>
          </p:cNvSpPr>
          <p:nvPr>
            <p:ph idx="1"/>
          </p:nvPr>
        </p:nvSpPr>
        <p:spPr/>
        <p:txBody>
          <a:bodyPr/>
          <a:lstStyle/>
          <a:p>
            <a:r>
              <a:rPr lang="en-US" dirty="0"/>
              <a:t>At the protocol </a:t>
            </a:r>
            <a:r>
              <a:rPr lang="en-US" dirty="0" smtClean="0"/>
              <a:t>level</a:t>
            </a:r>
          </a:p>
          <a:p>
            <a:pPr lvl="1"/>
            <a:r>
              <a:rPr lang="en-US" dirty="0"/>
              <a:t>Add timeouts to cope with messages lost during </a:t>
            </a:r>
            <a:r>
              <a:rPr lang="en-US" dirty="0" smtClean="0"/>
              <a:t>failures</a:t>
            </a:r>
          </a:p>
          <a:p>
            <a:pPr lvl="1"/>
            <a:r>
              <a:rPr lang="en-US" dirty="0"/>
              <a:t>Add finish (F) state for </a:t>
            </a:r>
            <a:r>
              <a:rPr lang="en-US" dirty="0" smtClean="0"/>
              <a:t>coordinator</a:t>
            </a:r>
          </a:p>
          <a:p>
            <a:pPr lvl="2"/>
            <a:r>
              <a:rPr lang="en-US" dirty="0" smtClean="0"/>
              <a:t>all </a:t>
            </a:r>
            <a:r>
              <a:rPr lang="en-US" dirty="0"/>
              <a:t>done, can forget outcome</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26</a:t>
            </a:fld>
            <a:endParaRPr lang="zh-CN" altLang="en-US"/>
          </a:p>
        </p:txBody>
      </p:sp>
    </p:spTree>
    <p:extLst>
      <p:ext uri="{BB962C8B-B14F-4D97-AF65-F5344CB8AC3E}">
        <p14:creationId xmlns:p14="http://schemas.microsoft.com/office/powerpoint/2010/main" val="5282357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5125" y="1517650"/>
            <a:ext cx="4559300" cy="46609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27</a:t>
            </a:fld>
            <a:endParaRPr lang="zh-CN" altLang="en-US"/>
          </a:p>
        </p:txBody>
      </p:sp>
      <p:sp>
        <p:nvSpPr>
          <p:cNvPr id="7" name="TextBox 6"/>
          <p:cNvSpPr txBox="1"/>
          <p:nvPr/>
        </p:nvSpPr>
        <p:spPr>
          <a:xfrm>
            <a:off x="1979712" y="5641885"/>
            <a:ext cx="2396810" cy="400110"/>
          </a:xfrm>
          <a:prstGeom prst="rect">
            <a:avLst/>
          </a:prstGeom>
          <a:noFill/>
          <a:ln>
            <a:solidFill>
              <a:schemeClr val="tx1"/>
            </a:solidFill>
          </a:ln>
        </p:spPr>
        <p:txBody>
          <a:bodyPr wrap="none" rtlCol="0">
            <a:spAutoFit/>
          </a:bodyPr>
          <a:lstStyle/>
          <a:p>
            <a:r>
              <a:rPr lang="en-US" altLang="zh-CN" sz="2000" dirty="0" err="1" smtClean="0">
                <a:solidFill>
                  <a:srgbClr val="FF0000"/>
                </a:solidFill>
              </a:rPr>
              <a:t>cok</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committed</a:t>
            </a:r>
            <a:r>
              <a:rPr lang="zh-CN" altLang="en-US" sz="2000" dirty="0" smtClean="0">
                <a:solidFill>
                  <a:srgbClr val="FF0000"/>
                </a:solidFill>
              </a:rPr>
              <a:t> </a:t>
            </a:r>
            <a:r>
              <a:rPr lang="en-US" altLang="zh-CN" sz="2000" dirty="0" smtClean="0">
                <a:solidFill>
                  <a:srgbClr val="FF0000"/>
                </a:solidFill>
              </a:rPr>
              <a:t>ok</a:t>
            </a:r>
            <a:endParaRPr lang="en-US" sz="2000" dirty="0">
              <a:solidFill>
                <a:srgbClr val="FF0000"/>
              </a:solidFill>
            </a:endParaRPr>
          </a:p>
        </p:txBody>
      </p:sp>
    </p:spTree>
    <p:extLst>
      <p:ext uri="{BB962C8B-B14F-4D97-AF65-F5344CB8AC3E}">
        <p14:creationId xmlns:p14="http://schemas.microsoft.com/office/powerpoint/2010/main" val="723275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Coordinator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31150" y="1447800"/>
            <a:ext cx="5707250" cy="48006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28</a:t>
            </a:fld>
            <a:endParaRPr lang="zh-CN" altLang="en-US"/>
          </a:p>
        </p:txBody>
      </p:sp>
      <p:sp>
        <p:nvSpPr>
          <p:cNvPr id="7" name="TextBox 6"/>
          <p:cNvSpPr txBox="1"/>
          <p:nvPr/>
        </p:nvSpPr>
        <p:spPr>
          <a:xfrm>
            <a:off x="6215706" y="370890"/>
            <a:ext cx="2927404" cy="707886"/>
          </a:xfrm>
          <a:prstGeom prst="rect">
            <a:avLst/>
          </a:prstGeom>
          <a:noFill/>
          <a:ln>
            <a:solidFill>
              <a:schemeClr val="tx1"/>
            </a:solidFill>
          </a:ln>
        </p:spPr>
        <p:txBody>
          <a:bodyPr wrap="none" rtlCol="0">
            <a:spAutoFit/>
          </a:bodyPr>
          <a:lstStyle/>
          <a:p>
            <a:r>
              <a:rPr lang="en-US" altLang="zh-CN" sz="2000" dirty="0" smtClean="0">
                <a:solidFill>
                  <a:srgbClr val="FF0000"/>
                </a:solidFill>
              </a:rPr>
              <a:t>t</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timeout</a:t>
            </a:r>
          </a:p>
          <a:p>
            <a:r>
              <a:rPr lang="en-US" altLang="zh-CN" sz="2000" dirty="0" err="1" smtClean="0">
                <a:solidFill>
                  <a:srgbClr val="FF0000"/>
                </a:solidFill>
              </a:rPr>
              <a:t>cping</a:t>
            </a:r>
            <a:r>
              <a:rPr lang="zh-CN" altLang="en-US" sz="2000" dirty="0" smtClean="0">
                <a:solidFill>
                  <a:srgbClr val="FF0000"/>
                </a:solidFill>
              </a:rPr>
              <a:t> </a:t>
            </a:r>
            <a:r>
              <a:rPr lang="en-US" altLang="zh-CN" sz="2000" dirty="0" smtClean="0">
                <a:solidFill>
                  <a:srgbClr val="FF0000"/>
                </a:solidFill>
              </a:rPr>
              <a:t>=</a:t>
            </a:r>
            <a:r>
              <a:rPr lang="zh-CN" altLang="en-US" sz="2000" dirty="0" smtClean="0">
                <a:solidFill>
                  <a:srgbClr val="FF0000"/>
                </a:solidFill>
              </a:rPr>
              <a:t> </a:t>
            </a:r>
            <a:r>
              <a:rPr lang="en-US" altLang="zh-CN" sz="2000" dirty="0" smtClean="0">
                <a:solidFill>
                  <a:srgbClr val="FF0000"/>
                </a:solidFill>
              </a:rPr>
              <a:t>coordinator</a:t>
            </a:r>
            <a:r>
              <a:rPr lang="zh-CN" altLang="en-US" sz="2000" dirty="0" smtClean="0">
                <a:solidFill>
                  <a:srgbClr val="FF0000"/>
                </a:solidFill>
              </a:rPr>
              <a:t> </a:t>
            </a:r>
            <a:r>
              <a:rPr lang="en-US" altLang="zh-CN" sz="2000" dirty="0" smtClean="0">
                <a:solidFill>
                  <a:srgbClr val="FF0000"/>
                </a:solidFill>
              </a:rPr>
              <a:t>ping</a:t>
            </a:r>
            <a:endParaRPr lang="en-US" sz="2000" dirty="0">
              <a:solidFill>
                <a:srgbClr val="FF0000"/>
              </a:solidFill>
            </a:endParaRPr>
          </a:p>
        </p:txBody>
      </p:sp>
    </p:spTree>
    <p:extLst>
      <p:ext uri="{BB962C8B-B14F-4D97-AF65-F5344CB8AC3E}">
        <p14:creationId xmlns:p14="http://schemas.microsoft.com/office/powerpoint/2010/main" val="8508213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Participant</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2525" y="1625600"/>
            <a:ext cx="5524500" cy="4445000"/>
          </a:xfrm>
        </p:spPr>
      </p:pic>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29</a:t>
            </a:fld>
            <a:endParaRPr lang="zh-CN" altLang="en-US"/>
          </a:p>
        </p:txBody>
      </p:sp>
      <p:sp>
        <p:nvSpPr>
          <p:cNvPr id="7" name="Oval 6"/>
          <p:cNvSpPr/>
          <p:nvPr/>
        </p:nvSpPr>
        <p:spPr>
          <a:xfrm rot="19537017">
            <a:off x="3655418" y="3737719"/>
            <a:ext cx="3770884" cy="1235813"/>
          </a:xfrm>
          <a:prstGeom prst="ellipse">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769374" y="4965567"/>
            <a:ext cx="2862325" cy="400110"/>
          </a:xfrm>
          <a:prstGeom prst="rect">
            <a:avLst/>
          </a:prstGeom>
        </p:spPr>
        <p:txBody>
          <a:bodyPr wrap="square">
            <a:spAutoFit/>
          </a:bodyPr>
          <a:lstStyle/>
          <a:p>
            <a:r>
              <a:rPr lang="en-US" sz="2000" dirty="0">
                <a:solidFill>
                  <a:srgbClr val="BF0000"/>
                </a:solidFill>
                <a:latin typeface="Calibri" charset="0"/>
                <a:ea typeface="Calibri" charset="0"/>
                <a:cs typeface="Calibri" charset="0"/>
              </a:rPr>
              <a:t>equivalent to finish state </a:t>
            </a:r>
            <a:endParaRPr lang="en-US" sz="5400" dirty="0">
              <a:effectLst/>
              <a:latin typeface="Calibri" charset="0"/>
              <a:ea typeface="Calibri" charset="0"/>
              <a:cs typeface="Calibri" charset="0"/>
            </a:endParaRPr>
          </a:p>
        </p:txBody>
      </p:sp>
    </p:spTree>
    <p:extLst>
      <p:ext uri="{BB962C8B-B14F-4D97-AF65-F5344CB8AC3E}">
        <p14:creationId xmlns:p14="http://schemas.microsoft.com/office/powerpoint/2010/main" val="974180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Types of Failures </a:t>
            </a:r>
            <a:endParaRPr lang="en-US" dirty="0"/>
          </a:p>
        </p:txBody>
      </p:sp>
      <p:sp>
        <p:nvSpPr>
          <p:cNvPr id="3" name="Content Placeholder 2"/>
          <p:cNvSpPr>
            <a:spLocks noGrp="1"/>
          </p:cNvSpPr>
          <p:nvPr>
            <p:ph idx="1"/>
          </p:nvPr>
        </p:nvSpPr>
        <p:spPr/>
        <p:txBody>
          <a:bodyPr/>
          <a:lstStyle/>
          <a:p>
            <a:r>
              <a:rPr lang="en-US" dirty="0"/>
              <a:t>Unintended vs. malevolent failures </a:t>
            </a:r>
            <a:endParaRPr lang="en-US" dirty="0" smtClean="0"/>
          </a:p>
          <a:p>
            <a:r>
              <a:rPr lang="en-US" dirty="0" smtClean="0"/>
              <a:t>Single </a:t>
            </a:r>
            <a:r>
              <a:rPr lang="en-US" dirty="0"/>
              <a:t>vs. multiple failures </a:t>
            </a:r>
            <a:endParaRPr lang="en-US" dirty="0" smtClean="0"/>
          </a:p>
          <a:p>
            <a:r>
              <a:rPr lang="en-US" dirty="0" smtClean="0"/>
              <a:t>Detectable </a:t>
            </a:r>
            <a:r>
              <a:rPr lang="en-US" dirty="0"/>
              <a:t>vs. undetectable failures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a:t>
            </a:fld>
            <a:endParaRPr lang="zh-CN" altLang="en-US"/>
          </a:p>
        </p:txBody>
      </p:sp>
    </p:spTree>
    <p:extLst>
      <p:ext uri="{BB962C8B-B14F-4D97-AF65-F5344CB8AC3E}">
        <p14:creationId xmlns:p14="http://schemas.microsoft.com/office/powerpoint/2010/main" val="182983671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Presumed Abort Protocol</a:t>
            </a:r>
          </a:p>
        </p:txBody>
      </p:sp>
      <p:sp>
        <p:nvSpPr>
          <p:cNvPr id="3" name="Content Placeholder 2"/>
          <p:cNvSpPr>
            <a:spLocks noGrp="1"/>
          </p:cNvSpPr>
          <p:nvPr>
            <p:ph idx="1"/>
          </p:nvPr>
        </p:nvSpPr>
        <p:spPr/>
        <p:txBody>
          <a:bodyPr/>
          <a:lstStyle/>
          <a:p>
            <a:r>
              <a:rPr lang="en-US" dirty="0"/>
              <a:t>F and A states combined in </a:t>
            </a:r>
            <a:r>
              <a:rPr lang="en-US" dirty="0" smtClean="0"/>
              <a:t>coordinator</a:t>
            </a:r>
          </a:p>
          <a:p>
            <a:pPr lvl="1"/>
            <a:r>
              <a:rPr lang="en-US" dirty="0" smtClean="0"/>
              <a:t>Saves </a:t>
            </a:r>
            <a:r>
              <a:rPr lang="en-US" dirty="0"/>
              <a:t>persistent space (allows coordinator to forget sooner)</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30</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672" y="2965885"/>
            <a:ext cx="4248472" cy="3405264"/>
          </a:xfrm>
          <a:prstGeom prst="rect">
            <a:avLst/>
          </a:prstGeom>
        </p:spPr>
      </p:pic>
      <p:sp>
        <p:nvSpPr>
          <p:cNvPr id="7" name="Rectangle 6"/>
          <p:cNvSpPr/>
          <p:nvPr/>
        </p:nvSpPr>
        <p:spPr>
          <a:xfrm>
            <a:off x="5763047" y="3545845"/>
            <a:ext cx="3355975" cy="2677656"/>
          </a:xfrm>
          <a:prstGeom prst="rect">
            <a:avLst/>
          </a:prstGeom>
        </p:spPr>
        <p:txBody>
          <a:bodyPr wrap="square">
            <a:spAutoFit/>
          </a:bodyPr>
          <a:lstStyle/>
          <a:p>
            <a:r>
              <a:rPr lang="en-US" sz="2800" dirty="0">
                <a:latin typeface="Calibri" charset="0"/>
                <a:ea typeface="Calibri" charset="0"/>
                <a:cs typeface="Calibri" charset="0"/>
              </a:rPr>
              <a:t>Whenever there is no information about the transaction's outcome, no commit, no abort, </a:t>
            </a:r>
            <a:r>
              <a:rPr lang="en-US" sz="2800" dirty="0">
                <a:solidFill>
                  <a:srgbClr val="FF0000"/>
                </a:solidFill>
                <a:latin typeface="Calibri" charset="0"/>
                <a:ea typeface="Calibri" charset="0"/>
                <a:cs typeface="Calibri" charset="0"/>
              </a:rPr>
              <a:t>the outcome is abort.</a:t>
            </a:r>
            <a:r>
              <a:rPr lang="en-US" sz="2800" dirty="0">
                <a:latin typeface="Calibri" charset="0"/>
                <a:ea typeface="Calibri" charset="0"/>
                <a:cs typeface="Calibri" charset="0"/>
              </a:rPr>
              <a:t> </a:t>
            </a:r>
          </a:p>
        </p:txBody>
      </p:sp>
    </p:spTree>
    <p:extLst>
      <p:ext uri="{BB962C8B-B14F-4D97-AF65-F5344CB8AC3E}">
        <p14:creationId xmlns:p14="http://schemas.microsoft.com/office/powerpoint/2010/main" val="2937072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19458" name="Content Placeholder 2"/>
          <p:cNvSpPr>
            <a:spLocks noGrp="1"/>
          </p:cNvSpPr>
          <p:nvPr>
            <p:ph idx="1"/>
          </p:nvPr>
        </p:nvSpPr>
        <p:spPr>
          <a:xfrm>
            <a:off x="1435100" y="1447800"/>
            <a:ext cx="7499350" cy="2338388"/>
          </a:xfrm>
        </p:spPr>
        <p:txBody>
          <a:bodyPr/>
          <a:lstStyle/>
          <a:p>
            <a:pPr eaLnBrk="1" hangingPunct="1"/>
            <a:r>
              <a:rPr lang="en-US" altLang="zh-CN" sz="2800"/>
              <a:t>2PC is designed for dealing with </a:t>
            </a:r>
            <a:r>
              <a:rPr lang="en-US" altLang="zh-CN" sz="2800">
                <a:solidFill>
                  <a:srgbClr val="FF0000"/>
                </a:solidFill>
              </a:rPr>
              <a:t>system crashes</a:t>
            </a:r>
            <a:r>
              <a:rPr lang="en-US" altLang="zh-CN" sz="2800"/>
              <a:t>.</a:t>
            </a:r>
            <a:endParaRPr lang="zh-CN" altLang="en-US" sz="2800"/>
          </a:p>
          <a:p>
            <a:pPr eaLnBrk="1" hangingPunct="1"/>
            <a:endParaRPr lang="en-US" altLang="zh-CN"/>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19460"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03CFA967-E2EA-5E4E-BC54-9D7F06FA4ECE}" type="slidenum">
              <a:rPr lang="zh-CN" altLang="en-US" sz="1200">
                <a:solidFill>
                  <a:srgbClr val="B4B1A0"/>
                </a:solidFill>
              </a:rPr>
              <a:pPr>
                <a:spcBef>
                  <a:spcPct val="0"/>
                </a:spcBef>
                <a:buClrTx/>
                <a:buSzTx/>
                <a:buFontTx/>
                <a:buNone/>
              </a:pPr>
              <a:t>31</a:t>
            </a:fld>
            <a:endParaRPr lang="zh-CN" altLang="en-US" sz="1200">
              <a:solidFill>
                <a:srgbClr val="B4B1A0"/>
              </a:solidFill>
            </a:endParaRPr>
          </a:p>
        </p:txBody>
      </p:sp>
      <p:sp>
        <p:nvSpPr>
          <p:cNvPr id="19461" name="Rectangle 10"/>
          <p:cNvSpPr>
            <a:spLocks noChangeArrowheads="1"/>
          </p:cNvSpPr>
          <p:nvPr/>
        </p:nvSpPr>
        <p:spPr bwMode="auto">
          <a:xfrm>
            <a:off x="1714500" y="4429125"/>
            <a:ext cx="3429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a:latin typeface="Arial" charset="0"/>
                <a:ea typeface="宋体" charset="-122"/>
              </a:rPr>
              <a:t>Failed site can properly recover without consulting other sites.</a:t>
            </a:r>
            <a:endParaRPr lang="zh-CN" altLang="en-US" sz="1800">
              <a:latin typeface="Arial" charset="0"/>
              <a:ea typeface="宋体" charset="-122"/>
            </a:endParaRPr>
          </a:p>
        </p:txBody>
      </p:sp>
      <p:sp>
        <p:nvSpPr>
          <p:cNvPr id="19462" name="Rectangle 11"/>
          <p:cNvSpPr>
            <a:spLocks noChangeArrowheads="1"/>
          </p:cNvSpPr>
          <p:nvPr/>
        </p:nvSpPr>
        <p:spPr bwMode="auto">
          <a:xfrm>
            <a:off x="5214938" y="4429125"/>
            <a:ext cx="3643312"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a:solidFill>
                  <a:srgbClr val="FF0000"/>
                </a:solidFill>
                <a:latin typeface="Arial" charset="0"/>
                <a:ea typeface="宋体" charset="-122"/>
              </a:rPr>
              <a:t>Operational site can properly terminate </a:t>
            </a:r>
            <a:r>
              <a:rPr lang="en-US" altLang="zh-CN" sz="1800" dirty="0" smtClean="0">
                <a:solidFill>
                  <a:srgbClr val="FF0000"/>
                </a:solidFill>
                <a:latin typeface="Arial" charset="0"/>
                <a:ea typeface="宋体" charset="-122"/>
              </a:rPr>
              <a:t>without </a:t>
            </a:r>
            <a:r>
              <a:rPr lang="en-US" altLang="zh-CN" sz="1800" dirty="0">
                <a:solidFill>
                  <a:srgbClr val="FF0000"/>
                </a:solidFill>
                <a:latin typeface="Arial" charset="0"/>
                <a:ea typeface="宋体" charset="-122"/>
              </a:rPr>
              <a:t>waiting for the recovery of failed site.</a:t>
            </a:r>
            <a:endParaRPr lang="zh-CN" altLang="en-US" sz="1800" dirty="0">
              <a:solidFill>
                <a:srgbClr val="FF0000"/>
              </a:solidFill>
              <a:latin typeface="Arial" charset="0"/>
              <a:ea typeface="宋体" charset="-122"/>
            </a:endParaRPr>
          </a:p>
        </p:txBody>
      </p:sp>
      <p:pic>
        <p:nvPicPr>
          <p:cNvPr id="194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071688"/>
            <a:ext cx="485775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Arrow Connector 14"/>
          <p:cNvCxnSpPr/>
          <p:nvPr/>
        </p:nvCxnSpPr>
        <p:spPr>
          <a:xfrm rot="5400000" flipH="1" flipV="1">
            <a:off x="2607469" y="4036219"/>
            <a:ext cx="500062" cy="285750"/>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00000" flipV="1">
            <a:off x="6623844" y="4091782"/>
            <a:ext cx="504825" cy="179387"/>
          </a:xfrm>
          <a:prstGeom prst="straightConnector1">
            <a:avLst/>
          </a:prstGeom>
          <a:ln w="317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714500" y="5429250"/>
            <a:ext cx="6929438" cy="830263"/>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eaLnBrk="1" hangingPunct="1">
              <a:defRPr/>
            </a:pPr>
            <a:r>
              <a:rPr lang="en-US" sz="2400" dirty="0">
                <a:solidFill>
                  <a:schemeClr val="tx2"/>
                </a:solidFill>
              </a:rPr>
              <a:t>Independent recovery and non-blocking protocols exist only for </a:t>
            </a:r>
            <a:r>
              <a:rPr lang="en-US" sz="2400" dirty="0">
                <a:solidFill>
                  <a:srgbClr val="FF0000"/>
                </a:solidFill>
              </a:rPr>
              <a:t>single-site</a:t>
            </a:r>
            <a:r>
              <a:rPr lang="en-US" sz="2400" dirty="0">
                <a:solidFill>
                  <a:schemeClr val="tx2"/>
                </a:solidFill>
              </a:rPr>
              <a:t> failures.</a:t>
            </a:r>
            <a:endParaRPr lang="zh-CN" altLang="en-US" sz="2400" dirty="0">
              <a:solidFill>
                <a:schemeClr val="tx2"/>
              </a:solidFill>
            </a:endParaRPr>
          </a:p>
        </p:txBody>
      </p:sp>
    </p:spTree>
    <p:extLst>
      <p:ext uri="{BB962C8B-B14F-4D97-AF65-F5344CB8AC3E}">
        <p14:creationId xmlns:p14="http://schemas.microsoft.com/office/powerpoint/2010/main" val="1146358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Example</a:t>
            </a:r>
            <a:r>
              <a:rPr lang="zh-CN" altLang="en-US" dirty="0" smtClean="0"/>
              <a:t> </a:t>
            </a:r>
            <a:r>
              <a:rPr lang="en-US" altLang="zh-CN" dirty="0" smtClean="0"/>
              <a:t>1</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32</a:t>
            </a:fld>
            <a:endParaRPr lang="zh-CN" altLang="en-US" sz="1200">
              <a:solidFill>
                <a:srgbClr val="B4B1A0"/>
              </a:solidFill>
            </a:endParaRPr>
          </a:p>
        </p:txBody>
      </p:sp>
      <p:sp>
        <p:nvSpPr>
          <p:cNvPr id="3" name="Rectangle 2"/>
          <p:cNvSpPr/>
          <p:nvPr/>
        </p:nvSpPr>
        <p:spPr>
          <a:xfrm>
            <a:off x="3347864" y="3861048"/>
            <a:ext cx="1152128" cy="1080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1"/>
          <p:cNvSpPr>
            <a:spLocks noChangeArrowheads="1"/>
          </p:cNvSpPr>
          <p:nvPr/>
        </p:nvSpPr>
        <p:spPr bwMode="auto">
          <a:xfrm>
            <a:off x="1763688" y="4344114"/>
            <a:ext cx="3643312"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eaLnBrk="1" hangingPunct="1">
              <a:spcBef>
                <a:spcPct val="0"/>
              </a:spcBef>
              <a:buClrTx/>
              <a:buSzTx/>
              <a:buFontTx/>
              <a:buNone/>
            </a:pPr>
            <a:r>
              <a:rPr lang="en-US" altLang="zh-CN" sz="1800" dirty="0" smtClean="0">
                <a:solidFill>
                  <a:srgbClr val="FF0000"/>
                </a:solidFill>
                <a:latin typeface="Arial" charset="0"/>
                <a:ea typeface="宋体" charset="-122"/>
              </a:rPr>
              <a:t>All</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participants</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are</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in</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W</a:t>
            </a:r>
            <a:r>
              <a:rPr lang="zh-CN" altLang="en-US" sz="1800" dirty="0" smtClean="0">
                <a:solidFill>
                  <a:srgbClr val="FF0000"/>
                </a:solidFill>
                <a:latin typeface="Arial" charset="0"/>
                <a:ea typeface="宋体" charset="-122"/>
              </a:rPr>
              <a:t> </a:t>
            </a:r>
            <a:r>
              <a:rPr lang="en-US" altLang="zh-CN" sz="1800" dirty="0" smtClean="0">
                <a:solidFill>
                  <a:srgbClr val="FF0000"/>
                </a:solidFill>
                <a:latin typeface="Arial" charset="0"/>
                <a:ea typeface="宋体" charset="-122"/>
              </a:rPr>
              <a:t>state</a:t>
            </a:r>
            <a:r>
              <a:rPr lang="zh-CN" altLang="en-US" sz="1800" dirty="0" smtClean="0">
                <a:solidFill>
                  <a:srgbClr val="FF0000"/>
                </a:solidFill>
                <a:latin typeface="Arial" charset="0"/>
                <a:ea typeface="宋体" charset="-122"/>
              </a:rPr>
              <a:t> </a:t>
            </a:r>
            <a:r>
              <a:rPr lang="zh-CN" altLang="en-US" sz="1800" dirty="0" smtClean="0">
                <a:solidFill>
                  <a:srgbClr val="FF0000"/>
                </a:solidFill>
                <a:latin typeface="Arial" charset="0"/>
                <a:ea typeface="宋体" charset="-122"/>
                <a:sym typeface="Wingdings"/>
              </a:rPr>
              <a:t> </a:t>
            </a:r>
            <a:endParaRPr lang="en-US" altLang="zh-CN" sz="1800" dirty="0" smtClean="0">
              <a:solidFill>
                <a:srgbClr val="FF0000"/>
              </a:solidFill>
              <a:latin typeface="Arial" charset="0"/>
              <a:ea typeface="宋体" charset="-122"/>
              <a:sym typeface="Wingdings"/>
            </a:endParaRPr>
          </a:p>
          <a:p>
            <a:pPr eaLnBrk="1" hangingPunct="1">
              <a:spcBef>
                <a:spcPct val="0"/>
              </a:spcBef>
              <a:buClrTx/>
              <a:buSzTx/>
              <a:buFontTx/>
              <a:buNone/>
            </a:pPr>
            <a:r>
              <a:rPr lang="zh-CN" altLang="en-US" sz="1800" dirty="0">
                <a:solidFill>
                  <a:srgbClr val="FF0000"/>
                </a:solidFill>
                <a:latin typeface="Arial" charset="0"/>
                <a:ea typeface="宋体" charset="-122"/>
                <a:sym typeface="Wingdings"/>
              </a:rPr>
              <a:t> </a:t>
            </a:r>
            <a:r>
              <a:rPr lang="zh-CN" altLang="en-US" sz="1800" dirty="0" smtClean="0">
                <a:solidFill>
                  <a:srgbClr val="FF0000"/>
                </a:solidFill>
                <a:latin typeface="Arial" charset="0"/>
                <a:ea typeface="宋体" charset="-122"/>
                <a:sym typeface="Wingdings"/>
              </a:rPr>
              <a:t> </a:t>
            </a:r>
            <a:r>
              <a:rPr lang="en-US" altLang="zh-CN" sz="1800" dirty="0">
                <a:solidFill>
                  <a:srgbClr val="FF0000"/>
                </a:solidFill>
                <a:latin typeface="Arial" charset="0"/>
                <a:ea typeface="宋体" charset="-122"/>
                <a:sym typeface="Wingdings"/>
              </a:rPr>
              <a:t>it could safely be inferred that no commit had happened</a:t>
            </a:r>
            <a:endParaRPr lang="zh-CN" altLang="en-US" sz="1800" dirty="0">
              <a:solidFill>
                <a:srgbClr val="FF0000"/>
              </a:solidFill>
              <a:latin typeface="Arial" charset="0"/>
              <a:ea typeface="宋体" charset="-122"/>
            </a:endParaRPr>
          </a:p>
        </p:txBody>
      </p:sp>
    </p:spTree>
    <p:extLst>
      <p:ext uri="{BB962C8B-B14F-4D97-AF65-F5344CB8AC3E}">
        <p14:creationId xmlns:p14="http://schemas.microsoft.com/office/powerpoint/2010/main" val="13977088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4754" y="2636912"/>
            <a:ext cx="4018046" cy="3384376"/>
          </a:xfrm>
          <a:prstGeom prst="rect">
            <a:avLst/>
          </a:prstGeom>
        </p:spPr>
      </p:pic>
      <p:sp>
        <p:nvSpPr>
          <p:cNvPr id="2" name="Title 1"/>
          <p:cNvSpPr>
            <a:spLocks noGrp="1"/>
          </p:cNvSpPr>
          <p:nvPr>
            <p:ph type="title"/>
          </p:nvPr>
        </p:nvSpPr>
        <p:spPr/>
        <p:txBody>
          <a:bodyPr/>
          <a:lstStyle/>
          <a:p>
            <a:pPr eaLnBrk="1" hangingPunct="1">
              <a:defRPr/>
            </a:pPr>
            <a:r>
              <a:rPr lang="en-US" dirty="0" smtClean="0"/>
              <a:t>Problem with 2PC</a:t>
            </a:r>
            <a:endParaRPr lang="zh-CN" altLang="en-US" dirty="0"/>
          </a:p>
        </p:txBody>
      </p:sp>
      <p:sp>
        <p:nvSpPr>
          <p:cNvPr id="20482" name="Content Placeholder 2"/>
          <p:cNvSpPr>
            <a:spLocks noGrp="1"/>
          </p:cNvSpPr>
          <p:nvPr>
            <p:ph idx="1"/>
          </p:nvPr>
        </p:nvSpPr>
        <p:spPr/>
        <p:txBody>
          <a:bodyPr/>
          <a:lstStyle/>
          <a:p>
            <a:pPr eaLnBrk="1" hangingPunct="1"/>
            <a:r>
              <a:rPr lang="en-US" altLang="zh-CN" dirty="0"/>
              <a:t>2PC is </a:t>
            </a:r>
            <a:r>
              <a:rPr lang="en-US" altLang="zh-CN" dirty="0">
                <a:solidFill>
                  <a:srgbClr val="FF0000"/>
                </a:solidFill>
              </a:rPr>
              <a:t>inherently blocking </a:t>
            </a:r>
            <a:r>
              <a:rPr lang="en-US" altLang="zh-CN" dirty="0" smtClean="0"/>
              <a:t>!</a:t>
            </a:r>
          </a:p>
          <a:p>
            <a:pPr eaLnBrk="1" hangingPunct="1"/>
            <a:r>
              <a:rPr lang="en-US" altLang="zh-CN" dirty="0" smtClean="0"/>
              <a:t>However,</a:t>
            </a:r>
            <a:r>
              <a:rPr lang="zh-CN" altLang="en-US" dirty="0" smtClean="0"/>
              <a:t> </a:t>
            </a:r>
            <a:r>
              <a:rPr lang="en-US" altLang="zh-CN" dirty="0" smtClean="0"/>
              <a:t>let</a:t>
            </a:r>
            <a:r>
              <a:rPr lang="zh-CN" altLang="en-US" dirty="0" smtClean="0"/>
              <a:t> </a:t>
            </a:r>
            <a:r>
              <a:rPr lang="en-US" altLang="zh-CN" dirty="0" smtClean="0"/>
              <a:t>us</a:t>
            </a:r>
            <a:r>
              <a:rPr lang="zh-CN" altLang="en-US" dirty="0" smtClean="0"/>
              <a:t> </a:t>
            </a:r>
            <a:r>
              <a:rPr lang="en-US" altLang="zh-CN" dirty="0" smtClean="0"/>
              <a:t>consider</a:t>
            </a:r>
            <a:r>
              <a:rPr lang="zh-CN" altLang="en-US" smtClean="0"/>
              <a:t> </a:t>
            </a:r>
            <a:r>
              <a:rPr lang="en-US" altLang="zh-CN" smtClean="0"/>
              <a:t>Example</a:t>
            </a:r>
            <a:r>
              <a:rPr lang="zh-CN" altLang="en-US" dirty="0" smtClean="0"/>
              <a:t> </a:t>
            </a:r>
            <a:r>
              <a:rPr lang="en-US" altLang="zh-CN" dirty="0" smtClean="0"/>
              <a:t>2</a:t>
            </a:r>
            <a:endParaRPr lang="zh-CN" alt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20484"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600"/>
              </a:spcBef>
              <a:buClr>
                <a:schemeClr val="accent1"/>
              </a:buClr>
              <a:buSzPct val="80000"/>
              <a:buFont typeface="Wingdings 2" charset="2"/>
              <a:buChar char=""/>
              <a:defRPr sz="3200">
                <a:solidFill>
                  <a:schemeClr val="tx1"/>
                </a:solidFill>
                <a:latin typeface="Gill Sans MT" charset="0"/>
                <a:ea typeface="华文中宋" charset="-122"/>
              </a:defRPr>
            </a:lvl1pPr>
            <a:lvl2pPr marL="742950" indent="-285750">
              <a:spcBef>
                <a:spcPts val="550"/>
              </a:spcBef>
              <a:buClr>
                <a:schemeClr val="accent1"/>
              </a:buClr>
              <a:buFont typeface="Verdana" charset="0"/>
              <a:buChar char="◦"/>
              <a:defRPr sz="2800">
                <a:solidFill>
                  <a:schemeClr val="tx1"/>
                </a:solidFill>
                <a:latin typeface="Gill Sans MT" charset="0"/>
                <a:ea typeface="华文中宋" charset="-122"/>
              </a:defRPr>
            </a:lvl2pPr>
            <a:lvl3pPr marL="1143000" indent="-228600">
              <a:spcBef>
                <a:spcPct val="20000"/>
              </a:spcBef>
              <a:buClr>
                <a:schemeClr val="accent2"/>
              </a:buClr>
              <a:buFont typeface="Wingdings 2" charset="2"/>
              <a:buChar char=""/>
              <a:defRPr sz="2400">
                <a:solidFill>
                  <a:schemeClr val="tx1"/>
                </a:solidFill>
                <a:latin typeface="Gill Sans MT" charset="0"/>
                <a:ea typeface="华文中宋" charset="-122"/>
              </a:defRPr>
            </a:lvl3pPr>
            <a:lvl4pPr marL="1600200" indent="-228600">
              <a:spcBef>
                <a:spcPct val="20000"/>
              </a:spcBef>
              <a:buClr>
                <a:srgbClr val="9BBB59"/>
              </a:buClr>
              <a:buFont typeface="Wingdings 2" charset="2"/>
              <a:buChar char=""/>
              <a:defRPr sz="2000">
                <a:solidFill>
                  <a:schemeClr val="tx1"/>
                </a:solidFill>
                <a:latin typeface="Gill Sans MT" charset="0"/>
                <a:ea typeface="华文中宋" charset="-122"/>
              </a:defRPr>
            </a:lvl4pPr>
            <a:lvl5pPr marL="2057400" indent="-228600">
              <a:spcBef>
                <a:spcPct val="20000"/>
              </a:spcBef>
              <a:buClr>
                <a:srgbClr val="8064A2"/>
              </a:buClr>
              <a:buFont typeface="Wingdings 2" charset="2"/>
              <a:buChar char=""/>
              <a:defRPr sz="2000">
                <a:solidFill>
                  <a:schemeClr val="tx1"/>
                </a:solidFill>
                <a:latin typeface="Gill Sans MT" charset="0"/>
                <a:ea typeface="华文中宋" charset="-122"/>
              </a:defRPr>
            </a:lvl5pPr>
            <a:lvl6pPr marL="25146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6pPr>
            <a:lvl7pPr marL="29718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7pPr>
            <a:lvl8pPr marL="34290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8pPr>
            <a:lvl9pPr marL="3886200" indent="-228600" eaLnBrk="0" fontAlgn="base" hangingPunct="0">
              <a:spcBef>
                <a:spcPct val="20000"/>
              </a:spcBef>
              <a:spcAft>
                <a:spcPct val="0"/>
              </a:spcAft>
              <a:buClr>
                <a:srgbClr val="8064A2"/>
              </a:buClr>
              <a:buFont typeface="Wingdings 2" charset="2"/>
              <a:buChar char=""/>
              <a:defRPr sz="2000">
                <a:solidFill>
                  <a:schemeClr val="tx1"/>
                </a:solidFill>
                <a:latin typeface="Gill Sans MT" charset="0"/>
                <a:ea typeface="华文中宋" charset="-122"/>
              </a:defRPr>
            </a:lvl9pPr>
          </a:lstStyle>
          <a:p>
            <a:pPr>
              <a:spcBef>
                <a:spcPct val="0"/>
              </a:spcBef>
              <a:buClrTx/>
              <a:buSzTx/>
              <a:buFontTx/>
              <a:buNone/>
            </a:pPr>
            <a:fld id="{31AEEA37-93D8-1446-A270-BC81F37F9F03}" type="slidenum">
              <a:rPr lang="zh-CN" altLang="en-US" sz="1200">
                <a:solidFill>
                  <a:srgbClr val="B4B1A0"/>
                </a:solidFill>
              </a:rPr>
              <a:pPr>
                <a:spcBef>
                  <a:spcPct val="0"/>
                </a:spcBef>
                <a:buClrTx/>
                <a:buSzTx/>
                <a:buFontTx/>
                <a:buNone/>
              </a:pPr>
              <a:t>33</a:t>
            </a:fld>
            <a:endParaRPr lang="zh-CN" altLang="en-US" sz="1200">
              <a:solidFill>
                <a:srgbClr val="B4B1A0"/>
              </a:solidFill>
            </a:endParaRPr>
          </a:p>
        </p:txBody>
      </p:sp>
    </p:spTree>
    <p:extLst>
      <p:ext uri="{BB962C8B-B14F-4D97-AF65-F5344CB8AC3E}">
        <p14:creationId xmlns:p14="http://schemas.microsoft.com/office/powerpoint/2010/main" val="17745879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2PC is </a:t>
            </a:r>
            <a:r>
              <a:rPr lang="en-US" dirty="0" smtClean="0"/>
              <a:t>blocking !</a:t>
            </a:r>
            <a:endParaRPr lang="en-US" dirty="0"/>
          </a:p>
        </p:txBody>
      </p:sp>
      <p:sp>
        <p:nvSpPr>
          <p:cNvPr id="3" name="Content Placeholder 2"/>
          <p:cNvSpPr>
            <a:spLocks noGrp="1"/>
          </p:cNvSpPr>
          <p:nvPr>
            <p:ph idx="1"/>
          </p:nvPr>
        </p:nvSpPr>
        <p:spPr/>
        <p:txBody>
          <a:bodyPr/>
          <a:lstStyle/>
          <a:p>
            <a:r>
              <a:rPr lang="en-US" dirty="0"/>
              <a:t>Case </a:t>
            </a:r>
            <a:r>
              <a:rPr lang="en-US" dirty="0" smtClean="0"/>
              <a:t>I</a:t>
            </a:r>
          </a:p>
          <a:p>
            <a:pPr lvl="1"/>
            <a:r>
              <a:rPr lang="en-US" dirty="0"/>
              <a:t>P1⟶ </a:t>
            </a:r>
            <a:r>
              <a:rPr lang="en-US" dirty="0" smtClean="0"/>
              <a:t>W</a:t>
            </a:r>
          </a:p>
          <a:p>
            <a:pPr lvl="1"/>
            <a:r>
              <a:rPr lang="en-US" altLang="zh-CN" dirty="0" smtClean="0"/>
              <a:t>C</a:t>
            </a:r>
            <a:r>
              <a:rPr lang="en-US" dirty="0" smtClean="0"/>
              <a:t>oordinator sent</a:t>
            </a:r>
            <a:r>
              <a:rPr lang="zh-CN" altLang="en-US" dirty="0" smtClean="0"/>
              <a:t> </a:t>
            </a:r>
            <a:r>
              <a:rPr lang="en-US" dirty="0" smtClean="0"/>
              <a:t>commits </a:t>
            </a:r>
          </a:p>
          <a:p>
            <a:pPr lvl="1"/>
            <a:r>
              <a:rPr lang="en-US" dirty="0" smtClean="0"/>
              <a:t>P1</a:t>
            </a:r>
            <a:r>
              <a:rPr lang="en-US" dirty="0"/>
              <a:t>⟶ C</a:t>
            </a:r>
            <a:endParaRPr lang="en-US" dirty="0" smtClean="0"/>
          </a:p>
          <a:p>
            <a:r>
              <a:rPr lang="en-US" altLang="zh-CN" dirty="0" smtClean="0"/>
              <a:t>Case</a:t>
            </a:r>
            <a:r>
              <a:rPr lang="zh-CN" altLang="en-US" dirty="0" smtClean="0"/>
              <a:t> </a:t>
            </a:r>
            <a:r>
              <a:rPr lang="en-US" altLang="zh-CN" dirty="0" smtClean="0"/>
              <a:t>II</a:t>
            </a:r>
          </a:p>
          <a:p>
            <a:pPr lvl="1"/>
            <a:r>
              <a:rPr lang="en-US" dirty="0"/>
              <a:t>P1⟶ </a:t>
            </a:r>
            <a:r>
              <a:rPr lang="en-US" altLang="zh-CN" dirty="0" smtClean="0"/>
              <a:t>A</a:t>
            </a:r>
          </a:p>
          <a:p>
            <a:r>
              <a:rPr lang="en-US" altLang="zh-CN" dirty="0"/>
              <a:t>Operational</a:t>
            </a:r>
            <a:r>
              <a:rPr lang="zh-CN" altLang="en-US" dirty="0"/>
              <a:t> </a:t>
            </a:r>
            <a:r>
              <a:rPr lang="en-US" altLang="zh-CN" dirty="0"/>
              <a:t>participants</a:t>
            </a:r>
            <a:r>
              <a:rPr lang="zh-CN" altLang="en-US" dirty="0"/>
              <a:t> </a:t>
            </a:r>
            <a:r>
              <a:rPr lang="en-US" dirty="0"/>
              <a:t>P2, P3, P4 </a:t>
            </a:r>
            <a:r>
              <a:rPr lang="en-US" altLang="zh-CN" dirty="0">
                <a:solidFill>
                  <a:srgbClr val="FF0000"/>
                </a:solidFill>
              </a:rPr>
              <a:t>cannot</a:t>
            </a:r>
            <a:r>
              <a:rPr lang="zh-CN" altLang="en-US" dirty="0">
                <a:solidFill>
                  <a:srgbClr val="FF0000"/>
                </a:solidFill>
              </a:rPr>
              <a:t> </a:t>
            </a:r>
            <a:r>
              <a:rPr lang="en-US" altLang="zh-CN" dirty="0">
                <a:solidFill>
                  <a:srgbClr val="FF0000"/>
                </a:solidFill>
              </a:rPr>
              <a:t>properly terminate without waiting for the recovery of failed </a:t>
            </a:r>
            <a:r>
              <a:rPr lang="en-US" altLang="zh-CN">
                <a:solidFill>
                  <a:srgbClr val="FF0000"/>
                </a:solidFill>
              </a:rPr>
              <a:t>site</a:t>
            </a:r>
            <a:r>
              <a:rPr lang="en-US" altLang="zh-CN" smtClean="0">
                <a:solidFill>
                  <a:srgbClr val="FF0000"/>
                </a:solidFill>
              </a:rPr>
              <a:t>.</a:t>
            </a:r>
            <a:r>
              <a:rPr lang="en-US" dirty="0"/>
              <a:t/>
            </a:r>
            <a:br>
              <a:rPr lang="en-US" dirty="0"/>
            </a:br>
            <a:endParaRPr lang="en-US" dirty="0"/>
          </a:p>
          <a:p>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34</a:t>
            </a:fld>
            <a:endParaRPr lang="zh-CN" altLang="en-US"/>
          </a:p>
        </p:txBody>
      </p:sp>
    </p:spTree>
    <p:extLst>
      <p:ext uri="{BB962C8B-B14F-4D97-AF65-F5344CB8AC3E}">
        <p14:creationId xmlns:p14="http://schemas.microsoft.com/office/powerpoint/2010/main" val="7755593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Failure Models</a:t>
            </a:r>
          </a:p>
        </p:txBody>
      </p:sp>
      <p:sp>
        <p:nvSpPr>
          <p:cNvPr id="3" name="Content Placeholder 2"/>
          <p:cNvSpPr>
            <a:spLocks noGrp="1"/>
          </p:cNvSpPr>
          <p:nvPr>
            <p:ph idx="1"/>
          </p:nvPr>
        </p:nvSpPr>
        <p:spPr/>
        <p:txBody>
          <a:bodyPr/>
          <a:lstStyle/>
          <a:p>
            <a:r>
              <a:rPr lang="en-US" b="1" dirty="0"/>
              <a:t>Cannot protect against </a:t>
            </a:r>
            <a:r>
              <a:rPr lang="en-US" b="1" dirty="0" smtClean="0"/>
              <a:t>everything</a:t>
            </a:r>
          </a:p>
          <a:p>
            <a:endParaRPr lang="en-US" dirty="0" smtClean="0"/>
          </a:p>
          <a:p>
            <a:r>
              <a:rPr lang="en-US" dirty="0" smtClean="0"/>
              <a:t>Unlikely failures</a:t>
            </a:r>
          </a:p>
          <a:p>
            <a:pPr lvl="1"/>
            <a:r>
              <a:rPr lang="en-US" dirty="0" smtClean="0"/>
              <a:t>E.g</a:t>
            </a:r>
            <a:r>
              <a:rPr lang="en-US" dirty="0"/>
              <a:t>., flooding in the </a:t>
            </a:r>
            <a:r>
              <a:rPr lang="en-US" dirty="0" smtClean="0"/>
              <a:t>Sahara</a:t>
            </a:r>
            <a:r>
              <a:rPr lang="en-US" altLang="zh-CN" dirty="0" smtClean="0"/>
              <a:t>:</a:t>
            </a:r>
            <a:r>
              <a:rPr lang="zh-CN" altLang="en-US" dirty="0" smtClean="0"/>
              <a:t> </a:t>
            </a:r>
            <a:r>
              <a:rPr lang="en-US" dirty="0" smtClean="0"/>
              <a:t>Ten </a:t>
            </a:r>
            <a:r>
              <a:rPr lang="en-US" dirty="0"/>
              <a:t>of the Strangest Data Center </a:t>
            </a:r>
            <a:r>
              <a:rPr lang="en-US" dirty="0" smtClean="0"/>
              <a:t>Outages [ </a:t>
            </a:r>
            <a:r>
              <a:rPr lang="en-US" dirty="0" err="1" smtClean="0"/>
              <a:t>goo.gl</a:t>
            </a:r>
            <a:r>
              <a:rPr lang="en-US" dirty="0" smtClean="0"/>
              <a:t>/</a:t>
            </a:r>
            <a:r>
              <a:rPr lang="en-US" dirty="0" err="1" smtClean="0"/>
              <a:t>DcQysr</a:t>
            </a:r>
            <a:r>
              <a:rPr lang="en-US" dirty="0" smtClean="0"/>
              <a:t> ]</a:t>
            </a:r>
          </a:p>
          <a:p>
            <a:r>
              <a:rPr lang="en-US" dirty="0" smtClean="0"/>
              <a:t>Failures </a:t>
            </a:r>
            <a:r>
              <a:rPr lang="en-US" dirty="0"/>
              <a:t>expensive to protect against </a:t>
            </a:r>
            <a:endParaRPr lang="en-US" dirty="0" smtClean="0"/>
          </a:p>
          <a:p>
            <a:pPr lvl="1"/>
            <a:r>
              <a:rPr lang="en-US" dirty="0" smtClean="0"/>
              <a:t>E.g</a:t>
            </a:r>
            <a:r>
              <a:rPr lang="en-US" dirty="0"/>
              <a:t>., </a:t>
            </a:r>
            <a:r>
              <a:rPr lang="en-US" dirty="0" smtClean="0"/>
              <a:t>earthquakes</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4</a:t>
            </a:fld>
            <a:endParaRPr lang="zh-CN" altLang="en-US"/>
          </a:p>
        </p:txBody>
      </p:sp>
    </p:spTree>
    <p:extLst>
      <p:ext uri="{BB962C8B-B14F-4D97-AF65-F5344CB8AC3E}">
        <p14:creationId xmlns:p14="http://schemas.microsoft.com/office/powerpoint/2010/main" val="4966841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rPr>
              <a:t>Node </a:t>
            </a:r>
            <a:r>
              <a:rPr lang="en-US" dirty="0" smtClean="0">
                <a:effectLst/>
              </a:rPr>
              <a:t>Models</a:t>
            </a:r>
            <a:endParaRPr lang="en-US" dirty="0"/>
          </a:p>
        </p:txBody>
      </p:sp>
      <p:sp>
        <p:nvSpPr>
          <p:cNvPr id="3" name="Content Placeholder 2"/>
          <p:cNvSpPr>
            <a:spLocks noGrp="1"/>
          </p:cNvSpPr>
          <p:nvPr>
            <p:ph idx="1"/>
          </p:nvPr>
        </p:nvSpPr>
        <p:spPr/>
        <p:txBody>
          <a:bodyPr/>
          <a:lstStyle/>
          <a:p>
            <a:r>
              <a:rPr lang="en-US" altLang="zh-CN" dirty="0" smtClean="0"/>
              <a:t>Fail-Stop</a:t>
            </a:r>
            <a:r>
              <a:rPr lang="zh-CN" altLang="en-US" dirty="0" smtClean="0"/>
              <a:t> </a:t>
            </a:r>
            <a:r>
              <a:rPr lang="en-US" altLang="zh-CN" dirty="0" smtClean="0"/>
              <a:t>nodes</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5</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1680" y="2045989"/>
            <a:ext cx="5976664" cy="2751163"/>
          </a:xfrm>
          <a:prstGeom prst="rect">
            <a:avLst/>
          </a:prstGeom>
        </p:spPr>
      </p:pic>
    </p:spTree>
    <p:extLst>
      <p:ext uri="{BB962C8B-B14F-4D97-AF65-F5344CB8AC3E}">
        <p14:creationId xmlns:p14="http://schemas.microsoft.com/office/powerpoint/2010/main" val="1947803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a:t>
            </a:r>
            <a:r>
              <a:rPr lang="en-US" dirty="0" smtClean="0"/>
              <a:t>Models</a:t>
            </a:r>
            <a:endParaRPr lang="en-US" dirty="0"/>
          </a:p>
        </p:txBody>
      </p:sp>
      <p:sp>
        <p:nvSpPr>
          <p:cNvPr id="3" name="Content Placeholder 2"/>
          <p:cNvSpPr>
            <a:spLocks noGrp="1"/>
          </p:cNvSpPr>
          <p:nvPr>
            <p:ph idx="1"/>
          </p:nvPr>
        </p:nvSpPr>
        <p:spPr/>
        <p:txBody>
          <a:bodyPr/>
          <a:lstStyle/>
          <a:p>
            <a:r>
              <a:rPr lang="en-US" dirty="0"/>
              <a:t>Byzantine </a:t>
            </a:r>
            <a:r>
              <a:rPr lang="en-US" dirty="0" smtClean="0"/>
              <a:t>nodes</a:t>
            </a:r>
          </a:p>
          <a:p>
            <a:endParaRPr lang="en-US" dirty="0"/>
          </a:p>
          <a:p>
            <a:endParaRPr lang="en-US" dirty="0" smtClean="0"/>
          </a:p>
          <a:p>
            <a:endParaRPr lang="en-US" dirty="0"/>
          </a:p>
          <a:p>
            <a:endParaRPr lang="en-US" dirty="0" smtClean="0"/>
          </a:p>
          <a:p>
            <a:endParaRPr lang="en-US" dirty="0"/>
          </a:p>
          <a:p>
            <a:r>
              <a:rPr lang="en-US" dirty="0"/>
              <a:t>At any given time, at most some fraction (e.g., 1/2 or 1/3) of nodes are failing</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6</a:t>
            </a:fld>
            <a:endParaRPr lang="zh-CN" alt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6480" y="2348880"/>
            <a:ext cx="6985711" cy="2160240"/>
          </a:xfrm>
          <a:prstGeom prst="rect">
            <a:avLst/>
          </a:prstGeom>
        </p:spPr>
      </p:pic>
    </p:spTree>
    <p:extLst>
      <p:ext uri="{BB962C8B-B14F-4D97-AF65-F5344CB8AC3E}">
        <p14:creationId xmlns:p14="http://schemas.microsoft.com/office/powerpoint/2010/main" val="2924635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smtClean="0"/>
              <a:t>A</a:t>
            </a:r>
            <a:r>
              <a:rPr lang="en-US" dirty="0" smtClean="0"/>
              <a:t> </a:t>
            </a:r>
            <a:r>
              <a:rPr lang="en-US" dirty="0"/>
              <a:t>group of generals, each commanding a portion of the Byzantine army, encircle a city. </a:t>
            </a:r>
            <a:endParaRPr lang="en-US" dirty="0" smtClean="0"/>
          </a:p>
          <a:p>
            <a:pPr lvl="1"/>
            <a:r>
              <a:rPr lang="en-US" dirty="0" smtClean="0"/>
              <a:t>These </a:t>
            </a:r>
            <a:r>
              <a:rPr lang="en-US" dirty="0"/>
              <a:t>generals wish to formulate a plan for attacking the </a:t>
            </a:r>
            <a:r>
              <a:rPr lang="en-US" dirty="0" smtClean="0"/>
              <a:t>city</a:t>
            </a:r>
            <a:r>
              <a:rPr lang="en-US" altLang="zh-CN" dirty="0" smtClean="0"/>
              <a:t>,</a:t>
            </a:r>
            <a:r>
              <a:rPr lang="zh-CN" altLang="en-US" dirty="0" smtClean="0"/>
              <a:t> </a:t>
            </a:r>
            <a:r>
              <a:rPr lang="en-US" altLang="zh-CN" dirty="0" smtClean="0"/>
              <a:t>e.g.,</a:t>
            </a:r>
            <a:r>
              <a:rPr lang="zh-CN" altLang="en-US" dirty="0" smtClean="0"/>
              <a:t> </a:t>
            </a:r>
            <a:r>
              <a:rPr lang="en-US" dirty="0" smtClean="0"/>
              <a:t>attack </a:t>
            </a:r>
            <a:r>
              <a:rPr lang="en-US" dirty="0"/>
              <a:t>or retreat. </a:t>
            </a:r>
            <a:endParaRPr lang="en-US" dirty="0" smtClean="0"/>
          </a:p>
          <a:p>
            <a:pPr lvl="1"/>
            <a:r>
              <a:rPr lang="en-US" dirty="0" smtClean="0"/>
              <a:t>Some </a:t>
            </a:r>
            <a:r>
              <a:rPr lang="en-US" dirty="0"/>
              <a:t>generals may prefer to attack, while others prefer to retreat. </a:t>
            </a:r>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7</a:t>
            </a:fld>
            <a:endParaRPr lang="zh-CN" altLang="en-US"/>
          </a:p>
        </p:txBody>
      </p:sp>
    </p:spTree>
    <p:extLst>
      <p:ext uri="{BB962C8B-B14F-4D97-AF65-F5344CB8AC3E}">
        <p14:creationId xmlns:p14="http://schemas.microsoft.com/office/powerpoint/2010/main" val="3766830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A</a:t>
            </a:r>
            <a:r>
              <a:rPr lang="en-US" dirty="0" smtClean="0"/>
              <a:t>n </a:t>
            </a:r>
            <a:r>
              <a:rPr lang="en-US" dirty="0"/>
              <a:t>agreement problem (described by Leslie </a:t>
            </a:r>
            <a:r>
              <a:rPr lang="en-US" dirty="0" err="1"/>
              <a:t>Lamport</a:t>
            </a:r>
            <a:r>
              <a:rPr lang="en-US" dirty="0"/>
              <a:t>, </a:t>
            </a:r>
            <a:r>
              <a:rPr lang="en-US" altLang="zh-CN" dirty="0" smtClean="0"/>
              <a:t>etc.</a:t>
            </a:r>
            <a:r>
              <a:rPr lang="zh-CN" altLang="en-US" dirty="0" smtClean="0"/>
              <a:t> </a:t>
            </a:r>
            <a:r>
              <a:rPr lang="en-US" altLang="zh-CN" dirty="0" smtClean="0"/>
              <a:t>)</a:t>
            </a:r>
          </a:p>
          <a:p>
            <a:pPr lvl="1"/>
            <a:r>
              <a:rPr lang="en-US" altLang="zh-CN" dirty="0"/>
              <a:t>The important thing is that every general agree on a common decision, for a halfhearted attack by a few generals would become a rout, and would be worse than either a coordinated attack or a coordinated retreat.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8</a:t>
            </a:fld>
            <a:endParaRPr lang="zh-CN" altLang="en-US"/>
          </a:p>
        </p:txBody>
      </p:sp>
    </p:spTree>
    <p:extLst>
      <p:ext uri="{BB962C8B-B14F-4D97-AF65-F5344CB8AC3E}">
        <p14:creationId xmlns:p14="http://schemas.microsoft.com/office/powerpoint/2010/main" val="5282820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Byzantine Generals' Problem</a:t>
            </a:r>
          </a:p>
        </p:txBody>
      </p:sp>
      <p:sp>
        <p:nvSpPr>
          <p:cNvPr id="3" name="Content Placeholder 2"/>
          <p:cNvSpPr>
            <a:spLocks noGrp="1"/>
          </p:cNvSpPr>
          <p:nvPr>
            <p:ph idx="1"/>
          </p:nvPr>
        </p:nvSpPr>
        <p:spPr/>
        <p:txBody>
          <a:bodyPr/>
          <a:lstStyle/>
          <a:p>
            <a:r>
              <a:rPr lang="en-US" altLang="zh-CN" dirty="0" smtClean="0"/>
              <a:t>Example</a:t>
            </a:r>
          </a:p>
          <a:p>
            <a:pPr lvl="1"/>
            <a:r>
              <a:rPr lang="en-US" altLang="zh-CN" dirty="0" smtClean="0"/>
              <a:t>N</a:t>
            </a:r>
            <a:r>
              <a:rPr lang="en-US" dirty="0" smtClean="0"/>
              <a:t>ine </a:t>
            </a:r>
            <a:r>
              <a:rPr lang="en-US" dirty="0"/>
              <a:t>generals are voting, four of whom support attacking while four others are in favor of </a:t>
            </a:r>
            <a:r>
              <a:rPr lang="en-US" dirty="0" smtClean="0"/>
              <a:t>retreat</a:t>
            </a:r>
            <a:endParaRPr lang="en-US" dirty="0"/>
          </a:p>
          <a:p>
            <a:pPr lvl="1"/>
            <a:r>
              <a:rPr lang="en-US" altLang="zh-CN" dirty="0" smtClean="0"/>
              <a:t>T</a:t>
            </a:r>
            <a:r>
              <a:rPr lang="en-US" dirty="0" smtClean="0"/>
              <a:t>he </a:t>
            </a:r>
            <a:r>
              <a:rPr lang="en-US" dirty="0"/>
              <a:t>ninth general may send a vote of retreat to those generals in favor of retreat, and a vote of attack to the </a:t>
            </a:r>
            <a:r>
              <a:rPr lang="en-US" dirty="0" smtClean="0"/>
              <a:t>rest</a:t>
            </a:r>
          </a:p>
          <a:p>
            <a:pPr lvl="1"/>
            <a:r>
              <a:rPr lang="en-US" dirty="0"/>
              <a:t>Those who received a retreat vote from the ninth general will retreat, while the rest will attack (which </a:t>
            </a:r>
            <a:r>
              <a:rPr lang="en-US" altLang="zh-CN" dirty="0" smtClean="0"/>
              <a:t>may</a:t>
            </a:r>
            <a:r>
              <a:rPr lang="zh-CN" altLang="en-US" dirty="0" smtClean="0"/>
              <a:t> </a:t>
            </a:r>
            <a:r>
              <a:rPr lang="en-US" altLang="zh-CN" dirty="0" smtClean="0"/>
              <a:t>lose</a:t>
            </a:r>
            <a:r>
              <a:rPr lang="zh-CN" altLang="en-US" dirty="0" smtClean="0"/>
              <a:t> </a:t>
            </a:r>
            <a:r>
              <a:rPr lang="en-US" altLang="zh-CN" dirty="0" smtClean="0"/>
              <a:t>the</a:t>
            </a:r>
            <a:r>
              <a:rPr lang="zh-CN" altLang="en-US" dirty="0" smtClean="0"/>
              <a:t> </a:t>
            </a:r>
            <a:r>
              <a:rPr lang="en-US" altLang="zh-CN" dirty="0" smtClean="0"/>
              <a:t>war</a:t>
            </a:r>
            <a:r>
              <a:rPr lang="en-US" dirty="0" smtClean="0"/>
              <a:t>)</a:t>
            </a:r>
            <a:endParaRPr lang="en-US" dirty="0"/>
          </a:p>
        </p:txBody>
      </p:sp>
      <p:sp>
        <p:nvSpPr>
          <p:cNvPr id="4" name="Footer Placeholder 3"/>
          <p:cNvSpPr>
            <a:spLocks noGrp="1"/>
          </p:cNvSpPr>
          <p:nvPr>
            <p:ph type="ftr" sz="quarter" idx="11"/>
          </p:nvPr>
        </p:nvSpPr>
        <p:spPr/>
        <p:txBody>
          <a:bodyPr/>
          <a:lstStyle/>
          <a:p>
            <a:pPr>
              <a:defRPr/>
            </a:pPr>
            <a:r>
              <a:rPr lang="en-US" altLang="zh-CN" smtClean="0"/>
              <a:t>Distributed Database Systems</a:t>
            </a:r>
            <a:endParaRPr lang="zh-CN" altLang="en-US"/>
          </a:p>
        </p:txBody>
      </p:sp>
      <p:sp>
        <p:nvSpPr>
          <p:cNvPr id="5" name="Slide Number Placeholder 4"/>
          <p:cNvSpPr>
            <a:spLocks noGrp="1"/>
          </p:cNvSpPr>
          <p:nvPr>
            <p:ph type="sldNum" sz="quarter" idx="12"/>
          </p:nvPr>
        </p:nvSpPr>
        <p:spPr/>
        <p:txBody>
          <a:bodyPr/>
          <a:lstStyle/>
          <a:p>
            <a:pPr>
              <a:defRPr/>
            </a:pPr>
            <a:fld id="{07A5CAEE-885A-5D41-93DF-9DC29A9FE4F0}" type="slidenum">
              <a:rPr lang="zh-CN" altLang="en-US" smtClean="0"/>
              <a:pPr>
                <a:defRPr/>
              </a:pPr>
              <a:t>9</a:t>
            </a:fld>
            <a:endParaRPr lang="zh-CN" altLang="en-US"/>
          </a:p>
        </p:txBody>
      </p:sp>
    </p:spTree>
    <p:extLst>
      <p:ext uri="{BB962C8B-B14F-4D97-AF65-F5344CB8AC3E}">
        <p14:creationId xmlns:p14="http://schemas.microsoft.com/office/powerpoint/2010/main" val="16975638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7532</TotalTime>
  <Words>1072</Words>
  <Application>Microsoft Macintosh PowerPoint</Application>
  <PresentationFormat>On-screen Show (4:3)</PresentationFormat>
  <Paragraphs>223</Paragraphs>
  <Slides>34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Wingdings</vt:lpstr>
      <vt:lpstr>华文中宋</vt:lpstr>
      <vt:lpstr>宋体</vt:lpstr>
      <vt:lpstr>Arial</vt:lpstr>
      <vt:lpstr>Calibri</vt:lpstr>
      <vt:lpstr>Gill Sans MT</vt:lpstr>
      <vt:lpstr>Verdana</vt:lpstr>
      <vt:lpstr>Wingdings 2</vt:lpstr>
      <vt:lpstr>Solstice</vt:lpstr>
      <vt:lpstr>Distributed Database Systems</vt:lpstr>
      <vt:lpstr>Types of Failures</vt:lpstr>
      <vt:lpstr>Types of Failures </vt:lpstr>
      <vt:lpstr>Failure Models</vt:lpstr>
      <vt:lpstr>Node Models</vt:lpstr>
      <vt:lpstr>Node Models</vt:lpstr>
      <vt:lpstr>Byzantine Generals' Problem</vt:lpstr>
      <vt:lpstr>Byzantine Generals' Problem</vt:lpstr>
      <vt:lpstr>Byzantine Generals' Problem</vt:lpstr>
      <vt:lpstr>Network Models</vt:lpstr>
      <vt:lpstr>Network Models</vt:lpstr>
      <vt:lpstr>Network Models</vt:lpstr>
      <vt:lpstr>Case Study</vt:lpstr>
      <vt:lpstr>Scenarios</vt:lpstr>
      <vt:lpstr>Distributed Commit Problem</vt:lpstr>
      <vt:lpstr>Distributed Commit Problem</vt:lpstr>
      <vt:lpstr>Centralized Two-Phase Commit</vt:lpstr>
      <vt:lpstr>Phase I</vt:lpstr>
      <vt:lpstr>Phase 2</vt:lpstr>
      <vt:lpstr>Centralized Two-Phase Commit</vt:lpstr>
      <vt:lpstr>Centralized Two-Phase Commit</vt:lpstr>
      <vt:lpstr>Observations </vt:lpstr>
      <vt:lpstr>Handling Node Failures</vt:lpstr>
      <vt:lpstr>Handling Node Failures</vt:lpstr>
      <vt:lpstr>Handling Node Failures</vt:lpstr>
      <vt:lpstr>Handling Node Failures</vt:lpstr>
      <vt:lpstr>Coordinator</vt:lpstr>
      <vt:lpstr>Coordinator</vt:lpstr>
      <vt:lpstr>Participant</vt:lpstr>
      <vt:lpstr>Presumed Abort Protocol</vt:lpstr>
      <vt:lpstr>Problem with 2PC</vt:lpstr>
      <vt:lpstr>Problem with 2PC</vt:lpstr>
      <vt:lpstr>Problem with 2PC</vt:lpstr>
      <vt:lpstr>2PC is blocking !</vt:lpstr>
    </vt:vector>
  </TitlesOfParts>
  <Company>DB Group, Tsinghua University</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Database Systems</dc:title>
  <dc:creator>Hao Wu</dc:creator>
  <cp:lastModifiedBy>范 举</cp:lastModifiedBy>
  <cp:revision>1388</cp:revision>
  <dcterms:created xsi:type="dcterms:W3CDTF">2007-09-19T09:41:51Z</dcterms:created>
  <dcterms:modified xsi:type="dcterms:W3CDTF">2020-11-25T11:53:13Z</dcterms:modified>
</cp:coreProperties>
</file>