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sldIdLst>
    <p:sldId id="256" r:id="rId2"/>
    <p:sldId id="347" r:id="rId3"/>
    <p:sldId id="257" r:id="rId4"/>
    <p:sldId id="352" r:id="rId5"/>
    <p:sldId id="353" r:id="rId6"/>
    <p:sldId id="355" r:id="rId7"/>
    <p:sldId id="356" r:id="rId8"/>
    <p:sldId id="357" r:id="rId9"/>
    <p:sldId id="391" r:id="rId10"/>
    <p:sldId id="359" r:id="rId11"/>
    <p:sldId id="393" r:id="rId12"/>
    <p:sldId id="392" r:id="rId13"/>
    <p:sldId id="360" r:id="rId14"/>
    <p:sldId id="396" r:id="rId15"/>
    <p:sldId id="394" r:id="rId16"/>
    <p:sldId id="361" r:id="rId17"/>
    <p:sldId id="395" r:id="rId18"/>
    <p:sldId id="358" r:id="rId19"/>
    <p:sldId id="385" r:id="rId20"/>
    <p:sldId id="386" r:id="rId21"/>
    <p:sldId id="387" r:id="rId22"/>
    <p:sldId id="388" r:id="rId23"/>
    <p:sldId id="389" r:id="rId24"/>
    <p:sldId id="397" r:id="rId25"/>
    <p:sldId id="362" r:id="rId26"/>
    <p:sldId id="363" r:id="rId27"/>
    <p:sldId id="364" r:id="rId28"/>
    <p:sldId id="367" r:id="rId29"/>
    <p:sldId id="370" r:id="rId30"/>
    <p:sldId id="371" r:id="rId31"/>
    <p:sldId id="372" r:id="rId32"/>
    <p:sldId id="373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569"/>
  </p:normalViewPr>
  <p:slideViewPr>
    <p:cSldViewPr>
      <p:cViewPr varScale="1">
        <p:scale>
          <a:sx n="186" d="100"/>
          <a:sy n="186" d="100"/>
        </p:scale>
        <p:origin x="200" y="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08CCEA-5283-46FA-8943-3CDFF564993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5305C5A-65CC-41DA-A023-524313C1D252}">
      <dgm:prSet/>
      <dgm:spPr/>
      <dgm:t>
        <a:bodyPr/>
        <a:lstStyle/>
        <a:p>
          <a:pPr rtl="0"/>
          <a:r>
            <a:rPr lang="en-US" dirty="0"/>
            <a:t>Step 1 – </a:t>
          </a:r>
          <a:r>
            <a:rPr lang="en-US" i="1" dirty="0"/>
            <a:t>calculus normalization</a:t>
          </a:r>
          <a:endParaRPr lang="zh-CN" dirty="0"/>
        </a:p>
      </dgm:t>
    </dgm:pt>
    <dgm:pt modelId="{8C66B0CD-105D-481B-AA8C-EBC75E045865}" type="parTrans" cxnId="{0C405F47-E174-4A10-9F93-F16C531B4626}">
      <dgm:prSet/>
      <dgm:spPr/>
      <dgm:t>
        <a:bodyPr/>
        <a:lstStyle/>
        <a:p>
          <a:endParaRPr lang="zh-CN" altLang="en-US"/>
        </a:p>
      </dgm:t>
    </dgm:pt>
    <dgm:pt modelId="{FCC801AA-E1E4-496A-8854-4A5DE1743EE6}" type="sibTrans" cxnId="{0C405F47-E174-4A10-9F93-F16C531B4626}">
      <dgm:prSet/>
      <dgm:spPr/>
      <dgm:t>
        <a:bodyPr/>
        <a:lstStyle/>
        <a:p>
          <a:endParaRPr lang="zh-CN" altLang="en-US"/>
        </a:p>
      </dgm:t>
    </dgm:pt>
    <dgm:pt modelId="{7A3D7575-C1D2-4C87-B90B-371F82826B9F}">
      <dgm:prSet/>
      <dgm:spPr/>
      <dgm:t>
        <a:bodyPr/>
        <a:lstStyle/>
        <a:p>
          <a:pPr rtl="0"/>
          <a:r>
            <a:rPr lang="en-US" dirty="0"/>
            <a:t>Step 2 – </a:t>
          </a:r>
          <a:r>
            <a:rPr lang="en-US" i="1" dirty="0"/>
            <a:t>semantic analysis</a:t>
          </a:r>
          <a:r>
            <a:rPr lang="en-US" dirty="0"/>
            <a:t> to reject incorrect queries</a:t>
          </a:r>
          <a:endParaRPr lang="zh-CN" dirty="0"/>
        </a:p>
      </dgm:t>
    </dgm:pt>
    <dgm:pt modelId="{FB0D1A2D-4159-4D5B-B691-DE16D2D5BBBC}" type="parTrans" cxnId="{02E0470C-ED1D-43FE-85D8-FEBD3C42DAD9}">
      <dgm:prSet/>
      <dgm:spPr/>
      <dgm:t>
        <a:bodyPr/>
        <a:lstStyle/>
        <a:p>
          <a:endParaRPr lang="zh-CN" altLang="en-US"/>
        </a:p>
      </dgm:t>
    </dgm:pt>
    <dgm:pt modelId="{E828D0F6-13ED-4054-8659-A6027D5FC068}" type="sibTrans" cxnId="{02E0470C-ED1D-43FE-85D8-FEBD3C42DAD9}">
      <dgm:prSet/>
      <dgm:spPr/>
      <dgm:t>
        <a:bodyPr/>
        <a:lstStyle/>
        <a:p>
          <a:endParaRPr lang="zh-CN" altLang="en-US"/>
        </a:p>
      </dgm:t>
    </dgm:pt>
    <dgm:pt modelId="{77AC1625-A3C8-4DCE-A807-5F5A6AD2AB3A}">
      <dgm:prSet/>
      <dgm:spPr/>
      <dgm:t>
        <a:bodyPr/>
        <a:lstStyle/>
        <a:p>
          <a:pPr rtl="0"/>
          <a:r>
            <a:rPr lang="en-US" dirty="0"/>
            <a:t>Step 3 – </a:t>
          </a:r>
          <a:r>
            <a:rPr lang="en-US" i="1" dirty="0"/>
            <a:t>simplification</a:t>
          </a:r>
          <a:r>
            <a:rPr lang="en-US" dirty="0"/>
            <a:t> to eliminate redundant components</a:t>
          </a:r>
          <a:endParaRPr lang="zh-CN" dirty="0"/>
        </a:p>
      </dgm:t>
    </dgm:pt>
    <dgm:pt modelId="{D311700E-0452-4541-B885-CBA205772FE1}" type="parTrans" cxnId="{83553349-EACA-4E0F-B6C2-6909926FED23}">
      <dgm:prSet/>
      <dgm:spPr/>
      <dgm:t>
        <a:bodyPr/>
        <a:lstStyle/>
        <a:p>
          <a:endParaRPr lang="zh-CN" altLang="en-US"/>
        </a:p>
      </dgm:t>
    </dgm:pt>
    <dgm:pt modelId="{E8A2A3A0-100A-4068-A48E-BAF346FCC670}" type="sibTrans" cxnId="{83553349-EACA-4E0F-B6C2-6909926FED23}">
      <dgm:prSet/>
      <dgm:spPr/>
      <dgm:t>
        <a:bodyPr/>
        <a:lstStyle/>
        <a:p>
          <a:endParaRPr lang="zh-CN" altLang="en-US"/>
        </a:p>
      </dgm:t>
    </dgm:pt>
    <dgm:pt modelId="{81B42E22-CFC1-49A1-99F7-AD938BD61290}">
      <dgm:prSet/>
      <dgm:spPr/>
      <dgm:t>
        <a:bodyPr/>
        <a:lstStyle/>
        <a:p>
          <a:pPr rtl="0"/>
          <a:r>
            <a:rPr lang="en-US" dirty="0"/>
            <a:t>Step 4 – </a:t>
          </a:r>
          <a:r>
            <a:rPr lang="en-US" i="1" dirty="0"/>
            <a:t>translation</a:t>
          </a:r>
          <a:r>
            <a:rPr lang="en-US" dirty="0"/>
            <a:t> of calculus query into optimized algebra query.</a:t>
          </a:r>
          <a:endParaRPr lang="zh-CN" dirty="0"/>
        </a:p>
      </dgm:t>
    </dgm:pt>
    <dgm:pt modelId="{B81B0CBC-5361-4E74-B867-972F6EB45C30}" type="parTrans" cxnId="{877ACEEC-33D1-475A-99CF-760C8CF204BB}">
      <dgm:prSet/>
      <dgm:spPr/>
      <dgm:t>
        <a:bodyPr/>
        <a:lstStyle/>
        <a:p>
          <a:endParaRPr lang="zh-CN" altLang="en-US"/>
        </a:p>
      </dgm:t>
    </dgm:pt>
    <dgm:pt modelId="{0C044EF3-865F-4030-992E-165DFE3DCC2E}" type="sibTrans" cxnId="{877ACEEC-33D1-475A-99CF-760C8CF204BB}">
      <dgm:prSet/>
      <dgm:spPr/>
      <dgm:t>
        <a:bodyPr/>
        <a:lstStyle/>
        <a:p>
          <a:endParaRPr lang="zh-CN" altLang="en-US"/>
        </a:p>
      </dgm:t>
    </dgm:pt>
    <dgm:pt modelId="{9C61262B-AFB1-430C-A1F3-DC1C996261F0}" type="pres">
      <dgm:prSet presAssocID="{4908CCEA-5283-46FA-8943-3CDFF5649934}" presName="outerComposite" presStyleCnt="0">
        <dgm:presLayoutVars>
          <dgm:chMax val="5"/>
          <dgm:dir/>
          <dgm:resizeHandles val="exact"/>
        </dgm:presLayoutVars>
      </dgm:prSet>
      <dgm:spPr/>
    </dgm:pt>
    <dgm:pt modelId="{C155BFAF-AAB6-458F-AF03-74E39F06C4C3}" type="pres">
      <dgm:prSet presAssocID="{4908CCEA-5283-46FA-8943-3CDFF5649934}" presName="dummyMaxCanvas" presStyleCnt="0">
        <dgm:presLayoutVars/>
      </dgm:prSet>
      <dgm:spPr/>
    </dgm:pt>
    <dgm:pt modelId="{D65F6AF0-B192-49C8-BBBD-FD0A7163F1AA}" type="pres">
      <dgm:prSet presAssocID="{4908CCEA-5283-46FA-8943-3CDFF5649934}" presName="FourNodes_1" presStyleLbl="node1" presStyleIdx="0" presStyleCnt="4">
        <dgm:presLayoutVars>
          <dgm:bulletEnabled val="1"/>
        </dgm:presLayoutVars>
      </dgm:prSet>
      <dgm:spPr/>
    </dgm:pt>
    <dgm:pt modelId="{7E938907-79F0-4CAF-8B41-2539DA84A35C}" type="pres">
      <dgm:prSet presAssocID="{4908CCEA-5283-46FA-8943-3CDFF5649934}" presName="FourNodes_2" presStyleLbl="node1" presStyleIdx="1" presStyleCnt="4">
        <dgm:presLayoutVars>
          <dgm:bulletEnabled val="1"/>
        </dgm:presLayoutVars>
      </dgm:prSet>
      <dgm:spPr/>
    </dgm:pt>
    <dgm:pt modelId="{76F69598-178B-4C30-9914-D43B63DE8823}" type="pres">
      <dgm:prSet presAssocID="{4908CCEA-5283-46FA-8943-3CDFF5649934}" presName="FourNodes_3" presStyleLbl="node1" presStyleIdx="2" presStyleCnt="4">
        <dgm:presLayoutVars>
          <dgm:bulletEnabled val="1"/>
        </dgm:presLayoutVars>
      </dgm:prSet>
      <dgm:spPr/>
    </dgm:pt>
    <dgm:pt modelId="{78D69C77-5B42-46E2-A90C-B9BE6EC6D79C}" type="pres">
      <dgm:prSet presAssocID="{4908CCEA-5283-46FA-8943-3CDFF5649934}" presName="FourNodes_4" presStyleLbl="node1" presStyleIdx="3" presStyleCnt="4">
        <dgm:presLayoutVars>
          <dgm:bulletEnabled val="1"/>
        </dgm:presLayoutVars>
      </dgm:prSet>
      <dgm:spPr/>
    </dgm:pt>
    <dgm:pt modelId="{CB574181-65DE-4C48-91D0-127ADE2C3E76}" type="pres">
      <dgm:prSet presAssocID="{4908CCEA-5283-46FA-8943-3CDFF5649934}" presName="FourConn_1-2" presStyleLbl="fgAccFollowNode1" presStyleIdx="0" presStyleCnt="3">
        <dgm:presLayoutVars>
          <dgm:bulletEnabled val="1"/>
        </dgm:presLayoutVars>
      </dgm:prSet>
      <dgm:spPr/>
    </dgm:pt>
    <dgm:pt modelId="{6733E652-5F0C-48E3-86E5-984E41F6AB3D}" type="pres">
      <dgm:prSet presAssocID="{4908CCEA-5283-46FA-8943-3CDFF5649934}" presName="FourConn_2-3" presStyleLbl="fgAccFollowNode1" presStyleIdx="1" presStyleCnt="3">
        <dgm:presLayoutVars>
          <dgm:bulletEnabled val="1"/>
        </dgm:presLayoutVars>
      </dgm:prSet>
      <dgm:spPr/>
    </dgm:pt>
    <dgm:pt modelId="{7F486A84-014C-4372-AFC7-1260DBEE54C1}" type="pres">
      <dgm:prSet presAssocID="{4908CCEA-5283-46FA-8943-3CDFF5649934}" presName="FourConn_3-4" presStyleLbl="fgAccFollowNode1" presStyleIdx="2" presStyleCnt="3">
        <dgm:presLayoutVars>
          <dgm:bulletEnabled val="1"/>
        </dgm:presLayoutVars>
      </dgm:prSet>
      <dgm:spPr/>
    </dgm:pt>
    <dgm:pt modelId="{E946B3C0-CCCB-4971-A9B1-9A806C2111F9}" type="pres">
      <dgm:prSet presAssocID="{4908CCEA-5283-46FA-8943-3CDFF5649934}" presName="FourNodes_1_text" presStyleLbl="node1" presStyleIdx="3" presStyleCnt="4">
        <dgm:presLayoutVars>
          <dgm:bulletEnabled val="1"/>
        </dgm:presLayoutVars>
      </dgm:prSet>
      <dgm:spPr/>
    </dgm:pt>
    <dgm:pt modelId="{2DE09EE8-44E2-4003-9F3A-1C8B3B4256AA}" type="pres">
      <dgm:prSet presAssocID="{4908CCEA-5283-46FA-8943-3CDFF5649934}" presName="FourNodes_2_text" presStyleLbl="node1" presStyleIdx="3" presStyleCnt="4">
        <dgm:presLayoutVars>
          <dgm:bulletEnabled val="1"/>
        </dgm:presLayoutVars>
      </dgm:prSet>
      <dgm:spPr/>
    </dgm:pt>
    <dgm:pt modelId="{D3F0630E-A3B6-465F-BE86-E5186891A02B}" type="pres">
      <dgm:prSet presAssocID="{4908CCEA-5283-46FA-8943-3CDFF5649934}" presName="FourNodes_3_text" presStyleLbl="node1" presStyleIdx="3" presStyleCnt="4">
        <dgm:presLayoutVars>
          <dgm:bulletEnabled val="1"/>
        </dgm:presLayoutVars>
      </dgm:prSet>
      <dgm:spPr/>
    </dgm:pt>
    <dgm:pt modelId="{2756A3A0-C2D6-40D0-83D1-FBB625BA5085}" type="pres">
      <dgm:prSet presAssocID="{4908CCEA-5283-46FA-8943-3CDFF564993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3CE1909-9267-3D42-8B35-2867CE0A32B7}" type="presOf" srcId="{FCC801AA-E1E4-496A-8854-4A5DE1743EE6}" destId="{CB574181-65DE-4C48-91D0-127ADE2C3E76}" srcOrd="0" destOrd="0" presId="urn:microsoft.com/office/officeart/2005/8/layout/vProcess5"/>
    <dgm:cxn modelId="{02E0470C-ED1D-43FE-85D8-FEBD3C42DAD9}" srcId="{4908CCEA-5283-46FA-8943-3CDFF5649934}" destId="{7A3D7575-C1D2-4C87-B90B-371F82826B9F}" srcOrd="1" destOrd="0" parTransId="{FB0D1A2D-4159-4D5B-B691-DE16D2D5BBBC}" sibTransId="{E828D0F6-13ED-4054-8659-A6027D5FC068}"/>
    <dgm:cxn modelId="{3033E923-786F-DA44-90D6-7FE47ACFD633}" type="presOf" srcId="{81B42E22-CFC1-49A1-99F7-AD938BD61290}" destId="{78D69C77-5B42-46E2-A90C-B9BE6EC6D79C}" srcOrd="0" destOrd="0" presId="urn:microsoft.com/office/officeart/2005/8/layout/vProcess5"/>
    <dgm:cxn modelId="{95F0AB40-BA01-6342-A29C-16A7C3C0A3F5}" type="presOf" srcId="{7A3D7575-C1D2-4C87-B90B-371F82826B9F}" destId="{7E938907-79F0-4CAF-8B41-2539DA84A35C}" srcOrd="0" destOrd="0" presId="urn:microsoft.com/office/officeart/2005/8/layout/vProcess5"/>
    <dgm:cxn modelId="{8D992746-1853-3C4D-95DF-A1F3EB55B689}" type="presOf" srcId="{F5305C5A-65CC-41DA-A023-524313C1D252}" destId="{D65F6AF0-B192-49C8-BBBD-FD0A7163F1AA}" srcOrd="0" destOrd="0" presId="urn:microsoft.com/office/officeart/2005/8/layout/vProcess5"/>
    <dgm:cxn modelId="{0C405F47-E174-4A10-9F93-F16C531B4626}" srcId="{4908CCEA-5283-46FA-8943-3CDFF5649934}" destId="{F5305C5A-65CC-41DA-A023-524313C1D252}" srcOrd="0" destOrd="0" parTransId="{8C66B0CD-105D-481B-AA8C-EBC75E045865}" sibTransId="{FCC801AA-E1E4-496A-8854-4A5DE1743EE6}"/>
    <dgm:cxn modelId="{83553349-EACA-4E0F-B6C2-6909926FED23}" srcId="{4908CCEA-5283-46FA-8943-3CDFF5649934}" destId="{77AC1625-A3C8-4DCE-A807-5F5A6AD2AB3A}" srcOrd="2" destOrd="0" parTransId="{D311700E-0452-4541-B885-CBA205772FE1}" sibTransId="{E8A2A3A0-100A-4068-A48E-BAF346FCC670}"/>
    <dgm:cxn modelId="{12EE1858-3BDC-F644-AABA-C21A980017CE}" type="presOf" srcId="{81B42E22-CFC1-49A1-99F7-AD938BD61290}" destId="{2756A3A0-C2D6-40D0-83D1-FBB625BA5085}" srcOrd="1" destOrd="0" presId="urn:microsoft.com/office/officeart/2005/8/layout/vProcess5"/>
    <dgm:cxn modelId="{53C98F5B-98A2-E048-AE1C-DED00A3A4040}" type="presOf" srcId="{77AC1625-A3C8-4DCE-A807-5F5A6AD2AB3A}" destId="{D3F0630E-A3B6-465F-BE86-E5186891A02B}" srcOrd="1" destOrd="0" presId="urn:microsoft.com/office/officeart/2005/8/layout/vProcess5"/>
    <dgm:cxn modelId="{D72B7F74-CEE5-AC4E-AC5C-C11DA52BFE2D}" type="presOf" srcId="{7A3D7575-C1D2-4C87-B90B-371F82826B9F}" destId="{2DE09EE8-44E2-4003-9F3A-1C8B3B4256AA}" srcOrd="1" destOrd="0" presId="urn:microsoft.com/office/officeart/2005/8/layout/vProcess5"/>
    <dgm:cxn modelId="{B8BAA07C-C720-2F4D-92F1-3C6899A8966C}" type="presOf" srcId="{E828D0F6-13ED-4054-8659-A6027D5FC068}" destId="{6733E652-5F0C-48E3-86E5-984E41F6AB3D}" srcOrd="0" destOrd="0" presId="urn:microsoft.com/office/officeart/2005/8/layout/vProcess5"/>
    <dgm:cxn modelId="{DDEDB4A0-9E9B-584F-AD30-1AF8F4222CC1}" type="presOf" srcId="{F5305C5A-65CC-41DA-A023-524313C1D252}" destId="{E946B3C0-CCCB-4971-A9B1-9A806C2111F9}" srcOrd="1" destOrd="0" presId="urn:microsoft.com/office/officeart/2005/8/layout/vProcess5"/>
    <dgm:cxn modelId="{C882CDA9-F8B6-5543-9E74-EB7A1C85D8EB}" type="presOf" srcId="{4908CCEA-5283-46FA-8943-3CDFF5649934}" destId="{9C61262B-AFB1-430C-A1F3-DC1C996261F0}" srcOrd="0" destOrd="0" presId="urn:microsoft.com/office/officeart/2005/8/layout/vProcess5"/>
    <dgm:cxn modelId="{BDA893DC-D612-E444-A169-33079A6214F9}" type="presOf" srcId="{77AC1625-A3C8-4DCE-A807-5F5A6AD2AB3A}" destId="{76F69598-178B-4C30-9914-D43B63DE8823}" srcOrd="0" destOrd="0" presId="urn:microsoft.com/office/officeart/2005/8/layout/vProcess5"/>
    <dgm:cxn modelId="{877ACEEC-33D1-475A-99CF-760C8CF204BB}" srcId="{4908CCEA-5283-46FA-8943-3CDFF5649934}" destId="{81B42E22-CFC1-49A1-99F7-AD938BD61290}" srcOrd="3" destOrd="0" parTransId="{B81B0CBC-5361-4E74-B867-972F6EB45C30}" sibTransId="{0C044EF3-865F-4030-992E-165DFE3DCC2E}"/>
    <dgm:cxn modelId="{0CFAF0F3-C83C-EF47-A1DC-EA70E8D1C354}" type="presOf" srcId="{E8A2A3A0-100A-4068-A48E-BAF346FCC670}" destId="{7F486A84-014C-4372-AFC7-1260DBEE54C1}" srcOrd="0" destOrd="0" presId="urn:microsoft.com/office/officeart/2005/8/layout/vProcess5"/>
    <dgm:cxn modelId="{77D7B87C-0BEA-D148-82A3-F263C977C141}" type="presParOf" srcId="{9C61262B-AFB1-430C-A1F3-DC1C996261F0}" destId="{C155BFAF-AAB6-458F-AF03-74E39F06C4C3}" srcOrd="0" destOrd="0" presId="urn:microsoft.com/office/officeart/2005/8/layout/vProcess5"/>
    <dgm:cxn modelId="{13C2E361-594E-9948-BB0A-9E27AA1DDA36}" type="presParOf" srcId="{9C61262B-AFB1-430C-A1F3-DC1C996261F0}" destId="{D65F6AF0-B192-49C8-BBBD-FD0A7163F1AA}" srcOrd="1" destOrd="0" presId="urn:microsoft.com/office/officeart/2005/8/layout/vProcess5"/>
    <dgm:cxn modelId="{2B389061-52B3-3E4A-9861-4B94C3FE3221}" type="presParOf" srcId="{9C61262B-AFB1-430C-A1F3-DC1C996261F0}" destId="{7E938907-79F0-4CAF-8B41-2539DA84A35C}" srcOrd="2" destOrd="0" presId="urn:microsoft.com/office/officeart/2005/8/layout/vProcess5"/>
    <dgm:cxn modelId="{223155B1-84CC-6244-905D-83EA52190EAA}" type="presParOf" srcId="{9C61262B-AFB1-430C-A1F3-DC1C996261F0}" destId="{76F69598-178B-4C30-9914-D43B63DE8823}" srcOrd="3" destOrd="0" presId="urn:microsoft.com/office/officeart/2005/8/layout/vProcess5"/>
    <dgm:cxn modelId="{C656BF53-CB11-A343-AF0E-4BE6B462D2C8}" type="presParOf" srcId="{9C61262B-AFB1-430C-A1F3-DC1C996261F0}" destId="{78D69C77-5B42-46E2-A90C-B9BE6EC6D79C}" srcOrd="4" destOrd="0" presId="urn:microsoft.com/office/officeart/2005/8/layout/vProcess5"/>
    <dgm:cxn modelId="{29D19FEC-82D1-2C41-8B5A-71F8B2635724}" type="presParOf" srcId="{9C61262B-AFB1-430C-A1F3-DC1C996261F0}" destId="{CB574181-65DE-4C48-91D0-127ADE2C3E76}" srcOrd="5" destOrd="0" presId="urn:microsoft.com/office/officeart/2005/8/layout/vProcess5"/>
    <dgm:cxn modelId="{99ABBD27-F49D-3F48-AA16-110F8A408DD5}" type="presParOf" srcId="{9C61262B-AFB1-430C-A1F3-DC1C996261F0}" destId="{6733E652-5F0C-48E3-86E5-984E41F6AB3D}" srcOrd="6" destOrd="0" presId="urn:microsoft.com/office/officeart/2005/8/layout/vProcess5"/>
    <dgm:cxn modelId="{6BA7ECF5-B980-1145-8E1F-7500CE7E6BAF}" type="presParOf" srcId="{9C61262B-AFB1-430C-A1F3-DC1C996261F0}" destId="{7F486A84-014C-4372-AFC7-1260DBEE54C1}" srcOrd="7" destOrd="0" presId="urn:microsoft.com/office/officeart/2005/8/layout/vProcess5"/>
    <dgm:cxn modelId="{D8D188D4-4A38-9E43-80FD-FEA243AD68B6}" type="presParOf" srcId="{9C61262B-AFB1-430C-A1F3-DC1C996261F0}" destId="{E946B3C0-CCCB-4971-A9B1-9A806C2111F9}" srcOrd="8" destOrd="0" presId="urn:microsoft.com/office/officeart/2005/8/layout/vProcess5"/>
    <dgm:cxn modelId="{F1B69A94-E27E-9943-BCD8-9618E7BE4C2B}" type="presParOf" srcId="{9C61262B-AFB1-430C-A1F3-DC1C996261F0}" destId="{2DE09EE8-44E2-4003-9F3A-1C8B3B4256AA}" srcOrd="9" destOrd="0" presId="urn:microsoft.com/office/officeart/2005/8/layout/vProcess5"/>
    <dgm:cxn modelId="{7451D72C-80D7-A94D-83A5-172B85D96CF4}" type="presParOf" srcId="{9C61262B-AFB1-430C-A1F3-DC1C996261F0}" destId="{D3F0630E-A3B6-465F-BE86-E5186891A02B}" srcOrd="10" destOrd="0" presId="urn:microsoft.com/office/officeart/2005/8/layout/vProcess5"/>
    <dgm:cxn modelId="{CB608B6F-BE0D-4B45-9ADA-AADF85811033}" type="presParOf" srcId="{9C61262B-AFB1-430C-A1F3-DC1C996261F0}" destId="{2756A3A0-C2D6-40D0-83D1-FBB625BA508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5F6AF0-B192-49C8-BBBD-FD0A7163F1AA}">
      <dsp:nvSpPr>
        <dsp:cNvPr id="0" name=""/>
        <dsp:cNvSpPr/>
      </dsp:nvSpPr>
      <dsp:spPr>
        <a:xfrm>
          <a:off x="0" y="0"/>
          <a:ext cx="5257836" cy="738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1 – </a:t>
          </a:r>
          <a:r>
            <a:rPr lang="en-US" sz="2000" i="1" kern="1200" dirty="0"/>
            <a:t>calculus normalization</a:t>
          </a:r>
          <a:endParaRPr lang="zh-CN" sz="2000" kern="1200" dirty="0"/>
        </a:p>
      </dsp:txBody>
      <dsp:txXfrm>
        <a:off x="21635" y="21635"/>
        <a:ext cx="4398337" cy="695398"/>
      </dsp:txXfrm>
    </dsp:sp>
    <dsp:sp modelId="{7E938907-79F0-4CAF-8B41-2539DA84A35C}">
      <dsp:nvSpPr>
        <dsp:cNvPr id="0" name=""/>
        <dsp:cNvSpPr/>
      </dsp:nvSpPr>
      <dsp:spPr>
        <a:xfrm>
          <a:off x="440343" y="872972"/>
          <a:ext cx="5257836" cy="738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2 – </a:t>
          </a:r>
          <a:r>
            <a:rPr lang="en-US" sz="2000" i="1" kern="1200" dirty="0"/>
            <a:t>semantic analysis</a:t>
          </a:r>
          <a:r>
            <a:rPr lang="en-US" sz="2000" kern="1200" dirty="0"/>
            <a:t> to reject incorrect queries</a:t>
          </a:r>
          <a:endParaRPr lang="zh-CN" sz="2000" kern="1200" dirty="0"/>
        </a:p>
      </dsp:txBody>
      <dsp:txXfrm>
        <a:off x="461978" y="894607"/>
        <a:ext cx="4294088" cy="695398"/>
      </dsp:txXfrm>
    </dsp:sp>
    <dsp:sp modelId="{76F69598-178B-4C30-9914-D43B63DE8823}">
      <dsp:nvSpPr>
        <dsp:cNvPr id="0" name=""/>
        <dsp:cNvSpPr/>
      </dsp:nvSpPr>
      <dsp:spPr>
        <a:xfrm>
          <a:off x="874115" y="1745944"/>
          <a:ext cx="5257836" cy="738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3 – </a:t>
          </a:r>
          <a:r>
            <a:rPr lang="en-US" sz="2000" i="1" kern="1200" dirty="0"/>
            <a:t>simplification</a:t>
          </a:r>
          <a:r>
            <a:rPr lang="en-US" sz="2000" kern="1200" dirty="0"/>
            <a:t> to eliminate redundant components</a:t>
          </a:r>
          <a:endParaRPr lang="zh-CN" sz="2000" kern="1200" dirty="0"/>
        </a:p>
      </dsp:txBody>
      <dsp:txXfrm>
        <a:off x="895750" y="1767579"/>
        <a:ext cx="4300660" cy="695398"/>
      </dsp:txXfrm>
    </dsp:sp>
    <dsp:sp modelId="{78D69C77-5B42-46E2-A90C-B9BE6EC6D79C}">
      <dsp:nvSpPr>
        <dsp:cNvPr id="0" name=""/>
        <dsp:cNvSpPr/>
      </dsp:nvSpPr>
      <dsp:spPr>
        <a:xfrm>
          <a:off x="1314459" y="2618917"/>
          <a:ext cx="5257836" cy="738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 4 – </a:t>
          </a:r>
          <a:r>
            <a:rPr lang="en-US" sz="2000" i="1" kern="1200" dirty="0"/>
            <a:t>translation</a:t>
          </a:r>
          <a:r>
            <a:rPr lang="en-US" sz="2000" kern="1200" dirty="0"/>
            <a:t> of calculus query into optimized algebra query.</a:t>
          </a:r>
          <a:endParaRPr lang="zh-CN" sz="2000" kern="1200" dirty="0"/>
        </a:p>
      </dsp:txBody>
      <dsp:txXfrm>
        <a:off x="1336094" y="2640552"/>
        <a:ext cx="4294088" cy="695398"/>
      </dsp:txXfrm>
    </dsp:sp>
    <dsp:sp modelId="{CB574181-65DE-4C48-91D0-127ADE2C3E76}">
      <dsp:nvSpPr>
        <dsp:cNvPr id="0" name=""/>
        <dsp:cNvSpPr/>
      </dsp:nvSpPr>
      <dsp:spPr>
        <a:xfrm>
          <a:off x="4777702" y="565753"/>
          <a:ext cx="480134" cy="4801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4885732" y="565753"/>
        <a:ext cx="264074" cy="361301"/>
      </dsp:txXfrm>
    </dsp:sp>
    <dsp:sp modelId="{6733E652-5F0C-48E3-86E5-984E41F6AB3D}">
      <dsp:nvSpPr>
        <dsp:cNvPr id="0" name=""/>
        <dsp:cNvSpPr/>
      </dsp:nvSpPr>
      <dsp:spPr>
        <a:xfrm>
          <a:off x="5218045" y="1438725"/>
          <a:ext cx="480134" cy="4801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5326075" y="1438725"/>
        <a:ext cx="264074" cy="361301"/>
      </dsp:txXfrm>
    </dsp:sp>
    <dsp:sp modelId="{7F486A84-014C-4372-AFC7-1260DBEE54C1}">
      <dsp:nvSpPr>
        <dsp:cNvPr id="0" name=""/>
        <dsp:cNvSpPr/>
      </dsp:nvSpPr>
      <dsp:spPr>
        <a:xfrm>
          <a:off x="5651817" y="2311697"/>
          <a:ext cx="480134" cy="480134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5759847" y="2311697"/>
        <a:ext cx="264074" cy="361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C4C7B0A-129A-CC45-8A05-37F69CE2FC34}" type="datetimeFigureOut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563115A-1F24-0B43-9EDC-49C907A1931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D93EB43-8C62-CA46-98F1-415DDC575C00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zh-CN" altLang="en-US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054A626-C229-E943-B295-DDD1D0B86E38}" type="datetime5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605EFB-18F6-C941-8F76-B8D66AD15D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6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E283E-6A72-C44D-AF7C-AFBBE25D5BFD}" type="datetime5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2B8C7-5846-4345-A26D-2BFA3439654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6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E6C2C-5C3C-5643-B247-B45A25D784B7}" type="datetime5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38294-9552-A349-B56C-134F2CFB3AD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1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05AD5-DDD9-B54A-B9F6-14B7CD5C4F2F}" type="datetime5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C77CE-B62A-6D4F-9215-2FB49D08B25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02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7A2124-1D4A-334D-9DEC-84A31A95D1E7}" type="datetime5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3C0DE-0136-0F44-84DB-6AC920A72D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8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8FE409-248F-4D4E-B82E-09801DE21295}" type="datetime5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B01644-1BBE-F54D-AD39-23FAEB5081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95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6C25988-345A-2F44-93F5-5B0FB55CE46F}" type="datetime5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A81A0-0804-FF46-A18C-6873B290DF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74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93F52-6FE1-BC42-871F-3568FB45F510}" type="datetime5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97201-C596-DC4E-BDAB-647E757439F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97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0ABBD52-ACF3-A947-B986-0536678BEDE4}" type="datetime5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C49455-1B77-614E-8DC6-D3117864BD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25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72108FF-CC12-DF48-A62F-2925473438C5}" type="datetime5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4C75F-B8EE-C54F-A9A4-CB840A4D494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7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664D421-4219-C042-B2DC-F16A85F24E42}" type="datetime5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46AE7-41AF-964C-AA69-F0A03F2C539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94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7177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9FD0136A-08FB-8F49-A2B2-C8DEBC5D6094}" type="datetime5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467B53B4-30E5-DA4E-802B-F37E18BB837D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1" r:id="rId2"/>
    <p:sldLayoutId id="2147483737" r:id="rId3"/>
    <p:sldLayoutId id="2147483732" r:id="rId4"/>
    <p:sldLayoutId id="2147483738" r:id="rId5"/>
    <p:sldLayoutId id="2147483733" r:id="rId6"/>
    <p:sldLayoutId id="2147483739" r:id="rId7"/>
    <p:sldLayoutId id="2147483740" r:id="rId8"/>
    <p:sldLayoutId id="2147483741" r:id="rId9"/>
    <p:sldLayoutId id="2147483734" r:id="rId10"/>
    <p:sldLayoutId id="214748373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/>
              <a:t>Autumn, 2020</a:t>
            </a:r>
            <a:endParaRPr lang="zh-CN" altLang="en-US" sz="2800" dirty="0"/>
          </a:p>
        </p:txBody>
      </p:sp>
      <p:sp>
        <p:nvSpPr>
          <p:cNvPr id="14340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zh-CN" sz="2800" dirty="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en-US" altLang="zh-CN" sz="6000" dirty="0">
                <a:latin typeface="Gill Sans MT" charset="0"/>
                <a:ea typeface="华文中宋" charset="-122"/>
              </a:rPr>
              <a:t>Overview of Query Processing</a:t>
            </a:r>
            <a:endParaRPr lang="zh-CN" altLang="en-US" sz="2000" dirty="0">
              <a:latin typeface="Gill Sans MT" charset="0"/>
              <a:ea typeface="华文中宋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6333EEF-2609-444B-9194-F739F3E7431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Distributed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</a:p>
          <a:p>
            <a:pPr lvl="1" eaLnBrk="1" hangingPunct="1"/>
            <a:r>
              <a:rPr lang="en-US" altLang="zh-CN" dirty="0"/>
              <a:t>Fragments</a:t>
            </a:r>
            <a:r>
              <a:rPr lang="zh-CN" altLang="en-US" dirty="0"/>
              <a:t> </a:t>
            </a:r>
            <a:r>
              <a:rPr lang="en-US" altLang="zh-CN" dirty="0"/>
              <a:t>and Distribution of E and 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77FC58C-D5A5-C84B-82F8-FFDB65BD3B7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1511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pic>
        <p:nvPicPr>
          <p:cNvPr id="215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022" y="2778596"/>
            <a:ext cx="6202362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3FCC-42AA-EC4B-AA86-9E3D9C0B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Distributed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6EA7-B192-1640-8078-ACA1D4E15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us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1"/>
            <a:r>
              <a:rPr lang="en-US" dirty="0"/>
              <a:t>We assume that a tuple access, denoted by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tupacc</a:t>
            </a:r>
            <a:r>
              <a:rPr lang="en-US" dirty="0"/>
              <a:t>, is 1 unit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tuple</a:t>
            </a:r>
            <a:r>
              <a:rPr lang="zh-CN" altLang="en-US" dirty="0"/>
              <a:t> </a:t>
            </a:r>
            <a:r>
              <a:rPr lang="en-US" altLang="zh-CN" dirty="0"/>
              <a:t>transfer,</a:t>
            </a:r>
            <a:r>
              <a:rPr lang="zh-CN" altLang="en-US" dirty="0"/>
              <a:t> </a:t>
            </a:r>
            <a:r>
              <a:rPr lang="en-US" altLang="zh-CN" dirty="0"/>
              <a:t>denoted </a:t>
            </a:r>
            <a:r>
              <a:rPr lang="en-US" altLang="zh-CN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tuptrans</a:t>
            </a:r>
            <a:r>
              <a:rPr lang="en-US" altLang="zh-CN" dirty="0"/>
              <a:t>, is 10 units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8DD77-614D-C64E-9311-081DA346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B503E-1216-5542-8704-1FD6124E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77CE-B62A-6D4F-9215-2FB49D08B251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60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3FCC-42AA-EC4B-AA86-9E3D9C0B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Distributed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F6EA7-B192-1640-8078-ACA1D4E15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assume that </a:t>
            </a:r>
          </a:p>
          <a:p>
            <a:pPr lvl="1"/>
            <a:r>
              <a:rPr lang="en-US" altLang="zh-CN" dirty="0"/>
              <a:t>R</a:t>
            </a:r>
            <a:r>
              <a:rPr lang="en-US" dirty="0"/>
              <a:t>elations </a:t>
            </a:r>
            <a:r>
              <a:rPr lang="en-US" altLang="zh-CN" dirty="0"/>
              <a:t>E</a:t>
            </a:r>
            <a:r>
              <a:rPr lang="en-US" dirty="0"/>
              <a:t> and G have 400 and 1000 tuples, respectively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T</a:t>
            </a:r>
            <a:r>
              <a:rPr lang="en-US" dirty="0"/>
              <a:t>here are 20 managers in relation </a:t>
            </a:r>
            <a:r>
              <a:rPr lang="en-US" altLang="zh-CN" dirty="0"/>
              <a:t>G;</a:t>
            </a:r>
          </a:p>
          <a:p>
            <a:pPr lvl="1"/>
            <a:r>
              <a:rPr lang="en-US" altLang="zh-CN" dirty="0"/>
              <a:t>D</a:t>
            </a:r>
            <a:r>
              <a:rPr lang="en-US" dirty="0"/>
              <a:t>ata is uniformly distributed among sites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R</a:t>
            </a:r>
            <a:r>
              <a:rPr lang="en-US" dirty="0"/>
              <a:t>elations </a:t>
            </a:r>
            <a:r>
              <a:rPr lang="en-US" altLang="zh-CN" dirty="0"/>
              <a:t>G</a:t>
            </a:r>
            <a:r>
              <a:rPr lang="en-US" dirty="0"/>
              <a:t> and </a:t>
            </a:r>
            <a:r>
              <a:rPr lang="en-US" altLang="zh-CN" dirty="0"/>
              <a:t>E</a:t>
            </a:r>
            <a:r>
              <a:rPr lang="en-US" dirty="0"/>
              <a:t> are locally clustered on attributes RESP and ENO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respectively</a:t>
            </a:r>
          </a:p>
          <a:p>
            <a:pPr lvl="2"/>
            <a:r>
              <a:rPr lang="en-US" altLang="zh-CN" dirty="0"/>
              <a:t>T</a:t>
            </a:r>
            <a:r>
              <a:rPr lang="en-US" dirty="0"/>
              <a:t>here is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direct access </a:t>
            </a:r>
            <a:r>
              <a:rPr lang="en-US" dirty="0"/>
              <a:t>to tuples of ASG (respectively, EMP) based on the value of attribute RESP (respectively, ENO).</a:t>
            </a:r>
            <a:endParaRPr lang="en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8DD77-614D-C64E-9311-081DA346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B503E-1216-5542-8704-1FD6124E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77CE-B62A-6D4F-9215-2FB49D08B25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727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Distributed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</a:p>
        </p:txBody>
      </p:sp>
      <p:sp>
        <p:nvSpPr>
          <p:cNvPr id="41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pitchFamily="18" charset="2"/>
              <a:buChar char=""/>
              <a:defRPr/>
            </a:pPr>
            <a:r>
              <a:rPr lang="en-US" altLang="zh-CN" dirty="0"/>
              <a:t>The Query Example from centralized optimization</a:t>
            </a:r>
          </a:p>
          <a:p>
            <a:pPr lvl="1" eaLnBrk="1" hangingPunct="1">
              <a:buFont typeface="Verdana" pitchFamily="34" charset="0"/>
              <a:buChar char="◦"/>
              <a:defRPr/>
            </a:pPr>
            <a:endParaRPr lang="en-US" altLang="zh-CN" dirty="0"/>
          </a:p>
          <a:p>
            <a:pPr lvl="1" eaLnBrk="1" hangingPunct="1">
              <a:buFont typeface="Verdana" pitchFamily="34" charset="0"/>
              <a:buChar char="◦"/>
              <a:defRPr/>
            </a:pPr>
            <a:endParaRPr lang="en-US" altLang="zh-CN" dirty="0"/>
          </a:p>
          <a:p>
            <a:pPr eaLnBrk="1" hangingPunct="1">
              <a:buFont typeface="Wingdings 2" pitchFamily="18" charset="2"/>
              <a:buChar char=""/>
              <a:defRPr/>
            </a:pPr>
            <a:endParaRPr lang="en-US" altLang="zh-CN" dirty="0"/>
          </a:p>
          <a:p>
            <a:pPr eaLnBrk="1" hangingPunct="1">
              <a:buFont typeface="Wingdings 2" pitchFamily="18" charset="2"/>
              <a:buChar char=""/>
              <a:defRPr/>
            </a:pPr>
            <a:r>
              <a:rPr lang="en-US" altLang="zh-CN" dirty="0"/>
              <a:t>Simple plan to execute the query :</a:t>
            </a:r>
          </a:p>
          <a:p>
            <a:pPr lvl="1" eaLnBrk="1" hangingPunct="1">
              <a:buFont typeface="Verdana" pitchFamily="34" charset="0"/>
              <a:buChar char="◦"/>
              <a:defRPr/>
            </a:pPr>
            <a:r>
              <a:rPr lang="en-US" altLang="zh-CN" dirty="0"/>
              <a:t>To transport all segments to query site and execute there. </a:t>
            </a:r>
          </a:p>
          <a:p>
            <a:pPr lvl="1" eaLnBrk="1" hangingPunct="1">
              <a:buFont typeface="Verdana" pitchFamily="34" charset="0"/>
              <a:buChar char="◦"/>
              <a:defRPr/>
            </a:pPr>
            <a:r>
              <a:rPr lang="en-US" altLang="zh-CN" u="sng" dirty="0">
                <a:solidFill>
                  <a:srgbClr val="FF0000"/>
                </a:solidFill>
              </a:rPr>
              <a:t>too much network traffic, very costly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</a:p>
          <a:p>
            <a:pPr lvl="1" eaLnBrk="1" hangingPunct="1">
              <a:buFont typeface="Verdana" pitchFamily="34" charset="0"/>
              <a:buChar char="◦"/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256C02B-F0C1-0146-8C42-BC9727390250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41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4104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000250" y="2786063"/>
          <a:ext cx="664686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Equation" r:id="rId3" imgW="2133360" imgH="241200" progId="Equation.3">
                  <p:embed/>
                </p:oleObj>
              </mc:Choice>
              <mc:Fallback>
                <p:oleObj name="Equation" r:id="rId3" imgW="213336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786063"/>
                        <a:ext cx="6646863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Distributed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r>
              <a:rPr lang="en-US" altLang="zh-CN" sz="3200"/>
              <a:t>Optimized Distributed Query Processing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953F435-D4BC-E54D-BC1F-009EF9D46AB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2535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9C153BD-8A92-4245-8168-D1327BEDA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261" y="2549110"/>
            <a:ext cx="7986516" cy="259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1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CD1B-A4DC-B944-9423-EE20834AB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Distributed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0EDF4-2592-A643-9D5C-31D7FBF8D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</a:p>
          <a:p>
            <a:pPr lvl="1"/>
            <a:r>
              <a:rPr lang="en-US" sz="2400" dirty="0"/>
              <a:t>Transfer</a:t>
            </a:r>
            <a:r>
              <a:rPr lang="zh-CN" altLang="en-US" sz="2400" dirty="0"/>
              <a:t> </a:t>
            </a:r>
            <a:r>
              <a:rPr lang="en-US" altLang="zh-CN" sz="2400" dirty="0"/>
              <a:t>E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site</a:t>
            </a:r>
            <a:r>
              <a:rPr lang="zh-CN" altLang="en-US" sz="2400" dirty="0"/>
              <a:t> </a:t>
            </a:r>
            <a:r>
              <a:rPr lang="en-US" sz="2400" dirty="0"/>
              <a:t>5</a:t>
            </a:r>
            <a:r>
              <a:rPr lang="zh-CN" altLang="en-US" sz="2400" dirty="0"/>
              <a:t> </a:t>
            </a:r>
            <a:r>
              <a:rPr lang="en-US" sz="2400" dirty="0"/>
              <a:t>requires</a:t>
            </a:r>
            <a:r>
              <a:rPr lang="zh-CN" altLang="en-US" sz="2400" dirty="0"/>
              <a:t>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400∗tuptrans</a:t>
            </a: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4,000 </a:t>
            </a:r>
          </a:p>
          <a:p>
            <a:pPr lvl="1"/>
            <a:r>
              <a:rPr lang="en-US" sz="2400" dirty="0"/>
              <a:t>Transfer</a:t>
            </a:r>
            <a:r>
              <a:rPr lang="zh-CN" altLang="en-US" sz="2400" dirty="0"/>
              <a:t> </a:t>
            </a:r>
            <a:r>
              <a:rPr lang="en-US" altLang="zh-CN" sz="2400" dirty="0"/>
              <a:t>G</a:t>
            </a:r>
            <a:r>
              <a:rPr lang="zh-CN" altLang="en-US" sz="2400" dirty="0"/>
              <a:t> </a:t>
            </a:r>
            <a:r>
              <a:rPr lang="en-US" sz="2400" dirty="0"/>
              <a:t>to</a:t>
            </a:r>
            <a:r>
              <a:rPr lang="zh-CN" altLang="en-US" sz="2400" dirty="0"/>
              <a:t> </a:t>
            </a:r>
            <a:r>
              <a:rPr lang="en-US" sz="2400" dirty="0"/>
              <a:t>site</a:t>
            </a:r>
            <a:r>
              <a:rPr lang="zh-CN" altLang="en-US" sz="2400" dirty="0"/>
              <a:t> </a:t>
            </a:r>
            <a:r>
              <a:rPr lang="en-US" sz="2400" dirty="0"/>
              <a:t>5</a:t>
            </a:r>
            <a:r>
              <a:rPr lang="zh-CN" altLang="en-US" sz="2400" dirty="0"/>
              <a:t> </a:t>
            </a:r>
            <a:r>
              <a:rPr lang="en-US" sz="2400" dirty="0"/>
              <a:t>requires</a:t>
            </a:r>
            <a:r>
              <a:rPr lang="zh-CN" altLang="en-US" sz="2400" dirty="0"/>
              <a:t>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1000∗tuptrans</a:t>
            </a: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10,000 </a:t>
            </a:r>
          </a:p>
          <a:p>
            <a:pPr lvl="1"/>
            <a:r>
              <a:rPr lang="en-US" sz="2400" dirty="0"/>
              <a:t>Produce</a:t>
            </a:r>
            <a:r>
              <a:rPr lang="zh-CN" altLang="en-US" sz="2400" dirty="0"/>
              <a:t> </a:t>
            </a:r>
            <a:r>
              <a:rPr lang="en-US" sz="2400" dirty="0"/>
              <a:t>G′ by selecting</a:t>
            </a:r>
            <a:r>
              <a:rPr lang="zh-CN" altLang="en-US" sz="2400" dirty="0"/>
              <a:t> </a:t>
            </a:r>
            <a:r>
              <a:rPr lang="en-US" sz="2400" dirty="0"/>
              <a:t>G</a:t>
            </a:r>
            <a:r>
              <a:rPr lang="zh-CN" altLang="en-US" sz="2400" dirty="0"/>
              <a:t> </a:t>
            </a:r>
            <a:r>
              <a:rPr lang="en-US" sz="2400" dirty="0"/>
              <a:t>requires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1000∗tupacc</a:t>
            </a: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1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000 </a:t>
            </a:r>
          </a:p>
          <a:p>
            <a:pPr lvl="1"/>
            <a:r>
              <a:rPr lang="en-US" sz="2400" dirty="0"/>
              <a:t>Join EMP and ASG′ requires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400 ∗ 20 ∗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tupacc</a:t>
            </a: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8,000</a:t>
            </a:r>
          </a:p>
          <a:p>
            <a:r>
              <a:rPr lang="en-US" sz="2800" dirty="0"/>
              <a:t>The total cost is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23,000</a:t>
            </a:r>
            <a:endParaRPr lang="en-C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DA1EE-5CB7-484E-A4C2-8623C12CD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2F320-4D69-8749-B207-A2F38500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77CE-B62A-6D4F-9215-2FB49D08B251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9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Distributed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r>
              <a:rPr lang="en-US" altLang="zh-CN" sz="3200"/>
              <a:t>Optimized Distributed Query Processing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953F435-D4BC-E54D-BC1F-009EF9D46AB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2535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pic>
        <p:nvPicPr>
          <p:cNvPr id="225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2357438"/>
            <a:ext cx="7000875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6B63-E921-6243-8BBE-59F983CF4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Distributed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CCB6B-2246-8B44-B26C-BFB16A3A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optimized</a:t>
            </a:r>
            <a:r>
              <a:rPr lang="zh-CN" altLang="en-US" dirty="0"/>
              <a:t> </a:t>
            </a:r>
            <a:r>
              <a:rPr lang="en-US" altLang="zh-CN" dirty="0"/>
              <a:t>strategy</a:t>
            </a:r>
          </a:p>
          <a:p>
            <a:pPr lvl="1"/>
            <a:r>
              <a:rPr lang="en-US" sz="2400" dirty="0"/>
              <a:t>Produce G′ by selecting G requires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(10 + 10)∗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tupacc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</a:t>
            </a: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</a:t>
            </a: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400" dirty="0"/>
              <a:t>--</a:t>
            </a: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Why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not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(500+500)</a:t>
            </a:r>
            <a:r>
              <a:rPr lang="zh-CN" altLang="en-US" sz="2400" dirty="0">
                <a:solidFill>
                  <a:srgbClr val="FF0000"/>
                </a:solidFill>
              </a:rPr>
              <a:t>*</a:t>
            </a:r>
            <a:r>
              <a:rPr lang="en-US" altLang="zh-CN" sz="2400" dirty="0" err="1">
                <a:solidFill>
                  <a:srgbClr val="FF0000"/>
                </a:solidFill>
              </a:rPr>
              <a:t>tuacc</a:t>
            </a:r>
            <a:r>
              <a:rPr lang="en-US" altLang="zh-CN" sz="2400" dirty="0">
                <a:solidFill>
                  <a:srgbClr val="FF0000"/>
                </a:solidFill>
              </a:rPr>
              <a:t>?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Transfer ASG′ to the sites of EMP requires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(10 + 10)∗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tuptrans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200 </a:t>
            </a:r>
          </a:p>
          <a:p>
            <a:pPr lvl="1"/>
            <a:r>
              <a:rPr lang="en-US" sz="2400" dirty="0"/>
              <a:t>Produce EMP′ by joining ASG′ and EMP requires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(10+10)∗tupacc∗2 = 40 </a:t>
            </a: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--</a:t>
            </a:r>
            <a:r>
              <a:rPr lang="zh-CN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Why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not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400</a:t>
            </a:r>
            <a:r>
              <a:rPr lang="zh-CN" altLang="en-US" sz="2400" dirty="0">
                <a:solidFill>
                  <a:srgbClr val="FF0000"/>
                </a:solidFill>
              </a:rPr>
              <a:t>*</a:t>
            </a:r>
            <a:r>
              <a:rPr lang="en-US" altLang="zh-CN" sz="2400" dirty="0">
                <a:solidFill>
                  <a:srgbClr val="FF0000"/>
                </a:solidFill>
              </a:rPr>
              <a:t>20</a:t>
            </a:r>
            <a:r>
              <a:rPr lang="zh-CN" altLang="en-US" sz="2400" dirty="0">
                <a:solidFill>
                  <a:srgbClr val="FF0000"/>
                </a:solidFill>
              </a:rPr>
              <a:t>*</a:t>
            </a:r>
            <a:r>
              <a:rPr lang="en-US" altLang="zh-CN" sz="2400" dirty="0" err="1">
                <a:solidFill>
                  <a:srgbClr val="FF0000"/>
                </a:solidFill>
              </a:rPr>
              <a:t>tuacc</a:t>
            </a:r>
            <a:r>
              <a:rPr lang="en-US" altLang="zh-CN" sz="2400" dirty="0">
                <a:solidFill>
                  <a:srgbClr val="FF0000"/>
                </a:solidFill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400" dirty="0"/>
              <a:t>Transfer EMP′ to result site requires 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(10 + 10)∗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tuptrans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= 200 </a:t>
            </a:r>
          </a:p>
          <a:p>
            <a:r>
              <a:rPr lang="en-US" dirty="0"/>
              <a:t>The total cost is </a:t>
            </a:r>
            <a:r>
              <a:rPr lang="en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460</a:t>
            </a:r>
            <a:endParaRPr 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A235F-AAC4-5848-8691-0D7045F7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8604A-1B7B-9641-B320-1E7C8481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77CE-B62A-6D4F-9215-2FB49D08B251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81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Distributed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 DDB, the query processor must consider the </a:t>
            </a:r>
            <a:r>
              <a:rPr lang="en-US" altLang="zh-CN" dirty="0">
                <a:solidFill>
                  <a:srgbClr val="C00000"/>
                </a:solidFill>
              </a:rPr>
              <a:t>communication cost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C00000"/>
                </a:solidFill>
              </a:rPr>
              <a:t>select the best site!</a:t>
            </a:r>
          </a:p>
          <a:p>
            <a:pPr eaLnBrk="1" hangingPunct="1"/>
            <a:r>
              <a:rPr lang="en-US" altLang="zh-CN" dirty="0"/>
              <a:t>Same query as last example, but G and E are </a:t>
            </a:r>
            <a:r>
              <a:rPr lang="en-US" altLang="zh-CN" dirty="0">
                <a:solidFill>
                  <a:srgbClr val="C00000"/>
                </a:solidFill>
              </a:rPr>
              <a:t>distributed</a:t>
            </a:r>
            <a:r>
              <a:rPr lang="en-US" altLang="zh-CN" dirty="0"/>
              <a:t>.</a:t>
            </a:r>
          </a:p>
          <a:p>
            <a:pPr lvl="1" eaLnBrk="1" hangingPunct="1"/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2A9004D-E559-5742-9BF6-7882E7B2505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048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tx2">
                    <a:satMod val="130000"/>
                  </a:schemeClr>
                </a:solidFill>
              </a:rPr>
              <a:t>Overview</a:t>
            </a:r>
            <a:r>
              <a:rPr lang="zh-CN" altLang="en-US" sz="4400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sz="4400" dirty="0">
                <a:solidFill>
                  <a:schemeClr val="tx2">
                    <a:satMod val="130000"/>
                  </a:schemeClr>
                </a:solidFill>
              </a:rPr>
              <a:t>of Query Processing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5887AAB-474D-724F-9D90-D2D696EA9E9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37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SQL: </a:t>
            </a:r>
            <a:r>
              <a:rPr lang="en-US" altLang="zh-CN" sz="3100" dirty="0">
                <a:solidFill>
                  <a:schemeClr val="tx2">
                    <a:satMod val="130000"/>
                  </a:schemeClr>
                </a:solidFill>
              </a:rPr>
              <a:t>Non-Procedural Language of RDB</a:t>
            </a:r>
            <a:endParaRPr lang="en-US" altLang="zh-C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Gill Sans MT" charset="0"/>
              </a:rPr>
              <a:t>End user uses non-procedural languages to express queries.</a:t>
            </a:r>
            <a:endParaRPr lang="en-US" altLang="zh-CN" sz="2800" dirty="0">
              <a:latin typeface="Gill Sans MT" charset="0"/>
            </a:endParaRPr>
          </a:p>
          <a:p>
            <a:pPr eaLnBrk="1" hangingPunct="1"/>
            <a:endParaRPr lang="en-US" altLang="zh-CN" dirty="0"/>
          </a:p>
          <a:p>
            <a:pPr lvl="1" eaLnBrk="1" hangingPunct="1">
              <a:buFont typeface="Verdana" charset="0"/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Courier New" charset="0"/>
              </a:rPr>
              <a:t>SELECT</a:t>
            </a:r>
            <a:r>
              <a:rPr lang="en-US" altLang="zh-CN" sz="3200" dirty="0">
                <a:latin typeface="Courier New" charset="0"/>
              </a:rPr>
              <a:t>	ENO,ENAME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Courier New" charset="0"/>
              </a:rPr>
              <a:t>FROM</a:t>
            </a:r>
            <a:r>
              <a:rPr lang="en-US" altLang="zh-CN" sz="3200" dirty="0">
                <a:latin typeface="Courier New" charset="0"/>
              </a:rPr>
              <a:t>		EMP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Courier New" charset="0"/>
              </a:rPr>
              <a:t>WHERE</a:t>
            </a:r>
            <a:r>
              <a:rPr lang="en-US" altLang="zh-CN" sz="3200" dirty="0">
                <a:latin typeface="Courier New" charset="0"/>
              </a:rPr>
              <a:t>		TITLE=“Programmer”</a:t>
            </a:r>
          </a:p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endParaRPr lang="en-US" altLang="zh-CN" sz="3200" dirty="0">
              <a:solidFill>
                <a:srgbClr val="C00000"/>
              </a:solidFill>
              <a:latin typeface="Gill Sans MT" charset="0"/>
            </a:endParaRPr>
          </a:p>
          <a:p>
            <a:pPr marL="365125" lvl="1" indent="-282575" eaLnBrk="1" hangingPunct="1">
              <a:spcBef>
                <a:spcPts val="600"/>
              </a:spcBef>
              <a:buSzPct val="80000"/>
              <a:buFont typeface="Wingdings 2" charset="2"/>
              <a:buChar char=""/>
            </a:pPr>
            <a:r>
              <a:rPr lang="en-US" altLang="zh-CN" sz="3200" dirty="0">
                <a:latin typeface="Gill Sans MT" charset="0"/>
              </a:rPr>
              <a:t>Formally,</a:t>
            </a:r>
            <a:r>
              <a:rPr lang="zh-CN" altLang="en-US" sz="3200" dirty="0">
                <a:latin typeface="Gill Sans MT" charset="0"/>
              </a:rPr>
              <a:t> </a:t>
            </a:r>
            <a:r>
              <a:rPr lang="en-US" altLang="zh-CN" sz="3200" dirty="0">
                <a:latin typeface="Gill Sans MT" charset="0"/>
              </a:rPr>
              <a:t>SQL is a tuple calculus language</a:t>
            </a:r>
          </a:p>
          <a:p>
            <a:pPr lvl="1" eaLnBrk="1" hangingPunct="1">
              <a:buFont typeface="Verdana" charset="0"/>
              <a:buNone/>
            </a:pPr>
            <a:endParaRPr lang="en-US" altLang="zh-CN" sz="3200" dirty="0">
              <a:latin typeface="Courier New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286FBC5-D12B-9148-BF48-BC5E4A20B1E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241683B-45A5-F942-84E0-E227FE3C5EB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36869" name="TextBox 44"/>
          <p:cNvSpPr txBox="1">
            <a:spLocks noChangeArrowheads="1"/>
          </p:cNvSpPr>
          <p:nvPr/>
        </p:nvSpPr>
        <p:spPr bwMode="auto">
          <a:xfrm>
            <a:off x="6143625" y="3000375"/>
            <a:ext cx="2857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tx2"/>
                </a:solidFill>
                <a:latin typeface="Gill Sans MT" charset="0"/>
                <a:ea typeface="华文中宋" charset="-122"/>
              </a:rPr>
              <a:t>Generic Laying Scheme for Distributed Query Processing</a:t>
            </a:r>
            <a:endParaRPr lang="zh-CN" altLang="en-US" sz="2000" dirty="0">
              <a:solidFill>
                <a:schemeClr val="tx2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7A2DF23-12EE-C14A-88A2-866426C1C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21" y="1031875"/>
            <a:ext cx="4953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01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 Decomposition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Decompose calculus query into algebra query using global conceptual schema information.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1E40588-6955-7F4B-A335-4484C0BC880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8" name="Diagram 7"/>
          <p:cNvGraphicFramePr/>
          <p:nvPr/>
        </p:nvGraphicFramePr>
        <p:xfrm>
          <a:off x="1785918" y="3071810"/>
          <a:ext cx="6572296" cy="3357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257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Data Localization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sz="4000"/>
              <a:t>Distributed query is mapped into a fragment query and simplified to produce a </a:t>
            </a:r>
            <a:r>
              <a:rPr lang="en-US" altLang="zh-CN" sz="4000" i="1">
                <a:solidFill>
                  <a:srgbClr val="C00000"/>
                </a:solidFill>
                <a:latin typeface="Times New Roman" charset="0"/>
              </a:rPr>
              <a:t>good</a:t>
            </a:r>
            <a:r>
              <a:rPr lang="en-US" altLang="zh-CN" sz="4000"/>
              <a:t> one.</a:t>
            </a:r>
            <a:endParaRPr lang="zh-CN" altLang="en-US" sz="40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3926A62-F861-EE46-AE58-1718B4DFFE5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410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2">
                    <a:satMod val="130000"/>
                  </a:schemeClr>
                </a:solidFill>
              </a:rPr>
              <a:t>Distributed Optimization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Find an execution strategy close to optimal.</a:t>
            </a:r>
          </a:p>
          <a:p>
            <a:pPr eaLnBrk="1" hangingPunct="1"/>
            <a:r>
              <a:rPr lang="en-US" altLang="zh-CN" dirty="0"/>
              <a:t>An execution strategy:</a:t>
            </a:r>
          </a:p>
          <a:p>
            <a:pPr lvl="1" eaLnBrk="1" hangingPunct="1"/>
            <a:r>
              <a:rPr lang="en-US" altLang="zh-CN" dirty="0"/>
              <a:t>Relational algebra operators</a:t>
            </a:r>
          </a:p>
          <a:p>
            <a:pPr lvl="1" eaLnBrk="1" hangingPunct="1"/>
            <a:r>
              <a:rPr lang="en-US" altLang="zh-CN" dirty="0"/>
              <a:t>Communication primitives (send/receive operators) for transferring data between sites. </a:t>
            </a:r>
          </a:p>
          <a:p>
            <a:pPr eaLnBrk="1" hangingPunct="1"/>
            <a:r>
              <a:rPr lang="en-US" altLang="zh-CN" dirty="0"/>
              <a:t>Find the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best ordering of operators </a:t>
            </a:r>
            <a:r>
              <a:rPr lang="en-US" altLang="zh-CN" dirty="0"/>
              <a:t>in the fragment query, including communication primitives.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03D0324-DEF6-2544-AF75-3B17596D26E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120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3785-83E5-F34A-A743-171051F8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Execution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4DB1-5697-7440-BEED-E67439775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A</a:t>
            </a:r>
            <a:r>
              <a:rPr lang="en-US" altLang="zh-CN" dirty="0" err="1"/>
              <a:t>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sites</a:t>
            </a:r>
            <a:r>
              <a:rPr lang="zh-CN" altLang="en-US" dirty="0"/>
              <a:t> </a:t>
            </a:r>
            <a:r>
              <a:rPr lang="en-US" altLang="zh-CN" dirty="0"/>
              <a:t>involved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fragments</a:t>
            </a:r>
          </a:p>
          <a:p>
            <a:r>
              <a:rPr lang="en-US" altLang="zh-CN" dirty="0"/>
              <a:t>Each subquery executing at one site, called a local query, is optimized using the local schema of the site and executed.</a:t>
            </a:r>
          </a:p>
          <a:p>
            <a:pPr lvl="1"/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Prof.</a:t>
            </a:r>
            <a:r>
              <a:rPr lang="zh-CN" altLang="en-US" dirty="0"/>
              <a:t> </a:t>
            </a:r>
            <a:r>
              <a:rPr lang="en-US" altLang="zh-CN" dirty="0"/>
              <a:t>Xiao</a:t>
            </a:r>
            <a:r>
              <a:rPr lang="zh-CN" altLang="en-US" dirty="0"/>
              <a:t> </a:t>
            </a:r>
            <a:r>
              <a:rPr lang="en-US" altLang="zh-CN" dirty="0"/>
              <a:t>Zhang</a:t>
            </a:r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7D3AA-B809-E345-B7E6-8FE95860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86CE5-31DD-6F40-99AB-F6A976AD3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77CE-B62A-6D4F-9215-2FB49D08B251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731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>
                <a:solidFill>
                  <a:schemeClr val="tx2">
                    <a:satMod val="130000"/>
                  </a:schemeClr>
                </a:solidFill>
              </a:rPr>
              <a:t>Objectives of Query Processing</a:t>
            </a:r>
            <a:endParaRPr lang="zh-CN" altLang="en-US" sz="4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DAA1245-7CF8-C04D-90CE-71C3E31BECF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tx2">
                    <a:satMod val="130000"/>
                  </a:schemeClr>
                </a:solidFill>
              </a:rPr>
              <a:t>Objectives of Query Processing</a:t>
            </a:r>
            <a:endParaRPr lang="en-US" altLang="zh-C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Two-fold objectives:</a:t>
            </a:r>
          </a:p>
          <a:p>
            <a:pPr lvl="1" eaLnBrk="1" hangingPunct="1"/>
            <a:r>
              <a:rPr lang="en-US" altLang="zh-CN" sz="6000"/>
              <a:t>Transformation</a:t>
            </a:r>
            <a:r>
              <a:rPr lang="en-US" altLang="zh-CN"/>
              <a:t>, and</a:t>
            </a:r>
          </a:p>
          <a:p>
            <a:pPr lvl="1" eaLnBrk="1" hangingPunct="1"/>
            <a:r>
              <a:rPr lang="en-US" altLang="zh-CN" sz="6000"/>
              <a:t>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47A7B32-933E-AF45-B4CF-A3129CB193B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4583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tx2">
                    <a:satMod val="130000"/>
                  </a:schemeClr>
                </a:solidFill>
              </a:rPr>
              <a:t>Objectives of Query Processing</a:t>
            </a:r>
            <a:endParaRPr lang="en-US" altLang="zh-C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Cost to be considered for optimization:</a:t>
            </a:r>
            <a:endParaRPr lang="zh-CN" altLang="en-US"/>
          </a:p>
          <a:p>
            <a:pPr lvl="1" eaLnBrk="1" hangingPunct="1"/>
            <a:r>
              <a:rPr lang="en-US" altLang="zh-CN" sz="6000"/>
              <a:t>CPU time</a:t>
            </a:r>
            <a:endParaRPr lang="zh-CN" altLang="en-US" sz="6000"/>
          </a:p>
          <a:p>
            <a:pPr lvl="1" eaLnBrk="1" hangingPunct="1"/>
            <a:r>
              <a:rPr lang="en-US" altLang="zh-CN" sz="6000"/>
              <a:t>I/O time</a:t>
            </a:r>
            <a:r>
              <a:rPr lang="en-US" altLang="zh-CN"/>
              <a:t>, and</a:t>
            </a:r>
            <a:endParaRPr lang="zh-CN" altLang="en-US"/>
          </a:p>
          <a:p>
            <a:pPr lvl="1" eaLnBrk="1" hangingPunct="1"/>
            <a:r>
              <a:rPr lang="en-US" altLang="zh-CN" sz="6000"/>
              <a:t>Communication time</a:t>
            </a:r>
            <a:endParaRPr lang="zh-CN" altLang="en-US" sz="6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4ECB881-7588-3740-BDD8-3F4838D778E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256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560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25608" name="Rectangle 1"/>
          <p:cNvSpPr>
            <a:spLocks noChangeArrowheads="1"/>
          </p:cNvSpPr>
          <p:nvPr/>
        </p:nvSpPr>
        <p:spPr bwMode="auto">
          <a:xfrm>
            <a:off x="1928813" y="5072063"/>
            <a:ext cx="55006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latin typeface="Gill Sans MT" charset="0"/>
              </a:rPr>
              <a:t>WAN</a:t>
            </a:r>
            <a:r>
              <a:rPr lang="en-US" altLang="zh-CN" sz="2800">
                <a:latin typeface="Gill Sans MT" charset="0"/>
              </a:rPr>
              <a:t>: the </a:t>
            </a:r>
            <a:r>
              <a:rPr lang="en-US" altLang="zh-CN" sz="2800">
                <a:solidFill>
                  <a:srgbClr val="C00000"/>
                </a:solidFill>
                <a:latin typeface="Gill Sans MT" charset="0"/>
              </a:rPr>
              <a:t>last cost </a:t>
            </a:r>
            <a:r>
              <a:rPr lang="en-US" altLang="zh-CN" sz="2800">
                <a:latin typeface="Gill Sans MT" charset="0"/>
              </a:rPr>
              <a:t>is dominant </a:t>
            </a:r>
          </a:p>
          <a:p>
            <a:r>
              <a:rPr lang="en-US" altLang="zh-CN" sz="3600">
                <a:latin typeface="Gill Sans MT" charset="0"/>
              </a:rPr>
              <a:t>LAN</a:t>
            </a:r>
            <a:r>
              <a:rPr lang="en-US" altLang="zh-CN" sz="2800">
                <a:latin typeface="Gill Sans MT" charset="0"/>
              </a:rPr>
              <a:t>:   </a:t>
            </a:r>
            <a:r>
              <a:rPr lang="en-US" altLang="zh-CN" sz="2800">
                <a:solidFill>
                  <a:srgbClr val="C00000"/>
                </a:solidFill>
                <a:latin typeface="Gill Sans MT" charset="0"/>
              </a:rPr>
              <a:t>all three </a:t>
            </a:r>
            <a:r>
              <a:rPr lang="en-US" altLang="zh-CN" sz="2800">
                <a:latin typeface="Gill Sans MT" charset="0"/>
              </a:rPr>
              <a:t>are equal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2">
                    <a:satMod val="130000"/>
                  </a:schemeClr>
                </a:solidFill>
              </a:rPr>
              <a:t>Complexity of Relational Algebra Operations</a:t>
            </a:r>
            <a:endParaRPr lang="zh-CN" altLang="en-US" sz="28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1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Measured by </a:t>
            </a:r>
            <a:r>
              <a:rPr lang="en-US" altLang="zh-CN" b="1" i="1">
                <a:solidFill>
                  <a:srgbClr val="C00000"/>
                </a:solidFill>
                <a:latin typeface="Times New Roman" charset="0"/>
              </a:rPr>
              <a:t>n</a:t>
            </a:r>
            <a:r>
              <a:rPr lang="en-US" altLang="zh-CN"/>
              <a:t> (cardinality) and tuples are sorted on comparison attributes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68A831E-9475-E641-A978-E4868CFDE41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0938691"/>
                  </p:ext>
                </p:extLst>
              </p:nvPr>
            </p:nvGraphicFramePr>
            <p:xfrm>
              <a:off x="1691680" y="2780928"/>
              <a:ext cx="6715174" cy="3143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416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7347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286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cap="none" spc="0" dirty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Operation</a:t>
                          </a:r>
                          <a:endParaRPr lang="zh-CN" altLang="en-US" sz="3200" b="0" cap="none" spc="0" dirty="0">
                            <a:ln w="10160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2000" dir="540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cap="none" spc="0" dirty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Complexity</a:t>
                          </a:r>
                          <a:endParaRPr lang="zh-CN" altLang="en-US" sz="3200" b="0" cap="none" spc="0" dirty="0">
                            <a:ln w="10160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2000" dir="540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3200" b="0" i="1" smtClean="0">
                                  <a:latin typeface="Cambria Math" charset="0"/>
                                </a:rPr>
                                <m:t>𝜎</m:t>
                              </m:r>
                              <m:r>
                                <a:rPr lang="en-US" altLang="zh-CN" sz="3200" b="0" i="1" smtClean="0">
                                  <a:latin typeface="Cambria Math" charset="0"/>
                                </a:rPr>
                                <m:t>, </m:t>
                              </m:r>
                              <m:r>
                                <a:rPr lang="en-US" altLang="zh-CN" sz="3200" b="0" i="1" smtClean="0">
                                  <a:latin typeface="Cambria Math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altLang="zh-CN" sz="2400" dirty="0"/>
                            <a:t>(w.</a:t>
                          </a:r>
                          <a:r>
                            <a:rPr lang="zh-CN" altLang="en-US" sz="2400" baseline="0" dirty="0"/>
                            <a:t> </a:t>
                          </a:r>
                          <a:r>
                            <a:rPr lang="en-US" altLang="zh-CN" sz="2400" baseline="0" dirty="0"/>
                            <a:t>dup.</a:t>
                          </a:r>
                          <a:r>
                            <a:rPr lang="zh-CN" altLang="en-US" sz="2400" baseline="0" dirty="0"/>
                            <a:t> </a:t>
                          </a:r>
                          <a:r>
                            <a:rPr lang="en-US" altLang="zh-CN" sz="2400" baseline="0" dirty="0"/>
                            <a:t>elimination</a:t>
                          </a:r>
                          <a:r>
                            <a:rPr lang="en-US" altLang="zh-CN" sz="2400" dirty="0"/>
                            <a:t>)</a:t>
                          </a:r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a:t>O(</a:t>
                          </a:r>
                          <a:r>
                            <a:rPr lang="en-US" altLang="zh-CN" sz="28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3200" b="0" i="1" smtClean="0">
                                  <a:latin typeface="Cambria Math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altLang="zh-CN" sz="2400" dirty="0"/>
                            <a:t>(w/o</a:t>
                          </a:r>
                          <a:r>
                            <a:rPr lang="zh-CN" altLang="en-US" sz="2400" dirty="0"/>
                            <a:t> </a:t>
                          </a:r>
                          <a:r>
                            <a:rPr lang="en-US" altLang="zh-CN" sz="2400" dirty="0"/>
                            <a:t>dup.</a:t>
                          </a:r>
                          <a:r>
                            <a:rPr lang="zh-CN" altLang="en-US" sz="2400" dirty="0"/>
                            <a:t> </a:t>
                          </a:r>
                          <a:r>
                            <a:rPr lang="en-US" altLang="zh-CN" sz="2400" dirty="0"/>
                            <a:t>elimination),</a:t>
                          </a:r>
                          <a:r>
                            <a:rPr lang="zh-CN" altLang="en-US" sz="2400" dirty="0"/>
                            <a:t> </a:t>
                          </a:r>
                          <a:r>
                            <a:rPr lang="en-US" altLang="zh-CN" sz="2400" dirty="0"/>
                            <a:t>GROUP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i="0" dirty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err="1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err="1">
                              <a:latin typeface="Times New Roman" pitchFamily="18" charset="0"/>
                              <a:cs typeface="Times New Roman" pitchFamily="18" charset="0"/>
                            </a:rPr>
                            <a:t>log</a:t>
                          </a:r>
                          <a:r>
                            <a:rPr lang="en-US" altLang="zh-CN" sz="2800" i="1" dirty="0" err="1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i="0" dirty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err="1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err="1">
                              <a:latin typeface="Times New Roman" pitchFamily="18" charset="0"/>
                              <a:cs typeface="Times New Roman" pitchFamily="18" charset="0"/>
                            </a:rPr>
                            <a:t>log</a:t>
                          </a:r>
                          <a:r>
                            <a:rPr lang="en-US" altLang="zh-CN" sz="2800" i="1" dirty="0" err="1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i="0" dirty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i="0" baseline="30000" dirty="0">
                              <a:latin typeface="Times New Roman" pitchFamily="18" charset="0"/>
                              <a:cs typeface="Times New Roman" pitchFamily="18" charset="0"/>
                              <a:sym typeface="Mathematica1"/>
                            </a:rPr>
                            <a:t>2</a:t>
                          </a:r>
                          <a:r>
                            <a:rPr lang="en-US" altLang="zh-CN" sz="2800" dirty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0938691"/>
                  </p:ext>
                </p:extLst>
              </p:nvPr>
            </p:nvGraphicFramePr>
            <p:xfrm>
              <a:off x="1691680" y="2780928"/>
              <a:ext cx="6715174" cy="3143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41696"/>
                    <a:gridCol w="2273478"/>
                  </a:tblGrid>
                  <a:tr h="6286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cap="none" spc="0" dirty="0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Operation</a:t>
                          </a:r>
                          <a:endParaRPr lang="zh-CN" altLang="en-US" sz="3200" b="0" cap="none" spc="0" dirty="0">
                            <a:ln w="10160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2000" dir="540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3200" b="0" cap="none" spc="0" dirty="0" smtClean="0">
                              <a:ln w="10160">
                                <a:solidFill>
                                  <a:schemeClr val="accent1"/>
                                </a:solidFill>
                                <a:prstDash val="solid"/>
                              </a:ln>
                              <a:solidFill>
                                <a:srgbClr val="FFFFFF"/>
                              </a:solidFill>
                              <a:effectLst>
                                <a:outerShdw blurRad="38100" dist="32000" dir="5400000" algn="tl">
                                  <a:srgbClr val="000000">
                                    <a:alpha val="30000"/>
                                  </a:srgbClr>
                                </a:outerShdw>
                              </a:effectLst>
                            </a:rPr>
                            <a:t>Complexity</a:t>
                          </a:r>
                          <a:endParaRPr lang="zh-CN" altLang="en-US" sz="3200" b="0" cap="none" spc="0" dirty="0">
                            <a:ln w="10160">
                              <a:solidFill>
                                <a:schemeClr val="accent1"/>
                              </a:solidFill>
                              <a:prstDash val="solid"/>
                            </a:ln>
                            <a:solidFill>
                              <a:srgbClr val="FFFFFF"/>
                            </a:solidFill>
                            <a:effectLst>
                              <a:outerShdw blurRad="38100" dist="32000" dir="5400000" algn="tl">
                                <a:srgbClr val="000000">
                                  <a:alpha val="30000"/>
                                </a:srgbClr>
                              </a:outerShdw>
                            </a:effectLst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37" t="-100971" r="-51644" b="-319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O(</a:t>
                          </a:r>
                          <a:r>
                            <a:rPr lang="en-US" altLang="zh-CN" sz="28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3"/>
                          <a:stretch>
                            <a:fillRect l="-137" t="-199038" r="-51644" b="-216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log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log</a:t>
                          </a:r>
                          <a:r>
                            <a:rPr lang="en-US" altLang="zh-CN" sz="2800" i="1" dirty="0" err="1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  <a:tr h="628654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i="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O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(</a:t>
                          </a:r>
                          <a:r>
                            <a:rPr lang="en-US" altLang="zh-CN" sz="2800" i="1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n</a:t>
                          </a:r>
                          <a:r>
                            <a:rPr lang="en-US" altLang="zh-CN" sz="2800" i="0" baseline="30000" dirty="0" smtClean="0">
                              <a:latin typeface="Times New Roman" pitchFamily="18" charset="0"/>
                              <a:cs typeface="Times New Roman" pitchFamily="18" charset="0"/>
                              <a:sym typeface="Mathematica1"/>
                            </a:rPr>
                            <a:t>2</a:t>
                          </a:r>
                          <a:r>
                            <a:rPr lang="en-US" altLang="zh-CN" sz="2800" dirty="0" smtClean="0">
                              <a:latin typeface="Times New Roman" pitchFamily="18" charset="0"/>
                              <a:cs typeface="Times New Roman" pitchFamily="18" charset="0"/>
                            </a:rPr>
                            <a:t>)</a:t>
                          </a:r>
                          <a:endParaRPr lang="zh-CN" altLang="en-US" sz="2800" dirty="0" smtClean="0">
                            <a:latin typeface="Times New Roman" pitchFamily="18" charset="0"/>
                            <a:cs typeface="Times New Roman" pitchFamily="18" charset="0"/>
                          </a:endParaRPr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5124" name="Object 11"/>
          <p:cNvGraphicFramePr>
            <a:graphicFrameLocks noChangeAspect="1"/>
          </p:cNvGraphicFramePr>
          <p:nvPr/>
        </p:nvGraphicFramePr>
        <p:xfrm>
          <a:off x="2768600" y="4810125"/>
          <a:ext cx="17160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" name="Equation" r:id="rId4" imgW="863280" imgH="203040" progId="Equation.3">
                  <p:embed/>
                </p:oleObj>
              </mc:Choice>
              <mc:Fallback>
                <p:oleObj name="Equation" r:id="rId4" imgW="86328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4810125"/>
                        <a:ext cx="171608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2"/>
          <p:cNvGraphicFramePr>
            <a:graphicFrameLocks noChangeAspect="1"/>
          </p:cNvGraphicFramePr>
          <p:nvPr/>
        </p:nvGraphicFramePr>
        <p:xfrm>
          <a:off x="3440113" y="5534025"/>
          <a:ext cx="2270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" name="Equation" r:id="rId6" imgW="114120" imgH="126720" progId="Equation.3">
                  <p:embed/>
                </p:oleObj>
              </mc:Choice>
              <mc:Fallback>
                <p:oleObj name="Equation" r:id="rId6" imgW="114120" imgH="1267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5534025"/>
                        <a:ext cx="2270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Types of Optimization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Exhaustive search</a:t>
            </a:r>
          </a:p>
          <a:p>
            <a:pPr lvl="1" eaLnBrk="1" hangingPunct="1"/>
            <a:r>
              <a:rPr lang="en-US" altLang="zh-CN"/>
              <a:t>Workable for </a:t>
            </a:r>
            <a:r>
              <a:rPr lang="en-US" altLang="zh-CN">
                <a:solidFill>
                  <a:srgbClr val="C00000"/>
                </a:solidFill>
              </a:rPr>
              <a:t>small</a:t>
            </a:r>
            <a:r>
              <a:rPr lang="en-US" altLang="zh-CN"/>
              <a:t> solution space</a:t>
            </a:r>
          </a:p>
          <a:p>
            <a:pPr eaLnBrk="1" hangingPunct="1"/>
            <a:r>
              <a:rPr lang="en-US" altLang="zh-CN"/>
              <a:t>Heuristics</a:t>
            </a:r>
          </a:p>
          <a:p>
            <a:pPr lvl="1" eaLnBrk="1" hangingPunct="1"/>
            <a:r>
              <a:rPr lang="en-US" altLang="zh-CN"/>
              <a:t>Perform         first, </a:t>
            </a:r>
            <a:r>
              <a:rPr lang="en-US" altLang="zh-CN" sz="4000" i="1">
                <a:latin typeface="Times New Roman" charset="0"/>
              </a:rPr>
              <a:t>semi-join</a:t>
            </a:r>
            <a:r>
              <a:rPr lang="en-US" altLang="zh-CN"/>
              <a:t>, etc. for </a:t>
            </a:r>
            <a:r>
              <a:rPr lang="en-US" altLang="zh-CN">
                <a:solidFill>
                  <a:srgbClr val="C00000"/>
                </a:solidFill>
              </a:rPr>
              <a:t>large</a:t>
            </a:r>
            <a:r>
              <a:rPr lang="en-US" altLang="zh-CN"/>
              <a:t> solution space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00C48B1-078D-4643-839F-B08A9D50F17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29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Object 6"/>
          <p:cNvGraphicFramePr>
            <a:graphicFrameLocks noChangeAspect="1"/>
          </p:cNvGraphicFramePr>
          <p:nvPr/>
        </p:nvGraphicFramePr>
        <p:xfrm>
          <a:off x="3419475" y="3357563"/>
          <a:ext cx="7715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r:id="rId3" imgW="304800" imgH="152400" progId="Unknown">
                  <p:embed/>
                </p:oleObj>
              </mc:Choice>
              <mc:Fallback>
                <p:oleObj r:id="rId3" imgW="304800" imgH="152400" progId="Unknown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357563"/>
                        <a:ext cx="7715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SQL: </a:t>
            </a:r>
            <a:r>
              <a:rPr lang="en-US" altLang="zh-CN" sz="3100" dirty="0">
                <a:solidFill>
                  <a:schemeClr val="tx2">
                    <a:satMod val="130000"/>
                  </a:schemeClr>
                </a:solidFill>
              </a:rPr>
              <a:t>Non-Procedural Language of RDB</a:t>
            </a:r>
            <a:endParaRPr lang="en-US" altLang="zh-CN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Tuple calculus</a:t>
            </a:r>
          </a:p>
          <a:p>
            <a:pPr lvl="1" eaLnBrk="1" hangingPunct="1"/>
            <a:r>
              <a:rPr lang="fr-FR" altLang="zh-CN">
                <a:latin typeface="Times New Roman" charset="0"/>
              </a:rPr>
              <a:t>{ </a:t>
            </a:r>
            <a:r>
              <a:rPr lang="fr-FR" altLang="zh-CN" i="1">
                <a:latin typeface="Times New Roman" charset="0"/>
              </a:rPr>
              <a:t>t </a:t>
            </a:r>
            <a:r>
              <a:rPr lang="fr-FR" altLang="zh-CN">
                <a:latin typeface="Times New Roman" charset="0"/>
              </a:rPr>
              <a:t>| </a:t>
            </a:r>
            <a:r>
              <a:rPr lang="fr-FR" altLang="zh-CN" i="1">
                <a:latin typeface="Times New Roman" charset="0"/>
              </a:rPr>
              <a:t>F</a:t>
            </a:r>
            <a:r>
              <a:rPr lang="fr-FR" altLang="zh-CN">
                <a:latin typeface="Times New Roman" charset="0"/>
              </a:rPr>
              <a:t>(</a:t>
            </a:r>
            <a:r>
              <a:rPr lang="fr-FR" altLang="zh-CN" i="1">
                <a:latin typeface="Times New Roman" charset="0"/>
              </a:rPr>
              <a:t>t</a:t>
            </a:r>
            <a:r>
              <a:rPr lang="fr-FR" altLang="zh-CN">
                <a:latin typeface="Times New Roman" charset="0"/>
              </a:rPr>
              <a:t>)</a:t>
            </a:r>
            <a:r>
              <a:rPr lang="fr-FR" altLang="zh-CN" i="1">
                <a:latin typeface="Times New Roman" charset="0"/>
              </a:rPr>
              <a:t> </a:t>
            </a:r>
            <a:r>
              <a:rPr lang="fr-FR" altLang="zh-CN">
                <a:latin typeface="Times New Roman" charset="0"/>
              </a:rPr>
              <a:t>} </a:t>
            </a:r>
            <a:r>
              <a:rPr lang="en-US" altLang="zh-CN"/>
              <a:t>where:</a:t>
            </a:r>
          </a:p>
          <a:p>
            <a:pPr lvl="2" eaLnBrk="1" hangingPunct="1"/>
            <a:r>
              <a:rPr lang="en-US" altLang="zh-CN" i="1">
                <a:latin typeface="Times New Roman" charset="0"/>
              </a:rPr>
              <a:t>t </a:t>
            </a:r>
            <a:r>
              <a:rPr lang="en-US" altLang="zh-CN">
                <a:latin typeface="Times New Roman" charset="0"/>
              </a:rPr>
              <a:t>: tuple variable</a:t>
            </a:r>
          </a:p>
          <a:p>
            <a:pPr lvl="2" eaLnBrk="1" hangingPunct="1"/>
            <a:r>
              <a:rPr lang="en-US" altLang="zh-CN" i="1">
                <a:latin typeface="Times New Roman" charset="0"/>
              </a:rPr>
              <a:t>F</a:t>
            </a:r>
            <a:r>
              <a:rPr lang="en-US" altLang="zh-CN">
                <a:latin typeface="Times New Roman" charset="0"/>
              </a:rPr>
              <a:t>(</a:t>
            </a:r>
            <a:r>
              <a:rPr lang="en-US" altLang="zh-CN" i="1">
                <a:latin typeface="Times New Roman" charset="0"/>
              </a:rPr>
              <a:t>t</a:t>
            </a:r>
            <a:r>
              <a:rPr lang="en-US" altLang="zh-CN">
                <a:latin typeface="Times New Roman" charset="0"/>
              </a:rPr>
              <a:t>) : well formed formula</a:t>
            </a:r>
          </a:p>
          <a:p>
            <a:pPr eaLnBrk="1" hangingPunct="1"/>
            <a:r>
              <a:rPr lang="en-US" altLang="zh-CN"/>
              <a:t>Example</a:t>
            </a:r>
          </a:p>
          <a:p>
            <a:pPr lvl="1" eaLnBrk="1" hangingPunct="1"/>
            <a:r>
              <a:rPr lang="en-US" altLang="zh-CN"/>
              <a:t>Get the No. and name of all managers</a:t>
            </a:r>
          </a:p>
          <a:p>
            <a:pPr lvl="1" eaLnBrk="1" hangingPunct="1"/>
            <a:endParaRPr lang="zh-CN" altLang="en-US"/>
          </a:p>
          <a:p>
            <a:pPr lvl="1" eaLnBrk="1" hangingPunct="1">
              <a:buFont typeface="Verdana" charset="0"/>
              <a:buNone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ECB1AB1-E041-B744-9672-9F4C3BF3C93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10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1026" name="Object 1"/>
          <p:cNvGraphicFramePr>
            <a:graphicFrameLocks noChangeAspect="1"/>
          </p:cNvGraphicFramePr>
          <p:nvPr/>
        </p:nvGraphicFramePr>
        <p:xfrm>
          <a:off x="1071563" y="4643438"/>
          <a:ext cx="79644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9" name="Equation" r:id="rId3" imgW="3492360" imgH="215640" progId="Equation.3">
                  <p:embed/>
                </p:oleObj>
              </mc:Choice>
              <mc:Fallback>
                <p:oleObj name="Equation" r:id="rId3" imgW="3492360" imgH="215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643438"/>
                        <a:ext cx="7964487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Optimization Timing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Static</a:t>
            </a:r>
          </a:p>
          <a:p>
            <a:pPr lvl="1" eaLnBrk="1" hangingPunct="1"/>
            <a:r>
              <a:rPr lang="en-US" altLang="zh-CN" dirty="0"/>
              <a:t>Do it </a:t>
            </a:r>
            <a:r>
              <a:rPr lang="en-US" altLang="zh-CN" dirty="0">
                <a:solidFill>
                  <a:srgbClr val="C00000"/>
                </a:solidFill>
              </a:rPr>
              <a:t>at compiling time</a:t>
            </a:r>
            <a:r>
              <a:rPr lang="en-US" altLang="zh-CN" dirty="0"/>
              <a:t> by using statistics, optimized once, but executed many times.</a:t>
            </a:r>
          </a:p>
          <a:p>
            <a:pPr eaLnBrk="1" hangingPunct="1"/>
            <a:r>
              <a:rPr lang="en-US" altLang="zh-CN" dirty="0"/>
              <a:t>Dynamic</a:t>
            </a:r>
          </a:p>
          <a:p>
            <a:pPr lvl="1" eaLnBrk="1" hangingPunct="1"/>
            <a:r>
              <a:rPr lang="en-US" altLang="zh-CN" dirty="0"/>
              <a:t>Do it </a:t>
            </a:r>
            <a:r>
              <a:rPr lang="en-US" altLang="zh-CN" dirty="0">
                <a:solidFill>
                  <a:srgbClr val="C00000"/>
                </a:solidFill>
              </a:rPr>
              <a:t>at execution time</a:t>
            </a:r>
            <a:r>
              <a:rPr lang="en-US" altLang="zh-CN" dirty="0"/>
              <a:t>, accurate, repeated for every execution, expensive.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D0FBEE9-71A4-AE46-8ED0-DEC875E8A01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30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Statistics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Facts of</a:t>
            </a:r>
          </a:p>
          <a:p>
            <a:pPr lvl="1" eaLnBrk="1" hangingPunct="1"/>
            <a:r>
              <a:rPr lang="en-US" altLang="zh-CN"/>
              <a:t>Cardinalities</a:t>
            </a:r>
          </a:p>
          <a:p>
            <a:pPr lvl="1" eaLnBrk="1" hangingPunct="1"/>
            <a:r>
              <a:rPr lang="en-US" altLang="zh-CN"/>
              <a:t>Attribute value distribution</a:t>
            </a:r>
          </a:p>
          <a:p>
            <a:pPr lvl="1" eaLnBrk="1" hangingPunct="1"/>
            <a:r>
              <a:rPr lang="en-US" altLang="zh-CN"/>
              <a:t>Size of relation, etc.</a:t>
            </a:r>
            <a:endParaRPr lang="zh-CN" altLang="en-US"/>
          </a:p>
          <a:p>
            <a:pPr eaLnBrk="1" hangingPunct="1"/>
            <a:r>
              <a:rPr lang="en-US" altLang="zh-CN"/>
              <a:t>Provided to query optimizer and periodically updated.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918C8BD-D0A4-3741-A5A5-BB1C677C8D6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31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Decision Site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For query optimization, it may be done by</a:t>
            </a:r>
            <a:endParaRPr lang="zh-CN" altLang="en-US"/>
          </a:p>
          <a:p>
            <a:pPr lvl="1" eaLnBrk="1" hangingPunct="1"/>
            <a:r>
              <a:rPr lang="en-US" altLang="zh-CN" b="1"/>
              <a:t>Single site</a:t>
            </a:r>
            <a:r>
              <a:rPr lang="en-US" altLang="zh-CN"/>
              <a:t> – </a:t>
            </a:r>
            <a:r>
              <a:rPr lang="en-US" altLang="zh-CN" i="1">
                <a:solidFill>
                  <a:srgbClr val="C00000"/>
                </a:solidFill>
                <a:latin typeface="Times New Roman" charset="0"/>
              </a:rPr>
              <a:t>centralized</a:t>
            </a:r>
            <a:r>
              <a:rPr lang="en-US" altLang="zh-CN"/>
              <a:t> approach, or</a:t>
            </a:r>
            <a:endParaRPr lang="zh-CN" altLang="en-US"/>
          </a:p>
          <a:p>
            <a:pPr lvl="1" eaLnBrk="1" hangingPunct="1"/>
            <a:r>
              <a:rPr lang="en-US" altLang="zh-CN" b="1"/>
              <a:t>All the sites involved</a:t>
            </a:r>
            <a:r>
              <a:rPr lang="en-US" altLang="zh-CN"/>
              <a:t> – </a:t>
            </a:r>
            <a:r>
              <a:rPr lang="en-US" altLang="zh-CN" i="1">
                <a:solidFill>
                  <a:srgbClr val="C00000"/>
                </a:solidFill>
                <a:latin typeface="Times New Roman" charset="0"/>
              </a:rPr>
              <a:t>distributed</a:t>
            </a:r>
            <a:r>
              <a:rPr lang="en-US" altLang="zh-CN"/>
              <a:t>, or</a:t>
            </a:r>
            <a:endParaRPr lang="zh-CN" altLang="en-US"/>
          </a:p>
          <a:p>
            <a:pPr lvl="1" eaLnBrk="1" hangingPunct="1"/>
            <a:r>
              <a:rPr lang="en-US" altLang="zh-CN" b="1"/>
              <a:t>Hybrid</a:t>
            </a:r>
            <a:r>
              <a:rPr lang="en-US" altLang="zh-CN"/>
              <a:t> – one site makes major decision in cooperation with other sites making local decisions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69BBC2AB-4260-3849-A187-225DACCF881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32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 Processor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Query processor transforms </a:t>
            </a:r>
            <a:r>
              <a:rPr lang="en-US" altLang="zh-CN" dirty="0">
                <a:solidFill>
                  <a:srgbClr val="FF0000"/>
                </a:solidFill>
              </a:rPr>
              <a:t>queries</a:t>
            </a:r>
            <a:r>
              <a:rPr lang="en-US" altLang="zh-CN" dirty="0"/>
              <a:t> into </a:t>
            </a:r>
            <a:r>
              <a:rPr lang="en-US" altLang="zh-CN" dirty="0">
                <a:solidFill>
                  <a:srgbClr val="FF0000"/>
                </a:solidFill>
              </a:rPr>
              <a:t>procedural operations </a:t>
            </a:r>
            <a:r>
              <a:rPr lang="en-US" altLang="zh-CN" dirty="0"/>
              <a:t>to access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183B86E-B0D8-1346-AE6B-3C3BB2505AB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16391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pic>
        <p:nvPicPr>
          <p:cNvPr id="1639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3500438"/>
            <a:ext cx="66008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 Processor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Distributed query processor has to deal with</a:t>
            </a:r>
            <a:endParaRPr lang="zh-CN" altLang="en-US"/>
          </a:p>
          <a:p>
            <a:pPr lvl="1" eaLnBrk="1" hangingPunct="1"/>
            <a:r>
              <a:rPr lang="en-US" altLang="zh-CN" sz="4400"/>
              <a:t>query decomposition</a:t>
            </a:r>
            <a:r>
              <a:rPr lang="en-US" altLang="zh-CN"/>
              <a:t>, and</a:t>
            </a:r>
            <a:endParaRPr lang="zh-CN" altLang="en-US" sz="4400"/>
          </a:p>
          <a:p>
            <a:pPr lvl="1" eaLnBrk="1" hangingPunct="1"/>
            <a:r>
              <a:rPr lang="en-US" altLang="zh-CN" sz="4400"/>
              <a:t>data localization</a:t>
            </a:r>
            <a:endParaRPr lang="zh-CN" altLang="en-US" sz="4400"/>
          </a:p>
          <a:p>
            <a:pPr eaLnBrk="1" hangingPunct="1"/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236D1D8-0E91-7E40-89DE-9E77C317628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17415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tx2">
                    <a:satMod val="130000"/>
                  </a:schemeClr>
                </a:solidFill>
              </a:rPr>
              <a:t>Query Processing Problems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CFFDD54-57AD-6746-B355-E15A1084B60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Centralized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 2" pitchFamily="18" charset="2"/>
              <a:buChar char=""/>
              <a:defRPr/>
            </a:pPr>
            <a:r>
              <a:rPr lang="en-US" altLang="zh-CN" dirty="0"/>
              <a:t>Centralized query processor must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buFont typeface="Verdana" pitchFamily="34" charset="0"/>
              <a:buChar char="◦"/>
              <a:defRPr/>
            </a:pPr>
            <a:r>
              <a:rPr lang="en-US" altLang="zh-CN" sz="3600" dirty="0"/>
              <a:t>transform calculus query into algebra operations</a:t>
            </a:r>
            <a:r>
              <a:rPr lang="en-US" altLang="zh-CN" dirty="0"/>
              <a:t>, and</a:t>
            </a:r>
            <a:endParaRPr lang="zh-CN" altLang="en-US" dirty="0"/>
          </a:p>
          <a:p>
            <a:pPr lvl="1" eaLnBrk="1" hangingPunct="1">
              <a:lnSpc>
                <a:spcPct val="90000"/>
              </a:lnSpc>
              <a:buFont typeface="Verdana" pitchFamily="34" charset="0"/>
              <a:buChar char="◦"/>
              <a:defRPr/>
            </a:pPr>
            <a:r>
              <a:rPr lang="en-US" altLang="zh-CN" sz="3600" dirty="0"/>
              <a:t>choose the best execution plan</a:t>
            </a:r>
            <a:endParaRPr lang="zh-CN" altLang="en-US" sz="3600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Char char=""/>
              <a:defRPr/>
            </a:pPr>
            <a:r>
              <a:rPr lang="en-US" altLang="zh-CN" dirty="0"/>
              <a:t>Example: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SELECT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ENAME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FROM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EMP E,ASG G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WHERE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E.ENO = G.ENO</a:t>
            </a:r>
          </a:p>
          <a:p>
            <a:pPr eaLnBrk="1" hangingPunct="1">
              <a:lnSpc>
                <a:spcPct val="90000"/>
              </a:lnSpc>
              <a:buFont typeface="Wingdings 2" pitchFamily="18" charset="2"/>
              <a:buNone/>
              <a:defRPr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altLang="zh-CN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 RESP=“Manager”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Font typeface="Wingdings 2" pitchFamily="18" charset="2"/>
              <a:buChar char=""/>
              <a:defRPr/>
            </a:pP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5CAFA66-AF78-474F-B27F-D838855CEBE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19463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Centralized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</a:p>
        </p:txBody>
      </p:sp>
      <p:sp>
        <p:nvSpPr>
          <p:cNvPr id="307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Relational Algebra 1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Relational Algebra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93E61E7-A6F9-8A4C-8347-E1F85038F2C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</a:t>
            </a:fld>
            <a:endParaRPr lang="zh-CN" altLang="en-US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30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3081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643063" y="3857625"/>
          <a:ext cx="61658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公式" r:id="rId3" imgW="2082600" imgH="241200" progId="Equation.3">
                  <p:embed/>
                </p:oleObj>
              </mc:Choice>
              <mc:Fallback>
                <p:oleObj name="公式" r:id="rId3" imgW="2082600" imgH="24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857625"/>
                        <a:ext cx="616585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1643063" y="2214563"/>
          <a:ext cx="71802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Equation" r:id="rId5" imgW="2425680" imgH="241200" progId="Equation.3">
                  <p:embed/>
                </p:oleObj>
              </mc:Choice>
              <mc:Fallback>
                <p:oleObj name="Equation" r:id="rId5" imgW="24256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214563"/>
                        <a:ext cx="7180262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Rectangle 11"/>
          <p:cNvSpPr>
            <a:spLocks noChangeArrowheads="1"/>
          </p:cNvSpPr>
          <p:nvPr/>
        </p:nvSpPr>
        <p:spPr bwMode="auto">
          <a:xfrm>
            <a:off x="1571625" y="4786313"/>
            <a:ext cx="6429375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C00000"/>
                </a:solidFill>
                <a:latin typeface="Gill Sans MT" charset="0"/>
                <a:ea typeface="华文中宋" charset="-122"/>
              </a:rPr>
              <a:t>Execution </a:t>
            </a:r>
            <a:r>
              <a:rPr lang="en-US" altLang="zh-CN" sz="4000">
                <a:solidFill>
                  <a:srgbClr val="C00000"/>
                </a:solidFill>
                <a:latin typeface="Gill Sans MT" charset="0"/>
                <a:ea typeface="华文中宋" charset="-122"/>
              </a:rPr>
              <a:t>plan 2</a:t>
            </a:r>
            <a:r>
              <a:rPr lang="en-US" altLang="zh-CN" sz="2800">
                <a:solidFill>
                  <a:srgbClr val="C00000"/>
                </a:solidFill>
                <a:latin typeface="Gill Sans MT" charset="0"/>
                <a:ea typeface="华文中宋" charset="-122"/>
              </a:rPr>
              <a:t> is better for consuming less resources!</a:t>
            </a:r>
            <a:endParaRPr lang="zh-CN" altLang="en-US" sz="2800">
              <a:solidFill>
                <a:srgbClr val="C0000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E752-7BB3-E24D-9C05-54D34A3F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Distributed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Processing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3CAD-DDE1-D943-A115-EE1EB4CE0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distributed system, relational algebra is not enough to express execution strategies.</a:t>
            </a:r>
          </a:p>
          <a:p>
            <a:r>
              <a:rPr lang="en-US" dirty="0"/>
              <a:t>Besides the choice of ordering relational algebra operators, the distributed query processor must also 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select the best sites to process data</a:t>
            </a:r>
            <a:r>
              <a:rPr lang="en-US" dirty="0"/>
              <a:t>, and</a:t>
            </a:r>
          </a:p>
          <a:p>
            <a:pPr lvl="1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possibly the way data should be transformed</a:t>
            </a:r>
            <a:r>
              <a:rPr lang="en-US" dirty="0"/>
              <a:t>.</a:t>
            </a:r>
            <a:endParaRPr lang="en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DE84B-D444-644A-A00C-FD22E5FA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DB72E-365B-A746-A6A1-536B278A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C77CE-B62A-6D4F-9215-2FB49D08B251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9303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1409</TotalTime>
  <Words>1136</Words>
  <Application>Microsoft Macintosh PowerPoint</Application>
  <PresentationFormat>On-screen Show (4:3)</PresentationFormat>
  <Paragraphs>217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Calibri</vt:lpstr>
      <vt:lpstr>Cambria Math</vt:lpstr>
      <vt:lpstr>Courier New</vt:lpstr>
      <vt:lpstr>Gill Sans MT</vt:lpstr>
      <vt:lpstr>Times New Roman</vt:lpstr>
      <vt:lpstr>Verdana</vt:lpstr>
      <vt:lpstr>Wingdings 2</vt:lpstr>
      <vt:lpstr>Solstice</vt:lpstr>
      <vt:lpstr>Equation</vt:lpstr>
      <vt:lpstr>公式</vt:lpstr>
      <vt:lpstr>Unknown</vt:lpstr>
      <vt:lpstr>Distributed Database Systems</vt:lpstr>
      <vt:lpstr>SQL: Non-Procedural Language of RDB</vt:lpstr>
      <vt:lpstr>SQL: Non-Procedural Language of RDB</vt:lpstr>
      <vt:lpstr>Query Processor</vt:lpstr>
      <vt:lpstr>Query Processor</vt:lpstr>
      <vt:lpstr>Query Processing Problems</vt:lpstr>
      <vt:lpstr>Centralized Query Processing</vt:lpstr>
      <vt:lpstr>Centralized Query Processing</vt:lpstr>
      <vt:lpstr>Distributed Query Processing</vt:lpstr>
      <vt:lpstr>Distributed Query Processing</vt:lpstr>
      <vt:lpstr>Distributed Query Processing</vt:lpstr>
      <vt:lpstr>Distributed Query Processing</vt:lpstr>
      <vt:lpstr>Distributed Query Processing</vt:lpstr>
      <vt:lpstr>Distributed Query Processing</vt:lpstr>
      <vt:lpstr>Distributed Query Processing</vt:lpstr>
      <vt:lpstr>Distributed Query Processing</vt:lpstr>
      <vt:lpstr>Distributed Query Processing</vt:lpstr>
      <vt:lpstr>Distributed Query Processing</vt:lpstr>
      <vt:lpstr>Overview of Query Processing</vt:lpstr>
      <vt:lpstr>PowerPoint Presentation</vt:lpstr>
      <vt:lpstr>Query Decomposition</vt:lpstr>
      <vt:lpstr>Data Localization</vt:lpstr>
      <vt:lpstr>Distributed Optimization</vt:lpstr>
      <vt:lpstr>Distributed Execution</vt:lpstr>
      <vt:lpstr>Objectives of Query Processing</vt:lpstr>
      <vt:lpstr>Objectives of Query Processing</vt:lpstr>
      <vt:lpstr>Objectives of Query Processing</vt:lpstr>
      <vt:lpstr>Complexity of Relational Algebra Operations</vt:lpstr>
      <vt:lpstr>Types of Optimization</vt:lpstr>
      <vt:lpstr>Optimization Timing</vt:lpstr>
      <vt:lpstr>Statistics</vt:lpstr>
      <vt:lpstr>Decision Site</vt:lpstr>
    </vt:vector>
  </TitlesOfParts>
  <Company>DB Group, 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 举</cp:lastModifiedBy>
  <cp:revision>396</cp:revision>
  <dcterms:created xsi:type="dcterms:W3CDTF">2007-09-19T09:41:51Z</dcterms:created>
  <dcterms:modified xsi:type="dcterms:W3CDTF">2021-10-11T14:10:01Z</dcterms:modified>
</cp:coreProperties>
</file>