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9"/>
  </p:notesMasterIdLst>
  <p:handoutMasterIdLst>
    <p:handoutMasterId r:id="rId100"/>
  </p:handoutMasterIdLst>
  <p:sldIdLst>
    <p:sldId id="256" r:id="rId2"/>
    <p:sldId id="257" r:id="rId3"/>
    <p:sldId id="274" r:id="rId4"/>
    <p:sldId id="292" r:id="rId5"/>
    <p:sldId id="293" r:id="rId6"/>
    <p:sldId id="294" r:id="rId7"/>
    <p:sldId id="277" r:id="rId8"/>
    <p:sldId id="329" r:id="rId9"/>
    <p:sldId id="275" r:id="rId10"/>
    <p:sldId id="330" r:id="rId11"/>
    <p:sldId id="331" r:id="rId12"/>
    <p:sldId id="332" r:id="rId13"/>
    <p:sldId id="299" r:id="rId14"/>
    <p:sldId id="347" r:id="rId15"/>
    <p:sldId id="333" r:id="rId16"/>
    <p:sldId id="334" r:id="rId17"/>
    <p:sldId id="335" r:id="rId18"/>
    <p:sldId id="336" r:id="rId19"/>
    <p:sldId id="337" r:id="rId20"/>
    <p:sldId id="338" r:id="rId21"/>
    <p:sldId id="29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8" r:id="rId31"/>
    <p:sldId id="349" r:id="rId32"/>
    <p:sldId id="350" r:id="rId33"/>
    <p:sldId id="351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87" r:id="rId44"/>
    <p:sldId id="388" r:id="rId45"/>
    <p:sldId id="310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52" r:id="rId61"/>
    <p:sldId id="390" r:id="rId62"/>
    <p:sldId id="389" r:id="rId63"/>
    <p:sldId id="391" r:id="rId64"/>
    <p:sldId id="353" r:id="rId65"/>
    <p:sldId id="354" r:id="rId66"/>
    <p:sldId id="355" r:id="rId67"/>
    <p:sldId id="356" r:id="rId68"/>
    <p:sldId id="357" r:id="rId69"/>
    <p:sldId id="358" r:id="rId70"/>
    <p:sldId id="359" r:id="rId71"/>
    <p:sldId id="360" r:id="rId72"/>
    <p:sldId id="361" r:id="rId73"/>
    <p:sldId id="362" r:id="rId74"/>
    <p:sldId id="363" r:id="rId75"/>
    <p:sldId id="364" r:id="rId76"/>
    <p:sldId id="365" r:id="rId77"/>
    <p:sldId id="366" r:id="rId78"/>
    <p:sldId id="367" r:id="rId79"/>
    <p:sldId id="368" r:id="rId80"/>
    <p:sldId id="369" r:id="rId81"/>
    <p:sldId id="370" r:id="rId82"/>
    <p:sldId id="371" r:id="rId83"/>
    <p:sldId id="372" r:id="rId84"/>
    <p:sldId id="373" r:id="rId85"/>
    <p:sldId id="374" r:id="rId86"/>
    <p:sldId id="375" r:id="rId87"/>
    <p:sldId id="376" r:id="rId88"/>
    <p:sldId id="377" r:id="rId89"/>
    <p:sldId id="378" r:id="rId90"/>
    <p:sldId id="379" r:id="rId91"/>
    <p:sldId id="380" r:id="rId92"/>
    <p:sldId id="381" r:id="rId93"/>
    <p:sldId id="382" r:id="rId94"/>
    <p:sldId id="383" r:id="rId95"/>
    <p:sldId id="384" r:id="rId96"/>
    <p:sldId id="385" r:id="rId97"/>
    <p:sldId id="386" r:id="rId9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43" autoAdjust="0"/>
    <p:restoredTop sz="74866"/>
  </p:normalViewPr>
  <p:slideViewPr>
    <p:cSldViewPr>
      <p:cViewPr>
        <p:scale>
          <a:sx n="79" d="100"/>
          <a:sy n="79" d="100"/>
        </p:scale>
        <p:origin x="1496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presProps" Target="presProps.xml"/><Relationship Id="rId102" Type="http://schemas.openxmlformats.org/officeDocument/2006/relationships/viewProps" Target="viewProps.xml"/><Relationship Id="rId103" Type="http://schemas.openxmlformats.org/officeDocument/2006/relationships/theme" Target="theme/theme1.xml"/><Relationship Id="rId10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handoutMaster" Target="handoutMasters/handoutMaster1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B2F193-7495-4725-AE67-86DFCAF2998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2CA27D6-283E-4E80-B578-522D6890290B}">
      <dgm:prSet/>
      <dgm:spPr/>
      <dgm:t>
        <a:bodyPr/>
        <a:lstStyle/>
        <a:p>
          <a:pPr rtl="0"/>
          <a:r>
            <a:rPr lang="en-US" dirty="0" smtClean="0"/>
            <a:t>Completeness</a:t>
          </a:r>
          <a:endParaRPr lang="zh-CN" dirty="0"/>
        </a:p>
      </dgm:t>
    </dgm:pt>
    <dgm:pt modelId="{8AD18876-40E5-4355-9ADA-BF41B3E9F09D}" type="parTrans" cxnId="{E4B3123B-D2E9-4947-9370-D8ED2DF66C13}">
      <dgm:prSet/>
      <dgm:spPr/>
      <dgm:t>
        <a:bodyPr/>
        <a:lstStyle/>
        <a:p>
          <a:endParaRPr lang="zh-CN" altLang="en-US"/>
        </a:p>
      </dgm:t>
    </dgm:pt>
    <dgm:pt modelId="{825E39A4-C25B-481D-B770-55C5F45AFC5F}" type="sibTrans" cxnId="{E4B3123B-D2E9-4947-9370-D8ED2DF66C13}">
      <dgm:prSet/>
      <dgm:spPr/>
      <dgm:t>
        <a:bodyPr/>
        <a:lstStyle/>
        <a:p>
          <a:endParaRPr lang="zh-CN" altLang="en-US"/>
        </a:p>
      </dgm:t>
    </dgm:pt>
    <dgm:pt modelId="{D3D6CB20-4798-4A1A-9DEB-11434C18B489}">
      <dgm:prSet/>
      <dgm:spPr/>
      <dgm:t>
        <a:bodyPr/>
        <a:lstStyle/>
        <a:p>
          <a:pPr rtl="0"/>
          <a:r>
            <a:rPr lang="en-US" dirty="0" smtClean="0">
              <a:latin typeface="Times New Roman" pitchFamily="18" charset="0"/>
              <a:cs typeface="Times New Roman" pitchFamily="18" charset="0"/>
            </a:rPr>
            <a:t>If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is decomposed into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,...,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then for any data item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d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:</a:t>
          </a:r>
          <a:br>
            <a:rPr lang="en-US" dirty="0" smtClean="0">
              <a:latin typeface="Times New Roman" pitchFamily="18" charset="0"/>
              <a:cs typeface="Times New Roman" pitchFamily="18" charset="0"/>
            </a:rPr>
          </a:br>
          <a:r>
            <a:rPr lang="en-US" dirty="0" smtClean="0">
              <a:latin typeface="Times New Roman" pitchFamily="18" charset="0"/>
              <a:cs typeface="Times New Roman" pitchFamily="18" charset="0"/>
            </a:rPr>
            <a:t>	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d</a:t>
          </a:r>
          <a:r>
            <a:rPr lang="en-US" dirty="0" err="1" smtClean="0">
              <a:latin typeface="Times New Roman" pitchFamily="18" charset="0"/>
              <a:cs typeface="Times New Roman" pitchFamily="18" charset="0"/>
              <a:sym typeface="Symbol"/>
            </a:rPr>
            <a:t>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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d</a:t>
          </a:r>
          <a:r>
            <a:rPr lang="en-US" dirty="0" err="1" smtClean="0">
              <a:latin typeface="Times New Roman" pitchFamily="18" charset="0"/>
              <a:cs typeface="Times New Roman" pitchFamily="18" charset="0"/>
              <a:sym typeface="Symbol"/>
            </a:rPr>
            <a:t>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’s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 (one or more 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1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)</a:t>
          </a:r>
          <a:endParaRPr lang="zh-CN" dirty="0">
            <a:latin typeface="Times New Roman" pitchFamily="18" charset="0"/>
            <a:cs typeface="Times New Roman" pitchFamily="18" charset="0"/>
          </a:endParaRPr>
        </a:p>
      </dgm:t>
    </dgm:pt>
    <dgm:pt modelId="{3130B485-2651-4AE9-B021-4B5CC5E029C0}" type="parTrans" cxnId="{5260B0CF-C263-4F88-A5FD-770195BE590A}">
      <dgm:prSet/>
      <dgm:spPr/>
      <dgm:t>
        <a:bodyPr/>
        <a:lstStyle/>
        <a:p>
          <a:endParaRPr lang="zh-CN" altLang="en-US"/>
        </a:p>
      </dgm:t>
    </dgm:pt>
    <dgm:pt modelId="{E4F18151-99AA-4AB4-89C6-48C2980A1C27}" type="sibTrans" cxnId="{5260B0CF-C263-4F88-A5FD-770195BE590A}">
      <dgm:prSet/>
      <dgm:spPr/>
      <dgm:t>
        <a:bodyPr/>
        <a:lstStyle/>
        <a:p>
          <a:endParaRPr lang="zh-CN" altLang="en-US"/>
        </a:p>
      </dgm:t>
    </dgm:pt>
    <dgm:pt modelId="{AFAEAC5A-5FA5-4662-923A-E64AF1BABC09}">
      <dgm:prSet/>
      <dgm:spPr/>
      <dgm:t>
        <a:bodyPr/>
        <a:lstStyle/>
        <a:p>
          <a:pPr rtl="0"/>
          <a:r>
            <a:rPr lang="en-US" dirty="0" smtClean="0"/>
            <a:t>Reconstruction</a:t>
          </a:r>
          <a:endParaRPr lang="zh-CN" dirty="0"/>
        </a:p>
      </dgm:t>
    </dgm:pt>
    <dgm:pt modelId="{9E592B91-B12E-49CF-AED9-219B3A64128F}" type="parTrans" cxnId="{E001B97C-5C24-4C60-9497-7C410064D824}">
      <dgm:prSet/>
      <dgm:spPr/>
      <dgm:t>
        <a:bodyPr/>
        <a:lstStyle/>
        <a:p>
          <a:endParaRPr lang="zh-CN" altLang="en-US"/>
        </a:p>
      </dgm:t>
    </dgm:pt>
    <dgm:pt modelId="{8EE0511E-E19D-49EA-95EC-23655858B865}" type="sibTrans" cxnId="{E001B97C-5C24-4C60-9497-7C410064D824}">
      <dgm:prSet/>
      <dgm:spPr/>
      <dgm:t>
        <a:bodyPr/>
        <a:lstStyle/>
        <a:p>
          <a:endParaRPr lang="zh-CN" altLang="en-US"/>
        </a:p>
      </dgm:t>
    </dgm:pt>
    <dgm:pt modelId="{D9C978D7-8C7A-473D-A4A9-3FC2C0E0BA9F}">
      <dgm:prSet/>
      <dgm:spPr/>
      <dgm:t>
        <a:bodyPr/>
        <a:lstStyle/>
        <a:p>
          <a:pPr rtl="0"/>
          <a:r>
            <a:rPr lang="en-US" dirty="0" smtClean="0">
              <a:latin typeface="Times New Roman" pitchFamily="18" charset="0"/>
              <a:cs typeface="Times New Roman" pitchFamily="18" charset="0"/>
            </a:rPr>
            <a:t>If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is decomposed into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,...,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then 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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zh-CN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s.t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.</a:t>
          </a:r>
          <a:br>
            <a:rPr lang="en-US" dirty="0" smtClean="0">
              <a:latin typeface="Times New Roman" pitchFamily="18" charset="0"/>
              <a:cs typeface="Times New Roman" pitchFamily="18" charset="0"/>
            </a:rPr>
          </a:br>
          <a:r>
            <a:rPr lang="en-US" dirty="0" smtClean="0">
              <a:latin typeface="Times New Roman" pitchFamily="18" charset="0"/>
              <a:cs typeface="Times New Roman" pitchFamily="18" charset="0"/>
            </a:rPr>
            <a:t>	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 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=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...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i="1" baseline="-25000" dirty="0" smtClean="0">
              <a:latin typeface="Times New Roman" pitchFamily="18" charset="0"/>
              <a:cs typeface="Times New Roman" pitchFamily="18" charset="0"/>
            </a:rPr>
            <a:t/>
          </a:r>
          <a:br>
            <a:rPr lang="en-US" i="1" baseline="-25000" dirty="0" smtClean="0">
              <a:latin typeface="Times New Roman" pitchFamily="18" charset="0"/>
              <a:cs typeface="Times New Roman" pitchFamily="18" charset="0"/>
            </a:rPr>
          </a:br>
          <a:r>
            <a:rPr lang="en-US" dirty="0" smtClean="0">
              <a:latin typeface="Times New Roman" pitchFamily="18" charset="0"/>
              <a:cs typeface="Times New Roman" pitchFamily="18" charset="0"/>
            </a:rPr>
            <a:t>where 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is a relational operation</a:t>
          </a:r>
          <a:endParaRPr lang="zh-CN" dirty="0">
            <a:latin typeface="Times New Roman" pitchFamily="18" charset="0"/>
            <a:cs typeface="Times New Roman" pitchFamily="18" charset="0"/>
          </a:endParaRPr>
        </a:p>
      </dgm:t>
    </dgm:pt>
    <dgm:pt modelId="{3469C371-9401-46A1-AD58-7FE936F39B66}" type="parTrans" cxnId="{D4E107AE-BEFB-4DFD-8E1E-962C438DF83F}">
      <dgm:prSet/>
      <dgm:spPr/>
      <dgm:t>
        <a:bodyPr/>
        <a:lstStyle/>
        <a:p>
          <a:endParaRPr lang="zh-CN" altLang="en-US"/>
        </a:p>
      </dgm:t>
    </dgm:pt>
    <dgm:pt modelId="{FF1CC689-7AAC-41D4-8C91-6AC4A1488B30}" type="sibTrans" cxnId="{D4E107AE-BEFB-4DFD-8E1E-962C438DF83F}">
      <dgm:prSet/>
      <dgm:spPr/>
      <dgm:t>
        <a:bodyPr/>
        <a:lstStyle/>
        <a:p>
          <a:endParaRPr lang="zh-CN" altLang="en-US"/>
        </a:p>
      </dgm:t>
    </dgm:pt>
    <dgm:pt modelId="{45DF4D46-17D0-4D73-803F-0386D1DF8BBD}">
      <dgm:prSet/>
      <dgm:spPr/>
      <dgm:t>
        <a:bodyPr/>
        <a:lstStyle/>
        <a:p>
          <a:pPr rtl="0"/>
          <a:r>
            <a:rPr lang="en-US" dirty="0" err="1" smtClean="0"/>
            <a:t>Disjointness</a:t>
          </a:r>
          <a:endParaRPr lang="zh-CN" dirty="0"/>
        </a:p>
      </dgm:t>
    </dgm:pt>
    <dgm:pt modelId="{2D538B0A-04CD-4B81-AFF6-1268BAE71F7E}" type="parTrans" cxnId="{D95A8B70-BD86-46CE-A0A6-B4AB04273AC8}">
      <dgm:prSet/>
      <dgm:spPr/>
      <dgm:t>
        <a:bodyPr/>
        <a:lstStyle/>
        <a:p>
          <a:endParaRPr lang="zh-CN" altLang="en-US"/>
        </a:p>
      </dgm:t>
    </dgm:pt>
    <dgm:pt modelId="{D943783C-5C76-415C-9674-A69FF443AE80}" type="sibTrans" cxnId="{D95A8B70-BD86-46CE-A0A6-B4AB04273AC8}">
      <dgm:prSet/>
      <dgm:spPr/>
      <dgm:t>
        <a:bodyPr/>
        <a:lstStyle/>
        <a:p>
          <a:endParaRPr lang="zh-CN" altLang="en-US"/>
        </a:p>
      </dgm:t>
    </dgm:pt>
    <dgm:pt modelId="{E12A5153-FF29-4078-8A1A-339EFDA41EAD}">
      <dgm:prSet/>
      <dgm:spPr/>
      <dgm:t>
        <a:bodyPr/>
        <a:lstStyle/>
        <a:p>
          <a:pPr rtl="0"/>
          <a:r>
            <a:rPr lang="en-US" dirty="0" smtClean="0">
              <a:latin typeface="Times New Roman" pitchFamily="18" charset="0"/>
              <a:cs typeface="Times New Roman" pitchFamily="18" charset="0"/>
            </a:rPr>
            <a:t>If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is horizontally decomposed into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,...,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then</a:t>
          </a:r>
          <a:br>
            <a:rPr lang="en-US" dirty="0" smtClean="0">
              <a:latin typeface="Times New Roman" pitchFamily="18" charset="0"/>
              <a:cs typeface="Times New Roman" pitchFamily="18" charset="0"/>
            </a:rPr>
          </a:br>
          <a:r>
            <a:rPr lang="en-US" dirty="0" smtClean="0">
              <a:latin typeface="Times New Roman" pitchFamily="18" charset="0"/>
              <a:cs typeface="Times New Roman" pitchFamily="18" charset="0"/>
            </a:rPr>
            <a:t>	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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j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= 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</a:t>
          </a:r>
          <a:b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</a:br>
          <a:r>
            <a:rPr lang="en-US" dirty="0" smtClean="0">
              <a:latin typeface="Times New Roman" pitchFamily="18" charset="0"/>
              <a:cs typeface="Times New Roman" pitchFamily="18" charset="0"/>
            </a:rPr>
            <a:t>for any 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and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 j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s.t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. 1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j</a:t>
          </a:r>
          <a:r>
            <a:rPr lang="en-US" dirty="0" err="1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and 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dirty="0" err="1" smtClean="0">
              <a:latin typeface="Times New Roman" pitchFamily="18" charset="0"/>
              <a:cs typeface="Times New Roman" pitchFamily="18" charset="0"/>
              <a:sym typeface="Symbol"/>
            </a:rPr>
            <a:t>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j</a:t>
          </a:r>
          <a:endParaRPr lang="zh-CN" dirty="0">
            <a:latin typeface="Times New Roman" pitchFamily="18" charset="0"/>
            <a:cs typeface="Times New Roman" pitchFamily="18" charset="0"/>
          </a:endParaRPr>
        </a:p>
      </dgm:t>
    </dgm:pt>
    <dgm:pt modelId="{82475C39-022E-4470-9488-653E9380407B}" type="parTrans" cxnId="{F3BBDA62-E73F-4211-B792-5B6747A56732}">
      <dgm:prSet/>
      <dgm:spPr/>
      <dgm:t>
        <a:bodyPr/>
        <a:lstStyle/>
        <a:p>
          <a:endParaRPr lang="zh-CN" altLang="en-US"/>
        </a:p>
      </dgm:t>
    </dgm:pt>
    <dgm:pt modelId="{0BA5410D-7BAB-4EBC-9A85-BD3CE5633F00}" type="sibTrans" cxnId="{F3BBDA62-E73F-4211-B792-5B6747A56732}">
      <dgm:prSet/>
      <dgm:spPr/>
      <dgm:t>
        <a:bodyPr/>
        <a:lstStyle/>
        <a:p>
          <a:endParaRPr lang="zh-CN" altLang="en-US"/>
        </a:p>
      </dgm:t>
    </dgm:pt>
    <dgm:pt modelId="{71FCD280-5C66-446A-97C6-1172CA6BFB0C}" type="pres">
      <dgm:prSet presAssocID="{6AB2F193-7495-4725-AE67-86DFCAF2998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9E3BF2B-139E-4C4E-8930-9E92684F532E}" type="pres">
      <dgm:prSet presAssocID="{22CA27D6-283E-4E80-B578-522D6890290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5B8044-F077-4A9B-9C4D-B4B3DA4006F5}" type="pres">
      <dgm:prSet presAssocID="{22CA27D6-283E-4E80-B578-522D6890290B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D532A5-833A-468E-8BFF-D4A4557D2657}" type="pres">
      <dgm:prSet presAssocID="{AFAEAC5A-5FA5-4662-923A-E64AF1BABC0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FAE868-51BE-4B46-B87B-57A768EDE2E0}" type="pres">
      <dgm:prSet presAssocID="{AFAEAC5A-5FA5-4662-923A-E64AF1BABC09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27C4AE-146B-4BB2-AAC9-48670090E66F}" type="pres">
      <dgm:prSet presAssocID="{45DF4D46-17D0-4D73-803F-0386D1DF8BB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41C35E-EDDD-43BC-A8A5-3B8A1F589862}" type="pres">
      <dgm:prSet presAssocID="{45DF4D46-17D0-4D73-803F-0386D1DF8BBD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177F7EC-7278-024E-AC6D-C89DC1D7F6AA}" type="presOf" srcId="{45DF4D46-17D0-4D73-803F-0386D1DF8BBD}" destId="{8327C4AE-146B-4BB2-AAC9-48670090E66F}" srcOrd="0" destOrd="0" presId="urn:microsoft.com/office/officeart/2005/8/layout/vList2"/>
    <dgm:cxn modelId="{0769E690-EFCC-894A-A6F0-F4AC78E6E918}" type="presOf" srcId="{E12A5153-FF29-4078-8A1A-339EFDA41EAD}" destId="{5941C35E-EDDD-43BC-A8A5-3B8A1F589862}" srcOrd="0" destOrd="0" presId="urn:microsoft.com/office/officeart/2005/8/layout/vList2"/>
    <dgm:cxn modelId="{D95A8B70-BD86-46CE-A0A6-B4AB04273AC8}" srcId="{6AB2F193-7495-4725-AE67-86DFCAF2998C}" destId="{45DF4D46-17D0-4D73-803F-0386D1DF8BBD}" srcOrd="2" destOrd="0" parTransId="{2D538B0A-04CD-4B81-AFF6-1268BAE71F7E}" sibTransId="{D943783C-5C76-415C-9674-A69FF443AE80}"/>
    <dgm:cxn modelId="{A023D497-9EBC-8D46-8138-8887AE446B34}" type="presOf" srcId="{D9C978D7-8C7A-473D-A4A9-3FC2C0E0BA9F}" destId="{93FAE868-51BE-4B46-B87B-57A768EDE2E0}" srcOrd="0" destOrd="0" presId="urn:microsoft.com/office/officeart/2005/8/layout/vList2"/>
    <dgm:cxn modelId="{5BB2A70F-CFF5-1040-A5F7-D111965B4FF7}" type="presOf" srcId="{6AB2F193-7495-4725-AE67-86DFCAF2998C}" destId="{71FCD280-5C66-446A-97C6-1172CA6BFB0C}" srcOrd="0" destOrd="0" presId="urn:microsoft.com/office/officeart/2005/8/layout/vList2"/>
    <dgm:cxn modelId="{D4E107AE-BEFB-4DFD-8E1E-962C438DF83F}" srcId="{AFAEAC5A-5FA5-4662-923A-E64AF1BABC09}" destId="{D9C978D7-8C7A-473D-A4A9-3FC2C0E0BA9F}" srcOrd="0" destOrd="0" parTransId="{3469C371-9401-46A1-AD58-7FE936F39B66}" sibTransId="{FF1CC689-7AAC-41D4-8C91-6AC4A1488B30}"/>
    <dgm:cxn modelId="{5260B0CF-C263-4F88-A5FD-770195BE590A}" srcId="{22CA27D6-283E-4E80-B578-522D6890290B}" destId="{D3D6CB20-4798-4A1A-9DEB-11434C18B489}" srcOrd="0" destOrd="0" parTransId="{3130B485-2651-4AE9-B021-4B5CC5E029C0}" sibTransId="{E4F18151-99AA-4AB4-89C6-48C2980A1C27}"/>
    <dgm:cxn modelId="{F3BBDA62-E73F-4211-B792-5B6747A56732}" srcId="{45DF4D46-17D0-4D73-803F-0386D1DF8BBD}" destId="{E12A5153-FF29-4078-8A1A-339EFDA41EAD}" srcOrd="0" destOrd="0" parTransId="{82475C39-022E-4470-9488-653E9380407B}" sibTransId="{0BA5410D-7BAB-4EBC-9A85-BD3CE5633F00}"/>
    <dgm:cxn modelId="{A7048ACC-78AB-794B-8951-72E55BF363A6}" type="presOf" srcId="{D3D6CB20-4798-4A1A-9DEB-11434C18B489}" destId="{B85B8044-F077-4A9B-9C4D-B4B3DA4006F5}" srcOrd="0" destOrd="0" presId="urn:microsoft.com/office/officeart/2005/8/layout/vList2"/>
    <dgm:cxn modelId="{010D98CA-F3BF-CC4C-9B02-599A432FD570}" type="presOf" srcId="{22CA27D6-283E-4E80-B578-522D6890290B}" destId="{79E3BF2B-139E-4C4E-8930-9E92684F532E}" srcOrd="0" destOrd="0" presId="urn:microsoft.com/office/officeart/2005/8/layout/vList2"/>
    <dgm:cxn modelId="{E001B97C-5C24-4C60-9497-7C410064D824}" srcId="{6AB2F193-7495-4725-AE67-86DFCAF2998C}" destId="{AFAEAC5A-5FA5-4662-923A-E64AF1BABC09}" srcOrd="1" destOrd="0" parTransId="{9E592B91-B12E-49CF-AED9-219B3A64128F}" sibTransId="{8EE0511E-E19D-49EA-95EC-23655858B865}"/>
    <dgm:cxn modelId="{E4B3123B-D2E9-4947-9370-D8ED2DF66C13}" srcId="{6AB2F193-7495-4725-AE67-86DFCAF2998C}" destId="{22CA27D6-283E-4E80-B578-522D6890290B}" srcOrd="0" destOrd="0" parTransId="{8AD18876-40E5-4355-9ADA-BF41B3E9F09D}" sibTransId="{825E39A4-C25B-481D-B770-55C5F45AFC5F}"/>
    <dgm:cxn modelId="{129F5B1F-C0C2-9342-B4C1-34320A7ECBA5}" type="presOf" srcId="{AFAEAC5A-5FA5-4662-923A-E64AF1BABC09}" destId="{C6D532A5-833A-468E-8BFF-D4A4557D2657}" srcOrd="0" destOrd="0" presId="urn:microsoft.com/office/officeart/2005/8/layout/vList2"/>
    <dgm:cxn modelId="{D7BBD363-282D-6E4A-92D5-052D860C2080}" type="presParOf" srcId="{71FCD280-5C66-446A-97C6-1172CA6BFB0C}" destId="{79E3BF2B-139E-4C4E-8930-9E92684F532E}" srcOrd="0" destOrd="0" presId="urn:microsoft.com/office/officeart/2005/8/layout/vList2"/>
    <dgm:cxn modelId="{2761B6DA-275B-C14A-967A-8428700F0CF4}" type="presParOf" srcId="{71FCD280-5C66-446A-97C6-1172CA6BFB0C}" destId="{B85B8044-F077-4A9B-9C4D-B4B3DA4006F5}" srcOrd="1" destOrd="0" presId="urn:microsoft.com/office/officeart/2005/8/layout/vList2"/>
    <dgm:cxn modelId="{420C4EAE-83EE-334C-A02E-99C50A393519}" type="presParOf" srcId="{71FCD280-5C66-446A-97C6-1172CA6BFB0C}" destId="{C6D532A5-833A-468E-8BFF-D4A4557D2657}" srcOrd="2" destOrd="0" presId="urn:microsoft.com/office/officeart/2005/8/layout/vList2"/>
    <dgm:cxn modelId="{BBEA8D32-E27A-9549-93EA-FDC7F1399EAD}" type="presParOf" srcId="{71FCD280-5C66-446A-97C6-1172CA6BFB0C}" destId="{93FAE868-51BE-4B46-B87B-57A768EDE2E0}" srcOrd="3" destOrd="0" presId="urn:microsoft.com/office/officeart/2005/8/layout/vList2"/>
    <dgm:cxn modelId="{EFE8B7D3-5AD6-3B47-81E7-F7A6D0789694}" type="presParOf" srcId="{71FCD280-5C66-446A-97C6-1172CA6BFB0C}" destId="{8327C4AE-146B-4BB2-AAC9-48670090E66F}" srcOrd="4" destOrd="0" presId="urn:microsoft.com/office/officeart/2005/8/layout/vList2"/>
    <dgm:cxn modelId="{E55A44E0-7588-1C4B-A5FD-7F633B8E7DD5}" type="presParOf" srcId="{71FCD280-5C66-446A-97C6-1172CA6BFB0C}" destId="{5941C35E-EDDD-43BC-A8A5-3B8A1F58986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B63584-37FA-46CF-97B2-2067416414E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334061E-ECB6-4116-A5BD-19BBC064AB94}">
      <dgm:prSet/>
      <dgm:spPr/>
      <dgm:t>
        <a:bodyPr/>
        <a:lstStyle/>
        <a:p>
          <a:pPr rtl="0"/>
          <a:r>
            <a:rPr lang="en-US" dirty="0" smtClean="0"/>
            <a:t>Simple predicates</a:t>
          </a:r>
          <a:endParaRPr lang="zh-CN" dirty="0"/>
        </a:p>
      </dgm:t>
    </dgm:pt>
    <dgm:pt modelId="{A618018E-9E74-4181-815A-20B6DB4CEC62}" type="parTrans" cxnId="{25E9502D-D6AF-488D-8E49-FD45124F6088}">
      <dgm:prSet/>
      <dgm:spPr/>
      <dgm:t>
        <a:bodyPr/>
        <a:lstStyle/>
        <a:p>
          <a:endParaRPr lang="zh-CN" altLang="en-US"/>
        </a:p>
      </dgm:t>
    </dgm:pt>
    <dgm:pt modelId="{82406125-34FB-4049-A42B-D152E12FF04F}" type="sibTrans" cxnId="{25E9502D-D6AF-488D-8E49-FD45124F6088}">
      <dgm:prSet/>
      <dgm:spPr/>
      <dgm:t>
        <a:bodyPr/>
        <a:lstStyle/>
        <a:p>
          <a:endParaRPr lang="zh-CN" altLang="en-US"/>
        </a:p>
      </dgm:t>
    </dgm:pt>
    <dgm:pt modelId="{0F6EE403-900E-4777-83B5-B1491A878D5D}">
      <dgm:prSet/>
      <dgm:spPr/>
      <dgm:t>
        <a:bodyPr/>
        <a:lstStyle/>
        <a:p>
          <a:pPr rtl="0"/>
          <a:r>
            <a:rPr lang="en-US" dirty="0" smtClean="0"/>
            <a:t>TITLE = “Elect. Eng.”</a:t>
          </a:r>
          <a:br>
            <a:rPr lang="en-US" dirty="0" smtClean="0"/>
          </a:br>
          <a:r>
            <a:rPr lang="en-US" dirty="0" smtClean="0"/>
            <a:t>TITLE = “Syst. Anal.”</a:t>
          </a:r>
          <a:br>
            <a:rPr lang="en-US" dirty="0" smtClean="0"/>
          </a:br>
          <a:r>
            <a:rPr lang="en-US" dirty="0" smtClean="0"/>
            <a:t>TITLE = “Mech. Eng.”</a:t>
          </a:r>
          <a:br>
            <a:rPr lang="en-US" dirty="0" smtClean="0"/>
          </a:br>
          <a:r>
            <a:rPr lang="en-US" dirty="0" smtClean="0"/>
            <a:t>TITLE = “Programmer”</a:t>
          </a:r>
          <a:br>
            <a:rPr lang="en-US" dirty="0" smtClean="0"/>
          </a:br>
          <a:r>
            <a:rPr lang="en-US" dirty="0" smtClean="0"/>
            <a:t>SAL &lt; 30000</a:t>
          </a:r>
          <a:br>
            <a:rPr lang="en-US" dirty="0" smtClean="0"/>
          </a:br>
          <a:r>
            <a:rPr lang="en-US" dirty="0" smtClean="0"/>
            <a:t>SAL </a:t>
          </a:r>
          <a:r>
            <a:rPr lang="en-US" dirty="0" smtClean="0">
              <a:sym typeface="Symbol"/>
            </a:rPr>
            <a:t></a:t>
          </a:r>
          <a:r>
            <a:rPr lang="en-US" dirty="0" smtClean="0"/>
            <a:t> 30000</a:t>
          </a:r>
          <a:endParaRPr lang="zh-CN" dirty="0"/>
        </a:p>
      </dgm:t>
    </dgm:pt>
    <dgm:pt modelId="{756D3C7F-1C30-4B2C-85A5-DCE054421618}" type="parTrans" cxnId="{1DF84D8C-B9DC-40CE-953B-1CDFE1DA5359}">
      <dgm:prSet/>
      <dgm:spPr/>
      <dgm:t>
        <a:bodyPr/>
        <a:lstStyle/>
        <a:p>
          <a:endParaRPr lang="zh-CN" altLang="en-US"/>
        </a:p>
      </dgm:t>
    </dgm:pt>
    <dgm:pt modelId="{2AAF0E94-5BB3-40BA-8634-93464D293180}" type="sibTrans" cxnId="{1DF84D8C-B9DC-40CE-953B-1CDFE1DA5359}">
      <dgm:prSet/>
      <dgm:spPr/>
      <dgm:t>
        <a:bodyPr/>
        <a:lstStyle/>
        <a:p>
          <a:endParaRPr lang="zh-CN" altLang="en-US"/>
        </a:p>
      </dgm:t>
    </dgm:pt>
    <dgm:pt modelId="{4B9AD0BD-14E7-4CD9-BE59-AE4BB010544F}">
      <dgm:prSet/>
      <dgm:spPr/>
      <dgm:t>
        <a:bodyPr/>
        <a:lstStyle/>
        <a:p>
          <a:pPr rtl="0"/>
          <a:r>
            <a:rPr lang="en-US" dirty="0" smtClean="0"/>
            <a:t>Midterm predicates</a:t>
          </a:r>
          <a:endParaRPr lang="zh-CN" dirty="0"/>
        </a:p>
      </dgm:t>
    </dgm:pt>
    <dgm:pt modelId="{1F5BFA10-EF83-40D4-84F0-FAEB8BE57EDF}" type="parTrans" cxnId="{99B41166-5387-48FA-9480-4F9833B19E6B}">
      <dgm:prSet/>
      <dgm:spPr/>
      <dgm:t>
        <a:bodyPr/>
        <a:lstStyle/>
        <a:p>
          <a:endParaRPr lang="zh-CN" altLang="en-US"/>
        </a:p>
      </dgm:t>
    </dgm:pt>
    <dgm:pt modelId="{D4AAFE5A-34A6-407F-8C67-8CD34C28D0C9}" type="sibTrans" cxnId="{99B41166-5387-48FA-9480-4F9833B19E6B}">
      <dgm:prSet/>
      <dgm:spPr/>
      <dgm:t>
        <a:bodyPr/>
        <a:lstStyle/>
        <a:p>
          <a:endParaRPr lang="zh-CN" altLang="en-US"/>
        </a:p>
      </dgm:t>
    </dgm:pt>
    <dgm:pt modelId="{F3A33568-00E0-424A-98EC-2D77F0E362F2}">
      <dgm:prSet/>
      <dgm:spPr/>
      <dgm:t>
        <a:bodyPr/>
        <a:lstStyle/>
        <a:p>
          <a:pPr rtl="0"/>
          <a:r>
            <a:rPr lang="en-US" dirty="0" smtClean="0"/>
            <a:t>TITLE = “Elect. Eng.”</a:t>
          </a:r>
          <a:r>
            <a:rPr lang="en-US" dirty="0" smtClean="0">
              <a:sym typeface="Symbol"/>
            </a:rPr>
            <a:t></a:t>
          </a:r>
          <a:r>
            <a:rPr lang="en-US" dirty="0" smtClean="0"/>
            <a:t>SAL &lt; 30000</a:t>
          </a:r>
          <a:br>
            <a:rPr lang="en-US" dirty="0" smtClean="0"/>
          </a:br>
          <a:r>
            <a:rPr lang="en-US" dirty="0" smtClean="0"/>
            <a:t>TITLE = “Elect. </a:t>
          </a:r>
          <a:r>
            <a:rPr lang="da-DK" dirty="0" smtClean="0"/>
            <a:t>Eng.”</a:t>
          </a:r>
          <a:r>
            <a:rPr lang="en-US" dirty="0" smtClean="0">
              <a:sym typeface="Symbol"/>
            </a:rPr>
            <a:t></a:t>
          </a:r>
          <a:r>
            <a:rPr lang="da-DK" dirty="0" smtClean="0"/>
            <a:t>SAL </a:t>
          </a:r>
          <a:r>
            <a:rPr lang="en-US" dirty="0" smtClean="0">
              <a:sym typeface="Symbol"/>
            </a:rPr>
            <a:t></a:t>
          </a:r>
          <a:r>
            <a:rPr lang="da-DK" dirty="0" smtClean="0"/>
            <a:t> 30000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>
              <a:sym typeface="Symbol"/>
            </a:rPr>
            <a:t></a:t>
          </a:r>
          <a:r>
            <a:rPr lang="da-DK" dirty="0" smtClean="0"/>
            <a:t>(TITLE = “Programmer”)</a:t>
          </a:r>
          <a:r>
            <a:rPr lang="en-US" dirty="0" smtClean="0">
              <a:sym typeface="Symbol"/>
            </a:rPr>
            <a:t></a:t>
          </a:r>
          <a:r>
            <a:rPr lang="da-DK" dirty="0" smtClean="0"/>
            <a:t>SAL &lt; 30000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>
              <a:sym typeface="Symbol"/>
            </a:rPr>
            <a:t></a:t>
          </a:r>
          <a:r>
            <a:rPr lang="en-US" dirty="0" smtClean="0"/>
            <a:t>(TITLE = “Programmer”)</a:t>
          </a:r>
          <a:r>
            <a:rPr lang="en-US" dirty="0" smtClean="0">
              <a:sym typeface="Symbol"/>
            </a:rPr>
            <a:t></a:t>
          </a:r>
          <a:r>
            <a:rPr lang="en-US" dirty="0" smtClean="0"/>
            <a:t>SAL </a:t>
          </a:r>
          <a:r>
            <a:rPr lang="en-US" dirty="0" smtClean="0">
              <a:sym typeface="Symbol"/>
            </a:rPr>
            <a:t></a:t>
          </a:r>
          <a:r>
            <a:rPr lang="en-US" dirty="0" smtClean="0"/>
            <a:t> 30000</a:t>
          </a:r>
          <a:br>
            <a:rPr lang="en-US" dirty="0" smtClean="0"/>
          </a:br>
          <a:r>
            <a:rPr lang="en-US" dirty="0" smtClean="0"/>
            <a:t>…</a:t>
          </a:r>
          <a:br>
            <a:rPr lang="en-US" dirty="0" smtClean="0"/>
          </a:br>
          <a:r>
            <a:rPr lang="en-US" dirty="0" smtClean="0"/>
            <a:t>more, but some are meaningless.</a:t>
          </a:r>
          <a:endParaRPr lang="zh-CN" dirty="0"/>
        </a:p>
      </dgm:t>
    </dgm:pt>
    <dgm:pt modelId="{B67F4E93-11A4-455C-B63D-25BFE2533AB3}" type="parTrans" cxnId="{DE22725A-5617-46FD-A81B-8C41A0554732}">
      <dgm:prSet/>
      <dgm:spPr/>
      <dgm:t>
        <a:bodyPr/>
        <a:lstStyle/>
        <a:p>
          <a:endParaRPr lang="zh-CN" altLang="en-US"/>
        </a:p>
      </dgm:t>
    </dgm:pt>
    <dgm:pt modelId="{06BBE84C-7446-4BA0-AF99-3E34CBAF6581}" type="sibTrans" cxnId="{DE22725A-5617-46FD-A81B-8C41A0554732}">
      <dgm:prSet/>
      <dgm:spPr/>
      <dgm:t>
        <a:bodyPr/>
        <a:lstStyle/>
        <a:p>
          <a:endParaRPr lang="zh-CN" altLang="en-US"/>
        </a:p>
      </dgm:t>
    </dgm:pt>
    <dgm:pt modelId="{A49A0974-2A4D-46DA-8D2F-3B4E4A07CCDC}" type="pres">
      <dgm:prSet presAssocID="{CAB63584-37FA-46CF-97B2-2067416414E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6F37C8-4311-49EC-8187-1E3C429C85A4}" type="pres">
      <dgm:prSet presAssocID="{D334061E-ECB6-4116-A5BD-19BBC064AB94}" presName="composite" presStyleCnt="0"/>
      <dgm:spPr/>
    </dgm:pt>
    <dgm:pt modelId="{1277711D-7B60-4CD4-B080-2E7263D800C0}" type="pres">
      <dgm:prSet presAssocID="{D334061E-ECB6-4116-A5BD-19BBC064AB94}" presName="parTx" presStyleLbl="alignNode1" presStyleIdx="0" presStyleCnt="2" custScaleX="69592" custLinFactNeighborX="-111" custLinFactNeighborY="-866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81CC72-5C95-4D6F-AA74-DB9B076952DE}" type="pres">
      <dgm:prSet presAssocID="{D334061E-ECB6-4116-A5BD-19BBC064AB94}" presName="desTx" presStyleLbl="alignAccFollowNode1" presStyleIdx="0" presStyleCnt="2" custScaleX="69592" custScaleY="73134" custLinFactNeighborX="-111" custLinFactNeighborY="-2706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18E9CC-498C-4443-B50C-403848071160}" type="pres">
      <dgm:prSet presAssocID="{82406125-34FB-4049-A42B-D152E12FF04F}" presName="space" presStyleCnt="0"/>
      <dgm:spPr/>
    </dgm:pt>
    <dgm:pt modelId="{C2F6511B-EFC3-45E3-83C1-6A40E5F930B4}" type="pres">
      <dgm:prSet presAssocID="{4B9AD0BD-14E7-4CD9-BE59-AE4BB010544F}" presName="composite" presStyleCnt="0"/>
      <dgm:spPr/>
    </dgm:pt>
    <dgm:pt modelId="{F15C2B03-C362-4B15-B836-DA4FD4DF2D44}" type="pres">
      <dgm:prSet presAssocID="{4B9AD0BD-14E7-4CD9-BE59-AE4BB010544F}" presName="parTx" presStyleLbl="alignNode1" presStyleIdx="1" presStyleCnt="2" custScaleX="140501" custLinFactNeighborX="-1922" custLinFactNeighborY="-6655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F2AE31-5796-498C-A2FA-91D006E2DAE6}" type="pres">
      <dgm:prSet presAssocID="{4B9AD0BD-14E7-4CD9-BE59-AE4BB010544F}" presName="desTx" presStyleLbl="alignAccFollowNode1" presStyleIdx="1" presStyleCnt="2" custScaleX="140305" custScaleY="87211" custLinFactNeighborX="-2020" custLinFactNeighborY="-1703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9596C5F-C407-2546-AA0A-7751B70086A6}" type="presOf" srcId="{CAB63584-37FA-46CF-97B2-2067416414EC}" destId="{A49A0974-2A4D-46DA-8D2F-3B4E4A07CCDC}" srcOrd="0" destOrd="0" presId="urn:microsoft.com/office/officeart/2005/8/layout/hList1"/>
    <dgm:cxn modelId="{25E9502D-D6AF-488D-8E49-FD45124F6088}" srcId="{CAB63584-37FA-46CF-97B2-2067416414EC}" destId="{D334061E-ECB6-4116-A5BD-19BBC064AB94}" srcOrd="0" destOrd="0" parTransId="{A618018E-9E74-4181-815A-20B6DB4CEC62}" sibTransId="{82406125-34FB-4049-A42B-D152E12FF04F}"/>
    <dgm:cxn modelId="{99B41166-5387-48FA-9480-4F9833B19E6B}" srcId="{CAB63584-37FA-46CF-97B2-2067416414EC}" destId="{4B9AD0BD-14E7-4CD9-BE59-AE4BB010544F}" srcOrd="1" destOrd="0" parTransId="{1F5BFA10-EF83-40D4-84F0-FAEB8BE57EDF}" sibTransId="{D4AAFE5A-34A6-407F-8C67-8CD34C28D0C9}"/>
    <dgm:cxn modelId="{ACEF758B-DFEE-144F-B962-DB4AB41621D4}" type="presOf" srcId="{F3A33568-00E0-424A-98EC-2D77F0E362F2}" destId="{C6F2AE31-5796-498C-A2FA-91D006E2DAE6}" srcOrd="0" destOrd="0" presId="urn:microsoft.com/office/officeart/2005/8/layout/hList1"/>
    <dgm:cxn modelId="{61FCD58F-7BB2-F24A-872C-CA426F6E5403}" type="presOf" srcId="{D334061E-ECB6-4116-A5BD-19BBC064AB94}" destId="{1277711D-7B60-4CD4-B080-2E7263D800C0}" srcOrd="0" destOrd="0" presId="urn:microsoft.com/office/officeart/2005/8/layout/hList1"/>
    <dgm:cxn modelId="{1DF84D8C-B9DC-40CE-953B-1CDFE1DA5359}" srcId="{D334061E-ECB6-4116-A5BD-19BBC064AB94}" destId="{0F6EE403-900E-4777-83B5-B1491A878D5D}" srcOrd="0" destOrd="0" parTransId="{756D3C7F-1C30-4B2C-85A5-DCE054421618}" sibTransId="{2AAF0E94-5BB3-40BA-8634-93464D293180}"/>
    <dgm:cxn modelId="{9CD1983F-CAEE-5D4C-AE7D-6543A6CF6AA1}" type="presOf" srcId="{4B9AD0BD-14E7-4CD9-BE59-AE4BB010544F}" destId="{F15C2B03-C362-4B15-B836-DA4FD4DF2D44}" srcOrd="0" destOrd="0" presId="urn:microsoft.com/office/officeart/2005/8/layout/hList1"/>
    <dgm:cxn modelId="{DE22725A-5617-46FD-A81B-8C41A0554732}" srcId="{4B9AD0BD-14E7-4CD9-BE59-AE4BB010544F}" destId="{F3A33568-00E0-424A-98EC-2D77F0E362F2}" srcOrd="0" destOrd="0" parTransId="{B67F4E93-11A4-455C-B63D-25BFE2533AB3}" sibTransId="{06BBE84C-7446-4BA0-AF99-3E34CBAF6581}"/>
    <dgm:cxn modelId="{71518D47-1F5F-2C40-AF29-4EC2D8FED823}" type="presOf" srcId="{0F6EE403-900E-4777-83B5-B1491A878D5D}" destId="{7681CC72-5C95-4D6F-AA74-DB9B076952DE}" srcOrd="0" destOrd="0" presId="urn:microsoft.com/office/officeart/2005/8/layout/hList1"/>
    <dgm:cxn modelId="{C6B855DA-61E1-174B-9EAC-9F73AC9268B7}" type="presParOf" srcId="{A49A0974-2A4D-46DA-8D2F-3B4E4A07CCDC}" destId="{336F37C8-4311-49EC-8187-1E3C429C85A4}" srcOrd="0" destOrd="0" presId="urn:microsoft.com/office/officeart/2005/8/layout/hList1"/>
    <dgm:cxn modelId="{41BCBF5D-CA6D-0946-AE56-057BD5ACECF1}" type="presParOf" srcId="{336F37C8-4311-49EC-8187-1E3C429C85A4}" destId="{1277711D-7B60-4CD4-B080-2E7263D800C0}" srcOrd="0" destOrd="0" presId="urn:microsoft.com/office/officeart/2005/8/layout/hList1"/>
    <dgm:cxn modelId="{A538C9A7-2416-C74D-9DC2-22799712BA7F}" type="presParOf" srcId="{336F37C8-4311-49EC-8187-1E3C429C85A4}" destId="{7681CC72-5C95-4D6F-AA74-DB9B076952DE}" srcOrd="1" destOrd="0" presId="urn:microsoft.com/office/officeart/2005/8/layout/hList1"/>
    <dgm:cxn modelId="{EA5D2277-4055-634C-A9B4-2E4A60391D06}" type="presParOf" srcId="{A49A0974-2A4D-46DA-8D2F-3B4E4A07CCDC}" destId="{2C18E9CC-498C-4443-B50C-403848071160}" srcOrd="1" destOrd="0" presId="urn:microsoft.com/office/officeart/2005/8/layout/hList1"/>
    <dgm:cxn modelId="{F228075E-FEF1-6B4D-A271-77A107625E21}" type="presParOf" srcId="{A49A0974-2A4D-46DA-8D2F-3B4E4A07CCDC}" destId="{C2F6511B-EFC3-45E3-83C1-6A40E5F930B4}" srcOrd="2" destOrd="0" presId="urn:microsoft.com/office/officeart/2005/8/layout/hList1"/>
    <dgm:cxn modelId="{8C0F9386-57F6-5E44-8F72-02B672501DBA}" type="presParOf" srcId="{C2F6511B-EFC3-45E3-83C1-6A40E5F930B4}" destId="{F15C2B03-C362-4B15-B836-DA4FD4DF2D44}" srcOrd="0" destOrd="0" presId="urn:microsoft.com/office/officeart/2005/8/layout/hList1"/>
    <dgm:cxn modelId="{4A20F797-BC3E-B842-A555-BE51C6AB7678}" type="presParOf" srcId="{C2F6511B-EFC3-45E3-83C1-6A40E5F930B4}" destId="{C6F2AE31-5796-498C-A2FA-91D006E2DAE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E3BF2B-139E-4C4E-8930-9E92684F532E}">
      <dsp:nvSpPr>
        <dsp:cNvPr id="0" name=""/>
        <dsp:cNvSpPr/>
      </dsp:nvSpPr>
      <dsp:spPr>
        <a:xfrm>
          <a:off x="0" y="77174"/>
          <a:ext cx="749808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Completeness</a:t>
          </a:r>
          <a:endParaRPr lang="zh-CN" sz="2800" kern="1200" dirty="0"/>
        </a:p>
      </dsp:txBody>
      <dsp:txXfrm>
        <a:off x="31984" y="109158"/>
        <a:ext cx="7434112" cy="591232"/>
      </dsp:txXfrm>
    </dsp:sp>
    <dsp:sp modelId="{B85B8044-F077-4A9B-9C4D-B4B3DA4006F5}">
      <dsp:nvSpPr>
        <dsp:cNvPr id="0" name=""/>
        <dsp:cNvSpPr/>
      </dsp:nvSpPr>
      <dsp:spPr>
        <a:xfrm>
          <a:off x="0" y="732374"/>
          <a:ext cx="7498080" cy="681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064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If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is decomposed into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,...,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 then for any data item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d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:</a:t>
          </a:r>
          <a:br>
            <a:rPr lang="en-US" sz="2200" kern="1200" dirty="0" smtClean="0">
              <a:latin typeface="Times New Roman" pitchFamily="18" charset="0"/>
              <a:cs typeface="Times New Roman" pitchFamily="18" charset="0"/>
            </a:rPr>
          </a:b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	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d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  <a:sym typeface="Symbol"/>
            </a:rPr>
            <a:t>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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d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  <a:sym typeface="Symbol"/>
            </a:rPr>
            <a:t>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’s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 (one or more 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 1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)</a:t>
          </a:r>
          <a:endParaRPr lang="zh-CN" sz="2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732374"/>
        <a:ext cx="7498080" cy="681030"/>
      </dsp:txXfrm>
    </dsp:sp>
    <dsp:sp modelId="{C6D532A5-833A-468E-8BFF-D4A4557D2657}">
      <dsp:nvSpPr>
        <dsp:cNvPr id="0" name=""/>
        <dsp:cNvSpPr/>
      </dsp:nvSpPr>
      <dsp:spPr>
        <a:xfrm>
          <a:off x="0" y="1413404"/>
          <a:ext cx="749808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Reconstruction</a:t>
          </a:r>
          <a:endParaRPr lang="zh-CN" sz="2800" kern="1200" dirty="0"/>
        </a:p>
      </dsp:txBody>
      <dsp:txXfrm>
        <a:off x="31984" y="1445388"/>
        <a:ext cx="7434112" cy="591232"/>
      </dsp:txXfrm>
    </dsp:sp>
    <dsp:sp modelId="{93FAE868-51BE-4B46-B87B-57A768EDE2E0}">
      <dsp:nvSpPr>
        <dsp:cNvPr id="0" name=""/>
        <dsp:cNvSpPr/>
      </dsp:nvSpPr>
      <dsp:spPr>
        <a:xfrm>
          <a:off x="0" y="2068604"/>
          <a:ext cx="7498080" cy="1014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064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If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is decomposed into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,...,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 then 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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zh-CN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s.t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.</a:t>
          </a:r>
          <a:br>
            <a:rPr lang="en-US" sz="2200" kern="1200" dirty="0" smtClean="0">
              <a:latin typeface="Times New Roman" pitchFamily="18" charset="0"/>
              <a:cs typeface="Times New Roman" pitchFamily="18" charset="0"/>
            </a:rPr>
          </a:b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	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 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=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...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sz="2200" i="1" kern="1200" baseline="-25000" dirty="0" smtClean="0">
              <a:latin typeface="Times New Roman" pitchFamily="18" charset="0"/>
              <a:cs typeface="Times New Roman" pitchFamily="18" charset="0"/>
            </a:rPr>
            <a:t/>
          </a:r>
          <a:br>
            <a:rPr lang="en-US" sz="2200" i="1" kern="1200" baseline="-25000" dirty="0" smtClean="0">
              <a:latin typeface="Times New Roman" pitchFamily="18" charset="0"/>
              <a:cs typeface="Times New Roman" pitchFamily="18" charset="0"/>
            </a:rPr>
          </a:b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where 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is a relational operation</a:t>
          </a:r>
          <a:endParaRPr lang="zh-CN" sz="2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2068604"/>
        <a:ext cx="7498080" cy="1014300"/>
      </dsp:txXfrm>
    </dsp:sp>
    <dsp:sp modelId="{8327C4AE-146B-4BB2-AAC9-48670090E66F}">
      <dsp:nvSpPr>
        <dsp:cNvPr id="0" name=""/>
        <dsp:cNvSpPr/>
      </dsp:nvSpPr>
      <dsp:spPr>
        <a:xfrm>
          <a:off x="0" y="3082905"/>
          <a:ext cx="749808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Disjointness</a:t>
          </a:r>
          <a:endParaRPr lang="zh-CN" sz="2800" kern="1200" dirty="0"/>
        </a:p>
      </dsp:txBody>
      <dsp:txXfrm>
        <a:off x="31984" y="3114889"/>
        <a:ext cx="7434112" cy="591232"/>
      </dsp:txXfrm>
    </dsp:sp>
    <dsp:sp modelId="{5941C35E-EDDD-43BC-A8A5-3B8A1F589862}">
      <dsp:nvSpPr>
        <dsp:cNvPr id="0" name=""/>
        <dsp:cNvSpPr/>
      </dsp:nvSpPr>
      <dsp:spPr>
        <a:xfrm>
          <a:off x="0" y="3738105"/>
          <a:ext cx="7498080" cy="985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064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If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is horizontally decomposed into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,...,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 then</a:t>
          </a:r>
          <a:br>
            <a:rPr lang="en-US" sz="2200" kern="1200" dirty="0" smtClean="0">
              <a:latin typeface="Times New Roman" pitchFamily="18" charset="0"/>
              <a:cs typeface="Times New Roman" pitchFamily="18" charset="0"/>
            </a:rPr>
          </a:b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	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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j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= 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</a:t>
          </a:r>
          <a:b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</a:b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for any 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and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 j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s.t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. 1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j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and 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  <a:sym typeface="Symbol"/>
            </a:rPr>
            <a:t>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j</a:t>
          </a:r>
          <a:endParaRPr lang="zh-CN" sz="2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3738105"/>
        <a:ext cx="7498080" cy="985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77711D-7B60-4CD4-B080-2E7263D800C0}">
      <dsp:nvSpPr>
        <dsp:cNvPr id="0" name=""/>
        <dsp:cNvSpPr/>
      </dsp:nvSpPr>
      <dsp:spPr>
        <a:xfrm>
          <a:off x="6" y="214315"/>
          <a:ext cx="2127652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Simple predicates</a:t>
          </a:r>
          <a:endParaRPr lang="zh-CN" sz="1600" kern="1200" dirty="0"/>
        </a:p>
      </dsp:txBody>
      <dsp:txXfrm>
        <a:off x="6" y="214315"/>
        <a:ext cx="2127652" cy="460800"/>
      </dsp:txXfrm>
    </dsp:sp>
    <dsp:sp modelId="{7681CC72-5C95-4D6F-AA74-DB9B076952DE}">
      <dsp:nvSpPr>
        <dsp:cNvPr id="0" name=""/>
        <dsp:cNvSpPr/>
      </dsp:nvSpPr>
      <dsp:spPr>
        <a:xfrm>
          <a:off x="6" y="715311"/>
          <a:ext cx="2127652" cy="19278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TITLE = “Elect. Eng.”</a:t>
          </a:r>
          <a:br>
            <a:rPr lang="en-US" sz="1600" kern="1200" dirty="0" smtClean="0"/>
          </a:br>
          <a:r>
            <a:rPr lang="en-US" sz="1600" kern="1200" dirty="0" smtClean="0"/>
            <a:t>TITLE = “Syst. Anal.”</a:t>
          </a:r>
          <a:br>
            <a:rPr lang="en-US" sz="1600" kern="1200" dirty="0" smtClean="0"/>
          </a:br>
          <a:r>
            <a:rPr lang="en-US" sz="1600" kern="1200" dirty="0" smtClean="0"/>
            <a:t>TITLE = “Mech. Eng.”</a:t>
          </a:r>
          <a:br>
            <a:rPr lang="en-US" sz="1600" kern="1200" dirty="0" smtClean="0"/>
          </a:br>
          <a:r>
            <a:rPr lang="en-US" sz="1600" kern="1200" dirty="0" smtClean="0"/>
            <a:t>TITLE = “Programmer”</a:t>
          </a:r>
          <a:br>
            <a:rPr lang="en-US" sz="1600" kern="1200" dirty="0" smtClean="0"/>
          </a:br>
          <a:r>
            <a:rPr lang="en-US" sz="1600" kern="1200" dirty="0" smtClean="0"/>
            <a:t>SAL &lt; 30000</a:t>
          </a:r>
          <a:br>
            <a:rPr lang="en-US" sz="1600" kern="1200" dirty="0" smtClean="0"/>
          </a:br>
          <a:r>
            <a:rPr lang="en-US" sz="1600" kern="1200" dirty="0" smtClean="0"/>
            <a:t>SAL </a:t>
          </a:r>
          <a:r>
            <a:rPr lang="en-US" sz="1600" kern="1200" dirty="0" smtClean="0">
              <a:sym typeface="Symbol"/>
            </a:rPr>
            <a:t></a:t>
          </a:r>
          <a:r>
            <a:rPr lang="en-US" sz="1600" kern="1200" dirty="0" smtClean="0"/>
            <a:t> 30000</a:t>
          </a:r>
          <a:endParaRPr lang="zh-CN" sz="1600" kern="1200" dirty="0"/>
        </a:p>
      </dsp:txBody>
      <dsp:txXfrm>
        <a:off x="6" y="715311"/>
        <a:ext cx="2127652" cy="1927890"/>
      </dsp:txXfrm>
    </dsp:sp>
    <dsp:sp modelId="{F15C2B03-C362-4B15-B836-DA4FD4DF2D44}">
      <dsp:nvSpPr>
        <dsp:cNvPr id="0" name=""/>
        <dsp:cNvSpPr/>
      </dsp:nvSpPr>
      <dsp:spPr>
        <a:xfrm>
          <a:off x="2500316" y="214312"/>
          <a:ext cx="4295569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Midterm predicates</a:t>
          </a:r>
          <a:endParaRPr lang="zh-CN" sz="1600" kern="1200" dirty="0"/>
        </a:p>
      </dsp:txBody>
      <dsp:txXfrm>
        <a:off x="2500316" y="214312"/>
        <a:ext cx="4295569" cy="460800"/>
      </dsp:txXfrm>
    </dsp:sp>
    <dsp:sp modelId="{C6F2AE31-5796-498C-A2FA-91D006E2DAE6}">
      <dsp:nvSpPr>
        <dsp:cNvPr id="0" name=""/>
        <dsp:cNvSpPr/>
      </dsp:nvSpPr>
      <dsp:spPr>
        <a:xfrm>
          <a:off x="2500316" y="701425"/>
          <a:ext cx="4289577" cy="22989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TITLE = “Elect. Eng.”</a:t>
          </a:r>
          <a:r>
            <a:rPr lang="en-US" sz="1600" kern="1200" dirty="0" smtClean="0">
              <a:sym typeface="Symbol"/>
            </a:rPr>
            <a:t></a:t>
          </a:r>
          <a:r>
            <a:rPr lang="en-US" sz="1600" kern="1200" dirty="0" smtClean="0"/>
            <a:t>SAL &lt; 30000</a:t>
          </a:r>
          <a:br>
            <a:rPr lang="en-US" sz="1600" kern="1200" dirty="0" smtClean="0"/>
          </a:br>
          <a:r>
            <a:rPr lang="en-US" sz="1600" kern="1200" dirty="0" smtClean="0"/>
            <a:t>TITLE = “Elect. </a:t>
          </a:r>
          <a:r>
            <a:rPr lang="da-DK" sz="1600" kern="1200" dirty="0" smtClean="0"/>
            <a:t>Eng.”</a:t>
          </a:r>
          <a:r>
            <a:rPr lang="en-US" sz="1600" kern="1200" dirty="0" smtClean="0">
              <a:sym typeface="Symbol"/>
            </a:rPr>
            <a:t></a:t>
          </a:r>
          <a:r>
            <a:rPr lang="da-DK" sz="1600" kern="1200" dirty="0" smtClean="0"/>
            <a:t>SAL </a:t>
          </a:r>
          <a:r>
            <a:rPr lang="en-US" sz="1600" kern="1200" dirty="0" smtClean="0">
              <a:sym typeface="Symbol"/>
            </a:rPr>
            <a:t></a:t>
          </a:r>
          <a:r>
            <a:rPr lang="da-DK" sz="1600" kern="1200" dirty="0" smtClean="0"/>
            <a:t> 30000</a:t>
          </a:r>
          <a:r>
            <a:rPr lang="en-US" sz="1600" kern="1200" dirty="0" smtClean="0"/>
            <a:t/>
          </a:r>
          <a:br>
            <a:rPr lang="en-US" sz="1600" kern="1200" dirty="0" smtClean="0"/>
          </a:br>
          <a:r>
            <a:rPr lang="en-US" sz="1600" kern="1200" dirty="0" smtClean="0">
              <a:sym typeface="Symbol"/>
            </a:rPr>
            <a:t></a:t>
          </a:r>
          <a:r>
            <a:rPr lang="da-DK" sz="1600" kern="1200" dirty="0" smtClean="0"/>
            <a:t>(TITLE = “Programmer”)</a:t>
          </a:r>
          <a:r>
            <a:rPr lang="en-US" sz="1600" kern="1200" dirty="0" smtClean="0">
              <a:sym typeface="Symbol"/>
            </a:rPr>
            <a:t></a:t>
          </a:r>
          <a:r>
            <a:rPr lang="da-DK" sz="1600" kern="1200" dirty="0" smtClean="0"/>
            <a:t>SAL &lt; 30000</a:t>
          </a:r>
          <a:r>
            <a:rPr lang="en-US" sz="1600" kern="1200" dirty="0" smtClean="0"/>
            <a:t/>
          </a:r>
          <a:br>
            <a:rPr lang="en-US" sz="1600" kern="1200" dirty="0" smtClean="0"/>
          </a:br>
          <a:r>
            <a:rPr lang="en-US" sz="1600" kern="1200" dirty="0" smtClean="0">
              <a:sym typeface="Symbol"/>
            </a:rPr>
            <a:t></a:t>
          </a:r>
          <a:r>
            <a:rPr lang="en-US" sz="1600" kern="1200" dirty="0" smtClean="0"/>
            <a:t>(TITLE = “Programmer”)</a:t>
          </a:r>
          <a:r>
            <a:rPr lang="en-US" sz="1600" kern="1200" dirty="0" smtClean="0">
              <a:sym typeface="Symbol"/>
            </a:rPr>
            <a:t></a:t>
          </a:r>
          <a:r>
            <a:rPr lang="en-US" sz="1600" kern="1200" dirty="0" smtClean="0"/>
            <a:t>SAL </a:t>
          </a:r>
          <a:r>
            <a:rPr lang="en-US" sz="1600" kern="1200" dirty="0" smtClean="0">
              <a:sym typeface="Symbol"/>
            </a:rPr>
            <a:t></a:t>
          </a:r>
          <a:r>
            <a:rPr lang="en-US" sz="1600" kern="1200" dirty="0" smtClean="0"/>
            <a:t> 30000</a:t>
          </a:r>
          <a:br>
            <a:rPr lang="en-US" sz="1600" kern="1200" dirty="0" smtClean="0"/>
          </a:br>
          <a:r>
            <a:rPr lang="en-US" sz="1600" kern="1200" dirty="0" smtClean="0"/>
            <a:t>…</a:t>
          </a:r>
          <a:br>
            <a:rPr lang="en-US" sz="1600" kern="1200" dirty="0" smtClean="0"/>
          </a:br>
          <a:r>
            <a:rPr lang="en-US" sz="1600" kern="1200" dirty="0" smtClean="0"/>
            <a:t>more, but some are meaningless.</a:t>
          </a:r>
          <a:endParaRPr lang="zh-CN" sz="1600" kern="1200" dirty="0"/>
        </a:p>
      </dsp:txBody>
      <dsp:txXfrm>
        <a:off x="2500316" y="701425"/>
        <a:ext cx="4289577" cy="2298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Relationship Id="rId2" Type="http://schemas.openxmlformats.org/officeDocument/2006/relationships/image" Target="../media/image42.emf"/><Relationship Id="rId3" Type="http://schemas.openxmlformats.org/officeDocument/2006/relationships/image" Target="../media/image4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Relationship Id="rId2" Type="http://schemas.openxmlformats.org/officeDocument/2006/relationships/image" Target="../media/image45.emf"/><Relationship Id="rId3" Type="http://schemas.openxmlformats.org/officeDocument/2006/relationships/image" Target="../media/image4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Relationship Id="rId2" Type="http://schemas.openxmlformats.org/officeDocument/2006/relationships/image" Target="../media/image48.wmf"/><Relationship Id="rId3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Relationship Id="rId2" Type="http://schemas.openxmlformats.org/officeDocument/2006/relationships/image" Target="../media/image35.emf"/><Relationship Id="rId3" Type="http://schemas.openxmlformats.org/officeDocument/2006/relationships/image" Target="../media/image3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image" Target="../media/image38.emf"/><Relationship Id="rId1" Type="http://schemas.openxmlformats.org/officeDocument/2006/relationships/image" Target="../media/image34.emf"/><Relationship Id="rId2" Type="http://schemas.openxmlformats.org/officeDocument/2006/relationships/image" Target="../media/image3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8A03F28-955A-5443-A280-C3863F65918B}" type="datetimeFigureOut">
              <a:rPr lang="en-US"/>
              <a:pPr>
                <a:defRPr/>
              </a:pPr>
              <a:t>9/30/20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8DCBC77-1ECF-214B-A1CC-F4C9951582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0EA36B4-68E2-1B4D-A031-6A7494FBBE6C}" type="datetimeFigureOut">
              <a:rPr lang="zh-CN" altLang="en-US"/>
              <a:pPr>
                <a:defRPr/>
              </a:pPr>
              <a:t>2020/9/30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CC99E013-7C1C-574F-B5D1-4141CB980E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5C5AB885-F171-2741-AFE5-F16C27B0C7BF}" type="slidenum">
              <a:rPr lang="zh-CN" altLang="en-US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Disjointness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horizontal</a:t>
            </a:r>
            <a:r>
              <a:rPr lang="zh-CN" altLang="en-US"/>
              <a:t> </a:t>
            </a:r>
            <a:r>
              <a:rPr lang="en-US" altLang="zh-CN"/>
              <a:t>fragmentation</a:t>
            </a:r>
            <a:r>
              <a:rPr lang="zh-CN" altLang="en-US"/>
              <a:t> </a:t>
            </a:r>
            <a:r>
              <a:rPr lang="en-US" altLang="zh-CN"/>
              <a:t>/</a:t>
            </a:r>
            <a:r>
              <a:rPr lang="zh-CN" altLang="en-US"/>
              <a:t> </a:t>
            </a:r>
            <a:r>
              <a:rPr lang="en-US" altLang="zh-CN"/>
              <a:t>duplicated</a:t>
            </a:r>
            <a:r>
              <a:rPr lang="zh-CN" altLang="en-US"/>
              <a:t> </a:t>
            </a:r>
            <a:r>
              <a:rPr lang="en-US" altLang="zh-CN"/>
              <a:t>keys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vertical</a:t>
            </a:r>
            <a:r>
              <a:rPr lang="zh-CN" altLang="en-US"/>
              <a:t> </a:t>
            </a:r>
            <a:r>
              <a:rPr lang="en-US" altLang="zh-CN"/>
              <a:t>fragementation</a:t>
            </a:r>
            <a:endParaRPr lang="en-US" altLang="x-none">
              <a:ea typeface="宋体" charset="-122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986836C8-C5C8-2C41-A871-AA3461FAF56B}" type="slidenum">
              <a:rPr lang="zh-CN" altLang="en-US">
                <a:latin typeface="Calibri" charset="0"/>
              </a:rPr>
              <a:pPr/>
              <a:t>21</a:t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961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As the data distribution based on BUDGET is unknown!</a:t>
            </a:r>
            <a:endParaRPr lang="zh-CN" altLang="en-US"/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2E52BF0D-6837-084E-B277-9B93972C901B}" type="slidenum">
              <a:rPr lang="zh-CN" altLang="en-US"/>
              <a:pPr>
                <a:spcBef>
                  <a:spcPct val="0"/>
                </a:spcBef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690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0592C50E-1C25-A549-A552-C0B1E588D6AA}" type="slidenum">
              <a:rPr lang="zh-CN" altLang="en-US"/>
              <a:pPr>
                <a:spcBef>
                  <a:spcPct val="0"/>
                </a:spcBef>
              </a:pPr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10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This definition is very formal and difficult to realize. Therefore, intuition and expertise are encouraged to use.</a:t>
            </a:r>
            <a:endParaRPr lang="zh-CN" altLang="en-US"/>
          </a:p>
        </p:txBody>
      </p:sp>
      <p:sp>
        <p:nvSpPr>
          <p:cNvPr id="4710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12CE88BB-97A7-0D4C-A91F-17D94CD4FB2A}" type="slidenum">
              <a:rPr lang="zh-CN" altLang="en-US"/>
              <a:pPr>
                <a:spcBef>
                  <a:spcPct val="0"/>
                </a:spcBef>
              </a:pPr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9728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28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4.</a:t>
            </a:r>
            <a:r>
              <a:rPr lang="zh-CN" altLang="en-US"/>
              <a:t> </a:t>
            </a:r>
            <a:r>
              <a:rPr lang="en-US" altLang="zh-CN"/>
              <a:t>Distribution</a:t>
            </a:r>
            <a:r>
              <a:rPr lang="zh-CN" altLang="en-US"/>
              <a:t> </a:t>
            </a:r>
            <a:r>
              <a:rPr lang="en-US" altLang="zh-CN"/>
              <a:t>Design:</a:t>
            </a:r>
            <a:r>
              <a:rPr lang="zh-CN" altLang="en-US"/>
              <a:t> </a:t>
            </a:r>
            <a:r>
              <a:rPr lang="en-US" altLang="zh-CN"/>
              <a:t>Local</a:t>
            </a:r>
            <a:r>
              <a:rPr lang="zh-CN" altLang="en-US"/>
              <a:t> </a:t>
            </a:r>
            <a:r>
              <a:rPr lang="en-US" altLang="zh-CN"/>
              <a:t>Conceptual</a:t>
            </a:r>
            <a:r>
              <a:rPr lang="zh-CN" altLang="en-US"/>
              <a:t> </a:t>
            </a:r>
            <a:r>
              <a:rPr lang="en-US" altLang="zh-CN"/>
              <a:t>Schema</a:t>
            </a:r>
            <a:r>
              <a:rPr lang="zh-CN" altLang="en-US"/>
              <a:t> </a:t>
            </a:r>
            <a:r>
              <a:rPr lang="en-US" altLang="zh-CN"/>
              <a:t>(LCS)</a:t>
            </a:r>
            <a:endParaRPr lang="en-US" altLang="x-none">
              <a:ea typeface="宋体" charset="-122"/>
            </a:endParaRP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3CCEE1CF-45D0-AA49-9316-1B9108FC9BAF}" type="slidenum">
              <a:rPr lang="zh-CN" altLang="en-US">
                <a:latin typeface="Calibri" charset="0"/>
              </a:rPr>
              <a:pPr/>
              <a:t>3</a:t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015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078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379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85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19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037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170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984EA9E-4053-C443-AFFF-4DC67CB71AAF}" type="datetime5">
              <a:rPr lang="zh-CN" altLang="en-US"/>
              <a:pPr>
                <a:defRPr/>
              </a:pPr>
              <a:t>2020/9/30</a:t>
            </a:fld>
            <a:endParaRPr lang="zh-CN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DC04D5-8001-4442-B962-619DDC28E0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55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82CCA-0BA1-5544-8F73-637638C2609F}" type="datetime5">
              <a:rPr lang="zh-CN" altLang="en-US"/>
              <a:pPr>
                <a:defRPr/>
              </a:pPr>
              <a:t>2020/9/30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0C22F-6D3F-5141-BAF2-8DEAF70968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60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C8D40-3896-C047-A5F0-ED6817C69BDF}" type="datetime5">
              <a:rPr lang="zh-CN" altLang="en-US"/>
              <a:pPr>
                <a:defRPr/>
              </a:pPr>
              <a:t>2020/9/30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E26CB-9807-6648-A483-DCB861CB2B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354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AA661-9D0A-504F-A7DF-434CACA32F6E}" type="datetime5">
              <a:rPr lang="zh-CN" altLang="en-US"/>
              <a:pPr>
                <a:defRPr/>
              </a:pPr>
              <a:t>2020/9/30</a:t>
            </a:fld>
            <a:endParaRPr lang="zh-CN" altLang="en-US"/>
          </a:p>
        </p:txBody>
      </p:sp>
      <p:sp>
        <p:nvSpPr>
          <p:cNvPr id="3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EFDBB-52F5-0F47-B7DF-C339680B8F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51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B10F2-19A5-3E4C-895D-A8C236CEDC41}" type="datetime5">
              <a:rPr lang="zh-CN" altLang="en-US"/>
              <a:pPr>
                <a:defRPr/>
              </a:pPr>
              <a:t>2020/9/30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CEDA1-8852-5D44-B504-11F2D9E81E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57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0FE0219-3501-6E45-8CA4-3B0D7E7E7D5E}" type="datetime5">
              <a:rPr lang="zh-CN" altLang="en-US"/>
              <a:pPr>
                <a:defRPr/>
              </a:pPr>
              <a:t>2020/9/30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B03699-A3F6-054B-A8F5-32538A819A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98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95FA1-A029-0A4A-AAE3-3CEB0E08967E}" type="datetime5">
              <a:rPr lang="zh-CN" altLang="en-US"/>
              <a:pPr>
                <a:defRPr/>
              </a:pPr>
              <a:t>2020/9/30</a:t>
            </a:fld>
            <a:endParaRPr lang="zh-CN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E9839-8DA0-6E41-979A-C7D6005611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6F1170-0D75-3E44-8F50-642B1C70BC02}" type="datetime5">
              <a:rPr lang="zh-CN" altLang="en-US"/>
              <a:pPr>
                <a:defRPr/>
              </a:pPr>
              <a:t>2020/9/30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A77DA5-7085-9948-AA6E-0146C8F96C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02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01228-6480-CC47-86E0-FACD0B7973AA}" type="datetime5">
              <a:rPr lang="zh-CN" altLang="en-US"/>
              <a:pPr>
                <a:defRPr/>
              </a:pPr>
              <a:t>2020/9/30</a:t>
            </a:fld>
            <a:endParaRPr lang="zh-CN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A4C39-E83D-CB44-9E7B-78B60AE753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41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4D27120-8142-A24E-ACFB-D659A675589C}" type="datetime5">
              <a:rPr lang="zh-CN" altLang="en-US"/>
              <a:pPr>
                <a:defRPr/>
              </a:pPr>
              <a:t>2020/9/30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89859D3-0C1B-F045-9E07-B89C708DEA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02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87D2D2C-80B9-F248-AB53-8ED2A385F764}" type="datetime5">
              <a:rPr lang="zh-CN" altLang="en-US"/>
              <a:pPr>
                <a:defRPr/>
              </a:pPr>
              <a:t>2020/9/30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971099-54F0-4E4F-BB99-3329D17026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23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eaLnBrk="1" fontAlgn="auto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Flowchart: 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rgbClr val="E9E6D1">
                <a:alpha val="39998"/>
              </a:srgbClr>
            </a:outerShdw>
          </a:effec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lowchart: 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1ABD138-ECB5-B84B-B962-973ACC4CEF97}" type="datetime5">
              <a:rPr lang="zh-CN" altLang="en-US"/>
              <a:pPr>
                <a:defRPr/>
              </a:pPr>
              <a:t>2020/9/30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668EF3-0801-7747-BE99-A3470C87CA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3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EFBEC"/>
            </a:solidFill>
            <a:round/>
            <a:headEnd/>
            <a:tailEnd/>
          </a:ln>
          <a:effectLst>
            <a:outerShdw blurRad="63500" dist="26940" dir="5400000" algn="tl" rotWithShape="0">
              <a:srgbClr val="B1AFA3">
                <a:alpha val="8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4A9F2815-50FC-3F42-8FDA-786769D0CE8D}" type="datetime5">
              <a:rPr lang="zh-CN" altLang="en-US"/>
              <a:pPr>
                <a:defRPr/>
              </a:pPr>
              <a:t>2020/9/30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B4B1A0"/>
                </a:solidFill>
                <a:latin typeface="Gill Sans MT" charset="0"/>
                <a:ea typeface="华文中宋" charset="-122"/>
              </a:defRPr>
            </a:lvl1pPr>
          </a:lstStyle>
          <a:p>
            <a:pPr>
              <a:defRPr/>
            </a:pPr>
            <a:fld id="{5C7E5586-5F44-8D40-930E-114B1B673A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6" r:id="rId2"/>
    <p:sldLayoutId id="2147483793" r:id="rId3"/>
    <p:sldLayoutId id="2147483787" r:id="rId4"/>
    <p:sldLayoutId id="2147483794" r:id="rId5"/>
    <p:sldLayoutId id="2147483788" r:id="rId6"/>
    <p:sldLayoutId id="2147483795" r:id="rId7"/>
    <p:sldLayoutId id="2147483796" r:id="rId8"/>
    <p:sldLayoutId id="2147483797" r:id="rId9"/>
    <p:sldLayoutId id="2147483789" r:id="rId10"/>
    <p:sldLayoutId id="2147483790" r:id="rId11"/>
    <p:sldLayoutId id="2147483791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1488B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9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3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4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COM-MIN.doc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4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4" Type="http://schemas.openxmlformats.org/officeDocument/2006/relationships/image" Target="../media/image20.wmf"/><Relationship Id="rId5" Type="http://schemas.openxmlformats.org/officeDocument/2006/relationships/image" Target="../media/image21.wmf"/><Relationship Id="rId6" Type="http://schemas.openxmlformats.org/officeDocument/2006/relationships/image" Target="../media/image22.wmf"/><Relationship Id="rId7" Type="http://schemas.openxmlformats.org/officeDocument/2006/relationships/image" Target="../media/image23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P-HORIZONTAL.doc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4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6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27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4" Type="http://schemas.openxmlformats.org/officeDocument/2006/relationships/image" Target="../media/image30.wmf"/><Relationship Id="rId5" Type="http://schemas.openxmlformats.org/officeDocument/2006/relationships/image" Target="../media/image31.png"/><Relationship Id="rId6" Type="http://schemas.openxmlformats.org/officeDocument/2006/relationships/oleObject" Target="../embeddings/oleObject8.bin"/><Relationship Id="rId7" Type="http://schemas.openxmlformats.org/officeDocument/2006/relationships/image" Target="../media/image28.wmf"/><Relationship Id="rId8" Type="http://schemas.openxmlformats.org/officeDocument/2006/relationships/image" Target="../media/image32.wmf"/><Relationship Id="rId9" Type="http://schemas.openxmlformats.org/officeDocument/2006/relationships/image" Target="../media/image33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34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35.e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3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34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35.e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37.emf"/><Relationship Id="rId9" Type="http://schemas.openxmlformats.org/officeDocument/2006/relationships/oleObject" Target="../embeddings/oleObject15.bin"/><Relationship Id="rId10" Type="http://schemas.openxmlformats.org/officeDocument/2006/relationships/image" Target="../media/image3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39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40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41.e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42.emf"/><Relationship Id="rId7" Type="http://schemas.openxmlformats.org/officeDocument/2006/relationships/oleObject" Target="../embeddings/oleObject20.bin"/><Relationship Id="rId8" Type="http://schemas.openxmlformats.org/officeDocument/2006/relationships/image" Target="../media/image43.emf"/><Relationship Id="rId9" Type="http://schemas.openxmlformats.org/officeDocument/2006/relationships/oleObject" Target="../embeddings/oleObject21.bin"/><Relationship Id="rId10" Type="http://schemas.openxmlformats.org/officeDocument/2006/relationships/oleObject" Target="../embeddings/oleObject22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44.e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45.emf"/><Relationship Id="rId7" Type="http://schemas.openxmlformats.org/officeDocument/2006/relationships/oleObject" Target="../embeddings/oleObject25.bin"/><Relationship Id="rId8" Type="http://schemas.openxmlformats.org/officeDocument/2006/relationships/image" Target="../media/image46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47.wmf"/><Relationship Id="rId5" Type="http://schemas.openxmlformats.org/officeDocument/2006/relationships/oleObject" Target="../embeddings/oleObject27.bin"/><Relationship Id="rId6" Type="http://schemas.openxmlformats.org/officeDocument/2006/relationships/image" Target="../media/image48.wmf"/><Relationship Id="rId7" Type="http://schemas.openxmlformats.org/officeDocument/2006/relationships/oleObject" Target="../embeddings/oleObject28.bin"/><Relationship Id="rId8" Type="http://schemas.openxmlformats.org/officeDocument/2006/relationships/image" Target="../media/image49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jpe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jpe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Distributed Database Systems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zh-CN" altLang="en-US" sz="2800" dirty="0"/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1428750" y="3000375"/>
            <a:ext cx="6929438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/>
              <a:t>Chapter 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6000"/>
              <a:t>Distributed Database </a:t>
            </a:r>
            <a:r>
              <a:rPr lang="en-US" altLang="zh-CN" sz="6000" smtClean="0"/>
              <a:t>Design</a:t>
            </a:r>
            <a:endParaRPr lang="zh-CN" altLang="en-US" sz="2000" dirty="0"/>
          </a:p>
        </p:txBody>
      </p:sp>
      <p:sp>
        <p:nvSpPr>
          <p:cNvPr id="15364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7EBB49-2607-2B40-9191-B07983699180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Fragmentation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064376"/>
              </p:ext>
            </p:extLst>
          </p:nvPr>
        </p:nvGraphicFramePr>
        <p:xfrm>
          <a:off x="3420443" y="2083292"/>
          <a:ext cx="3625850" cy="1016000"/>
        </p:xfrm>
        <a:graphic>
          <a:graphicData uri="http://schemas.openxmlformats.org/drawingml/2006/table">
            <a:tbl>
              <a:tblPr/>
              <a:tblGrid>
                <a:gridCol w="536575"/>
                <a:gridCol w="1347788"/>
                <a:gridCol w="860425"/>
                <a:gridCol w="881062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PNAME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BUDGET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LOC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Instrumentation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Database Develop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135000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NY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CAD/CAM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Maintenance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20443" y="1508437"/>
            <a:ext cx="2786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>
                <a:latin typeface="+mn-lt"/>
                <a:ea typeface="+mn-ea"/>
                <a:cs typeface="Times New Roman" pitchFamily="18" charset="0"/>
              </a:rPr>
              <a:t>PROJ</a:t>
            </a:r>
            <a:r>
              <a:rPr lang="en-US" altLang="zh-CN" sz="1000" dirty="0">
                <a:latin typeface="+mn-lt"/>
                <a:ea typeface="+mn-ea"/>
                <a:cs typeface="Times New Roman" pitchFamily="18" charset="0"/>
              </a:rPr>
              <a:t>(Project)</a:t>
            </a:r>
            <a:endParaRPr lang="zh-CN" altLang="en-US" sz="1000" dirty="0">
              <a:latin typeface="+mn-lt"/>
              <a:ea typeface="+mn-ea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924141"/>
              </p:ext>
            </p:extLst>
          </p:nvPr>
        </p:nvGraphicFramePr>
        <p:xfrm>
          <a:off x="1435100" y="4871945"/>
          <a:ext cx="3625850" cy="492126"/>
        </p:xfrm>
        <a:graphic>
          <a:graphicData uri="http://schemas.openxmlformats.org/drawingml/2006/table">
            <a:tbl>
              <a:tblPr/>
              <a:tblGrid>
                <a:gridCol w="536575"/>
                <a:gridCol w="1347788"/>
                <a:gridCol w="860425"/>
                <a:gridCol w="881062"/>
              </a:tblGrid>
              <a:tr h="2460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PNAME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BUDGET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LOC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Database Develop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135000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NY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63663" y="4297090"/>
            <a:ext cx="2786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 smtClean="0">
                <a:latin typeface="+mn-lt"/>
                <a:ea typeface="+mn-ea"/>
                <a:cs typeface="Times New Roman" pitchFamily="18" charset="0"/>
              </a:rPr>
              <a:t>PROJ</a:t>
            </a:r>
            <a:r>
              <a:rPr lang="en-US" altLang="zh-CN" sz="2800" spc="600" baseline="-25000" dirty="0" smtClean="0">
                <a:latin typeface="+mn-lt"/>
                <a:ea typeface="+mn-ea"/>
                <a:cs typeface="Times New Roman" pitchFamily="18" charset="0"/>
              </a:rPr>
              <a:t>A</a:t>
            </a:r>
            <a:endParaRPr lang="zh-CN" altLang="en-US" sz="1000" baseline="-25000" dirty="0">
              <a:latin typeface="+mn-lt"/>
              <a:ea typeface="+mn-ea"/>
              <a:cs typeface="Times New Roman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276836"/>
              </p:ext>
            </p:extLst>
          </p:nvPr>
        </p:nvGraphicFramePr>
        <p:xfrm>
          <a:off x="5308600" y="4871945"/>
          <a:ext cx="3625850" cy="812800"/>
        </p:xfrm>
        <a:graphic>
          <a:graphicData uri="http://schemas.openxmlformats.org/drawingml/2006/table">
            <a:tbl>
              <a:tblPr/>
              <a:tblGrid>
                <a:gridCol w="536575"/>
                <a:gridCol w="1347788"/>
                <a:gridCol w="860425"/>
                <a:gridCol w="881062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PNAME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BUDGET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LOC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Instrumentation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P3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CAD/CAM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Maintenance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08600" y="4297090"/>
            <a:ext cx="2786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 smtClean="0">
                <a:latin typeface="+mn-lt"/>
                <a:ea typeface="+mn-ea"/>
                <a:cs typeface="Times New Roman" pitchFamily="18" charset="0"/>
              </a:rPr>
              <a:t>PROJ</a:t>
            </a:r>
            <a:r>
              <a:rPr lang="en-US" altLang="zh-CN" sz="2800" spc="600" baseline="-25000" dirty="0" smtClean="0">
                <a:latin typeface="+mn-lt"/>
                <a:ea typeface="+mn-ea"/>
                <a:cs typeface="Times New Roman" pitchFamily="18" charset="0"/>
              </a:rPr>
              <a:t>B</a:t>
            </a:r>
            <a:endParaRPr lang="zh-CN" altLang="en-US" sz="1000" baseline="-25000" dirty="0"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4836213" y="3402938"/>
            <a:ext cx="792088" cy="623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Fragmentation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87624" y="1894556"/>
            <a:ext cx="7772400" cy="383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Example:</a:t>
            </a:r>
          </a:p>
          <a:p>
            <a:pPr eaLnBrk="1" hangingPunct="1">
              <a:buFontTx/>
              <a:buNone/>
            </a:pPr>
            <a:r>
              <a:rPr lang="en-US" altLang="x-none" sz="4000" b="1" dirty="0" smtClean="0">
                <a:latin typeface="Old English Text MT" charset="0"/>
              </a:rPr>
              <a:t>F </a:t>
            </a:r>
            <a:r>
              <a:rPr lang="en-US" altLang="x-none" dirty="0" smtClean="0"/>
              <a:t>=  { </a:t>
            </a:r>
            <a:r>
              <a:rPr lang="en-US" altLang="zh-CN" dirty="0" smtClean="0"/>
              <a:t>PROJ</a:t>
            </a:r>
            <a:r>
              <a:rPr lang="en-US" altLang="zh-CN" sz="2000" dirty="0" smtClean="0"/>
              <a:t>A</a:t>
            </a:r>
            <a:r>
              <a:rPr lang="en-US" altLang="x-none" dirty="0" smtClean="0"/>
              <a:t>, </a:t>
            </a:r>
            <a:r>
              <a:rPr lang="en-US" altLang="zh-CN" dirty="0" smtClean="0"/>
              <a:t>PROJ</a:t>
            </a:r>
            <a:r>
              <a:rPr lang="en-US" altLang="zh-CN" sz="2000" dirty="0" smtClean="0"/>
              <a:t>B</a:t>
            </a:r>
            <a:r>
              <a:rPr lang="en-US" altLang="x-none" sz="2000" dirty="0" smtClean="0"/>
              <a:t> </a:t>
            </a:r>
            <a:r>
              <a:rPr lang="en-US" altLang="x-none" dirty="0" smtClean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/>
              <a:t>    </a:t>
            </a:r>
            <a:r>
              <a:rPr lang="en-US" altLang="zh-CN" sz="2800" dirty="0" smtClean="0"/>
              <a:t>PROJ</a:t>
            </a:r>
            <a:r>
              <a:rPr lang="en-US" altLang="zh-CN" sz="1800" dirty="0" smtClean="0"/>
              <a:t>A</a:t>
            </a:r>
            <a:r>
              <a:rPr lang="en-US" altLang="x-none" sz="2800" dirty="0" smtClean="0"/>
              <a:t> = </a:t>
            </a:r>
            <a:r>
              <a:rPr lang="en-US" altLang="x-none" sz="5400" dirty="0" smtClean="0">
                <a:sym typeface="Symbol" charset="2"/>
              </a:rPr>
              <a:t></a:t>
            </a:r>
            <a:r>
              <a:rPr lang="en-US" altLang="x-none" sz="2800" dirty="0" smtClean="0">
                <a:sym typeface="Symbol" charset="2"/>
              </a:rPr>
              <a:t> </a:t>
            </a:r>
            <a:r>
              <a:rPr lang="en-US" altLang="zh-CN" sz="1800" dirty="0" smtClean="0">
                <a:sym typeface="Symbol" charset="2"/>
              </a:rPr>
              <a:t>LOC=‘NY’</a:t>
            </a:r>
            <a:r>
              <a:rPr lang="en-US" altLang="x-none" sz="1800" dirty="0" smtClean="0">
                <a:sym typeface="Symbol" charset="2"/>
              </a:rPr>
              <a:t> </a:t>
            </a:r>
            <a:r>
              <a:rPr lang="en-US" altLang="zh-CN" sz="2800" dirty="0" smtClean="0">
                <a:sym typeface="Symbol" charset="2"/>
              </a:rPr>
              <a:t>PROJ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ym typeface="Symbol" charset="2"/>
              </a:rPr>
              <a:t>    </a:t>
            </a:r>
            <a:r>
              <a:rPr lang="en-US" altLang="zh-CN" sz="2800" dirty="0" smtClean="0">
                <a:sym typeface="Symbol" charset="2"/>
              </a:rPr>
              <a:t>PROJ</a:t>
            </a:r>
            <a:r>
              <a:rPr lang="en-US" altLang="zh-CN" sz="1800" dirty="0" smtClean="0">
                <a:sym typeface="Symbol" charset="2"/>
              </a:rPr>
              <a:t>B</a:t>
            </a:r>
            <a:r>
              <a:rPr lang="en-US" altLang="x-none" sz="2800" dirty="0" smtClean="0">
                <a:sym typeface="Symbol" charset="2"/>
              </a:rPr>
              <a:t>  = </a:t>
            </a:r>
            <a:r>
              <a:rPr lang="en-US" altLang="x-none" sz="5400" dirty="0" smtClean="0">
                <a:sym typeface="Symbol" charset="2"/>
              </a:rPr>
              <a:t></a:t>
            </a:r>
            <a:r>
              <a:rPr lang="en-US" altLang="x-none" sz="2800" dirty="0" smtClean="0">
                <a:sym typeface="Symbol" charset="2"/>
              </a:rPr>
              <a:t> </a:t>
            </a:r>
            <a:r>
              <a:rPr lang="en-US" altLang="zh-CN" sz="1800" dirty="0" smtClean="0">
                <a:sym typeface="Symbol" charset="2"/>
              </a:rPr>
              <a:t>LOC=‘Paris’</a:t>
            </a:r>
            <a:r>
              <a:rPr lang="en-US" altLang="x-none" sz="1800" dirty="0" smtClean="0">
                <a:sym typeface="Symbol" charset="2"/>
              </a:rPr>
              <a:t> </a:t>
            </a:r>
            <a:r>
              <a:rPr lang="en-US" altLang="zh-CN" sz="2800" dirty="0" smtClean="0">
                <a:sym typeface="Symbol" charset="2"/>
              </a:rPr>
              <a:t>PROJ</a:t>
            </a:r>
            <a:r>
              <a:rPr lang="en-US" altLang="x-none" sz="2800" dirty="0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  <p:sp>
        <p:nvSpPr>
          <p:cNvPr id="7" name="Rectangle 6"/>
          <p:cNvSpPr/>
          <p:nvPr/>
        </p:nvSpPr>
        <p:spPr>
          <a:xfrm>
            <a:off x="1439607" y="5142240"/>
            <a:ext cx="68813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550" eaLnBrk="1" hangingPunct="1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zh-CN" sz="3200" dirty="0" smtClean="0">
                <a:solidFill>
                  <a:srgbClr val="FF0000"/>
                </a:solidFill>
                <a:latin typeface="+mn-lt"/>
                <a:ea typeface="+mn-ea"/>
                <a:sym typeface="Wingdings"/>
              </a:rPr>
              <a:t></a:t>
            </a:r>
            <a:r>
              <a:rPr lang="zh-CN" altLang="en-US" sz="3200" dirty="0" smtClean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+mn-lt"/>
                <a:ea typeface="+mn-ea"/>
              </a:rPr>
              <a:t>Primary horizontal fragmentation</a:t>
            </a:r>
            <a:endParaRPr lang="en-US" altLang="zh-CN" sz="32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534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Fragmentation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2032709"/>
            <a:ext cx="7499350" cy="363078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54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Horizontal Fragmentation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u="sng" dirty="0" smtClean="0"/>
              <a:t>Primary horizontal fragmentation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dirty="0" smtClean="0"/>
              <a:t>To partition a relation by using predicates on 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that</a:t>
            </a:r>
            <a:r>
              <a:rPr lang="en-US" altLang="zh-CN" dirty="0" smtClean="0"/>
              <a:t> relation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u="sng" dirty="0" smtClean="0"/>
              <a:t>Derived horizontal fragmentation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dirty="0" smtClean="0"/>
              <a:t>To partition a relation by using predicates on 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another</a:t>
            </a:r>
            <a:r>
              <a:rPr lang="en-US" altLang="zh-CN" dirty="0" smtClean="0"/>
              <a:t> relation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Two aspects affecting fragmentation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dirty="0" smtClean="0"/>
              <a:t>Data information, and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dirty="0" smtClean="0"/>
              <a:t>Application information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C9A2CF-8584-8242-A5AA-5B21E464E8EB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tx2">
                    <a:satMod val="130000"/>
                  </a:schemeClr>
                </a:solidFill>
              </a:rPr>
              <a:t>Primary Horizontal Fragmentation</a:t>
            </a:r>
            <a:endParaRPr lang="zh-CN" altLang="en-U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741360-04FE-3849-A347-58A4D832A749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9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Primary Horizontal 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What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options for horizontal fragmentation?</a:t>
            </a:r>
          </a:p>
          <a:p>
            <a:endParaRPr lang="en-US" sz="2800" dirty="0" smtClean="0"/>
          </a:p>
          <a:p>
            <a:r>
              <a:rPr lang="en-US" sz="2800" dirty="0" smtClean="0"/>
              <a:t>Three common horizontal partitioning techniques</a:t>
            </a:r>
          </a:p>
          <a:p>
            <a:pPr lvl="1"/>
            <a:r>
              <a:rPr lang="en-US" sz="2400" dirty="0" smtClean="0"/>
              <a:t>Round robin</a:t>
            </a:r>
          </a:p>
          <a:p>
            <a:pPr lvl="1"/>
            <a:r>
              <a:rPr lang="en-US" sz="2400" dirty="0" smtClean="0"/>
              <a:t>Hash partitioning</a:t>
            </a:r>
          </a:p>
          <a:p>
            <a:pPr lvl="1"/>
            <a:r>
              <a:rPr lang="en-US" sz="2400" dirty="0" smtClean="0"/>
              <a:t>Range partitioning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5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Round</a:t>
            </a:r>
            <a:r>
              <a:rPr lang="zh-CN" altLang="en-US" dirty="0" smtClean="0"/>
              <a:t> </a:t>
            </a:r>
            <a:r>
              <a:rPr lang="en-US" altLang="zh-CN" dirty="0" smtClean="0"/>
              <a:t>Robin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59632" y="1556792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u="sng" dirty="0" smtClean="0"/>
              <a:t>R				</a:t>
            </a:r>
            <a:r>
              <a:rPr lang="en-US" altLang="zh-CN" u="sng" dirty="0" smtClean="0"/>
              <a:t>F</a:t>
            </a:r>
            <a:r>
              <a:rPr lang="en-US" altLang="x-none" sz="2000" u="sng" dirty="0" smtClean="0"/>
              <a:t>0</a:t>
            </a:r>
            <a:r>
              <a:rPr lang="en-US" altLang="x-none" u="sng" dirty="0" smtClean="0"/>
              <a:t>		</a:t>
            </a:r>
            <a:r>
              <a:rPr lang="en-US" altLang="zh-CN" u="sng" dirty="0" smtClean="0"/>
              <a:t>F</a:t>
            </a:r>
            <a:r>
              <a:rPr lang="en-US" altLang="x-none" sz="2000" u="sng" dirty="0" smtClean="0"/>
              <a:t>1</a:t>
            </a:r>
            <a:r>
              <a:rPr lang="en-US" altLang="x-none" u="sng" dirty="0" smtClean="0"/>
              <a:t>		</a:t>
            </a:r>
            <a:r>
              <a:rPr lang="en-US" altLang="zh-CN" u="sng" dirty="0" smtClean="0"/>
              <a:t>F</a:t>
            </a:r>
            <a:r>
              <a:rPr lang="en-US" altLang="x-none" sz="2000" u="sng" dirty="0" smtClean="0"/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t1			t1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t2					t2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t3							t3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t4			t4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...						t5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dirty="0" smtClean="0"/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Evenly distributes data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Good for scanning full relation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Not good for point or range queries</a:t>
            </a:r>
            <a:endParaRPr lang="en-US" altLang="x-none" u="sng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5222032" y="1709192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7050832" y="1709192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945432" y="2318792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2021632" y="2852192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2021632" y="3309392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021632" y="3842792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2097832" y="4299992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49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 Hash partitioning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31640" y="1403350"/>
            <a:ext cx="77724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u="sng" dirty="0" smtClean="0"/>
              <a:t>R				D</a:t>
            </a:r>
            <a:r>
              <a:rPr lang="en-US" altLang="x-none" sz="2000" u="sng" dirty="0" smtClean="0"/>
              <a:t>0</a:t>
            </a:r>
            <a:r>
              <a:rPr lang="en-US" altLang="x-none" u="sng" dirty="0" smtClean="0"/>
              <a:t>		D</a:t>
            </a:r>
            <a:r>
              <a:rPr lang="en-US" altLang="x-none" sz="2000" u="sng" dirty="0" smtClean="0"/>
              <a:t>1</a:t>
            </a:r>
            <a:r>
              <a:rPr lang="en-US" altLang="x-none" u="sng" dirty="0" smtClean="0"/>
              <a:t>		D</a:t>
            </a:r>
            <a:r>
              <a:rPr lang="en-US" altLang="x-none" sz="2000" u="sng" dirty="0" smtClean="0"/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t1</a:t>
            </a:r>
            <a:r>
              <a:rPr lang="en-US" altLang="x-none" dirty="0" smtClean="0">
                <a:sym typeface="Symbol" charset="2"/>
              </a:rPr>
              <a:t></a:t>
            </a:r>
            <a:r>
              <a:rPr lang="en-US" altLang="x-none" dirty="0" smtClean="0"/>
              <a:t>h(k</a:t>
            </a:r>
            <a:r>
              <a:rPr lang="en-US" altLang="x-none" sz="2400" dirty="0" smtClean="0"/>
              <a:t>1</a:t>
            </a:r>
            <a:r>
              <a:rPr lang="en-US" altLang="x-none" dirty="0" smtClean="0"/>
              <a:t>)=2					t1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t2</a:t>
            </a:r>
            <a:r>
              <a:rPr lang="en-US" altLang="x-none" dirty="0" smtClean="0">
                <a:sym typeface="Symbol" charset="2"/>
              </a:rPr>
              <a:t></a:t>
            </a:r>
            <a:r>
              <a:rPr lang="en-US" altLang="x-none" dirty="0" smtClean="0"/>
              <a:t>h(k</a:t>
            </a:r>
            <a:r>
              <a:rPr lang="en-US" altLang="x-none" sz="2400" dirty="0" smtClean="0"/>
              <a:t>2</a:t>
            </a:r>
            <a:r>
              <a:rPr lang="en-US" altLang="x-none" dirty="0" smtClean="0"/>
              <a:t>)=0	t2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t3</a:t>
            </a:r>
            <a:r>
              <a:rPr lang="en-US" altLang="x-none" dirty="0" smtClean="0">
                <a:sym typeface="Symbol" charset="2"/>
              </a:rPr>
              <a:t>h</a:t>
            </a:r>
            <a:r>
              <a:rPr lang="en-US" altLang="x-none" dirty="0" smtClean="0"/>
              <a:t>(k</a:t>
            </a:r>
            <a:r>
              <a:rPr lang="en-US" altLang="x-none" sz="2400" dirty="0" smtClean="0"/>
              <a:t>3</a:t>
            </a:r>
            <a:r>
              <a:rPr lang="en-US" altLang="x-none" dirty="0" smtClean="0"/>
              <a:t>)=0	t3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t4</a:t>
            </a:r>
            <a:r>
              <a:rPr lang="en-US" altLang="x-none" dirty="0" smtClean="0">
                <a:sym typeface="Symbol" charset="2"/>
              </a:rPr>
              <a:t></a:t>
            </a:r>
            <a:r>
              <a:rPr lang="en-US" altLang="x-none" dirty="0" smtClean="0"/>
              <a:t>h(k</a:t>
            </a:r>
            <a:r>
              <a:rPr lang="en-US" altLang="x-none" sz="2400" dirty="0" smtClean="0"/>
              <a:t>4</a:t>
            </a:r>
            <a:r>
              <a:rPr lang="en-US" altLang="x-none" dirty="0" smtClean="0"/>
              <a:t>)=1			t4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dirty="0" smtClean="0"/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Good for point queries on key; also for joins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Not good for range queries; point queries not on key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If hash function good, even distribution</a:t>
            </a:r>
            <a:endParaRPr lang="en-US" altLang="x-none" sz="2400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5294040" y="155575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7122840" y="155575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3770040" y="216535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3770040" y="361315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3770040" y="26987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3770040" y="31559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10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 Range partitioning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59632" y="1346200"/>
            <a:ext cx="7772400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u="sng" dirty="0" smtClean="0"/>
              <a:t>R						D</a:t>
            </a:r>
            <a:r>
              <a:rPr lang="en-US" altLang="x-none" sz="2000" u="sng" dirty="0" smtClean="0"/>
              <a:t>0</a:t>
            </a:r>
            <a:r>
              <a:rPr lang="en-US" altLang="x-none" u="sng" dirty="0" smtClean="0"/>
              <a:t>	D</a:t>
            </a:r>
            <a:r>
              <a:rPr lang="en-US" altLang="x-none" sz="2000" u="sng" dirty="0" smtClean="0"/>
              <a:t>1</a:t>
            </a:r>
            <a:r>
              <a:rPr lang="en-US" altLang="x-none" u="sng" dirty="0" smtClean="0"/>
              <a:t>	D</a:t>
            </a:r>
            <a:r>
              <a:rPr lang="en-US" altLang="x-none" sz="2000" u="sng" dirty="0" smtClean="0"/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t1: A=5					t1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t2: A=8						t2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t3: A=2				t3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t4: A=3				t4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dirty="0" smtClean="0"/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Good for </a:t>
            </a:r>
            <a:r>
              <a:rPr lang="en-US" altLang="x-none" sz="2400" u="sng" dirty="0" smtClean="0"/>
              <a:t>some</a:t>
            </a:r>
            <a:r>
              <a:rPr lang="en-US" altLang="x-none" sz="2400" dirty="0" smtClean="0"/>
              <a:t> range queries on A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Need to select good vector: else unbalance  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x-none" dirty="0" smtClean="0"/>
              <a:t>						</a:t>
            </a:r>
            <a:r>
              <a:rPr lang="en-US" altLang="x-none" dirty="0" smtClean="0">
                <a:sym typeface="Symbol" charset="2"/>
              </a:rPr>
              <a:t></a:t>
            </a:r>
            <a:r>
              <a:rPr lang="en-US" altLang="x-none" sz="2400" dirty="0" smtClean="0"/>
              <a:t> data skew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x-none" sz="2400" dirty="0" smtClean="0"/>
              <a:t>						</a:t>
            </a:r>
            <a:r>
              <a:rPr lang="en-US" altLang="x-none" dirty="0" smtClean="0">
                <a:sym typeface="Symbol" charset="2"/>
              </a:rPr>
              <a:t></a:t>
            </a:r>
            <a:r>
              <a:rPr lang="en-US" altLang="x-none" sz="2400" dirty="0" smtClean="0"/>
              <a:t> execution skew</a:t>
            </a:r>
            <a:endParaRPr lang="en-US" altLang="x-none" sz="2400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6593632" y="14986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7508032" y="14986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850432" y="2641600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4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383832" y="2641600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7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563888" y="2032000"/>
            <a:ext cx="1591469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lnSpc>
                <a:spcPct val="40000"/>
              </a:lnSpc>
            </a:pPr>
            <a:r>
              <a:rPr lang="en-US" altLang="x-none" sz="2000"/>
              <a:t>partitioning</a:t>
            </a: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x-none" sz="2000" dirty="0"/>
              <a:t>vector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926632" y="3098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V</a:t>
            </a:r>
            <a:r>
              <a:rPr lang="en-US" altLang="x-none" sz="1800"/>
              <a:t>0</a:t>
            </a:r>
            <a:r>
              <a:rPr lang="en-US" altLang="x-none" sz="2400"/>
              <a:t>  V</a:t>
            </a:r>
            <a:r>
              <a:rPr lang="en-US" altLang="x-none" sz="1800"/>
              <a:t>1</a:t>
            </a:r>
            <a:endParaRPr lang="en-US" altLang="x-none" sz="2400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5298232" y="2108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74432" y="2565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298232" y="317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5298232" y="3632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37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Fragmentations?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87624" y="1894556"/>
            <a:ext cx="7772400" cy="383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en-US" altLang="x-none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x-none" sz="4000" b="1" dirty="0" smtClean="0">
                <a:latin typeface="Old English Text MT" charset="0"/>
              </a:rPr>
              <a:t>F </a:t>
            </a:r>
            <a:r>
              <a:rPr lang="en-US" altLang="x-none" dirty="0" smtClean="0"/>
              <a:t>=  { </a:t>
            </a:r>
            <a:r>
              <a:rPr lang="en-US" altLang="zh-CN" dirty="0" smtClean="0"/>
              <a:t>PROJ</a:t>
            </a:r>
            <a:r>
              <a:rPr lang="en-US" altLang="zh-CN" sz="2000" dirty="0" smtClean="0"/>
              <a:t>A</a:t>
            </a:r>
            <a:r>
              <a:rPr lang="en-US" altLang="x-none" dirty="0" smtClean="0"/>
              <a:t>, </a:t>
            </a:r>
            <a:r>
              <a:rPr lang="en-US" altLang="zh-CN" dirty="0" smtClean="0"/>
              <a:t>PROJ</a:t>
            </a:r>
            <a:r>
              <a:rPr lang="en-US" altLang="zh-CN" sz="2000" dirty="0" smtClean="0"/>
              <a:t>B</a:t>
            </a:r>
            <a:r>
              <a:rPr lang="en-US" altLang="x-none" sz="2000" dirty="0" smtClean="0"/>
              <a:t> </a:t>
            </a:r>
            <a:r>
              <a:rPr lang="en-US" altLang="x-none" dirty="0" smtClean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/>
              <a:t>    </a:t>
            </a:r>
            <a:r>
              <a:rPr lang="en-US" altLang="zh-CN" sz="2800" dirty="0" smtClean="0"/>
              <a:t>PROJ</a:t>
            </a:r>
            <a:r>
              <a:rPr lang="en-US" altLang="zh-CN" sz="1800" dirty="0" smtClean="0"/>
              <a:t>A</a:t>
            </a:r>
            <a:r>
              <a:rPr lang="en-US" altLang="x-none" sz="2800" dirty="0" smtClean="0"/>
              <a:t> = </a:t>
            </a:r>
            <a:r>
              <a:rPr lang="en-US" altLang="x-none" sz="5400" dirty="0" smtClean="0">
                <a:sym typeface="Symbol" charset="2"/>
              </a:rPr>
              <a:t></a:t>
            </a:r>
            <a:r>
              <a:rPr lang="en-US" altLang="x-none" sz="2800" dirty="0" smtClean="0">
                <a:sym typeface="Symbol" charset="2"/>
              </a:rPr>
              <a:t> </a:t>
            </a:r>
            <a:r>
              <a:rPr lang="en-US" altLang="zh-CN" sz="1800" dirty="0" smtClean="0">
                <a:sym typeface="Symbol" charset="2"/>
              </a:rPr>
              <a:t>BUDGET&lt;10</a:t>
            </a:r>
            <a:r>
              <a:rPr lang="en-US" altLang="x-none" sz="1800" dirty="0" smtClean="0">
                <a:sym typeface="Symbol" charset="2"/>
              </a:rPr>
              <a:t> </a:t>
            </a:r>
            <a:r>
              <a:rPr lang="en-US" altLang="zh-CN" sz="2800" dirty="0" smtClean="0">
                <a:sym typeface="Symbol" charset="2"/>
              </a:rPr>
              <a:t>PROJ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ym typeface="Symbol" charset="2"/>
              </a:rPr>
              <a:t>    </a:t>
            </a:r>
            <a:r>
              <a:rPr lang="en-US" altLang="zh-CN" sz="2800" dirty="0" smtClean="0">
                <a:sym typeface="Symbol" charset="2"/>
              </a:rPr>
              <a:t>PROJ</a:t>
            </a:r>
            <a:r>
              <a:rPr lang="en-US" altLang="zh-CN" sz="1800" dirty="0" smtClean="0">
                <a:sym typeface="Symbol" charset="2"/>
              </a:rPr>
              <a:t>B</a:t>
            </a:r>
            <a:r>
              <a:rPr lang="en-US" altLang="x-none" sz="2800" dirty="0" smtClean="0">
                <a:sym typeface="Symbol" charset="2"/>
              </a:rPr>
              <a:t>  = </a:t>
            </a:r>
            <a:r>
              <a:rPr lang="en-US" altLang="x-none" sz="5400" dirty="0" smtClean="0">
                <a:sym typeface="Symbol" charset="2"/>
              </a:rPr>
              <a:t></a:t>
            </a:r>
            <a:r>
              <a:rPr lang="en-US" altLang="x-none" sz="2800" dirty="0" smtClean="0">
                <a:sym typeface="Symbol" charset="2"/>
              </a:rPr>
              <a:t> </a:t>
            </a:r>
            <a:r>
              <a:rPr lang="en-US" altLang="zh-CN" sz="1800" dirty="0" smtClean="0">
                <a:sym typeface="Symbol" charset="2"/>
              </a:rPr>
              <a:t>BUDGET&gt;20</a:t>
            </a:r>
            <a:r>
              <a:rPr lang="en-US" altLang="x-none" sz="1800" dirty="0" smtClean="0">
                <a:sym typeface="Symbol" charset="2"/>
              </a:rPr>
              <a:t> </a:t>
            </a:r>
            <a:r>
              <a:rPr lang="en-US" altLang="zh-CN" sz="2800" dirty="0" smtClean="0">
                <a:sym typeface="Symbol" charset="2"/>
              </a:rPr>
              <a:t>PROJ</a:t>
            </a:r>
            <a:r>
              <a:rPr lang="en-US" altLang="x-none" sz="2800" dirty="0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39607" y="5085184"/>
                <a:ext cx="6881316" cy="10926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39750" indent="-457200" eaLnBrk="1" hangingPunct="1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" charset="2"/>
                  <a:buChar char="à"/>
                </a:pP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Problem:</a:t>
                </a:r>
                <a:r>
                  <a:rPr lang="zh-CN" altLang="en-US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some</a:t>
                </a:r>
                <a:r>
                  <a:rPr lang="zh-CN" altLang="en-US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tuples</a:t>
                </a:r>
                <a:r>
                  <a:rPr lang="zh-CN" altLang="en-US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are</a:t>
                </a:r>
                <a:r>
                  <a:rPr lang="zh-CN" altLang="en-US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lost</a:t>
                </a:r>
                <a:endParaRPr lang="en-US" altLang="zh-CN" sz="3200" dirty="0">
                  <a:solidFill>
                    <a:srgbClr val="FF0000"/>
                  </a:solidFill>
                  <a:latin typeface="+mn-lt"/>
                  <a:ea typeface="+mn-ea"/>
                </a:endParaRPr>
              </a:p>
              <a:p>
                <a:pPr marL="996950" lvl="1" indent="-457200" eaLnBrk="1" hangingPunct="1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Arial" charset="0"/>
                  <a:buChar char="•"/>
                </a:pPr>
                <a:r>
                  <a:rPr lang="en-US" altLang="zh-CN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E.g.,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charset="0"/>
                        <a:ea typeface="+mn-ea"/>
                      </a:rPr>
                      <m:t>10≤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BUDGET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charset="0"/>
                      </a:rPr>
                      <m:t>≤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20</m:t>
                    </m:r>
                  </m:oMath>
                </a14:m>
                <a:endParaRPr lang="en-US" altLang="zh-CN" sz="2800" dirty="0">
                  <a:solidFill>
                    <a:schemeClr val="tx1"/>
                  </a:solidFill>
                  <a:latin typeface="+mn-lt"/>
                  <a:ea typeface="+mn-ea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607" y="5085184"/>
                <a:ext cx="6881316" cy="1092607"/>
              </a:xfrm>
              <a:prstGeom prst="rect">
                <a:avLst/>
              </a:prstGeom>
              <a:blipFill rotWithShape="0">
                <a:blip r:embed="rId3"/>
                <a:stretch>
                  <a:fillRect l="-89" t="-7263" b="-15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28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Introduction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DDB design</a:t>
            </a:r>
          </a:p>
          <a:p>
            <a:pPr lvl="1" eaLnBrk="1" hangingPunct="1"/>
            <a:r>
              <a:rPr lang="en-US" altLang="zh-CN" dirty="0"/>
              <a:t>Making decision on </a:t>
            </a:r>
            <a:r>
              <a:rPr lang="en-US" altLang="zh-CN" dirty="0">
                <a:solidFill>
                  <a:srgbClr val="FF0000"/>
                </a:solidFill>
              </a:rPr>
              <a:t>the placement of data </a:t>
            </a:r>
            <a:r>
              <a:rPr lang="en-US" altLang="zh-CN" dirty="0"/>
              <a:t>across the network </a:t>
            </a:r>
            <a:r>
              <a:rPr lang="en-US" altLang="zh-CN" dirty="0" smtClean="0"/>
              <a:t>components</a:t>
            </a:r>
            <a:endParaRPr lang="en-US" altLang="zh-CN" dirty="0"/>
          </a:p>
          <a:p>
            <a:pPr lvl="2" eaLnBrk="1" hangingPunct="1"/>
            <a:r>
              <a:rPr lang="en-US" altLang="zh-CN" dirty="0" smtClean="0"/>
              <a:t>Input </a:t>
            </a:r>
            <a:r>
              <a:rPr lang="en-US" altLang="zh-CN" dirty="0"/>
              <a:t>of the design: </a:t>
            </a:r>
            <a:r>
              <a:rPr lang="en-US" altLang="zh-CN" dirty="0">
                <a:solidFill>
                  <a:srgbClr val="FF0000"/>
                </a:solidFill>
              </a:rPr>
              <a:t>queries</a:t>
            </a:r>
            <a:r>
              <a:rPr lang="en-US" altLang="zh-CN" dirty="0"/>
              <a:t> (applications), </a:t>
            </a:r>
            <a:r>
              <a:rPr lang="en-US" altLang="zh-CN" dirty="0">
                <a:solidFill>
                  <a:srgbClr val="FF0000"/>
                </a:solidFill>
              </a:rPr>
              <a:t>use case of applications</a:t>
            </a:r>
            <a:r>
              <a:rPr lang="en-US" altLang="zh-CN" dirty="0"/>
              <a:t> concerned with sites and frequency</a:t>
            </a:r>
          </a:p>
          <a:p>
            <a:pPr lvl="2" eaLnBrk="1" hangingPunct="1"/>
            <a:r>
              <a:rPr lang="en-US" altLang="zh-CN" dirty="0"/>
              <a:t>Output of the design: a set of </a:t>
            </a:r>
            <a:r>
              <a:rPr lang="en-US" altLang="zh-CN" dirty="0">
                <a:solidFill>
                  <a:srgbClr val="FF0000"/>
                </a:solidFill>
              </a:rPr>
              <a:t>fragments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located at different sites </a:t>
            </a:r>
          </a:p>
          <a:p>
            <a:pPr lvl="1" eaLnBrk="1" hangingPunct="1">
              <a:buSzPct val="80000"/>
            </a:pPr>
            <a:r>
              <a:rPr lang="en-US" altLang="zh-CN" dirty="0"/>
              <a:t>Critical to the performance of DDB and applications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D6741C-7305-DC42-943E-25CCAE88FEDF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Fragmentations?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87624" y="1894556"/>
            <a:ext cx="7772400" cy="383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en-US" altLang="x-none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x-none" sz="4000" b="1" dirty="0" smtClean="0">
                <a:latin typeface="Old English Text MT" charset="0"/>
              </a:rPr>
              <a:t>F </a:t>
            </a:r>
            <a:r>
              <a:rPr lang="en-US" altLang="x-none" dirty="0" smtClean="0"/>
              <a:t>=  { </a:t>
            </a:r>
            <a:r>
              <a:rPr lang="en-US" altLang="zh-CN" dirty="0" smtClean="0"/>
              <a:t>PROJ</a:t>
            </a:r>
            <a:r>
              <a:rPr lang="en-US" altLang="zh-CN" sz="2000" dirty="0" smtClean="0"/>
              <a:t>A</a:t>
            </a:r>
            <a:r>
              <a:rPr lang="en-US" altLang="x-none" dirty="0" smtClean="0"/>
              <a:t>, </a:t>
            </a:r>
            <a:r>
              <a:rPr lang="en-US" altLang="zh-CN" dirty="0" smtClean="0"/>
              <a:t>PROJ</a:t>
            </a:r>
            <a:r>
              <a:rPr lang="en-US" altLang="zh-CN" sz="2000" dirty="0" smtClean="0"/>
              <a:t>B</a:t>
            </a:r>
            <a:r>
              <a:rPr lang="en-US" altLang="x-none" sz="2000" dirty="0" smtClean="0"/>
              <a:t> </a:t>
            </a:r>
            <a:r>
              <a:rPr lang="en-US" altLang="x-none" dirty="0" smtClean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/>
              <a:t>    </a:t>
            </a:r>
            <a:r>
              <a:rPr lang="en-US" altLang="zh-CN" sz="2800" dirty="0" smtClean="0"/>
              <a:t>PROJ</a:t>
            </a:r>
            <a:r>
              <a:rPr lang="en-US" altLang="zh-CN" sz="1800" dirty="0" smtClean="0"/>
              <a:t>A</a:t>
            </a:r>
            <a:r>
              <a:rPr lang="en-US" altLang="x-none" sz="2800" dirty="0" smtClean="0"/>
              <a:t> = </a:t>
            </a:r>
            <a:r>
              <a:rPr lang="en-US" altLang="x-none" sz="5400" dirty="0" smtClean="0">
                <a:sym typeface="Symbol" charset="2"/>
              </a:rPr>
              <a:t></a:t>
            </a:r>
            <a:r>
              <a:rPr lang="en-US" altLang="x-none" sz="2800" dirty="0" smtClean="0">
                <a:sym typeface="Symbol" charset="2"/>
              </a:rPr>
              <a:t> </a:t>
            </a:r>
            <a:r>
              <a:rPr lang="en-US" altLang="zh-CN" sz="1800" dirty="0" smtClean="0">
                <a:sym typeface="Symbol" charset="2"/>
              </a:rPr>
              <a:t>BUDGET&lt;10</a:t>
            </a:r>
            <a:r>
              <a:rPr lang="en-US" altLang="x-none" sz="1800" dirty="0" smtClean="0">
                <a:sym typeface="Symbol" charset="2"/>
              </a:rPr>
              <a:t> </a:t>
            </a:r>
            <a:r>
              <a:rPr lang="en-US" altLang="zh-CN" sz="2800" dirty="0" smtClean="0">
                <a:sym typeface="Symbol" charset="2"/>
              </a:rPr>
              <a:t>PROJ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ym typeface="Symbol" charset="2"/>
              </a:rPr>
              <a:t>    </a:t>
            </a:r>
            <a:r>
              <a:rPr lang="en-US" altLang="zh-CN" sz="2800" dirty="0" smtClean="0">
                <a:sym typeface="Symbol" charset="2"/>
              </a:rPr>
              <a:t>PROJ</a:t>
            </a:r>
            <a:r>
              <a:rPr lang="en-US" altLang="zh-CN" sz="1800" dirty="0" smtClean="0">
                <a:sym typeface="Symbol" charset="2"/>
              </a:rPr>
              <a:t>B</a:t>
            </a:r>
            <a:r>
              <a:rPr lang="en-US" altLang="x-none" sz="2800" dirty="0" smtClean="0">
                <a:sym typeface="Symbol" charset="2"/>
              </a:rPr>
              <a:t>  = </a:t>
            </a:r>
            <a:r>
              <a:rPr lang="en-US" altLang="x-none" sz="5400" dirty="0" smtClean="0">
                <a:sym typeface="Symbol" charset="2"/>
              </a:rPr>
              <a:t></a:t>
            </a:r>
            <a:r>
              <a:rPr lang="en-US" altLang="x-none" sz="2800" dirty="0" smtClean="0">
                <a:sym typeface="Symbol" charset="2"/>
              </a:rPr>
              <a:t> </a:t>
            </a:r>
            <a:r>
              <a:rPr lang="en-US" altLang="zh-CN" sz="1800" dirty="0" smtClean="0">
                <a:sym typeface="Symbol" charset="2"/>
              </a:rPr>
              <a:t>BUDGET&gt;5</a:t>
            </a:r>
            <a:r>
              <a:rPr lang="en-US" altLang="x-none" sz="1800" dirty="0" smtClean="0">
                <a:sym typeface="Symbol" charset="2"/>
              </a:rPr>
              <a:t> </a:t>
            </a:r>
            <a:r>
              <a:rPr lang="en-US" altLang="zh-CN" sz="2800" dirty="0" smtClean="0">
                <a:sym typeface="Symbol" charset="2"/>
              </a:rPr>
              <a:t>PROJ</a:t>
            </a:r>
            <a:r>
              <a:rPr lang="en-US" altLang="x-none" sz="2800" dirty="0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39607" y="5085184"/>
                <a:ext cx="6881316" cy="10926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39750" indent="-457200" eaLnBrk="1" hangingPunct="1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" charset="2"/>
                  <a:buChar char="à"/>
                </a:pP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Problem:</a:t>
                </a:r>
                <a:r>
                  <a:rPr lang="zh-CN" altLang="en-US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some</a:t>
                </a:r>
                <a:r>
                  <a:rPr lang="zh-CN" altLang="en-US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tuples</a:t>
                </a:r>
                <a:r>
                  <a:rPr lang="zh-CN" altLang="en-US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are</a:t>
                </a:r>
                <a:r>
                  <a:rPr lang="zh-CN" altLang="en-US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duplicated</a:t>
                </a:r>
                <a:endParaRPr lang="en-US" altLang="zh-CN" sz="3200" dirty="0">
                  <a:solidFill>
                    <a:srgbClr val="FF0000"/>
                  </a:solidFill>
                  <a:latin typeface="+mn-lt"/>
                  <a:ea typeface="+mn-ea"/>
                </a:endParaRPr>
              </a:p>
              <a:p>
                <a:pPr marL="996950" lvl="1" indent="-457200" eaLnBrk="1" hangingPunct="1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Arial" charset="0"/>
                  <a:buChar char="•"/>
                </a:pPr>
                <a:r>
                  <a:rPr lang="en-US" altLang="zh-CN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E.g.,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charset="0"/>
                        <a:ea typeface="+mn-ea"/>
                      </a:rPr>
                      <m:t>5&lt;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BUDGET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&lt;10</m:t>
                    </m:r>
                  </m:oMath>
                </a14:m>
                <a:endParaRPr lang="en-US" altLang="zh-CN" sz="2800" dirty="0">
                  <a:solidFill>
                    <a:schemeClr val="tx1"/>
                  </a:solidFill>
                  <a:latin typeface="+mn-lt"/>
                  <a:ea typeface="+mn-ea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607" y="5085184"/>
                <a:ext cx="6881316" cy="1092607"/>
              </a:xfrm>
              <a:prstGeom prst="rect">
                <a:avLst/>
              </a:prstGeom>
              <a:blipFill rotWithShape="0">
                <a:blip r:embed="rId3"/>
                <a:stretch>
                  <a:fillRect l="-89" t="-7263" b="-15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1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chemeClr val="tx2">
                    <a:satMod val="130000"/>
                  </a:schemeClr>
                </a:solidFill>
              </a:rPr>
              <a:t>5.2.3 Correctness for Rules of Fragmentation</a:t>
            </a:r>
            <a:endParaRPr lang="zh-CN" altLang="en-US" sz="2800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435608" y="1447800"/>
          <a:ext cx="749808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87A616-8B81-874E-854D-8AB0E179423B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Fragmentation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How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ensure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properties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completeness,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disjointness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reconstruction?</a:t>
            </a:r>
          </a:p>
          <a:p>
            <a:pPr marL="860425" lvl="1" indent="-457200">
              <a:buFont typeface="+mj-lt"/>
              <a:buAutoNum type="arabicParenR"/>
            </a:pPr>
            <a:r>
              <a:rPr lang="en-US" altLang="zh-CN" sz="2400" dirty="0" smtClean="0"/>
              <a:t>Check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manually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67744" y="2943101"/>
            <a:ext cx="5657180" cy="3305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  <a:r>
              <a:rPr lang="en-US" altLang="x-none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x-none" sz="4000" b="1" dirty="0" smtClean="0">
                <a:latin typeface="Old English Text MT" charset="0"/>
              </a:rPr>
              <a:t>F </a:t>
            </a:r>
            <a:r>
              <a:rPr lang="en-US" altLang="x-none" dirty="0" smtClean="0"/>
              <a:t>=  { </a:t>
            </a:r>
            <a:r>
              <a:rPr lang="en-US" altLang="zh-CN" dirty="0" smtClean="0"/>
              <a:t>PROJ</a:t>
            </a:r>
            <a:r>
              <a:rPr lang="en-US" altLang="zh-CN" sz="2000" dirty="0" smtClean="0"/>
              <a:t>A</a:t>
            </a:r>
            <a:r>
              <a:rPr lang="en-US" altLang="x-none" dirty="0" smtClean="0"/>
              <a:t>, </a:t>
            </a:r>
            <a:r>
              <a:rPr lang="en-US" altLang="zh-CN" dirty="0" smtClean="0"/>
              <a:t>PROJ</a:t>
            </a:r>
            <a:r>
              <a:rPr lang="en-US" altLang="zh-CN" sz="2000" dirty="0" smtClean="0"/>
              <a:t>B</a:t>
            </a:r>
            <a:r>
              <a:rPr lang="en-US" altLang="x-none" sz="2000" dirty="0" smtClean="0"/>
              <a:t> </a:t>
            </a:r>
            <a:r>
              <a:rPr lang="en-US" altLang="x-none" dirty="0" smtClean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/>
              <a:t>    </a:t>
            </a:r>
            <a:r>
              <a:rPr lang="en-US" altLang="zh-CN" sz="2800" dirty="0" smtClean="0"/>
              <a:t>PROJ</a:t>
            </a:r>
            <a:r>
              <a:rPr lang="en-US" altLang="zh-CN" sz="1800" dirty="0" smtClean="0"/>
              <a:t>A</a:t>
            </a:r>
            <a:r>
              <a:rPr lang="en-US" altLang="x-none" sz="2800" dirty="0" smtClean="0"/>
              <a:t> = </a:t>
            </a:r>
            <a:r>
              <a:rPr lang="en-US" altLang="x-none" sz="5400" dirty="0" smtClean="0">
                <a:sym typeface="Symbol" charset="2"/>
              </a:rPr>
              <a:t></a:t>
            </a:r>
            <a:r>
              <a:rPr lang="en-US" altLang="x-none" sz="2800" dirty="0" smtClean="0">
                <a:sym typeface="Symbol" charset="2"/>
              </a:rPr>
              <a:t> </a:t>
            </a:r>
            <a:r>
              <a:rPr lang="en-US" altLang="zh-CN" sz="1800" dirty="0" smtClean="0">
                <a:sym typeface="Symbol" charset="2"/>
              </a:rPr>
              <a:t>BUDGET&lt;10</a:t>
            </a:r>
            <a:r>
              <a:rPr lang="en-US" altLang="x-none" sz="1800" dirty="0" smtClean="0">
                <a:sym typeface="Symbol" charset="2"/>
              </a:rPr>
              <a:t> </a:t>
            </a:r>
            <a:r>
              <a:rPr lang="en-US" altLang="zh-CN" sz="2800" dirty="0" smtClean="0">
                <a:sym typeface="Symbol" charset="2"/>
              </a:rPr>
              <a:t>PROJ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ym typeface="Symbol" charset="2"/>
              </a:rPr>
              <a:t>    </a:t>
            </a:r>
            <a:r>
              <a:rPr lang="en-US" altLang="zh-CN" sz="2800" dirty="0" smtClean="0">
                <a:sym typeface="Symbol" charset="2"/>
              </a:rPr>
              <a:t>PROJ</a:t>
            </a:r>
            <a:r>
              <a:rPr lang="en-US" altLang="zh-CN" sz="1800" dirty="0" smtClean="0">
                <a:sym typeface="Symbol" charset="2"/>
              </a:rPr>
              <a:t>B</a:t>
            </a:r>
            <a:r>
              <a:rPr lang="en-US" altLang="x-none" sz="2800" dirty="0" smtClean="0">
                <a:sym typeface="Symbol" charset="2"/>
              </a:rPr>
              <a:t>  = </a:t>
            </a:r>
            <a:r>
              <a:rPr lang="en-US" altLang="x-none" sz="5400" dirty="0" smtClean="0">
                <a:sym typeface="Symbol" charset="2"/>
              </a:rPr>
              <a:t></a:t>
            </a:r>
            <a:r>
              <a:rPr lang="en-US" altLang="x-none" sz="2800" dirty="0" smtClean="0">
                <a:sym typeface="Symbol" charset="2"/>
              </a:rPr>
              <a:t> </a:t>
            </a:r>
            <a:r>
              <a:rPr lang="en-US" altLang="zh-CN" sz="1800" dirty="0" smtClean="0">
                <a:sym typeface="Symbol" charset="2"/>
              </a:rPr>
              <a:t>BUDGET&gt;=10</a:t>
            </a:r>
            <a:r>
              <a:rPr lang="en-US" altLang="x-none" sz="1800" dirty="0" smtClean="0">
                <a:sym typeface="Symbol" charset="2"/>
              </a:rPr>
              <a:t> </a:t>
            </a:r>
            <a:r>
              <a:rPr lang="en-US" altLang="zh-CN" sz="2800" dirty="0" smtClean="0">
                <a:sym typeface="Symbol" charset="2"/>
              </a:rPr>
              <a:t>PROJ</a:t>
            </a:r>
            <a:r>
              <a:rPr lang="en-US" altLang="x-none" sz="2800" dirty="0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90300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Fragmentation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447800"/>
            <a:ext cx="7674818" cy="4800600"/>
          </a:xfrm>
        </p:spPr>
        <p:txBody>
          <a:bodyPr/>
          <a:lstStyle/>
          <a:p>
            <a:r>
              <a:rPr lang="en-US" altLang="zh-CN" sz="2800" dirty="0" smtClean="0"/>
              <a:t>How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ensure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properties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completeness,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disjointness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reconstruction?</a:t>
            </a:r>
          </a:p>
          <a:p>
            <a:pPr marL="860425" lvl="1" indent="-457200">
              <a:buFont typeface="+mj-lt"/>
              <a:buAutoNum type="arabicParenR" startAt="2"/>
            </a:pPr>
            <a:r>
              <a:rPr lang="en-US" altLang="zh-CN" sz="2400" dirty="0" smtClean="0"/>
              <a:t>Automatically </a:t>
            </a:r>
            <a:r>
              <a:rPr lang="en-US" altLang="zh-CN" sz="2400" dirty="0"/>
              <a:t>generate fragments with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properties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46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Example of </a:t>
            </a:r>
            <a:r>
              <a:rPr lang="en-US" altLang="zh-CN" dirty="0" smtClean="0"/>
              <a:t>auto-</a:t>
            </a:r>
            <a:r>
              <a:rPr lang="en-US" altLang="x-none" dirty="0" smtClean="0"/>
              <a:t>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Say queries use predicates:</a:t>
            </a:r>
          </a:p>
          <a:p>
            <a:pPr lvl="1" eaLnBrk="1" hangingPunct="1">
              <a:buFontTx/>
              <a:buNone/>
            </a:pPr>
            <a:r>
              <a:rPr lang="en-US" altLang="x-none" dirty="0" smtClean="0"/>
              <a:t>A&lt;10,  A&gt;5,  </a:t>
            </a:r>
            <a:r>
              <a:rPr lang="en-US" altLang="x-none" dirty="0" err="1" smtClean="0"/>
              <a:t>Loc</a:t>
            </a:r>
            <a:r>
              <a:rPr lang="en-US" altLang="x-none" dirty="0" smtClean="0"/>
              <a:t> = S</a:t>
            </a:r>
            <a:r>
              <a:rPr lang="en-US" altLang="x-none" sz="2000" dirty="0" smtClean="0"/>
              <a:t>A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Loc</a:t>
            </a:r>
            <a:r>
              <a:rPr lang="en-US" altLang="x-none" dirty="0" smtClean="0"/>
              <a:t> = S</a:t>
            </a:r>
            <a:r>
              <a:rPr lang="en-US" altLang="x-none" sz="2000" dirty="0" smtClean="0"/>
              <a:t>B</a:t>
            </a:r>
            <a:endParaRPr lang="en-US" altLang="x-none" dirty="0" smtClean="0"/>
          </a:p>
          <a:p>
            <a:pPr eaLnBrk="1" hangingPunct="1"/>
            <a:r>
              <a:rPr lang="en-US" altLang="x-none" dirty="0" smtClean="0"/>
              <a:t>Next: 	- generate “</a:t>
            </a:r>
            <a:r>
              <a:rPr lang="en-US" altLang="x-none" dirty="0" err="1" smtClean="0">
                <a:solidFill>
                  <a:srgbClr val="FF0000"/>
                </a:solidFill>
              </a:rPr>
              <a:t>minterm</a:t>
            </a:r>
            <a:r>
              <a:rPr lang="en-US" altLang="x-none" dirty="0" smtClean="0"/>
              <a:t>” predicates</a:t>
            </a:r>
          </a:p>
          <a:p>
            <a:pPr lvl="1" eaLnBrk="1" hangingPunct="1">
              <a:buFontTx/>
              <a:buNone/>
            </a:pPr>
            <a:r>
              <a:rPr lang="en-US" altLang="x-none" dirty="0" smtClean="0"/>
              <a:t>			</a:t>
            </a:r>
            <a:r>
              <a:rPr lang="en-US" altLang="x-none" sz="3200" dirty="0" smtClean="0"/>
              <a:t>- eliminate useless ones</a:t>
            </a:r>
            <a:endParaRPr lang="en-US" altLang="x-none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12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err="1"/>
              <a:t>Minterm</a:t>
            </a:r>
            <a:r>
              <a:rPr lang="en-US" altLang="x-none" dirty="0"/>
              <a:t> predicates (part I)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12192" y="1618456"/>
            <a:ext cx="8788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/>
              <a:t>(1) 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(2)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 b="1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(3)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(4)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(5)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(6)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(7)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(8)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 dirty="0">
              <a:sym typeface="Symbol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36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 smtClean="0"/>
              <a:t>Minterm</a:t>
            </a:r>
            <a:r>
              <a:rPr lang="en-US" altLang="x-none" dirty="0" smtClean="0"/>
              <a:t> predicates (part I)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112192" y="1618456"/>
            <a:ext cx="8788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/>
              <a:t>(1) 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(2)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 b="1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(3)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(4)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(5)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(6)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(7)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(8)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>
              <a:sym typeface="Symbol" charset="2"/>
            </a:endParaRPr>
          </a:p>
        </p:txBody>
      </p: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1024880" y="1845469"/>
            <a:ext cx="8586787" cy="3325813"/>
            <a:chOff x="133" y="1055"/>
            <a:chExt cx="5409" cy="2095"/>
          </a:xfrm>
        </p:grpSpPr>
        <p:sp>
          <p:nvSpPr>
            <p:cNvPr id="18" name="Line 4"/>
            <p:cNvSpPr>
              <a:spLocks noChangeShapeType="1"/>
            </p:cNvSpPr>
            <p:nvPr/>
          </p:nvSpPr>
          <p:spPr bwMode="auto">
            <a:xfrm flipV="1">
              <a:off x="173" y="1055"/>
              <a:ext cx="5290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5"/>
            <p:cNvSpPr>
              <a:spLocks noChangeShapeType="1"/>
            </p:cNvSpPr>
            <p:nvPr/>
          </p:nvSpPr>
          <p:spPr bwMode="auto">
            <a:xfrm flipV="1">
              <a:off x="133" y="1916"/>
              <a:ext cx="5290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6"/>
            <p:cNvSpPr>
              <a:spLocks noChangeShapeType="1"/>
            </p:cNvSpPr>
            <p:nvPr/>
          </p:nvSpPr>
          <p:spPr bwMode="auto">
            <a:xfrm flipV="1">
              <a:off x="174" y="2234"/>
              <a:ext cx="5290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 flipV="1">
              <a:off x="198" y="3141"/>
              <a:ext cx="5290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V="1">
              <a:off x="4132" y="1351"/>
              <a:ext cx="139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 flipV="1">
              <a:off x="2683" y="1644"/>
              <a:ext cx="139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 flipV="1">
              <a:off x="4151" y="2506"/>
              <a:ext cx="139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808" y="2911"/>
              <a:ext cx="139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1763688" y="2029222"/>
            <a:ext cx="2448272" cy="853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809552" y="3945335"/>
            <a:ext cx="2690440" cy="853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77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 smtClean="0"/>
              <a:t>Minterm</a:t>
            </a:r>
            <a:r>
              <a:rPr lang="en-US" altLang="x-none" dirty="0" smtClean="0"/>
              <a:t> predicates (part </a:t>
            </a:r>
            <a:r>
              <a:rPr lang="en-US" altLang="zh-CN" dirty="0" smtClean="0"/>
              <a:t>2</a:t>
            </a:r>
            <a:r>
              <a:rPr lang="en-US" altLang="x-none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1044624" y="1700808"/>
            <a:ext cx="9144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/>
              <a:t> (9)  </a:t>
            </a:r>
            <a:r>
              <a:rPr lang="en-US" altLang="x-none" smtClean="0">
                <a:sym typeface="Symbol" charset="2"/>
              </a:rPr>
              <a:t>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(10)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 b="1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(11)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(12)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(13)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(14)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(15)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(16)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 dirty="0">
              <a:sym typeface="Symbol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60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 smtClean="0"/>
              <a:t>Minterm</a:t>
            </a:r>
            <a:r>
              <a:rPr lang="en-US" altLang="x-none" dirty="0" smtClean="0"/>
              <a:t> predicates (part </a:t>
            </a:r>
            <a:r>
              <a:rPr lang="en-US" altLang="zh-CN" dirty="0" smtClean="0"/>
              <a:t>2</a:t>
            </a:r>
            <a:r>
              <a:rPr lang="en-US" altLang="x-none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1044624" y="1690464"/>
            <a:ext cx="9144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/>
              <a:t> (9)  </a:t>
            </a:r>
            <a:r>
              <a:rPr lang="en-US" altLang="x-none" smtClean="0">
                <a:sym typeface="Symbol" charset="2"/>
              </a:rPr>
              <a:t>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(10)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 b="1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(11)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(12)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(13)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(14)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(15)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(16)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>
              <a:sym typeface="Symbol" charset="2"/>
            </a:endParaRPr>
          </a:p>
        </p:txBody>
      </p: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1044624" y="1903189"/>
            <a:ext cx="8824912" cy="3268663"/>
            <a:chOff x="45" y="1073"/>
            <a:chExt cx="5559" cy="2059"/>
          </a:xfrm>
        </p:grpSpPr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109" y="1073"/>
              <a:ext cx="548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123" y="2533"/>
              <a:ext cx="548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54" y="2851"/>
              <a:ext cx="548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119" y="3123"/>
              <a:ext cx="548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V="1">
              <a:off x="45" y="1934"/>
              <a:ext cx="548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45" y="2261"/>
              <a:ext cx="548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V="1">
              <a:off x="4263" y="1354"/>
              <a:ext cx="1185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2978" y="1671"/>
              <a:ext cx="1185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1907704" y="2143274"/>
            <a:ext cx="2952328" cy="853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38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Final fragments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36104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F</a:t>
            </a:r>
            <a:r>
              <a:rPr lang="en-US" altLang="x-none" sz="2400" smtClean="0"/>
              <a:t>2:	</a:t>
            </a:r>
            <a:r>
              <a:rPr lang="en-US" altLang="x-none" smtClean="0"/>
              <a:t>5 &lt; A &lt; 10</a:t>
            </a:r>
            <a:r>
              <a:rPr lang="en-US" altLang="x-none" sz="2400" smtClean="0"/>
              <a:t>  	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F</a:t>
            </a:r>
            <a:r>
              <a:rPr lang="en-US" altLang="x-none" sz="2400" smtClean="0"/>
              <a:t>3:	</a:t>
            </a:r>
            <a:r>
              <a:rPr lang="en-US" altLang="x-none" smtClean="0"/>
              <a:t>5 &lt; A &lt; 10 	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F</a:t>
            </a:r>
            <a:r>
              <a:rPr lang="en-US" altLang="x-none" sz="2400" smtClean="0"/>
              <a:t>6:	</a:t>
            </a:r>
            <a:r>
              <a:rPr lang="en-US" altLang="x-none" smtClean="0"/>
              <a:t>A </a:t>
            </a:r>
            <a:r>
              <a:rPr lang="en-US" altLang="x-none" smtClean="0">
                <a:sym typeface="Symbol" charset="2"/>
              </a:rPr>
              <a:t> </a:t>
            </a:r>
            <a:r>
              <a:rPr lang="en-US" altLang="x-none" smtClean="0"/>
              <a:t>5		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F</a:t>
            </a:r>
            <a:r>
              <a:rPr lang="en-US" altLang="x-none" sz="2400" smtClean="0"/>
              <a:t>7:	</a:t>
            </a:r>
            <a:r>
              <a:rPr lang="en-US" altLang="x-none" smtClean="0"/>
              <a:t>A </a:t>
            </a:r>
            <a:r>
              <a:rPr lang="en-US" altLang="x-none" smtClean="0">
                <a:sym typeface="Symbol" charset="2"/>
              </a:rPr>
              <a:t> </a:t>
            </a:r>
            <a:r>
              <a:rPr lang="en-US" altLang="x-none" smtClean="0"/>
              <a:t>5</a:t>
            </a:r>
            <a:r>
              <a:rPr lang="en-US" altLang="x-none" sz="2400" smtClean="0"/>
              <a:t> 		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F</a:t>
            </a:r>
            <a:r>
              <a:rPr lang="en-US" altLang="x-none" sz="2400" smtClean="0"/>
              <a:t>10:	</a:t>
            </a:r>
            <a:r>
              <a:rPr lang="en-US" altLang="x-none" smtClean="0"/>
              <a:t>A </a:t>
            </a:r>
            <a:r>
              <a:rPr lang="en-US" altLang="x-none" smtClean="0">
                <a:sym typeface="Symbol" charset="2"/>
              </a:rPr>
              <a:t> </a:t>
            </a:r>
            <a:r>
              <a:rPr lang="en-US" altLang="x-none" smtClean="0"/>
              <a:t>10		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F</a:t>
            </a:r>
            <a:r>
              <a:rPr lang="en-US" altLang="x-none" sz="2400" smtClean="0"/>
              <a:t>11:	</a:t>
            </a:r>
            <a:r>
              <a:rPr lang="en-US" altLang="x-none" smtClean="0"/>
              <a:t>A </a:t>
            </a:r>
            <a:r>
              <a:rPr lang="en-US" altLang="x-none" smtClean="0">
                <a:sym typeface="Symbol" charset="2"/>
              </a:rPr>
              <a:t> </a:t>
            </a:r>
            <a:r>
              <a:rPr lang="en-US" altLang="x-none" smtClean="0"/>
              <a:t>10</a:t>
            </a:r>
            <a:r>
              <a:rPr lang="en-US" altLang="x-none" sz="2400" smtClean="0"/>
              <a:t> 		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x-none" sz="2400" smtClean="0"/>
              <a:t>		</a:t>
            </a:r>
            <a:endParaRPr lang="en-US" altLang="x-non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7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5.1.1 Top-down design process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An iteration of five steps:</a:t>
            </a:r>
          </a:p>
          <a:p>
            <a:pPr marL="916686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 analysis</a:t>
            </a:r>
          </a:p>
          <a:p>
            <a:pPr marL="916686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Conceptual design and view integration </a:t>
            </a:r>
          </a:p>
          <a:p>
            <a:pPr marL="916686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E-R representation and translation to RDB schema</a:t>
            </a:r>
          </a:p>
          <a:p>
            <a:pPr marL="916686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Distribution design</a:t>
            </a:r>
          </a:p>
          <a:p>
            <a:pPr marL="916686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Data fragmentation and allocation </a:t>
            </a:r>
          </a:p>
          <a:p>
            <a:pPr marL="916686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Physical design</a:t>
            </a:r>
          </a:p>
          <a:p>
            <a:pPr marL="916686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Tuning Closely related to architecture issues.</a:t>
            </a:r>
            <a:endParaRPr lang="zh-CN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31BB26-3BE6-994D-A731-50F930A0927D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 smtClean="0"/>
              <a:t>Match Access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 smtClean="0"/>
              <a:t>Another Desired Fragmentation Property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126111" y="2593702"/>
            <a:ext cx="1679575" cy="439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data A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126111" y="3452540"/>
            <a:ext cx="1679575" cy="4397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data B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126111" y="4357415"/>
            <a:ext cx="1679575" cy="4397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data C</a:t>
            </a:r>
          </a:p>
        </p:txBody>
      </p:sp>
      <p:sp>
        <p:nvSpPr>
          <p:cNvPr id="9" name="Left Brace 9"/>
          <p:cNvSpPr>
            <a:spLocks/>
          </p:cNvSpPr>
          <p:nvPr/>
        </p:nvSpPr>
        <p:spPr bwMode="auto">
          <a:xfrm>
            <a:off x="3200598" y="2593702"/>
            <a:ext cx="741363" cy="2203450"/>
          </a:xfrm>
          <a:prstGeom prst="leftBrace">
            <a:avLst>
              <a:gd name="adj1" fmla="val 8325"/>
              <a:gd name="adj2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Right Brace 10"/>
          <p:cNvSpPr>
            <a:spLocks/>
          </p:cNvSpPr>
          <p:nvPr/>
        </p:nvSpPr>
        <p:spPr bwMode="auto">
          <a:xfrm>
            <a:off x="6175573" y="2593702"/>
            <a:ext cx="625475" cy="2203450"/>
          </a:xfrm>
          <a:prstGeom prst="rightBrace">
            <a:avLst>
              <a:gd name="adj1" fmla="val 8334"/>
              <a:gd name="adj2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1522611" y="3033440"/>
            <a:ext cx="1784350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frequently</a:t>
            </a:r>
          </a:p>
          <a:p>
            <a:pPr algn="ctr" eaLnBrk="1" hangingPunct="1"/>
            <a:r>
              <a:rPr lang="en-US" altLang="x-none" sz="2800"/>
              <a:t>accessed</a:t>
            </a:r>
          </a:p>
          <a:p>
            <a:pPr algn="ctr" eaLnBrk="1" hangingPunct="1"/>
            <a:r>
              <a:rPr lang="en-US" altLang="x-none" sz="2800"/>
              <a:t>together</a:t>
            </a:r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6983611" y="2827065"/>
            <a:ext cx="1620837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try to</a:t>
            </a:r>
          </a:p>
          <a:p>
            <a:pPr algn="ctr" eaLnBrk="1" hangingPunct="1"/>
            <a:r>
              <a:rPr lang="en-US" altLang="x-none" sz="2800"/>
              <a:t>place in</a:t>
            </a:r>
          </a:p>
          <a:p>
            <a:pPr algn="ctr" eaLnBrk="1" hangingPunct="1"/>
            <a:r>
              <a:rPr lang="en-US" altLang="x-none" sz="2800"/>
              <a:t>same</a:t>
            </a:r>
          </a:p>
          <a:p>
            <a:pPr algn="ctr" eaLnBrk="1" hangingPunct="1"/>
            <a:r>
              <a:rPr lang="en-US" altLang="x-none" sz="2800"/>
              <a:t>fragment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96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36104" y="154644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E(#, NM, LOC, SAL,…)</a:t>
            </a:r>
          </a:p>
          <a:p>
            <a:pPr eaLnBrk="1" hangingPunct="1">
              <a:buFontTx/>
              <a:buNone/>
            </a:pPr>
            <a:r>
              <a:rPr lang="en-US" altLang="x-none" dirty="0" smtClean="0"/>
              <a:t>Common  queries:	</a:t>
            </a:r>
          </a:p>
          <a:p>
            <a:pPr eaLnBrk="1" hangingPunct="1">
              <a:buFontTx/>
              <a:buNone/>
            </a:pPr>
            <a:r>
              <a:rPr lang="en-US" altLang="x-none" dirty="0" smtClean="0"/>
              <a:t>	</a:t>
            </a:r>
            <a:r>
              <a:rPr lang="en-US" altLang="x-none" dirty="0" err="1" smtClean="0"/>
              <a:t>Qa</a:t>
            </a:r>
            <a:r>
              <a:rPr lang="en-US" altLang="x-none" dirty="0" smtClean="0"/>
              <a:t>: </a:t>
            </a:r>
            <a:r>
              <a:rPr lang="zh-CN" altLang="en-US" dirty="0" smtClean="0"/>
              <a:t>                      </a:t>
            </a:r>
            <a:r>
              <a:rPr lang="en-US" altLang="x-none" dirty="0" err="1" smtClean="0"/>
              <a:t>Qb</a:t>
            </a:r>
            <a:r>
              <a:rPr lang="en-US" altLang="x-none" dirty="0" smtClean="0"/>
              <a:t>: </a:t>
            </a:r>
          </a:p>
          <a:p>
            <a:pPr eaLnBrk="1" hangingPunct="1">
              <a:buFontTx/>
              <a:buNone/>
            </a:pPr>
            <a:r>
              <a:rPr lang="en-US" altLang="x-none" dirty="0" smtClean="0"/>
              <a:t>select *			</a:t>
            </a:r>
            <a:r>
              <a:rPr lang="zh-CN" altLang="en-US" dirty="0" smtClean="0"/>
              <a:t> </a:t>
            </a:r>
            <a:r>
              <a:rPr lang="en-US" altLang="x-none" dirty="0" smtClean="0"/>
              <a:t>select *</a:t>
            </a:r>
          </a:p>
          <a:p>
            <a:pPr eaLnBrk="1" hangingPunct="1">
              <a:buFontTx/>
              <a:buNone/>
            </a:pPr>
            <a:r>
              <a:rPr lang="en-US" altLang="x-none" dirty="0" smtClean="0"/>
              <a:t>from E			</a:t>
            </a:r>
            <a:r>
              <a:rPr lang="zh-CN" altLang="en-US" dirty="0" smtClean="0"/>
              <a:t> </a:t>
            </a:r>
            <a:r>
              <a:rPr lang="en-US" altLang="x-none" dirty="0" smtClean="0"/>
              <a:t>from E</a:t>
            </a:r>
          </a:p>
          <a:p>
            <a:pPr eaLnBrk="1" hangingPunct="1">
              <a:buFontTx/>
              <a:buNone/>
            </a:pPr>
            <a:r>
              <a:rPr lang="en-US" altLang="x-none" dirty="0" smtClean="0"/>
              <a:t>where LOC=Sa	</a:t>
            </a:r>
            <a:r>
              <a:rPr lang="zh-CN" altLang="en-US" dirty="0" smtClean="0"/>
              <a:t>         </a:t>
            </a:r>
            <a:r>
              <a:rPr lang="en-US" altLang="x-none" dirty="0" smtClean="0"/>
              <a:t>where LOC=Sb</a:t>
            </a:r>
          </a:p>
          <a:p>
            <a:pPr eaLnBrk="1" hangingPunct="1">
              <a:buFontTx/>
              <a:buNone/>
            </a:pPr>
            <a:r>
              <a:rPr lang="en-US" altLang="x-none" dirty="0" smtClean="0"/>
              <a:t>		</a:t>
            </a:r>
            <a:r>
              <a:rPr lang="zh-CN" altLang="en-US" dirty="0" smtClean="0"/>
              <a:t>    </a:t>
            </a:r>
            <a:r>
              <a:rPr lang="en-US" altLang="x-none" dirty="0" smtClean="0"/>
              <a:t>and …			</a:t>
            </a:r>
            <a:r>
              <a:rPr lang="zh-CN" altLang="en-US" dirty="0" smtClean="0"/>
              <a:t>    </a:t>
            </a:r>
            <a:r>
              <a:rPr lang="en-US" altLang="x-none" dirty="0" smtClean="0"/>
              <a:t>and ...</a:t>
            </a:r>
            <a:endParaRPr lang="en-US" altLang="x-non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better?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87624" y="1762472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(1) Pr = {  }    </a:t>
            </a:r>
            <a:r>
              <a:rPr lang="en-US" altLang="x-none" sz="4000" b="1" smtClean="0">
                <a:latin typeface="Old English Text MT" charset="0"/>
              </a:rPr>
              <a:t>F</a:t>
            </a:r>
            <a:r>
              <a:rPr lang="en-US" altLang="x-none" sz="2400" smtClean="0"/>
              <a:t>1</a:t>
            </a:r>
            <a:r>
              <a:rPr lang="en-US" altLang="x-none" smtClean="0"/>
              <a:t> ={ E }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(2) Pr = {LOC=Sa, LOC=Sb}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/>
              <a:t>	 </a:t>
            </a:r>
            <a:r>
              <a:rPr lang="en-US" altLang="x-none" sz="4000" b="1" smtClean="0">
                <a:latin typeface="Old English Text MT" charset="0"/>
              </a:rPr>
              <a:t>F</a:t>
            </a:r>
            <a:r>
              <a:rPr lang="en-US" altLang="x-none" sz="2400" smtClean="0"/>
              <a:t>2</a:t>
            </a:r>
            <a:r>
              <a:rPr lang="en-US" altLang="x-none" smtClean="0"/>
              <a:t>={ </a:t>
            </a:r>
            <a:r>
              <a:rPr lang="en-US" altLang="x-none" sz="4800" smtClean="0">
                <a:sym typeface="Symbol" charset="2"/>
              </a:rPr>
              <a:t> </a:t>
            </a:r>
            <a:r>
              <a:rPr lang="en-US" altLang="x-none" sz="2000" smtClean="0">
                <a:sym typeface="Symbol" charset="2"/>
              </a:rPr>
              <a:t>loc=Sa </a:t>
            </a:r>
            <a:r>
              <a:rPr lang="en-US" altLang="x-none" smtClean="0">
                <a:sym typeface="Symbol" charset="2"/>
              </a:rPr>
              <a:t>E, </a:t>
            </a:r>
            <a:r>
              <a:rPr lang="en-US" altLang="x-none" sz="4800" smtClean="0">
                <a:sym typeface="Symbol" charset="2"/>
              </a:rPr>
              <a:t> </a:t>
            </a:r>
            <a:r>
              <a:rPr lang="en-US" altLang="x-none" sz="2000" smtClean="0">
                <a:sym typeface="Symbol" charset="2"/>
              </a:rPr>
              <a:t>loc=Sb </a:t>
            </a:r>
            <a:r>
              <a:rPr lang="en-US" altLang="x-none" smtClean="0">
                <a:sym typeface="Symbol" charset="2"/>
              </a:rPr>
              <a:t>E }</a:t>
            </a:r>
          </a:p>
          <a:p>
            <a:pPr eaLnBrk="1" hangingPunct="1">
              <a:buFontTx/>
              <a:buNone/>
            </a:pPr>
            <a:r>
              <a:rPr lang="en-US" altLang="x-none" smtClean="0">
                <a:sym typeface="Symbol" charset="2"/>
              </a:rPr>
              <a:t>(3) Pr = {LOC=Sa, LOC=Sb, Sal&lt;10}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	 </a:t>
            </a:r>
            <a:r>
              <a:rPr lang="en-US" altLang="x-none" sz="4000" b="1" smtClean="0">
                <a:latin typeface="Old English Text MT" charset="0"/>
              </a:rPr>
              <a:t>F</a:t>
            </a:r>
            <a:r>
              <a:rPr lang="en-US" altLang="x-none" sz="2400" smtClean="0"/>
              <a:t>3</a:t>
            </a:r>
            <a:r>
              <a:rPr lang="en-US" altLang="x-none" smtClean="0"/>
              <a:t>={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000" smtClean="0">
                <a:sym typeface="Symbol" charset="2"/>
              </a:rPr>
              <a:t>loc=Sa </a:t>
            </a:r>
            <a:r>
              <a:rPr lang="en-US" altLang="x-none" sz="2000" b="1" smtClean="0">
                <a:sym typeface="Symbol" charset="2"/>
              </a:rPr>
              <a:t> </a:t>
            </a:r>
            <a:r>
              <a:rPr lang="en-US" altLang="x-none" sz="2000" smtClean="0">
                <a:sym typeface="Symbol" charset="2"/>
              </a:rPr>
              <a:t>sal&lt;10 </a:t>
            </a:r>
            <a:r>
              <a:rPr lang="en-US" altLang="x-none" smtClean="0">
                <a:sym typeface="Symbol" charset="2"/>
              </a:rPr>
              <a:t>E,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000" smtClean="0">
                <a:sym typeface="Symbol" charset="2"/>
              </a:rPr>
              <a:t>loc=Sa </a:t>
            </a:r>
            <a:r>
              <a:rPr lang="en-US" altLang="x-none" sz="2000" b="1" smtClean="0">
                <a:sym typeface="Symbol" charset="2"/>
              </a:rPr>
              <a:t> </a:t>
            </a:r>
            <a:r>
              <a:rPr lang="en-US" altLang="x-none" sz="2000" smtClean="0">
                <a:sym typeface="Symbol" charset="2"/>
              </a:rPr>
              <a:t>sal</a:t>
            </a:r>
            <a:r>
              <a:rPr lang="en-US" altLang="x-none" sz="2400" smtClean="0">
                <a:sym typeface="Symbol" charset="2"/>
              </a:rPr>
              <a:t></a:t>
            </a:r>
            <a:r>
              <a:rPr lang="en-US" altLang="x-none" sz="2000" smtClean="0">
                <a:sym typeface="Symbol" charset="2"/>
              </a:rPr>
              <a:t>10 </a:t>
            </a:r>
            <a:r>
              <a:rPr lang="en-US" altLang="x-none" smtClean="0">
                <a:sym typeface="Symbol" charset="2"/>
              </a:rPr>
              <a:t>E,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		  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000" smtClean="0">
                <a:sym typeface="Symbol" charset="2"/>
              </a:rPr>
              <a:t>loc=Sb </a:t>
            </a:r>
            <a:r>
              <a:rPr lang="en-US" altLang="x-none" sz="2000" b="1" smtClean="0">
                <a:sym typeface="Symbol" charset="2"/>
              </a:rPr>
              <a:t> </a:t>
            </a:r>
            <a:r>
              <a:rPr lang="en-US" altLang="x-none" sz="2000" smtClean="0">
                <a:sym typeface="Symbol" charset="2"/>
              </a:rPr>
              <a:t>sal&lt;10</a:t>
            </a:r>
            <a:r>
              <a:rPr lang="en-US" altLang="x-none" smtClean="0">
                <a:sym typeface="Symbol" charset="2"/>
              </a:rPr>
              <a:t>E,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000" smtClean="0">
                <a:sym typeface="Symbol" charset="2"/>
              </a:rPr>
              <a:t>loc=Sb </a:t>
            </a:r>
            <a:r>
              <a:rPr lang="en-US" altLang="x-none" sz="2000" b="1" smtClean="0">
                <a:sym typeface="Symbol" charset="2"/>
              </a:rPr>
              <a:t> </a:t>
            </a:r>
            <a:r>
              <a:rPr lang="en-US" altLang="x-none" sz="2000" smtClean="0">
                <a:sym typeface="Symbol" charset="2"/>
              </a:rPr>
              <a:t>sal</a:t>
            </a:r>
            <a:r>
              <a:rPr lang="en-US" altLang="x-none" sz="2400" smtClean="0">
                <a:sym typeface="Symbol" charset="2"/>
              </a:rPr>
              <a:t></a:t>
            </a:r>
            <a:r>
              <a:rPr lang="en-US" altLang="x-none" sz="2000" smtClean="0">
                <a:sym typeface="Symbol" charset="2"/>
              </a:rPr>
              <a:t>10 </a:t>
            </a:r>
            <a:r>
              <a:rPr lang="en-US" altLang="x-none" smtClean="0">
                <a:sym typeface="Symbol" charset="2"/>
              </a:rPr>
              <a:t>E }</a:t>
            </a:r>
          </a:p>
          <a:p>
            <a:pPr eaLnBrk="1" hangingPunct="1">
              <a:buFontTx/>
              <a:buNone/>
            </a:pPr>
            <a:endParaRPr lang="en-US" altLang="x-none" dirty="0">
              <a:sym typeface="Symbol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92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analyze</a:t>
            </a:r>
            <a:r>
              <a:rPr lang="zh-CN" altLang="en-US" dirty="0" smtClean="0"/>
              <a:t> </a:t>
            </a:r>
            <a:r>
              <a:rPr lang="en-US" altLang="zh-CN" dirty="0" smtClean="0"/>
              <a:t>it?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75135" y="1566441"/>
            <a:ext cx="1309687" cy="1022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000"/>
              <a:t>Loc=Sa </a:t>
            </a:r>
            <a:r>
              <a:rPr lang="en-US" altLang="x-none" sz="1600" b="1">
                <a:sym typeface="Symbol" charset="2"/>
              </a:rPr>
              <a:t></a:t>
            </a:r>
            <a:endParaRPr lang="en-US" altLang="x-none" sz="2000"/>
          </a:p>
          <a:p>
            <a:pPr algn="ctr" eaLnBrk="1" hangingPunct="1"/>
            <a:r>
              <a:rPr lang="en-US" altLang="x-none" sz="2000"/>
              <a:t>sal &lt; 10</a:t>
            </a:r>
          </a:p>
        </p:txBody>
      </p:sp>
      <p:sp>
        <p:nvSpPr>
          <p:cNvPr id="7" name="AutoShape 9"/>
          <p:cNvSpPr>
            <a:spLocks/>
          </p:cNvSpPr>
          <p:nvPr/>
        </p:nvSpPr>
        <p:spPr bwMode="auto">
          <a:xfrm>
            <a:off x="1789360" y="2015703"/>
            <a:ext cx="304800" cy="4029075"/>
          </a:xfrm>
          <a:prstGeom prst="leftBrace">
            <a:avLst>
              <a:gd name="adj1" fmla="val 1101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" name="AutoShape 10"/>
          <p:cNvSpPr>
            <a:spLocks/>
          </p:cNvSpPr>
          <p:nvPr/>
        </p:nvSpPr>
        <p:spPr bwMode="auto">
          <a:xfrm>
            <a:off x="3797547" y="1783928"/>
            <a:ext cx="76200" cy="1752600"/>
          </a:xfrm>
          <a:prstGeom prst="rightBrace">
            <a:avLst>
              <a:gd name="adj1" fmla="val 1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9" name="AutoShape 11"/>
          <p:cNvSpPr>
            <a:spLocks/>
          </p:cNvSpPr>
          <p:nvPr/>
        </p:nvSpPr>
        <p:spPr bwMode="auto">
          <a:xfrm>
            <a:off x="3756272" y="4260428"/>
            <a:ext cx="76200" cy="1752600"/>
          </a:xfrm>
          <a:prstGeom prst="rightBrace">
            <a:avLst>
              <a:gd name="adj1" fmla="val 1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3883272" y="2736428"/>
            <a:ext cx="273050" cy="111601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V="1">
            <a:off x="3876922" y="4333453"/>
            <a:ext cx="290513" cy="79057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14"/>
          <p:cNvSpPr>
            <a:spLocks/>
          </p:cNvSpPr>
          <p:nvPr/>
        </p:nvSpPr>
        <p:spPr bwMode="auto">
          <a:xfrm>
            <a:off x="4500810" y="1644228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3" name="AutoShape 15"/>
          <p:cNvSpPr>
            <a:spLocks/>
          </p:cNvSpPr>
          <p:nvPr/>
        </p:nvSpPr>
        <p:spPr bwMode="auto">
          <a:xfrm>
            <a:off x="4510335" y="2855491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4" name="AutoShape 16"/>
          <p:cNvSpPr>
            <a:spLocks/>
          </p:cNvSpPr>
          <p:nvPr/>
        </p:nvSpPr>
        <p:spPr bwMode="auto">
          <a:xfrm>
            <a:off x="4637335" y="4155653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5" name="AutoShape 17"/>
          <p:cNvSpPr>
            <a:spLocks/>
          </p:cNvSpPr>
          <p:nvPr/>
        </p:nvSpPr>
        <p:spPr bwMode="auto">
          <a:xfrm>
            <a:off x="4670672" y="5438353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4705597" y="2049041"/>
            <a:ext cx="730250" cy="16573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 flipH="1">
            <a:off x="4856410" y="4198516"/>
            <a:ext cx="582612" cy="15875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 flipV="1">
            <a:off x="4845297" y="4123903"/>
            <a:ext cx="406400" cy="41116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4759572" y="3249191"/>
            <a:ext cx="512763" cy="5143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2275135" y="2830091"/>
            <a:ext cx="1309687" cy="1022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000"/>
              <a:t>Loc=Sa </a:t>
            </a:r>
            <a:r>
              <a:rPr lang="en-US" altLang="x-none" sz="1600" b="1">
                <a:sym typeface="Symbol" charset="2"/>
              </a:rPr>
              <a:t></a:t>
            </a:r>
            <a:endParaRPr lang="en-US" altLang="x-none" sz="2000"/>
          </a:p>
          <a:p>
            <a:pPr algn="ctr" eaLnBrk="1" hangingPunct="1"/>
            <a:r>
              <a:rPr lang="en-US" altLang="x-none" sz="2000"/>
              <a:t>sal </a:t>
            </a:r>
            <a:r>
              <a:rPr lang="en-US" altLang="x-none" sz="2400">
                <a:sym typeface="Symbol" charset="2"/>
              </a:rPr>
              <a:t> </a:t>
            </a:r>
            <a:r>
              <a:rPr lang="en-US" altLang="x-none" sz="2000"/>
              <a:t>10</a:t>
            </a: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2275135" y="4093741"/>
            <a:ext cx="1309687" cy="1022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000"/>
              <a:t>Loc=Sb </a:t>
            </a:r>
            <a:r>
              <a:rPr lang="en-US" altLang="x-none" sz="1600" b="1">
                <a:sym typeface="Symbol" charset="2"/>
              </a:rPr>
              <a:t></a:t>
            </a:r>
            <a:endParaRPr lang="en-US" altLang="x-none" sz="2000"/>
          </a:p>
          <a:p>
            <a:pPr algn="ctr" eaLnBrk="1" hangingPunct="1"/>
            <a:r>
              <a:rPr lang="en-US" altLang="x-none" sz="2000"/>
              <a:t>sal &lt; 10</a:t>
            </a: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2275135" y="5358978"/>
            <a:ext cx="1309687" cy="1022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000"/>
              <a:t>Loc=Sb </a:t>
            </a:r>
            <a:r>
              <a:rPr lang="en-US" altLang="x-none" sz="1600" b="1">
                <a:sym typeface="Symbol" charset="2"/>
              </a:rPr>
              <a:t></a:t>
            </a:r>
            <a:endParaRPr lang="en-US" altLang="x-none" sz="2000"/>
          </a:p>
          <a:p>
            <a:pPr algn="ctr" eaLnBrk="1" hangingPunct="1"/>
            <a:r>
              <a:rPr lang="en-US" altLang="x-none" sz="2000"/>
              <a:t>sal </a:t>
            </a:r>
            <a:r>
              <a:rPr lang="en-US" altLang="x-none" sz="2400">
                <a:sym typeface="Symbol" charset="2"/>
              </a:rPr>
              <a:t></a:t>
            </a:r>
            <a:r>
              <a:rPr lang="en-US" altLang="x-none" sz="2000"/>
              <a:t> 10</a:t>
            </a:r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1103560" y="3723853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b="1">
                <a:latin typeface="Old English Text MT" charset="0"/>
              </a:rPr>
              <a:t>F</a:t>
            </a:r>
            <a:r>
              <a:rPr lang="en-US" altLang="x-none" sz="1800"/>
              <a:t>1</a:t>
            </a:r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5161210" y="3620666"/>
            <a:ext cx="654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b="1">
                <a:latin typeface="Old English Text MT" charset="0"/>
              </a:rPr>
              <a:t>F</a:t>
            </a:r>
            <a:r>
              <a:rPr lang="en-US" altLang="x-none" sz="1800"/>
              <a:t>3</a:t>
            </a: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3862635" y="3795291"/>
            <a:ext cx="654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b="1">
                <a:latin typeface="Old English Text MT" charset="0"/>
              </a:rPr>
              <a:t>F</a:t>
            </a:r>
            <a:r>
              <a:rPr lang="en-US" altLang="x-none" sz="1800"/>
              <a:t>2</a:t>
            </a: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5148064" y="1542628"/>
            <a:ext cx="3940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2800"/>
              <a:t>Q</a:t>
            </a:r>
            <a:r>
              <a:rPr lang="en-US" altLang="x-none" sz="2000"/>
              <a:t>a</a:t>
            </a:r>
            <a:r>
              <a:rPr lang="en-US" altLang="x-none" sz="2800"/>
              <a:t>: Select … loc = S</a:t>
            </a:r>
            <a:r>
              <a:rPr lang="en-US" altLang="x-none" sz="2000"/>
              <a:t>a</a:t>
            </a:r>
            <a:r>
              <a:rPr lang="en-US" altLang="x-none" sz="2800"/>
              <a:t> ...</a:t>
            </a:r>
            <a:endParaRPr lang="en-US" altLang="x-none"/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5155629" y="2393528"/>
            <a:ext cx="3952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2800"/>
              <a:t>Q</a:t>
            </a:r>
            <a:r>
              <a:rPr lang="en-US" altLang="x-none" sz="2000"/>
              <a:t>b</a:t>
            </a:r>
            <a:r>
              <a:rPr lang="en-US" altLang="x-none" sz="2800" dirty="0"/>
              <a:t>: Select … </a:t>
            </a:r>
            <a:r>
              <a:rPr lang="en-US" altLang="x-none" sz="2800" dirty="0" err="1"/>
              <a:t>loc</a:t>
            </a:r>
            <a:r>
              <a:rPr lang="en-US" altLang="x-none" sz="2800" dirty="0"/>
              <a:t> = S</a:t>
            </a:r>
            <a:r>
              <a:rPr lang="en-US" altLang="x-none" sz="2000" dirty="0"/>
              <a:t>b</a:t>
            </a:r>
            <a:r>
              <a:rPr lang="en-US" altLang="x-none" sz="2800" dirty="0"/>
              <a:t> ...</a:t>
            </a:r>
            <a:endParaRPr lang="en-US" altLang="x-none" dirty="0"/>
          </a:p>
        </p:txBody>
      </p:sp>
      <p:grpSp>
        <p:nvGrpSpPr>
          <p:cNvPr id="28" name="Group 32"/>
          <p:cNvGrpSpPr>
            <a:grpSpLocks/>
          </p:cNvGrpSpPr>
          <p:nvPr/>
        </p:nvGrpSpPr>
        <p:grpSpPr bwMode="auto">
          <a:xfrm>
            <a:off x="6156176" y="3189139"/>
            <a:ext cx="2363787" cy="1824037"/>
            <a:chOff x="3697" y="1983"/>
            <a:chExt cx="1489" cy="1149"/>
          </a:xfrm>
        </p:grpSpPr>
        <p:sp>
          <p:nvSpPr>
            <p:cNvPr id="29" name="Line 4"/>
            <p:cNvSpPr>
              <a:spLocks noChangeShapeType="1"/>
            </p:cNvSpPr>
            <p:nvPr/>
          </p:nvSpPr>
          <p:spPr bwMode="auto">
            <a:xfrm>
              <a:off x="4314" y="198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3697" y="2460"/>
              <a:ext cx="1489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b="1">
                  <a:latin typeface="Old English Text MT" charset="0"/>
                </a:rPr>
                <a:t>F</a:t>
              </a:r>
              <a:r>
                <a:rPr lang="en-US" altLang="x-none" sz="1800"/>
                <a:t>2 </a:t>
              </a:r>
              <a:r>
                <a:rPr lang="en-US" altLang="x-none" sz="2400"/>
                <a:t>is good…</a:t>
              </a:r>
            </a:p>
            <a:p>
              <a:pPr algn="ctr" eaLnBrk="1" hangingPunct="1"/>
              <a:r>
                <a:rPr lang="en-US" altLang="x-none" sz="2400"/>
                <a:t>(not </a:t>
              </a:r>
              <a:r>
                <a:rPr lang="en-US" altLang="x-none" b="1">
                  <a:latin typeface="Old English Text MT" charset="0"/>
                </a:rPr>
                <a:t>F</a:t>
              </a:r>
              <a:r>
                <a:rPr lang="en-US" altLang="x-none" sz="1800"/>
                <a:t>1</a:t>
              </a:r>
              <a:r>
                <a:rPr lang="en-US" altLang="x-none" sz="2400"/>
                <a:t> , </a:t>
              </a:r>
              <a:r>
                <a:rPr lang="en-US" altLang="x-none" b="1">
                  <a:latin typeface="Old English Text MT" charset="0"/>
                </a:rPr>
                <a:t>F</a:t>
              </a:r>
              <a:r>
                <a:rPr lang="en-US" altLang="x-none" sz="1800"/>
                <a:t>3</a:t>
              </a:r>
              <a:r>
                <a:rPr lang="en-US" altLang="x-none" sz="2400"/>
                <a:t> ) 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9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Problem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Formulation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The relationships are important for distribution design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Links</a:t>
            </a:r>
            <a:r>
              <a:rPr lang="en-US" altLang="zh-CN" dirty="0" smtClean="0"/>
              <a:t> are used to represent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equal joins </a:t>
            </a:r>
            <a:r>
              <a:rPr lang="en-US" altLang="zh-CN" dirty="0" smtClean="0"/>
              <a:t>between relations</a:t>
            </a:r>
          </a:p>
          <a:p>
            <a:pPr marL="365760" indent="-283464" eaLnBrk="1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eaLnBrk="1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eaLnBrk="1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eaLnBrk="1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eaLnBrk="1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Quantitative information on DB – cardinality of relation R: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card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F51B81-888F-FF42-BF1F-1DE965C62DD6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307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3500438"/>
            <a:ext cx="238125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Problem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Formulation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1699E8-3906-D341-A00E-873784707F12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643188"/>
            <a:ext cx="4500563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Problem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Formulation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Qualitative predicates used in queries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Simple predicate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/>
              <a:t>A</a:t>
            </a:r>
            <a:r>
              <a:rPr lang="en-US" sz="2000" baseline="-25000" dirty="0" smtClean="0"/>
              <a:t>i </a:t>
            </a:r>
            <a:r>
              <a:rPr lang="en-US" sz="2000" dirty="0" smtClean="0">
                <a:sym typeface="Symbol"/>
              </a:rPr>
              <a:t></a:t>
            </a:r>
            <a:r>
              <a:rPr lang="en-US" sz="2000" dirty="0" smtClean="0"/>
              <a:t> value over relation R(A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,A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,...,A</a:t>
            </a:r>
            <a:r>
              <a:rPr lang="en-US" sz="2000" baseline="-25000" dirty="0" smtClean="0"/>
              <a:t>n</a:t>
            </a:r>
            <a:r>
              <a:rPr lang="en-US" sz="2000" dirty="0" smtClean="0"/>
              <a:t>)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where </a:t>
            </a:r>
            <a:r>
              <a:rPr lang="en-US" sz="2000" dirty="0" smtClean="0">
                <a:sym typeface="Symbol"/>
              </a:rPr>
              <a:t></a:t>
            </a:r>
            <a:r>
              <a:rPr lang="en-US" sz="2000" dirty="0" smtClean="0"/>
              <a:t>{</a:t>
            </a:r>
            <a:r>
              <a:rPr lang="en-US" sz="2000" dirty="0" smtClean="0">
                <a:sym typeface="Symbol"/>
              </a:rPr>
              <a:t></a:t>
            </a:r>
            <a:r>
              <a:rPr lang="en-US" sz="2000" dirty="0" smtClean="0"/>
              <a:t>,&lt;,</a:t>
            </a:r>
            <a:r>
              <a:rPr lang="en-US" sz="2000" dirty="0" smtClean="0">
                <a:sym typeface="Symbol"/>
              </a:rPr>
              <a:t></a:t>
            </a:r>
            <a:r>
              <a:rPr lang="en-US" sz="2000" dirty="0" smtClean="0"/>
              <a:t>,</a:t>
            </a:r>
            <a:r>
              <a:rPr lang="en-US" sz="2000" dirty="0" smtClean="0">
                <a:sym typeface="Symbol"/>
              </a:rPr>
              <a:t></a:t>
            </a:r>
            <a:r>
              <a:rPr lang="en-US" sz="2000" dirty="0" smtClean="0"/>
              <a:t>,&gt;} and value </a:t>
            </a:r>
            <a:r>
              <a:rPr lang="en-US" sz="2000" dirty="0" smtClean="0">
                <a:sym typeface="Symbol"/>
              </a:rPr>
              <a:t></a:t>
            </a:r>
            <a:r>
              <a:rPr lang="en-US" sz="2000" dirty="0" smtClean="0"/>
              <a:t>D</a:t>
            </a:r>
            <a:r>
              <a:rPr lang="en-US" sz="2000" baseline="-25000" dirty="0" smtClean="0"/>
              <a:t>i  </a:t>
            </a:r>
            <a:r>
              <a:rPr lang="en-US" sz="2000" dirty="0" smtClean="0"/>
              <a:t>(domain of A</a:t>
            </a:r>
            <a:r>
              <a:rPr lang="en-US" sz="2000" baseline="-25000" dirty="0" smtClean="0"/>
              <a:t>i </a:t>
            </a:r>
            <a:r>
              <a:rPr lang="en-US" sz="2000" dirty="0" smtClean="0"/>
              <a:t>)</a:t>
            </a: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Minterm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predicate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– the conjunction of simple predicates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sz="2100" dirty="0" smtClean="0"/>
              <a:t>	Given a set of simple predicates for relation </a:t>
            </a:r>
            <a:r>
              <a:rPr lang="en-US" sz="2100" dirty="0" err="1" smtClean="0"/>
              <a:t>Ri</a:t>
            </a:r>
            <a:r>
              <a:rPr lang="en-US" sz="2100" dirty="0" smtClean="0"/>
              <a:t>,</a:t>
            </a:r>
            <a:r>
              <a:rPr lang="zh-CN" altLang="en-US" sz="2100" dirty="0" smtClean="0"/>
              <a:t> </a:t>
            </a:r>
            <a:r>
              <a:rPr lang="en-US" sz="2100" dirty="0" err="1" smtClean="0"/>
              <a:t>Pri</a:t>
            </a:r>
            <a:r>
              <a:rPr lang="en-US" sz="2100" dirty="0" smtClean="0"/>
              <a:t> = {Pi</a:t>
            </a:r>
            <a:r>
              <a:rPr lang="en-US" sz="2100" baseline="-25000" dirty="0" smtClean="0"/>
              <a:t>1</a:t>
            </a:r>
            <a:r>
              <a:rPr lang="en-US" sz="2100" dirty="0" smtClean="0"/>
              <a:t>,Pi</a:t>
            </a:r>
            <a:r>
              <a:rPr lang="en-US" sz="2100" baseline="-25000" dirty="0" smtClean="0"/>
              <a:t>2</a:t>
            </a:r>
            <a:r>
              <a:rPr lang="en-US" sz="2100" dirty="0" smtClean="0"/>
              <a:t>,_,Pi</a:t>
            </a:r>
            <a:r>
              <a:rPr lang="en-US" sz="2100" baseline="-25000" dirty="0" smtClean="0"/>
              <a:t>m</a:t>
            </a:r>
            <a:r>
              <a:rPr lang="en-US" sz="2100" dirty="0" smtClean="0"/>
              <a:t>}, the set of </a:t>
            </a:r>
            <a:r>
              <a:rPr lang="en-US" sz="2100" dirty="0" err="1" smtClean="0"/>
              <a:t>minterm</a:t>
            </a:r>
            <a:r>
              <a:rPr lang="en-US" sz="2100" dirty="0" smtClean="0"/>
              <a:t> predicates Mi = {m</a:t>
            </a:r>
            <a:r>
              <a:rPr lang="en-US" sz="2100" baseline="-25000" dirty="0" smtClean="0"/>
              <a:t>i1</a:t>
            </a:r>
            <a:r>
              <a:rPr lang="en-US" sz="2100" dirty="0" smtClean="0"/>
              <a:t>,m</a:t>
            </a:r>
            <a:r>
              <a:rPr lang="en-US" sz="2100" baseline="-25000" dirty="0" smtClean="0"/>
              <a:t>i2</a:t>
            </a:r>
            <a:r>
              <a:rPr lang="en-US" sz="2100" dirty="0" smtClean="0"/>
              <a:t>,_,m</a:t>
            </a:r>
            <a:r>
              <a:rPr lang="en-US" sz="2100" baseline="-25000" dirty="0" smtClean="0"/>
              <a:t>iz</a:t>
            </a:r>
            <a:r>
              <a:rPr lang="en-US" sz="2100" dirty="0" smtClean="0"/>
              <a:t>} is defined as</a:t>
            </a:r>
            <a:br>
              <a:rPr lang="en-US" sz="2100" dirty="0" smtClean="0"/>
            </a:b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en-US" sz="2100" dirty="0" smtClean="0"/>
              <a:t>where</a:t>
            </a:r>
            <a:r>
              <a:rPr lang="en-US" dirty="0" smtClean="0"/>
              <a:t>				 </a:t>
            </a:r>
            <a:endParaRPr lang="zh-CN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3BB0E8-E40F-1047-9FB7-0B22CA8117F7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3277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277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178726"/>
              </p:ext>
            </p:extLst>
          </p:nvPr>
        </p:nvGraphicFramePr>
        <p:xfrm>
          <a:off x="3000375" y="5445224"/>
          <a:ext cx="40608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8" name="Equation" r:id="rId4" imgW="2654300" imgH="266700" progId="Equation.3">
                  <p:embed/>
                </p:oleObj>
              </mc:Choice>
              <mc:Fallback>
                <p:oleObj name="Equation" r:id="rId4" imgW="2654300" imgH="2667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5445224"/>
                        <a:ext cx="406082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277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823535"/>
              </p:ext>
            </p:extLst>
          </p:nvPr>
        </p:nvGraphicFramePr>
        <p:xfrm>
          <a:off x="3000375" y="6016724"/>
          <a:ext cx="150653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9" name="Equation" r:id="rId6" imgW="1054100" imgH="254000" progId="Equation.3">
                  <p:embed/>
                </p:oleObj>
              </mc:Choice>
              <mc:Fallback>
                <p:oleObj name="Equation" r:id="rId6" imgW="1054100" imgH="25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6016724"/>
                        <a:ext cx="1506538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Application Information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lvl="1"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A31637-6CD7-2148-A432-ABBAFDECBCFE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1643042" y="1928802"/>
          <a:ext cx="6858048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3798" name="Rectangle 1"/>
          <p:cNvSpPr>
            <a:spLocks noChangeArrowheads="1"/>
          </p:cNvSpPr>
          <p:nvPr/>
        </p:nvSpPr>
        <p:spPr bwMode="auto">
          <a:xfrm>
            <a:off x="1643063" y="5143500"/>
            <a:ext cx="67865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C00000"/>
                </a:solidFill>
                <a:latin typeface="Times New Roman" charset="0"/>
                <a:ea typeface="宋体" charset="-122"/>
              </a:rPr>
              <a:t>Minterm is a general form</a:t>
            </a:r>
            <a:r>
              <a:rPr lang="en-US" altLang="zh-CN" sz="2000">
                <a:solidFill>
                  <a:srgbClr val="C00000"/>
                </a:solidFill>
                <a:latin typeface="Times New Roman" charset="0"/>
                <a:ea typeface="宋体" charset="-122"/>
              </a:rPr>
              <a:t> since it is always possible to translate a Boolean expression into conjunctive normal form.</a:t>
            </a:r>
            <a:endParaRPr lang="en-US" altLang="zh-CN" sz="1800">
              <a:solidFill>
                <a:srgbClr val="C00000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Application Information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Attention for negation</a:t>
            </a:r>
          </a:p>
          <a:p>
            <a:pPr lvl="1" eaLnBrk="1"/>
            <a:r>
              <a:rPr lang="en-US" altLang="zh-CN"/>
              <a:t>Negation of equality is meaningful</a:t>
            </a:r>
            <a:endParaRPr lang="zh-CN" altLang="en-US" sz="1000"/>
          </a:p>
          <a:p>
            <a:pPr lvl="2" eaLnBrk="1"/>
            <a:r>
              <a:rPr lang="en-US" altLang="zh-CN" sz="2000">
                <a:sym typeface="Symbol" charset="2"/>
              </a:rPr>
              <a:t></a:t>
            </a:r>
            <a:r>
              <a:rPr lang="en-US" altLang="zh-CN" sz="2000"/>
              <a:t>(Attribute = Value)</a:t>
            </a:r>
            <a:endParaRPr lang="zh-CN" altLang="en-US" sz="2000"/>
          </a:p>
          <a:p>
            <a:pPr lvl="1" eaLnBrk="1"/>
            <a:r>
              <a:rPr lang="en-US" altLang="zh-CN"/>
              <a:t>Negation of inequality can be changed to its complement, e.g.</a:t>
            </a:r>
            <a:endParaRPr lang="zh-CN" altLang="en-US" sz="1000"/>
          </a:p>
          <a:p>
            <a:pPr lvl="2" eaLnBrk="1"/>
            <a:r>
              <a:rPr lang="en-US" altLang="zh-CN" sz="2000">
                <a:sym typeface="Symbol" charset="2"/>
              </a:rPr>
              <a:t></a:t>
            </a:r>
            <a:r>
              <a:rPr lang="en-US" altLang="zh-CN" sz="2000"/>
              <a:t>(Attribute </a:t>
            </a:r>
            <a:r>
              <a:rPr lang="en-US" altLang="zh-CN" sz="2000">
                <a:sym typeface="Symbol" charset="2"/>
              </a:rPr>
              <a:t></a:t>
            </a:r>
            <a:r>
              <a:rPr lang="en-US" altLang="zh-CN" sz="2000"/>
              <a:t> Value) is changed to (Attribute </a:t>
            </a:r>
            <a:r>
              <a:rPr lang="en-US" altLang="zh-CN" sz="2000">
                <a:sym typeface="Symbol" charset="2"/>
              </a:rPr>
              <a:t></a:t>
            </a:r>
            <a:r>
              <a:rPr lang="en-US" altLang="zh-CN" sz="2000"/>
              <a:t> Value)</a:t>
            </a:r>
          </a:p>
          <a:p>
            <a:pPr algn="just" eaLnBrk="1"/>
            <a:r>
              <a:rPr lang="en-US" altLang="zh-CN"/>
              <a:t>To keep simple predicate assumption, the form  </a:t>
            </a:r>
            <a:r>
              <a:rPr lang="en-US" altLang="zh-CN">
                <a:solidFill>
                  <a:srgbClr val="C00000"/>
                </a:solidFill>
              </a:rPr>
              <a:t>Value1 </a:t>
            </a:r>
            <a:r>
              <a:rPr lang="en-US" altLang="zh-CN">
                <a:solidFill>
                  <a:srgbClr val="C00000"/>
                </a:solidFill>
                <a:sym typeface="Symbol" charset="2"/>
              </a:rPr>
              <a:t></a:t>
            </a:r>
            <a:r>
              <a:rPr lang="en-US" altLang="zh-CN">
                <a:solidFill>
                  <a:srgbClr val="C00000"/>
                </a:solidFill>
              </a:rPr>
              <a:t> Attribute </a:t>
            </a:r>
            <a:r>
              <a:rPr lang="en-US" altLang="zh-CN">
                <a:solidFill>
                  <a:srgbClr val="C00000"/>
                </a:solidFill>
                <a:sym typeface="Symbol" charset="2"/>
              </a:rPr>
              <a:t></a:t>
            </a:r>
            <a:r>
              <a:rPr lang="en-US" altLang="zh-CN">
                <a:solidFill>
                  <a:srgbClr val="C00000"/>
                </a:solidFill>
              </a:rPr>
              <a:t> Value2</a:t>
            </a:r>
            <a:r>
              <a:rPr lang="en-US" altLang="zh-CN"/>
              <a:t> is excluded</a:t>
            </a:r>
            <a:endParaRPr lang="zh-CN" altLang="en-US" sz="2000"/>
          </a:p>
          <a:p>
            <a:pPr lvl="1"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629D7B-7C4C-9049-85C2-9B113DAE3C31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Application Information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Quantitative information</a:t>
            </a:r>
          </a:p>
          <a:p>
            <a:pPr lvl="1" eaLnBrk="1"/>
            <a:r>
              <a:rPr lang="en-US" altLang="zh-CN" i="1">
                <a:solidFill>
                  <a:srgbClr val="0070C0"/>
                </a:solidFill>
                <a:latin typeface="Times New Roman" charset="0"/>
              </a:rPr>
              <a:t>Minterm selectivity</a:t>
            </a:r>
            <a:r>
              <a:rPr lang="en-US" altLang="zh-CN">
                <a:solidFill>
                  <a:srgbClr val="0070C0"/>
                </a:solidFill>
                <a:latin typeface="Times New Roman" charset="0"/>
              </a:rPr>
              <a:t> </a:t>
            </a:r>
            <a:r>
              <a:rPr lang="en-US" altLang="zh-CN">
                <a:latin typeface="Times New Roman" charset="0"/>
              </a:rPr>
              <a:t>– sel(m</a:t>
            </a:r>
            <a:r>
              <a:rPr lang="en-US" altLang="zh-CN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)</a:t>
            </a:r>
            <a:endParaRPr lang="zh-CN" altLang="en-US">
              <a:latin typeface="Times New Roman" charset="0"/>
            </a:endParaRPr>
          </a:p>
          <a:p>
            <a:pPr lvl="2" eaLnBrk="1"/>
            <a:r>
              <a:rPr lang="en-US" altLang="zh-CN"/>
              <a:t>The number of tuples of a relation returned by a query specified by the minterm m</a:t>
            </a:r>
            <a:r>
              <a:rPr lang="en-US" altLang="zh-CN" baseline="-25000"/>
              <a:t>i</a:t>
            </a:r>
            <a:endParaRPr lang="zh-CN" altLang="en-US"/>
          </a:p>
          <a:p>
            <a:pPr lvl="1" eaLnBrk="1"/>
            <a:r>
              <a:rPr lang="en-US" altLang="zh-CN" i="1">
                <a:solidFill>
                  <a:srgbClr val="0070C0"/>
                </a:solidFill>
                <a:latin typeface="Times New Roman" charset="0"/>
              </a:rPr>
              <a:t>Access frequency </a:t>
            </a:r>
            <a:r>
              <a:rPr lang="en-US" altLang="zh-CN">
                <a:latin typeface="Times New Roman" charset="0"/>
              </a:rPr>
              <a:t>– acc(m</a:t>
            </a:r>
            <a:r>
              <a:rPr lang="en-US" altLang="zh-CN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)</a:t>
            </a:r>
            <a:endParaRPr lang="zh-CN" altLang="en-US">
              <a:latin typeface="Times New Roman" charset="0"/>
            </a:endParaRPr>
          </a:p>
          <a:p>
            <a:pPr lvl="2" eaLnBrk="1"/>
            <a:r>
              <a:rPr lang="en-US" altLang="zh-CN"/>
              <a:t>The frequency with which user applications access data using a query specified by the minterm m</a:t>
            </a:r>
            <a:r>
              <a:rPr lang="en-US" altLang="zh-CN" baseline="-25000"/>
              <a:t>i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E5B6E7-F40A-9B46-9D2C-9FD7AE696F31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9A34F3-7BD6-8340-8640-A4B051D4B47F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785813"/>
            <a:ext cx="6858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Primary Horizontal Fragmentation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altLang="zh-CN"/>
              <a:t>A</a:t>
            </a:r>
            <a:r>
              <a:rPr lang="en-US" altLang="zh-CN" i="1"/>
              <a:t> </a:t>
            </a:r>
            <a:r>
              <a:rPr lang="en-US" altLang="zh-CN" i="1">
                <a:latin typeface="Times New Roman" charset="0"/>
              </a:rPr>
              <a:t>Primary</a:t>
            </a:r>
            <a:r>
              <a:rPr lang="en-US" altLang="zh-CN">
                <a:latin typeface="Times New Roman" charset="0"/>
              </a:rPr>
              <a:t> </a:t>
            </a:r>
            <a:r>
              <a:rPr lang="en-US" altLang="zh-CN" i="1">
                <a:latin typeface="Times New Roman" charset="0"/>
              </a:rPr>
              <a:t>horizontal fragmentation</a:t>
            </a:r>
            <a:r>
              <a:rPr lang="en-US" altLang="zh-CN" i="1"/>
              <a:t> </a:t>
            </a:r>
            <a:r>
              <a:rPr lang="en-US" altLang="zh-CN"/>
              <a:t>is defined by a selection operation on the owner relation of a DB schema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where </a:t>
            </a:r>
            <a:r>
              <a:rPr lang="en-US" altLang="zh-CN" i="1">
                <a:latin typeface="Times New Roman" charset="0"/>
              </a:rPr>
              <a:t>R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/>
              <a:t> is a relation and</a:t>
            </a:r>
            <a:r>
              <a:rPr lang="en-US" altLang="zh-CN">
                <a:latin typeface="Times New Roman" charset="0"/>
              </a:rPr>
              <a:t> </a:t>
            </a:r>
            <a:r>
              <a:rPr lang="en-US" altLang="zh-CN" i="1">
                <a:latin typeface="Times New Roman" charset="0"/>
              </a:rPr>
              <a:t>F</a:t>
            </a:r>
            <a:r>
              <a:rPr lang="en-US" altLang="zh-CN" i="1" baseline="-25000">
                <a:latin typeface="Times New Roman" charset="0"/>
              </a:rPr>
              <a:t>j</a:t>
            </a:r>
            <a:r>
              <a:rPr lang="en-US" altLang="zh-CN">
                <a:latin typeface="Times New Roman" charset="0"/>
              </a:rPr>
              <a:t> </a:t>
            </a:r>
            <a:r>
              <a:rPr lang="en-US" altLang="zh-CN"/>
              <a:t>is a minterm predicate, </a:t>
            </a:r>
            <a:r>
              <a:rPr lang="en-US" altLang="zh-CN" i="1">
                <a:latin typeface="Times New Roman" charset="0"/>
              </a:rPr>
              <a:t>w</a:t>
            </a:r>
            <a:r>
              <a:rPr lang="en-US" altLang="zh-CN"/>
              <a:t> is the total number of fragments.</a:t>
            </a:r>
            <a:endParaRPr lang="zh-CN" altLang="en-US"/>
          </a:p>
          <a:p>
            <a:pPr eaLnBrk="1"/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2E65AC-4627-DC43-AE5C-0048D79C20A3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3686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6870" name="Object 1"/>
          <p:cNvGraphicFramePr>
            <a:graphicFrameLocks noChangeAspect="1"/>
          </p:cNvGraphicFramePr>
          <p:nvPr/>
        </p:nvGraphicFramePr>
        <p:xfrm>
          <a:off x="3071813" y="3214688"/>
          <a:ext cx="3294062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9" name="Equation" r:id="rId3" imgW="1397000" imgH="266700" progId="Equation.3">
                  <p:embed/>
                </p:oleObj>
              </mc:Choice>
              <mc:Fallback>
                <p:oleObj name="Equation" r:id="rId3" imgW="1397000" imgH="2667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3214688"/>
                        <a:ext cx="3294062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Primary Horizontal Fragmentation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lvl="1" eaLnBrk="1" hangingPunct="1"/>
            <a:r>
              <a:rPr lang="en-US" altLang="zh-CN"/>
              <a:t>The fragmentation of PROJ in the engineering database: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where </a:t>
            </a:r>
            <a:r>
              <a:rPr lang="en-US" altLang="zh-CN" i="1">
                <a:latin typeface="Times New Roman" charset="0"/>
              </a:rPr>
              <a:t>PROJ</a:t>
            </a:r>
            <a:r>
              <a:rPr lang="en-US" altLang="zh-CN" baseline="-25000">
                <a:latin typeface="Times New Roman" charset="0"/>
              </a:rPr>
              <a:t>1</a:t>
            </a:r>
            <a:r>
              <a:rPr lang="en-US" altLang="zh-CN"/>
              <a:t> and </a:t>
            </a:r>
            <a:r>
              <a:rPr lang="en-US" altLang="zh-CN" i="1">
                <a:latin typeface="Times New Roman" charset="0"/>
              </a:rPr>
              <a:t>PROJ</a:t>
            </a:r>
            <a:r>
              <a:rPr lang="en-US" altLang="zh-CN" baseline="-25000">
                <a:latin typeface="Times New Roman" charset="0"/>
              </a:rPr>
              <a:t>2</a:t>
            </a:r>
            <a:r>
              <a:rPr lang="en-US" altLang="zh-CN"/>
              <a:t> are called </a:t>
            </a:r>
            <a:r>
              <a:rPr lang="en-US" altLang="zh-CN" i="1">
                <a:latin typeface="Times New Roman" charset="0"/>
              </a:rPr>
              <a:t>horizontal fragment</a:t>
            </a:r>
            <a:endParaRPr lang="zh-CN" altLang="en-US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F59E4F-60C2-1A48-BE37-10D52B3C6891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3789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7894" name="Object 1"/>
          <p:cNvGraphicFramePr>
            <a:graphicFrameLocks noChangeAspect="1"/>
          </p:cNvGraphicFramePr>
          <p:nvPr/>
        </p:nvGraphicFramePr>
        <p:xfrm>
          <a:off x="2786063" y="3071813"/>
          <a:ext cx="37052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3" name="Equation" r:id="rId3" imgW="1968500" imgH="457200" progId="Equation.3">
                  <p:embed/>
                </p:oleObj>
              </mc:Choice>
              <mc:Fallback>
                <p:oleObj name="Equation" r:id="rId3" imgW="196850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3071813"/>
                        <a:ext cx="370522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Horizontal Fragmentation</a:t>
            </a:r>
            <a:b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 First Step</a:t>
            </a:r>
            <a:endParaRPr lang="zh-CN" altLang="en-US" sz="39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1435100" y="1844675"/>
            <a:ext cx="7499350" cy="4403725"/>
          </a:xfrm>
        </p:spPr>
        <p:txBody>
          <a:bodyPr/>
          <a:lstStyle/>
          <a:p>
            <a:pPr eaLnBrk="1"/>
            <a:r>
              <a:rPr lang="en-US" altLang="zh-CN"/>
              <a:t>The first step for primary horizontal fragmentation is to find </a:t>
            </a:r>
            <a:r>
              <a:rPr lang="en-US" altLang="zh-CN">
                <a:solidFill>
                  <a:srgbClr val="FF0000"/>
                </a:solidFill>
              </a:rPr>
              <a:t>a set of simple predicates with the properties of</a:t>
            </a:r>
            <a:br>
              <a:rPr lang="en-US" altLang="zh-CN">
                <a:solidFill>
                  <a:srgbClr val="FF0000"/>
                </a:solidFill>
              </a:rPr>
            </a:br>
            <a:r>
              <a:rPr lang="en-US" altLang="zh-CN" i="1">
                <a:solidFill>
                  <a:srgbClr val="FF0000"/>
                </a:solidFill>
                <a:latin typeface="Times New Roman" charset="0"/>
              </a:rPr>
              <a:t>Completeness</a:t>
            </a:r>
            <a:r>
              <a:rPr lang="en-US" altLang="zh-CN" i="1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and</a:t>
            </a:r>
            <a:r>
              <a:rPr lang="en-US" altLang="zh-CN" i="1">
                <a:solidFill>
                  <a:srgbClr val="FF0000"/>
                </a:solidFill>
              </a:rPr>
              <a:t> </a:t>
            </a:r>
            <a:r>
              <a:rPr lang="en-US" altLang="zh-CN" i="1">
                <a:solidFill>
                  <a:srgbClr val="FF0000"/>
                </a:solidFill>
                <a:latin typeface="Times New Roman" charset="0"/>
              </a:rPr>
              <a:t>Minimanity</a:t>
            </a:r>
            <a:endParaRPr lang="zh-CN" altLang="en-US">
              <a:solidFill>
                <a:srgbClr val="FF0000"/>
              </a:solidFill>
              <a:latin typeface="Times New Roman" charset="0"/>
            </a:endParaRPr>
          </a:p>
          <a:p>
            <a:pPr eaLnBrk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74040E-90A1-1340-8E33-91B75335947B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Completeness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lvl="1" eaLnBrk="1"/>
            <a:r>
              <a:rPr lang="en-US" altLang="zh-CN"/>
              <a:t>Pr = {	LOC = “Montreal”,</a:t>
            </a:r>
            <a:br>
              <a:rPr lang="en-US" altLang="zh-CN"/>
            </a:br>
            <a:r>
              <a:rPr lang="en-US" altLang="zh-CN"/>
              <a:t>		LOC = “New York”,</a:t>
            </a:r>
            <a:br>
              <a:rPr lang="en-US" altLang="zh-CN"/>
            </a:br>
            <a:r>
              <a:rPr lang="en-US" altLang="zh-CN"/>
              <a:t>		LOC = “Paris”}</a:t>
            </a:r>
            <a:endParaRPr lang="zh-CN" altLang="en-US" sz="200"/>
          </a:p>
          <a:p>
            <a:pPr lvl="1"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183710-E742-094A-B365-7CA5F2DEFEE9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4198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41990" name="Object 2"/>
          <p:cNvGraphicFramePr>
            <a:graphicFrameLocks noChangeAspect="1"/>
          </p:cNvGraphicFramePr>
          <p:nvPr/>
        </p:nvGraphicFramePr>
        <p:xfrm>
          <a:off x="2143125" y="3429000"/>
          <a:ext cx="4659313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3" imgW="1600200" imgH="698500" progId="Equation.3">
                  <p:embed/>
                </p:oleObj>
              </mc:Choice>
              <mc:Fallback>
                <p:oleObj name="Equation" r:id="rId3" imgW="16002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3429000"/>
                        <a:ext cx="4659313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507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Completeness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If there is one and only one application that accesses J according to the location, then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dirty="0" smtClean="0"/>
              <a:t> is complete</a:t>
            </a:r>
            <a:endParaRPr lang="zh-CN" altLang="en-US" dirty="0" smtClean="0"/>
          </a:p>
          <a:p>
            <a:pPr marL="365760" indent="-283464" eaLnBrk="1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An application accessing PROJ according to BUDGET &lt; 200000 will make </a:t>
            </a:r>
            <a:r>
              <a:rPr lang="en-US" i="1" dirty="0" smtClean="0"/>
              <a:t>Pr</a:t>
            </a:r>
            <a:r>
              <a:rPr lang="en-US" dirty="0" smtClean="0"/>
              <a:t> incomplete (</a:t>
            </a:r>
            <a:r>
              <a:rPr lang="en-US" dirty="0" smtClean="0">
                <a:solidFill>
                  <a:srgbClr val="FF0000"/>
                </a:solidFill>
              </a:rPr>
              <a:t>why?</a:t>
            </a:r>
            <a:r>
              <a:rPr lang="en-US" dirty="0" smtClean="0"/>
              <a:t>).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But</a:t>
            </a:r>
          </a:p>
          <a:p>
            <a:pPr marL="640080" lvl="1" indent="-237744" eaLnBrk="1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Pr = {LOC = “Montreal”, LOC = “New </a:t>
            </a:r>
            <a:r>
              <a:rPr lang="en-US" dirty="0" err="1" smtClean="0"/>
              <a:t>York”,LOC</a:t>
            </a:r>
            <a:r>
              <a:rPr lang="en-US" dirty="0" smtClean="0"/>
              <a:t> = “Paris”, BUDGET &lt; 200000, BUDGET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200000}</a:t>
            </a:r>
          </a:p>
          <a:p>
            <a:pPr marL="365760" indent="-283464" eaLnBrk="1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	is </a:t>
            </a:r>
            <a:r>
              <a:rPr lang="en-US" i="1" dirty="0" smtClean="0"/>
              <a:t>complete</a:t>
            </a:r>
            <a:r>
              <a:rPr lang="en-US" dirty="0" smtClean="0"/>
              <a:t>. </a:t>
            </a:r>
            <a:endParaRPr lang="zh-CN" altLang="en-US" dirty="0" smtClean="0"/>
          </a:p>
          <a:p>
            <a:pPr marL="886968" lvl="2" eaLnBrk="1" fontAlgn="auto">
              <a:spcAft>
                <a:spcPts val="0"/>
              </a:spcAft>
              <a:buFont typeface="Wingdings 2"/>
              <a:buChar char=""/>
              <a:defRPr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4301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672AA9-59E7-4E47-8D18-D1160429436E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36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Completeness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altLang="zh-CN" dirty="0"/>
              <a:t>A set of </a:t>
            </a:r>
            <a:r>
              <a:rPr lang="en-US" altLang="zh-CN" dirty="0" smtClean="0"/>
              <a:t>predicates </a:t>
            </a:r>
            <a:r>
              <a:rPr lang="en-US" altLang="zh-CN" i="1" dirty="0" err="1">
                <a:latin typeface="Times New Roman" charset="0"/>
              </a:rPr>
              <a:t>Pr</a:t>
            </a:r>
            <a:r>
              <a:rPr lang="en-US" altLang="zh-CN" dirty="0"/>
              <a:t> is </a:t>
            </a:r>
            <a:r>
              <a:rPr lang="en-US" altLang="zh-CN" i="1" dirty="0">
                <a:latin typeface="Times New Roman" charset="0"/>
              </a:rPr>
              <a:t>complete</a:t>
            </a:r>
            <a:r>
              <a:rPr lang="en-US" altLang="zh-CN" dirty="0"/>
              <a:t> </a:t>
            </a:r>
            <a:r>
              <a:rPr lang="en-US" altLang="zh-CN" dirty="0" err="1"/>
              <a:t>iff</a:t>
            </a:r>
            <a:r>
              <a:rPr lang="en-US" altLang="zh-CN" dirty="0"/>
              <a:t> there is an </a:t>
            </a:r>
            <a:r>
              <a:rPr lang="en-US" altLang="zh-CN" dirty="0">
                <a:solidFill>
                  <a:srgbClr val="C00000"/>
                </a:solidFill>
              </a:rPr>
              <a:t>equal probability</a:t>
            </a:r>
            <a:r>
              <a:rPr lang="en-US" altLang="zh-CN" dirty="0"/>
              <a:t> of access by </a:t>
            </a:r>
            <a:r>
              <a:rPr lang="en-US" altLang="zh-CN" dirty="0">
                <a:solidFill>
                  <a:srgbClr val="C00000"/>
                </a:solidFill>
              </a:rPr>
              <a:t>any application</a:t>
            </a:r>
            <a:r>
              <a:rPr lang="en-US" altLang="zh-CN" dirty="0"/>
              <a:t> to </a:t>
            </a:r>
            <a:r>
              <a:rPr lang="en-US" altLang="zh-CN" dirty="0">
                <a:solidFill>
                  <a:srgbClr val="C00000"/>
                </a:solidFill>
              </a:rPr>
              <a:t>any two tuples </a:t>
            </a:r>
            <a:r>
              <a:rPr lang="en-US" altLang="zh-CN" dirty="0"/>
              <a:t>belonging to any </a:t>
            </a:r>
            <a:r>
              <a:rPr lang="en-US" altLang="zh-CN" dirty="0" err="1"/>
              <a:t>minterm</a:t>
            </a:r>
            <a:r>
              <a:rPr lang="en-US" altLang="zh-CN" dirty="0"/>
              <a:t> fragment that is defined according to </a:t>
            </a:r>
            <a:r>
              <a:rPr lang="en-US" altLang="zh-CN" i="1" dirty="0">
                <a:latin typeface="Times New Roman" charset="0"/>
              </a:rPr>
              <a:t>Pr</a:t>
            </a:r>
            <a:r>
              <a:rPr lang="en-US" altLang="zh-CN" dirty="0"/>
              <a:t>.</a:t>
            </a:r>
          </a:p>
          <a:p>
            <a:pPr eaLnBrk="1"/>
            <a:r>
              <a:rPr lang="en-US" altLang="zh-CN" dirty="0"/>
              <a:t>Note: </a:t>
            </a:r>
            <a:r>
              <a:rPr lang="en-US" altLang="zh-CN" sz="2800" dirty="0"/>
              <a:t>this formal definition requires to specify the access probability for </a:t>
            </a:r>
            <a:r>
              <a:rPr lang="en-US" altLang="zh-CN" sz="2800" i="1" dirty="0"/>
              <a:t>each</a:t>
            </a:r>
            <a:r>
              <a:rPr lang="en-US" altLang="zh-CN" sz="2800" dirty="0"/>
              <a:t> tuple of relation for </a:t>
            </a:r>
            <a:r>
              <a:rPr lang="en-US" altLang="zh-CN" sz="2800" i="1" dirty="0"/>
              <a:t>each</a:t>
            </a:r>
            <a:r>
              <a:rPr lang="en-US" altLang="zh-CN" sz="2800" dirty="0"/>
              <a:t> application, which is considerably more work than the common sense and experience of the designer.</a:t>
            </a:r>
            <a:endParaRPr lang="zh-CN" altLang="en-US" sz="2800" dirty="0"/>
          </a:p>
          <a:p>
            <a:pPr eaLnBrk="1" hangingPunct="1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7470FE-09B2-D14F-8DE5-523CC764A899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Completeness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Reasons for completeness</a:t>
            </a:r>
          </a:p>
          <a:p>
            <a:pPr lvl="1" eaLnBrk="1" hangingPunct="1"/>
            <a:r>
              <a:rPr lang="en-US" altLang="zh-CN"/>
              <a:t>logically uniform and statistically homogeneous.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E8DD1B-6171-6647-8B63-982820C13E2D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dirty="0" smtClean="0">
                <a:solidFill>
                  <a:schemeClr val="tx2">
                    <a:satMod val="130000"/>
                  </a:schemeClr>
                </a:solidFill>
              </a:rPr>
              <a:t>Minimanity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Let</a:t>
            </a:r>
          </a:p>
          <a:p>
            <a:pPr marL="640080" lvl="1" indent="-237744" eaLnBrk="1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it-IT" dirty="0" smtClean="0"/>
              <a:t>m</a:t>
            </a:r>
            <a:r>
              <a:rPr lang="it-IT" baseline="-25000" dirty="0" smtClean="0"/>
              <a:t>i </a:t>
            </a:r>
            <a:r>
              <a:rPr lang="it-IT" dirty="0" smtClean="0"/>
              <a:t>contains p</a:t>
            </a:r>
            <a:r>
              <a:rPr lang="it-IT" baseline="-25000" dirty="0" smtClean="0"/>
              <a:t>i</a:t>
            </a:r>
            <a:r>
              <a:rPr lang="it-IT" dirty="0" smtClean="0"/>
              <a:t>, determines f</a:t>
            </a:r>
            <a:r>
              <a:rPr lang="it-IT" baseline="-25000" dirty="0" smtClean="0"/>
              <a:t>i</a:t>
            </a:r>
            <a:r>
              <a:rPr lang="it-IT" dirty="0" smtClean="0"/>
              <a:t>, and</a:t>
            </a:r>
            <a:br>
              <a:rPr lang="it-IT" dirty="0" smtClean="0"/>
            </a:br>
            <a:r>
              <a:rPr lang="en-US" dirty="0" err="1" smtClean="0"/>
              <a:t>m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contains 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p</a:t>
            </a:r>
            <a:r>
              <a:rPr lang="en-US" altLang="zh-CN" baseline="-25000" dirty="0" smtClean="0"/>
              <a:t>i</a:t>
            </a:r>
            <a:r>
              <a:rPr lang="en-US" dirty="0" smtClean="0"/>
              <a:t>, determines f</a:t>
            </a:r>
            <a:r>
              <a:rPr lang="en-US" baseline="-25000" dirty="0" smtClean="0"/>
              <a:t>j</a:t>
            </a:r>
            <a:br>
              <a:rPr lang="en-US" baseline="-25000" dirty="0" smtClean="0"/>
            </a:br>
            <a:r>
              <a:rPr lang="en-US" baseline="-25000" dirty="0" smtClean="0"/>
              <a:t/>
            </a:r>
            <a:br>
              <a:rPr lang="en-US" baseline="-25000" dirty="0" smtClean="0"/>
            </a:br>
            <a:endParaRPr lang="zh-CN" altLang="en-US" sz="1000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P</a:t>
            </a:r>
            <a:r>
              <a:rPr lang="en-US" altLang="zh-CN" dirty="0" smtClean="0"/>
              <a:t>i</a:t>
            </a:r>
            <a:r>
              <a:rPr lang="en-US" dirty="0" smtClean="0"/>
              <a:t> is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relevant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set of simple predicates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i="1" dirty="0" smtClean="0"/>
              <a:t>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C00000"/>
                </a:solidFill>
              </a:rPr>
              <a:t>minimal</a:t>
            </a:r>
            <a:r>
              <a:rPr lang="en-US" dirty="0" smtClean="0"/>
              <a:t> if all of its predicates are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relevant</a:t>
            </a:r>
            <a:r>
              <a:rPr lang="en-US" i="1" dirty="0" smtClean="0"/>
              <a:t>. </a:t>
            </a:r>
            <a:endParaRPr lang="zh-CN" altLang="en-US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altLang="zh-CN" dirty="0" smtClean="0"/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6990C0-88DB-6D43-9888-AA33982927E2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4608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46086" name="Object 1"/>
          <p:cNvGraphicFramePr>
            <a:graphicFrameLocks noChangeAspect="1"/>
          </p:cNvGraphicFramePr>
          <p:nvPr/>
        </p:nvGraphicFramePr>
        <p:xfrm>
          <a:off x="2071688" y="3857625"/>
          <a:ext cx="292893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5" name="Equation" r:id="rId4" imgW="1333500" imgH="469900" progId="Equation.3">
                  <p:embed/>
                </p:oleObj>
              </mc:Choice>
              <mc:Fallback>
                <p:oleObj name="Equation" r:id="rId4" imgW="1333500" imgH="4699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3857625"/>
                        <a:ext cx="2928937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effectLst/>
              </a:rPr>
              <a:t>A rule for COM_MIN algorithm</a:t>
            </a:r>
          </a:p>
        </p:txBody>
      </p:sp>
      <p:sp>
        <p:nvSpPr>
          <p:cNvPr id="4813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i="1"/>
              <a:t>Rule </a:t>
            </a:r>
            <a:r>
              <a:rPr lang="en-US" altLang="zh-CN"/>
              <a:t>1: a relation or fragment must be partitioned "into at least two parts which are accessed by at least one application differently"</a:t>
            </a:r>
          </a:p>
          <a:p>
            <a:pPr eaLnBrk="1" hangingPunct="1"/>
            <a:r>
              <a:rPr lang="en-US" altLang="zh-CN"/>
              <a:t>Notation fi of Pr’: fragment fi defined by a minterm predicate Pr’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en-US" altLang="zh-CN">
                <a:hlinkClick r:id="rId2" action="ppaction://hlinkfile"/>
              </a:rPr>
              <a:t>COM_MIN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Horizontal Fragmentation</a:t>
            </a:r>
            <a:b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- 2nd Step</a:t>
            </a:r>
            <a:endParaRPr lang="zh-CN" altLang="en-US" sz="39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15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To derive the set of minterm predicates -- trivial. </a:t>
            </a:r>
          </a:p>
          <a:p>
            <a:pPr eaLnBrk="1" hangingPunct="1"/>
            <a:r>
              <a:rPr lang="en-US" altLang="zh-CN"/>
              <a:t>Minterm predicates are exponential on the number of simple predicates.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5.1.2 Bottom-up design process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Primarily for multidatabase applications</a:t>
            </a:r>
          </a:p>
          <a:p>
            <a:pPr eaLnBrk="1" hangingPunct="1"/>
            <a:r>
              <a:rPr lang="en-US" altLang="zh-CN"/>
              <a:t>It’s been studied for years and becomes very hot today as Internet is penetrating to every aspect of society</a:t>
            </a:r>
          </a:p>
          <a:p>
            <a:pPr eaLnBrk="1" hangingPunct="1"/>
            <a:r>
              <a:rPr lang="en-US" altLang="zh-CN"/>
              <a:t>Terms related</a:t>
            </a:r>
          </a:p>
          <a:p>
            <a:pPr marL="742950" lvl="1" indent="-285750" eaLnBrk="1" hangingPunct="1"/>
            <a:r>
              <a:rPr lang="en-US" altLang="zh-CN">
                <a:solidFill>
                  <a:srgbClr val="FF0000"/>
                </a:solidFill>
              </a:rPr>
              <a:t>Data integration/fusion</a:t>
            </a:r>
          </a:p>
          <a:p>
            <a:pPr marL="742950" lvl="1" indent="-285750" eaLnBrk="1" hangingPunct="1"/>
            <a:r>
              <a:rPr lang="en-US" altLang="zh-CN"/>
              <a:t>P2P</a:t>
            </a:r>
          </a:p>
          <a:p>
            <a:pPr marL="742950" lvl="1" indent="-285750" eaLnBrk="1" hangingPunct="1"/>
            <a:r>
              <a:rPr lang="en-US" altLang="zh-CN"/>
              <a:t>Marsh-up\</a:t>
            </a:r>
          </a:p>
          <a:p>
            <a:pPr eaLnBrk="1" hangingPunct="1"/>
            <a:r>
              <a:rPr lang="en-US" altLang="zh-CN"/>
              <a:t>Not covered by this course</a:t>
            </a:r>
          </a:p>
          <a:p>
            <a:pPr marL="742950" lvl="1" indent="-285750" eaLnBrk="1" hangingPunct="1"/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897C33-F9EE-434E-A843-F4A83D124350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Horizontal Fragmentation</a:t>
            </a:r>
            <a:b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- 3rd Step</a:t>
            </a:r>
            <a:endParaRPr lang="zh-CN" altLang="en-US" sz="39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0178" name="Rectangle 3"/>
          <p:cNvSpPr>
            <a:spLocks noGrp="1"/>
          </p:cNvSpPr>
          <p:nvPr>
            <p:ph type="body" idx="1"/>
          </p:nvPr>
        </p:nvSpPr>
        <p:spPr>
          <a:xfrm>
            <a:off x="1435100" y="1844675"/>
            <a:ext cx="7499350" cy="4403725"/>
          </a:xfrm>
        </p:spPr>
        <p:txBody>
          <a:bodyPr/>
          <a:lstStyle/>
          <a:p>
            <a:pPr eaLnBrk="1" hangingPunct="1"/>
            <a:r>
              <a:rPr lang="en-US" altLang="zh-CN"/>
              <a:t>To eliminate meaningless minterm predicates by identifying those that contradict to a set of implications</a:t>
            </a:r>
            <a:r>
              <a:rPr lang="en-US" altLang="zh-CN" i="1"/>
              <a:t> I</a:t>
            </a:r>
            <a:r>
              <a:rPr lang="en-US" altLang="zh-CN"/>
              <a:t>.</a:t>
            </a:r>
          </a:p>
          <a:p>
            <a:pPr eaLnBrk="1" hangingPunct="1"/>
            <a:r>
              <a:rPr lang="en-US" altLang="zh-CN" b="1"/>
              <a:t>Example</a:t>
            </a:r>
            <a:endParaRPr lang="en-US" altLang="zh-CN"/>
          </a:p>
          <a:p>
            <a:pPr eaLnBrk="1" hangingPunct="1"/>
            <a:r>
              <a:rPr lang="en-US" altLang="zh-CN"/>
              <a:t>    ={att=value_1, att=value_2}</a:t>
            </a:r>
          </a:p>
          <a:p>
            <a:pPr eaLnBrk="1" hangingPunct="1"/>
            <a:r>
              <a:rPr lang="en-US" altLang="zh-CN"/>
              <a:t>domain(att)={value_1, value_2}   </a:t>
            </a:r>
            <a:endParaRPr lang="en-US" altLang="zh-CN" i="1"/>
          </a:p>
          <a:p>
            <a:pPr eaLnBrk="1" hangingPunct="1"/>
            <a:r>
              <a:rPr lang="en-US" altLang="zh-CN" i="1"/>
              <a:t>I:</a:t>
            </a:r>
            <a:r>
              <a:rPr lang="en-US" altLang="zh-CN"/>
              <a:t> </a:t>
            </a:r>
            <a:endParaRPr lang="zh-CN" altLang="en-US"/>
          </a:p>
        </p:txBody>
      </p:sp>
      <p:pic>
        <p:nvPicPr>
          <p:cNvPr id="5017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076700"/>
            <a:ext cx="4191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5229225"/>
            <a:ext cx="56165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5949950"/>
            <a:ext cx="5184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50183" name="Rectangle 19"/>
          <p:cNvSpPr>
            <a:spLocks noChangeArrowheads="1"/>
          </p:cNvSpPr>
          <p:nvPr/>
        </p:nvSpPr>
        <p:spPr bwMode="auto">
          <a:xfrm>
            <a:off x="30480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41300"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0184" name="Rectangle 20"/>
          <p:cNvSpPr>
            <a:spLocks noChangeArrowheads="1"/>
          </p:cNvSpPr>
          <p:nvPr/>
        </p:nvSpPr>
        <p:spPr bwMode="auto">
          <a:xfrm>
            <a:off x="304800" y="514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effectLst/>
            </a:endParaRPr>
          </a:p>
        </p:txBody>
      </p:sp>
      <p:sp>
        <p:nvSpPr>
          <p:cNvPr id="5120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Four minterm predicates generated from </a:t>
            </a:r>
          </a:p>
          <a:p>
            <a:pPr eaLnBrk="1" hangingPunct="1">
              <a:buFont typeface="Wingdings 2" charset="2"/>
              <a:buNone/>
            </a:pPr>
            <a:endParaRPr lang="zh-CN" altLang="en-US"/>
          </a:p>
          <a:p>
            <a:pPr eaLnBrk="1" hangingPunct="1">
              <a:buFont typeface="Wingdings 2" charset="2"/>
              <a:buNone/>
            </a:pPr>
            <a:endParaRPr lang="zh-CN" altLang="en-US"/>
          </a:p>
        </p:txBody>
      </p:sp>
      <p:pic>
        <p:nvPicPr>
          <p:cNvPr id="512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133600"/>
            <a:ext cx="46799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781300"/>
            <a:ext cx="50419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429000"/>
            <a:ext cx="51847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4076700"/>
            <a:ext cx="51133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4941888"/>
            <a:ext cx="49371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63" y="4941888"/>
            <a:ext cx="6032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9" name="Rectangle 10"/>
          <p:cNvSpPr>
            <a:spLocks noChangeArrowheads="1"/>
          </p:cNvSpPr>
          <p:nvPr/>
        </p:nvSpPr>
        <p:spPr bwMode="auto">
          <a:xfrm>
            <a:off x="0" y="27654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51210" name="Rectangle 11"/>
          <p:cNvSpPr>
            <a:spLocks noChangeArrowheads="1"/>
          </p:cNvSpPr>
          <p:nvPr/>
        </p:nvSpPr>
        <p:spPr bwMode="auto">
          <a:xfrm>
            <a:off x="2627313" y="5146675"/>
            <a:ext cx="1150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charset="0"/>
                <a:ea typeface="宋体" charset="-122"/>
              </a:rPr>
              <a:t> </a:t>
            </a:r>
            <a:r>
              <a:rPr lang="en-US" altLang="zh-CN" sz="2000">
                <a:latin typeface="Times New Roman" charset="0"/>
                <a:ea typeface="宋体" charset="-122"/>
              </a:rPr>
              <a:t>and </a:t>
            </a:r>
            <a:endParaRPr lang="en-US" altLang="zh-CN" sz="1800">
              <a:ea typeface="宋体" charset="-122"/>
            </a:endParaRPr>
          </a:p>
        </p:txBody>
      </p:sp>
      <p:sp>
        <p:nvSpPr>
          <p:cNvPr id="51211" name="Rectangle 12"/>
          <p:cNvSpPr>
            <a:spLocks noChangeArrowheads="1"/>
          </p:cNvSpPr>
          <p:nvPr/>
        </p:nvSpPr>
        <p:spPr bwMode="auto">
          <a:xfrm>
            <a:off x="4356100" y="5013325"/>
            <a:ext cx="3600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charset="0"/>
                <a:ea typeface="宋体" charset="-122"/>
              </a:rPr>
              <a:t> </a:t>
            </a:r>
            <a:r>
              <a:rPr lang="en-US" altLang="zh-CN" sz="2800">
                <a:latin typeface="Times New Roman" charset="0"/>
                <a:ea typeface="宋体" charset="-122"/>
              </a:rPr>
              <a:t>are contradictory to</a:t>
            </a:r>
            <a:r>
              <a:rPr lang="en-US" altLang="zh-CN" sz="2800" i="1">
                <a:latin typeface="Times New Roman" charset="0"/>
                <a:ea typeface="宋体" charset="-122"/>
              </a:rPr>
              <a:t> I</a:t>
            </a:r>
            <a:r>
              <a:rPr lang="en-US" altLang="zh-CN" sz="2800">
                <a:latin typeface="Times New Roman" charset="0"/>
                <a:ea typeface="宋体" charset="-122"/>
              </a:rPr>
              <a:t>.</a:t>
            </a:r>
            <a:endParaRPr lang="en-US" altLang="zh-CN" sz="28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effectLst/>
              </a:rPr>
              <a:t>Algorithm for PHORIZONTAL</a:t>
            </a:r>
          </a:p>
        </p:txBody>
      </p:sp>
      <p:sp>
        <p:nvSpPr>
          <p:cNvPr id="5222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hlinkClick r:id="rId2" action="ppaction://hlinkfile"/>
              </a:rPr>
              <a:t>PHORIZONTAL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for Primary Horizontal Fragmentation</a:t>
            </a:r>
            <a:endParaRPr lang="zh-CN" alt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fontScale="92500"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Example: Horizontal fragmentation of J in the engineering database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Application 1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Issue at 3 sites and finds the names and budget of project according to the sites.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SELECT JNAME, BUDGET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PROJ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 LOC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value</a:t>
            </a:r>
            <a:endParaRPr lang="zh-CN" alt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altLang="zh-CN" dirty="0" smtClean="0"/>
              <a:t>	Simple predicates: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: LOC = “Montreal”</a:t>
            </a:r>
            <a:br>
              <a:rPr lang="en-US" altLang="zh-C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p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: LOC = “New York”</a:t>
            </a:r>
            <a:br>
              <a:rPr lang="en-US" altLang="zh-C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p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: LOC = “Paris”</a:t>
            </a:r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3252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5267458-99CF-594D-9224-2FC58C451502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for Primary Horizontal Fragmentation</a:t>
            </a:r>
            <a:endParaRPr lang="zh-CN" alt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4274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Application 2</a:t>
            </a:r>
          </a:p>
          <a:p>
            <a:pPr lvl="1" eaLnBrk="1" hangingPunct="1"/>
            <a:r>
              <a:rPr lang="en-US" altLang="zh-CN"/>
              <a:t>Issued at 2 sites, one manages projects with budgets less than 200000, the other manages the rest projects.</a:t>
            </a:r>
            <a:br>
              <a:rPr lang="en-US" altLang="zh-CN"/>
            </a:br>
            <a:r>
              <a:rPr lang="en-US" altLang="zh-CN"/>
              <a:t>	</a:t>
            </a:r>
            <a:r>
              <a:rPr lang="en-US" altLang="zh-CN">
                <a:latin typeface="Times New Roman" charset="0"/>
              </a:rPr>
              <a:t>SELECT *</a:t>
            </a:r>
            <a:r>
              <a:rPr lang="en-US" altLang="zh-CN" sz="1800">
                <a:latin typeface="Times New Roman" charset="0"/>
              </a:rPr>
              <a:t/>
            </a:r>
            <a:br>
              <a:rPr lang="en-US" altLang="zh-CN" sz="1800">
                <a:latin typeface="Times New Roman" charset="0"/>
              </a:rPr>
            </a:br>
            <a:r>
              <a:rPr lang="en-US" altLang="zh-CN" sz="1800">
                <a:latin typeface="Times New Roman" charset="0"/>
              </a:rPr>
              <a:t>	</a:t>
            </a:r>
            <a:r>
              <a:rPr lang="en-US" altLang="zh-CN">
                <a:latin typeface="Times New Roman" charset="0"/>
              </a:rPr>
              <a:t>FROM   PROJ</a:t>
            </a:r>
            <a:r>
              <a:rPr lang="en-US" altLang="zh-CN" sz="1800">
                <a:latin typeface="Times New Roman" charset="0"/>
              </a:rPr>
              <a:t/>
            </a:r>
            <a:br>
              <a:rPr lang="en-US" altLang="zh-CN" sz="1800">
                <a:latin typeface="Times New Roman" charset="0"/>
              </a:rPr>
            </a:br>
            <a:r>
              <a:rPr lang="en-US" altLang="zh-CN" sz="1800">
                <a:latin typeface="Times New Roman" charset="0"/>
              </a:rPr>
              <a:t>	</a:t>
            </a:r>
            <a:r>
              <a:rPr lang="en-US" altLang="zh-CN">
                <a:latin typeface="Times New Roman" charset="0"/>
              </a:rPr>
              <a:t>WHERE  BUDGET </a:t>
            </a:r>
            <a:r>
              <a:rPr lang="el-GR" altLang="zh-CN">
                <a:latin typeface="Times New Roman" charset="0"/>
              </a:rPr>
              <a:t>θ</a:t>
            </a:r>
            <a:r>
              <a:rPr lang="en-US" altLang="zh-CN">
                <a:latin typeface="Times New Roman" charset="0"/>
              </a:rPr>
              <a:t> </a:t>
            </a:r>
            <a:r>
              <a:rPr lang="en-US" altLang="zh-CN" i="1">
                <a:latin typeface="Times New Roman" charset="0"/>
              </a:rPr>
              <a:t>value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/>
              <a:t>	Simple predicates:</a:t>
            </a:r>
            <a:br>
              <a:rPr lang="en-US" altLang="zh-CN"/>
            </a:br>
            <a:r>
              <a:rPr lang="en-US" altLang="zh-CN"/>
              <a:t>	</a:t>
            </a:r>
            <a:r>
              <a:rPr lang="en-US" altLang="zh-CN">
                <a:latin typeface="Times New Roman" charset="0"/>
              </a:rPr>
              <a:t>p</a:t>
            </a:r>
            <a:r>
              <a:rPr lang="en-US" altLang="zh-CN" baseline="-25000">
                <a:latin typeface="Times New Roman" charset="0"/>
              </a:rPr>
              <a:t>4</a:t>
            </a:r>
            <a:r>
              <a:rPr lang="en-US" altLang="zh-CN">
                <a:latin typeface="Times New Roman" charset="0"/>
              </a:rPr>
              <a:t> : BUDGET ≤ 200000 </a:t>
            </a:r>
            <a:br>
              <a:rPr lang="en-US" altLang="zh-CN">
                <a:latin typeface="Times New Roman" charset="0"/>
              </a:rPr>
            </a:br>
            <a:r>
              <a:rPr lang="en-US" altLang="zh-CN">
                <a:latin typeface="Times New Roman" charset="0"/>
              </a:rPr>
              <a:t>	p</a:t>
            </a:r>
            <a:r>
              <a:rPr lang="en-US" altLang="zh-CN" baseline="-25000">
                <a:latin typeface="Times New Roman" charset="0"/>
              </a:rPr>
              <a:t>5</a:t>
            </a:r>
            <a:r>
              <a:rPr lang="en-US" altLang="zh-CN">
                <a:latin typeface="Times New Roman" charset="0"/>
              </a:rPr>
              <a:t> : BUDGET &gt; 200000 </a:t>
            </a:r>
            <a:endParaRPr lang="zh-CN" altLang="en-US">
              <a:latin typeface="Times New Roman" charset="0"/>
            </a:endParaRPr>
          </a:p>
          <a:p>
            <a:pPr lvl="1" eaLnBrk="1" hangingPunct="1"/>
            <a:endParaRPr lang="en-US" altLang="zh-CN"/>
          </a:p>
          <a:p>
            <a:pPr lvl="1" eaLnBrk="1" hangingPunct="1"/>
            <a:endParaRPr lang="zh-CN" altLang="en-US"/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4276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4F1537D5-35EC-B140-BA8D-3615F51A612F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for Primary Horizontal Fragmentation</a:t>
            </a:r>
            <a:endParaRPr lang="zh-CN" alt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5298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Use COM_MIN algorithm to get a complete and minimal simple predicates</a:t>
            </a:r>
            <a:r>
              <a:rPr lang="en-US" altLang="zh-CN">
                <a:latin typeface="Times New Roman" charset="0"/>
              </a:rPr>
              <a:t> </a:t>
            </a:r>
            <a:endParaRPr lang="zh-CN" altLang="en-US">
              <a:latin typeface="Times New Roman" charset="0"/>
            </a:endParaRPr>
          </a:p>
          <a:p>
            <a:pPr lvl="1" eaLnBrk="1" hangingPunct="1"/>
            <a:endParaRPr lang="en-US" altLang="zh-CN"/>
          </a:p>
          <a:p>
            <a:pPr lvl="1" eaLnBrk="1" hangingPunct="1"/>
            <a:endParaRPr lang="zh-CN" altLang="en-US"/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5300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73265F95-DC3C-C240-BA45-FCB84A11F498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553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86063"/>
            <a:ext cx="4433888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for Primary Horizontal Fragmentation</a:t>
            </a:r>
            <a:endParaRPr lang="zh-CN" alt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6322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Implications </a:t>
            </a:r>
            <a:r>
              <a:rPr lang="en-US" altLang="zh-CN" i="1">
                <a:latin typeface="Times New Roman" charset="0"/>
              </a:rPr>
              <a:t>I</a:t>
            </a:r>
            <a:r>
              <a:rPr lang="en-US" altLang="zh-CN"/>
              <a:t> derived from </a:t>
            </a:r>
            <a:r>
              <a:rPr lang="en-US" altLang="zh-CN" i="1">
                <a:latin typeface="Times New Roman" charset="0"/>
              </a:rPr>
              <a:t>P</a:t>
            </a:r>
            <a:r>
              <a:rPr lang="en-US" altLang="zh-CN" i="1" baseline="-25000">
                <a:latin typeface="Times New Roman" charset="0"/>
              </a:rPr>
              <a:t>r</a:t>
            </a:r>
            <a:r>
              <a:rPr lang="en-US" altLang="zh-CN"/>
              <a:t>’</a:t>
            </a: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6324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A37D631B-3CD8-3741-AE3C-00CE2499AEF3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563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2143125"/>
            <a:ext cx="315595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for Primary Horizontal Fragmentation</a:t>
            </a:r>
            <a:endParaRPr lang="zh-CN" alt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7346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000"/>
              <a:t>From </a:t>
            </a:r>
            <a:r>
              <a:rPr lang="en-US" altLang="zh-CN" sz="3000" i="1">
                <a:latin typeface="Times New Roman" charset="0"/>
              </a:rPr>
              <a:t>P</a:t>
            </a:r>
            <a:r>
              <a:rPr lang="en-US" altLang="zh-CN" sz="3000" i="1" baseline="-25000">
                <a:latin typeface="Times New Roman" charset="0"/>
              </a:rPr>
              <a:t>r</a:t>
            </a:r>
            <a:r>
              <a:rPr lang="en-US" altLang="zh-CN" sz="3000"/>
              <a:t>’, 2^5 = 32 minterm predicates can be generated; However, only the following 6 are left due to </a:t>
            </a:r>
            <a:r>
              <a:rPr lang="en-US" altLang="zh-CN" sz="3000" i="1">
                <a:latin typeface="Times New Roman" charset="0"/>
              </a:rPr>
              <a:t>I</a:t>
            </a:r>
            <a:r>
              <a:rPr lang="en-US" altLang="zh-CN" sz="3000"/>
              <a:t>:</a:t>
            </a:r>
          </a:p>
          <a:p>
            <a:pPr lvl="1" eaLnBrk="1" hangingPunct="1"/>
            <a:r>
              <a:rPr lang="en-US" altLang="zh-CN" sz="2600" i="1">
                <a:latin typeface="Times New Roman" charset="0"/>
              </a:rPr>
              <a:t>m</a:t>
            </a:r>
            <a:r>
              <a:rPr lang="en-US" altLang="zh-CN" sz="2600" baseline="-25000">
                <a:latin typeface="Times New Roman" charset="0"/>
              </a:rPr>
              <a:t>1</a:t>
            </a:r>
            <a:r>
              <a:rPr lang="en-US" altLang="zh-CN" sz="2600">
                <a:latin typeface="Times New Roman" charset="0"/>
              </a:rPr>
              <a:t> : (LOC="Montreal")   (BUDGET≤200000)</a:t>
            </a:r>
          </a:p>
          <a:p>
            <a:pPr lvl="1" eaLnBrk="1" hangingPunct="1"/>
            <a:r>
              <a:rPr lang="en-US" altLang="zh-CN" sz="2600" i="1">
                <a:latin typeface="Times New Roman" charset="0"/>
              </a:rPr>
              <a:t>m</a:t>
            </a:r>
            <a:r>
              <a:rPr lang="en-US" altLang="zh-CN" sz="2600" baseline="-25000">
                <a:latin typeface="Times New Roman" charset="0"/>
              </a:rPr>
              <a:t>2</a:t>
            </a:r>
            <a:r>
              <a:rPr lang="en-US" altLang="zh-CN" sz="2600">
                <a:latin typeface="Times New Roman" charset="0"/>
              </a:rPr>
              <a:t> : (LOC="Montreal")   (BUDGET&gt;200000)</a:t>
            </a:r>
          </a:p>
          <a:p>
            <a:pPr lvl="1" eaLnBrk="1" hangingPunct="1"/>
            <a:r>
              <a:rPr lang="en-US" altLang="zh-CN" sz="2600" i="1">
                <a:latin typeface="Times New Roman" charset="0"/>
              </a:rPr>
              <a:t>m</a:t>
            </a:r>
            <a:r>
              <a:rPr lang="en-US" altLang="zh-CN" sz="2600" baseline="-25000">
                <a:latin typeface="Times New Roman" charset="0"/>
              </a:rPr>
              <a:t>3</a:t>
            </a:r>
            <a:r>
              <a:rPr lang="en-US" altLang="zh-CN" sz="2600">
                <a:latin typeface="Times New Roman" charset="0"/>
              </a:rPr>
              <a:t> : (LOC="New York")   (BUDGET≤200000)</a:t>
            </a:r>
          </a:p>
          <a:p>
            <a:pPr lvl="1" eaLnBrk="1" hangingPunct="1"/>
            <a:r>
              <a:rPr lang="en-US" altLang="zh-CN" sz="2600" i="1">
                <a:latin typeface="Times New Roman" charset="0"/>
              </a:rPr>
              <a:t>m</a:t>
            </a:r>
            <a:r>
              <a:rPr lang="en-US" altLang="zh-CN" sz="2600" baseline="-25000">
                <a:latin typeface="Times New Roman" charset="0"/>
              </a:rPr>
              <a:t>4</a:t>
            </a:r>
            <a:r>
              <a:rPr lang="en-US" altLang="zh-CN" sz="2600">
                <a:latin typeface="Times New Roman" charset="0"/>
              </a:rPr>
              <a:t> : (LOC="New York")   (BUDGET&gt;200000)</a:t>
            </a:r>
          </a:p>
          <a:p>
            <a:pPr lvl="1" eaLnBrk="1" hangingPunct="1"/>
            <a:r>
              <a:rPr lang="en-US" altLang="zh-CN" sz="2600" i="1">
                <a:latin typeface="Times New Roman" charset="0"/>
              </a:rPr>
              <a:t>m</a:t>
            </a:r>
            <a:r>
              <a:rPr lang="en-US" altLang="zh-CN" sz="2600" baseline="-25000">
                <a:latin typeface="Times New Roman" charset="0"/>
              </a:rPr>
              <a:t>5</a:t>
            </a:r>
            <a:r>
              <a:rPr lang="en-US" altLang="zh-CN" sz="2600">
                <a:latin typeface="Times New Roman" charset="0"/>
              </a:rPr>
              <a:t> : (LOC="Paris")   (BUDGET≤200000)</a:t>
            </a:r>
          </a:p>
          <a:p>
            <a:pPr lvl="1" eaLnBrk="1" hangingPunct="1"/>
            <a:r>
              <a:rPr lang="en-US" altLang="zh-CN" sz="2600" i="1">
                <a:latin typeface="Times New Roman" charset="0"/>
              </a:rPr>
              <a:t>m</a:t>
            </a:r>
            <a:r>
              <a:rPr lang="en-US" altLang="zh-CN" sz="2600" baseline="-25000">
                <a:latin typeface="Times New Roman" charset="0"/>
              </a:rPr>
              <a:t>6</a:t>
            </a:r>
            <a:r>
              <a:rPr lang="en-US" altLang="zh-CN" sz="2600">
                <a:latin typeface="Times New Roman" charset="0"/>
              </a:rPr>
              <a:t> : (LOC="Paris")   (BUDGET&gt;200000)</a:t>
            </a:r>
          </a:p>
          <a:p>
            <a:pPr lvl="1" eaLnBrk="1" hangingPunct="1"/>
            <a:endParaRPr lang="zh-CN" altLang="en-US" sz="2600">
              <a:latin typeface="Times New Roman" charset="0"/>
            </a:endParaRPr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7348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D7398ED1-8925-324F-AACE-91E44917E257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5734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068638"/>
            <a:ext cx="2873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500438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3933825"/>
            <a:ext cx="395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437063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4868863"/>
            <a:ext cx="395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5373688"/>
            <a:ext cx="395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for Primary Horizontal Fragmentation</a:t>
            </a:r>
            <a:endParaRPr lang="zh-CN" alt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8370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Note that</a:t>
            </a:r>
            <a:r>
              <a:rPr lang="en-US" altLang="zh-CN">
                <a:latin typeface="Times New Roman" charset="0"/>
              </a:rPr>
              <a:t> m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/>
              <a:t>’s are simplified version by using</a:t>
            </a:r>
            <a:r>
              <a:rPr lang="en-US" altLang="zh-CN">
                <a:latin typeface="Times New Roman" charset="0"/>
              </a:rPr>
              <a:t> </a:t>
            </a:r>
            <a:r>
              <a:rPr lang="en-US" altLang="zh-CN" i="1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, </a:t>
            </a:r>
            <a:r>
              <a:rPr lang="en-US" altLang="zh-CN"/>
              <a:t>e.g.</a:t>
            </a:r>
          </a:p>
          <a:p>
            <a:pPr lvl="1" eaLnBrk="1" hangingPunct="1"/>
            <a:endParaRPr lang="zh-CN" altLang="en-US">
              <a:latin typeface="Times New Roman" charset="0"/>
            </a:endParaRPr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 dirty="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8372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2372318A-7FAE-494C-A2A5-B7338F3128CC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5837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58374" name="Object 1"/>
          <p:cNvGraphicFramePr>
            <a:graphicFrameLocks noChangeAspect="1"/>
          </p:cNvGraphicFramePr>
          <p:nvPr/>
        </p:nvGraphicFramePr>
        <p:xfrm>
          <a:off x="1857375" y="3071813"/>
          <a:ext cx="63627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4" name="Equation" r:id="rId3" imgW="3429000" imgH="279400" progId="Equation.3">
                  <p:embed/>
                </p:oleObj>
              </mc:Choice>
              <mc:Fallback>
                <p:oleObj name="Equation" r:id="rId3" imgW="3429000" imgH="279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071813"/>
                        <a:ext cx="636270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Rectangle 3"/>
          <p:cNvSpPr>
            <a:spLocks noChangeArrowheads="1"/>
          </p:cNvSpPr>
          <p:nvPr/>
        </p:nvSpPr>
        <p:spPr bwMode="auto">
          <a:xfrm>
            <a:off x="0" y="276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for Primary Horizontal Fragmentation</a:t>
            </a:r>
            <a:endParaRPr lang="zh-CN" alt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Fragment J according to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SELECT	*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FROM		PROJ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WHERE	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i="1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J1={(P1,Instrumentation,150000,Montreal)}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J2={}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J3={(P2,Database Develop,135000,New York)}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J4={(P3,CAD/CAM,250000,New York)}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J5={}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J6={(P4,Maintenance,310000,Paris)}</a:t>
            </a:r>
            <a:endParaRPr lang="zh-CN" alt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endParaRPr lang="en-US" dirty="0" smtClean="0"/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 dirty="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9396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B93EA0E1-3845-6F4B-9729-28A62131BD5A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593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9398" name="Rectangle 3"/>
          <p:cNvSpPr>
            <a:spLocks noChangeArrowheads="1"/>
          </p:cNvSpPr>
          <p:nvPr/>
        </p:nvSpPr>
        <p:spPr bwMode="auto">
          <a:xfrm>
            <a:off x="0" y="276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5.2 Distribution Design Issues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Issues</a:t>
            </a:r>
          </a:p>
          <a:p>
            <a:pPr eaLnBrk="1" hangingPunct="1"/>
            <a:r>
              <a:rPr lang="en-US" altLang="zh-CN" sz="4000" dirty="0" smtClean="0"/>
              <a:t>Fragmentation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How to split the data?</a:t>
            </a:r>
          </a:p>
          <a:p>
            <a:pPr eaLnBrk="1" hangingPunct="1"/>
            <a:r>
              <a:rPr lang="en-US" sz="4000" dirty="0"/>
              <a:t>Allocation </a:t>
            </a:r>
          </a:p>
          <a:p>
            <a:pPr lvl="1" eaLnBrk="1" hangingPunct="1"/>
            <a:r>
              <a:rPr lang="en-US" altLang="zh-CN" dirty="0" smtClean="0"/>
              <a:t>Where should each fragment go?</a:t>
            </a:r>
            <a:endParaRPr lang="en-US" altLang="zh-CN" dirty="0"/>
          </a:p>
          <a:p>
            <a:pPr eaLnBrk="1" hangingPunct="1"/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independent, but will cover them separately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25A79B-6607-DD47-A2CE-B1505F9A2385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tx2">
                    <a:satMod val="130000"/>
                  </a:schemeClr>
                </a:solidFill>
              </a:rPr>
              <a:t>Derived</a:t>
            </a:r>
            <a:r>
              <a:rPr lang="zh-CN" altLang="en-US" sz="4000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sz="4000" dirty="0" smtClean="0">
                <a:solidFill>
                  <a:schemeClr val="tx2">
                    <a:satMod val="130000"/>
                  </a:schemeClr>
                </a:solidFill>
              </a:rPr>
              <a:t>Horizontal </a:t>
            </a:r>
            <a:r>
              <a:rPr lang="en-US" altLang="zh-CN" sz="4000" dirty="0">
                <a:solidFill>
                  <a:schemeClr val="tx2">
                    <a:satMod val="130000"/>
                  </a:schemeClr>
                </a:solidFill>
              </a:rPr>
              <a:t>Fragmentation</a:t>
            </a:r>
            <a:endParaRPr lang="zh-CN" altLang="en-U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741360-04FE-3849-A347-58A4D832A749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23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Problem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Formulation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The relationships are important for distribution design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Links</a:t>
            </a:r>
            <a:r>
              <a:rPr lang="en-US" altLang="zh-CN" dirty="0" smtClean="0"/>
              <a:t> are used to represent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equal joins </a:t>
            </a:r>
            <a:r>
              <a:rPr lang="en-US" altLang="zh-CN" dirty="0" smtClean="0"/>
              <a:t>between relations</a:t>
            </a:r>
          </a:p>
          <a:p>
            <a:pPr marL="365760" indent="-283464" eaLnBrk="1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eaLnBrk="1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eaLnBrk="1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eaLnBrk="1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eaLnBrk="1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Quantitative information on DB – cardinality of relation R: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card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F51B81-888F-FF42-BF1F-1DE965C62DD6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307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3500438"/>
            <a:ext cx="238125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233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Fragmentation Alternatives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Horizontal, or vertical, or both</a:t>
            </a:r>
          </a:p>
          <a:p>
            <a:pPr eaLnBrk="1" hangingPunct="1"/>
            <a:r>
              <a:rPr lang="en-US" altLang="zh-CN" sz="2400"/>
              <a:t>Example:</a:t>
            </a:r>
          </a:p>
          <a:p>
            <a:pPr eaLnBrk="1" hangingPunct="1"/>
            <a:endParaRPr lang="zh-CN" alt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369B4F-17E1-DE4F-9F36-E098E22C8D55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28750" y="2928938"/>
          <a:ext cx="2354263" cy="1828800"/>
        </p:xfrm>
        <a:graphic>
          <a:graphicData uri="http://schemas.openxmlformats.org/drawingml/2006/table">
            <a:tbl>
              <a:tblPr/>
              <a:tblGrid>
                <a:gridCol w="565150"/>
                <a:gridCol w="785813"/>
                <a:gridCol w="1003300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ENAME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TITLE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J.Doe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Elec.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M.Smith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Syst. Anal.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A.Lee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Mach.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J.Miller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Programmer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E5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B.Casey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Syst. Anal.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E6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L.Chu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Elec.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E7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R.Davis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Mach.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E8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J.Jones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Syst. Anal.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857875" y="2928938"/>
          <a:ext cx="2673350" cy="2235200"/>
        </p:xfrm>
        <a:graphic>
          <a:graphicData uri="http://schemas.openxmlformats.org/drawingml/2006/table">
            <a:tbl>
              <a:tblPr/>
              <a:tblGrid>
                <a:gridCol w="565150"/>
                <a:gridCol w="538163"/>
                <a:gridCol w="1003300"/>
                <a:gridCol w="566737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RESP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DUR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Manager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Analyst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Analyst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Consultant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Engineer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48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Programmer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E5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Manager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E6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Manager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48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E7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Engineer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36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E8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Manager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428750" y="5143500"/>
          <a:ext cx="3625850" cy="1016000"/>
        </p:xfrm>
        <a:graphic>
          <a:graphicData uri="http://schemas.openxmlformats.org/drawingml/2006/table">
            <a:tbl>
              <a:tblPr/>
              <a:tblGrid>
                <a:gridCol w="536575"/>
                <a:gridCol w="1347788"/>
                <a:gridCol w="860425"/>
                <a:gridCol w="881062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PNAME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BUDGET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LOC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Instrumentation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Database Develop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135000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NY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CAD/CAM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Maintenance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000500" y="2928938"/>
          <a:ext cx="1636713" cy="1016000"/>
        </p:xfrm>
        <a:graphic>
          <a:graphicData uri="http://schemas.openxmlformats.org/drawingml/2006/table">
            <a:tbl>
              <a:tblPr/>
              <a:tblGrid>
                <a:gridCol w="1003300"/>
                <a:gridCol w="633413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TITLE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SAL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Elec.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Syst. Anal.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Mesh.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27000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Programmer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357313" y="4643438"/>
            <a:ext cx="2786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>
                <a:latin typeface="+mn-lt"/>
                <a:ea typeface="+mn-ea"/>
                <a:cs typeface="Times New Roman" pitchFamily="18" charset="0"/>
              </a:rPr>
              <a:t>PROJ</a:t>
            </a:r>
            <a:r>
              <a:rPr lang="en-US" altLang="zh-CN" sz="1000" dirty="0">
                <a:latin typeface="+mn-lt"/>
                <a:ea typeface="+mn-ea"/>
                <a:cs typeface="Times New Roman" pitchFamily="18" charset="0"/>
              </a:rPr>
              <a:t>(Project)</a:t>
            </a:r>
            <a:endParaRPr lang="zh-CN" altLang="en-US" sz="1000" dirty="0"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57313" y="2428875"/>
            <a:ext cx="2786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>
                <a:latin typeface="+mn-lt"/>
                <a:ea typeface="+mn-ea"/>
                <a:cs typeface="Times New Roman" pitchFamily="18" charset="0"/>
              </a:rPr>
              <a:t>EMP</a:t>
            </a:r>
            <a:r>
              <a:rPr lang="en-US" altLang="zh-CN" sz="1000" dirty="0">
                <a:latin typeface="+mn-lt"/>
                <a:ea typeface="+mn-ea"/>
                <a:cs typeface="Times New Roman" pitchFamily="18" charset="0"/>
              </a:rPr>
              <a:t>(Employee)</a:t>
            </a:r>
            <a:endParaRPr lang="zh-CN" altLang="en-US" sz="1000" dirty="0"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29063" y="2428875"/>
            <a:ext cx="170497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>
                <a:latin typeface="+mn-lt"/>
                <a:ea typeface="+mn-ea"/>
                <a:cs typeface="Times New Roman" pitchFamily="18" charset="0"/>
              </a:rPr>
              <a:t>PAY</a:t>
            </a:r>
            <a:r>
              <a:rPr lang="en-US" altLang="zh-CN" sz="1000" dirty="0">
                <a:latin typeface="+mn-lt"/>
                <a:ea typeface="+mn-ea"/>
                <a:cs typeface="Times New Roman" pitchFamily="18" charset="0"/>
              </a:rPr>
              <a:t>(Payment)</a:t>
            </a:r>
            <a:endParaRPr lang="zh-CN" altLang="en-US" sz="1000" dirty="0"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86438" y="2428875"/>
            <a:ext cx="2786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>
                <a:latin typeface="+mn-lt"/>
                <a:ea typeface="+mn-ea"/>
                <a:cs typeface="Times New Roman" pitchFamily="18" charset="0"/>
              </a:rPr>
              <a:t>ASG</a:t>
            </a:r>
            <a:r>
              <a:rPr lang="en-US" altLang="zh-CN" sz="1000" dirty="0">
                <a:latin typeface="+mn-lt"/>
                <a:ea typeface="+mn-ea"/>
                <a:cs typeface="Times New Roman" pitchFamily="18" charset="0"/>
              </a:rPr>
              <a:t>(Assignment)</a:t>
            </a:r>
            <a:endParaRPr lang="zh-CN" altLang="en-US" sz="1000" dirty="0"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24719" name="TextBox 17"/>
          <p:cNvSpPr txBox="1">
            <a:spLocks noChangeArrowheads="1"/>
          </p:cNvSpPr>
          <p:nvPr/>
        </p:nvSpPr>
        <p:spPr bwMode="auto">
          <a:xfrm>
            <a:off x="5500688" y="5643563"/>
            <a:ext cx="3286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2"/>
                </a:solidFill>
              </a:rPr>
              <a:t>An engineering database</a:t>
            </a:r>
            <a:endParaRPr lang="zh-CN" altLang="en-US" sz="2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0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Problem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Formulation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1699E8-3906-D341-A00E-873784707F12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643188"/>
            <a:ext cx="4500563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13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mtClean="0">
                <a:solidFill>
                  <a:schemeClr val="tx2">
                    <a:satMod val="130000"/>
                  </a:schemeClr>
                </a:solidFill>
              </a:rPr>
              <a:t>Derived Horizontal Fragmentation</a:t>
            </a:r>
            <a:endParaRPr lang="zh-CN" alt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1442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derived fragmentation of R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Example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E is fragmented according to S1 and S2</a:t>
            </a:r>
            <a:endParaRPr lang="zh-CN" altLang="en-US"/>
          </a:p>
          <a:p>
            <a:pPr eaLnBrk="1" hangingPunct="1"/>
            <a:endParaRPr lang="en-US" altLang="zh-CN"/>
          </a:p>
          <a:p>
            <a:pPr lvl="1" eaLnBrk="1" hangingPunct="1"/>
            <a:endParaRPr lang="zh-CN" altLang="en-US"/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1444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BF0CB8FA-02B2-9B48-80E4-9474287DA77A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614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286000"/>
            <a:ext cx="2260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2316163"/>
            <a:ext cx="1643063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2857500"/>
            <a:ext cx="2300288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61449" name="Object 5"/>
          <p:cNvGraphicFramePr>
            <a:graphicFrameLocks noChangeAspect="1"/>
          </p:cNvGraphicFramePr>
          <p:nvPr/>
        </p:nvGraphicFramePr>
        <p:xfrm>
          <a:off x="2143125" y="3786188"/>
          <a:ext cx="3629025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2" name="Equation" r:id="rId6" imgW="1358900" imgH="457200" progId="Equation.3">
                  <p:embed/>
                </p:oleObj>
              </mc:Choice>
              <mc:Fallback>
                <p:oleObj name="Equation" r:id="rId6" imgW="1358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3786188"/>
                        <a:ext cx="3629025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50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5857875"/>
            <a:ext cx="2028825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1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5857875"/>
            <a:ext cx="20716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C2EC38-3E9E-0D42-84C1-0D900B5CCDEB}" type="slidenum">
              <a:rPr lang="zh-CN" altLang="en-US" smtClean="0"/>
              <a:pPr>
                <a:defRPr/>
              </a:pPr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86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Check for Correctness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Text Box 68"/>
          <p:cNvSpPr txBox="1">
            <a:spLocks noChangeArrowheads="1"/>
          </p:cNvSpPr>
          <p:nvPr/>
        </p:nvSpPr>
        <p:spPr bwMode="auto">
          <a:xfrm>
            <a:off x="516383" y="1657375"/>
            <a:ext cx="5794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E</a:t>
            </a:r>
            <a:r>
              <a:rPr lang="en-US" altLang="x-none" sz="2400"/>
              <a:t>1</a:t>
            </a:r>
            <a:endParaRPr lang="en-US" altLang="x-none"/>
          </a:p>
        </p:txBody>
      </p:sp>
      <p:sp>
        <p:nvSpPr>
          <p:cNvPr id="7" name="Text Box 69"/>
          <p:cNvSpPr txBox="1">
            <a:spLocks noChangeArrowheads="1"/>
          </p:cNvSpPr>
          <p:nvPr/>
        </p:nvSpPr>
        <p:spPr bwMode="auto">
          <a:xfrm>
            <a:off x="2243583" y="3060725"/>
            <a:ext cx="1206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(at S</a:t>
            </a:r>
            <a:r>
              <a:rPr lang="en-US" altLang="x-none" sz="2000"/>
              <a:t>a</a:t>
            </a:r>
            <a:r>
              <a:rPr lang="en-US" altLang="x-none" sz="2800"/>
              <a:t>)</a:t>
            </a:r>
            <a:endParaRPr lang="en-US" altLang="x-none"/>
          </a:p>
        </p:txBody>
      </p:sp>
      <p:sp>
        <p:nvSpPr>
          <p:cNvPr id="8" name="Text Box 70"/>
          <p:cNvSpPr txBox="1">
            <a:spLocks noChangeArrowheads="1"/>
          </p:cNvSpPr>
          <p:nvPr/>
        </p:nvSpPr>
        <p:spPr bwMode="auto">
          <a:xfrm>
            <a:off x="6698108" y="3075012"/>
            <a:ext cx="1212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(at S</a:t>
            </a:r>
            <a:r>
              <a:rPr lang="en-US" altLang="x-none" sz="2000"/>
              <a:t>b</a:t>
            </a:r>
            <a:r>
              <a:rPr lang="en-US" altLang="x-none" sz="2800"/>
              <a:t>)</a:t>
            </a:r>
            <a:endParaRPr lang="en-US" altLang="x-none"/>
          </a:p>
        </p:txBody>
      </p:sp>
      <p:sp>
        <p:nvSpPr>
          <p:cNvPr id="9" name="Text Box 71"/>
          <p:cNvSpPr txBox="1">
            <a:spLocks noChangeArrowheads="1"/>
          </p:cNvSpPr>
          <p:nvPr/>
        </p:nvSpPr>
        <p:spPr bwMode="auto">
          <a:xfrm>
            <a:off x="4816921" y="1639912"/>
            <a:ext cx="579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E</a:t>
            </a:r>
            <a:r>
              <a:rPr lang="en-US" altLang="x-none" sz="2400"/>
              <a:t>2</a:t>
            </a:r>
            <a:endParaRPr lang="en-US" altLang="x-none"/>
          </a:p>
        </p:txBody>
      </p:sp>
      <p:graphicFrame>
        <p:nvGraphicFramePr>
          <p:cNvPr id="10" name="Object 74"/>
          <p:cNvGraphicFramePr>
            <a:graphicFrameLocks noChangeAspect="1"/>
          </p:cNvGraphicFramePr>
          <p:nvPr/>
        </p:nvGraphicFramePr>
        <p:xfrm>
          <a:off x="1064071" y="1584350"/>
          <a:ext cx="3592512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8" name="Worksheet" r:id="rId3" imgW="3591426" imgH="1400476" progId="Excel.Sheet.8">
                  <p:embed/>
                </p:oleObj>
              </mc:Choice>
              <mc:Fallback>
                <p:oleObj name="Worksheet" r:id="rId3" imgW="3591426" imgH="14004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071" y="1584350"/>
                        <a:ext cx="3592512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5"/>
          <p:cNvGraphicFramePr>
            <a:graphicFrameLocks noChangeAspect="1"/>
          </p:cNvGraphicFramePr>
          <p:nvPr/>
        </p:nvGraphicFramePr>
        <p:xfrm>
          <a:off x="5443983" y="1584350"/>
          <a:ext cx="3592513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9" name="Worksheet" r:id="rId5" imgW="3591426" imgH="1400476" progId="Excel.Sheet.8">
                  <p:embed/>
                </p:oleObj>
              </mc:Choice>
              <mc:Fallback>
                <p:oleObj name="Worksheet" r:id="rId5" imgW="3591426" imgH="14004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983" y="1584350"/>
                        <a:ext cx="3592513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7"/>
          <p:cNvGraphicFramePr>
            <a:graphicFrameLocks noChangeAspect="1"/>
          </p:cNvGraphicFramePr>
          <p:nvPr/>
        </p:nvGraphicFramePr>
        <p:xfrm>
          <a:off x="3248471" y="4151337"/>
          <a:ext cx="32004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0" name="Worksheet" r:id="rId7" imgW="3200881" imgH="2086276" progId="Excel.Sheet.8">
                  <p:embed/>
                </p:oleObj>
              </mc:Choice>
              <mc:Fallback>
                <p:oleObj name="Worksheet" r:id="rId7" imgW="3200881" imgH="20862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471" y="4151337"/>
                        <a:ext cx="320040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78"/>
          <p:cNvSpPr txBox="1">
            <a:spLocks noChangeArrowheads="1"/>
          </p:cNvSpPr>
          <p:nvPr/>
        </p:nvSpPr>
        <p:spPr bwMode="auto">
          <a:xfrm>
            <a:off x="2588071" y="4176737"/>
            <a:ext cx="3540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J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41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Check for Correctness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Text Box 1026"/>
          <p:cNvSpPr txBox="1">
            <a:spLocks noChangeArrowheads="1"/>
          </p:cNvSpPr>
          <p:nvPr/>
        </p:nvSpPr>
        <p:spPr bwMode="auto">
          <a:xfrm>
            <a:off x="539552" y="1629817"/>
            <a:ext cx="5794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E</a:t>
            </a:r>
            <a:r>
              <a:rPr lang="en-US" altLang="x-none" sz="2400"/>
              <a:t>1</a:t>
            </a:r>
            <a:endParaRPr lang="en-US" altLang="x-none"/>
          </a:p>
        </p:txBody>
      </p:sp>
      <p:sp>
        <p:nvSpPr>
          <p:cNvPr id="7" name="Text Box 1027"/>
          <p:cNvSpPr txBox="1">
            <a:spLocks noChangeArrowheads="1"/>
          </p:cNvSpPr>
          <p:nvPr/>
        </p:nvSpPr>
        <p:spPr bwMode="auto">
          <a:xfrm>
            <a:off x="2266752" y="3033167"/>
            <a:ext cx="1206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(at S</a:t>
            </a:r>
            <a:r>
              <a:rPr lang="en-US" altLang="x-none" sz="2000"/>
              <a:t>a</a:t>
            </a:r>
            <a:r>
              <a:rPr lang="en-US" altLang="x-none" sz="2800"/>
              <a:t>)</a:t>
            </a:r>
            <a:endParaRPr lang="en-US" altLang="x-none"/>
          </a:p>
        </p:txBody>
      </p:sp>
      <p:sp>
        <p:nvSpPr>
          <p:cNvPr id="8" name="Text Box 1028"/>
          <p:cNvSpPr txBox="1">
            <a:spLocks noChangeArrowheads="1"/>
          </p:cNvSpPr>
          <p:nvPr/>
        </p:nvSpPr>
        <p:spPr bwMode="auto">
          <a:xfrm>
            <a:off x="6721277" y="3047454"/>
            <a:ext cx="1212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(at S</a:t>
            </a:r>
            <a:r>
              <a:rPr lang="en-US" altLang="x-none" sz="2000"/>
              <a:t>b</a:t>
            </a:r>
            <a:r>
              <a:rPr lang="en-US" altLang="x-none" sz="2800"/>
              <a:t>)</a:t>
            </a:r>
            <a:endParaRPr lang="en-US" altLang="x-none"/>
          </a:p>
        </p:txBody>
      </p:sp>
      <p:sp>
        <p:nvSpPr>
          <p:cNvPr id="9" name="Text Box 1029"/>
          <p:cNvSpPr txBox="1">
            <a:spLocks noChangeArrowheads="1"/>
          </p:cNvSpPr>
          <p:nvPr/>
        </p:nvSpPr>
        <p:spPr bwMode="auto">
          <a:xfrm>
            <a:off x="4840090" y="1612354"/>
            <a:ext cx="579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E</a:t>
            </a:r>
            <a:r>
              <a:rPr lang="en-US" altLang="x-none" sz="2400"/>
              <a:t>2</a:t>
            </a:r>
            <a:endParaRPr lang="en-US" altLang="x-none"/>
          </a:p>
        </p:txBody>
      </p:sp>
      <p:graphicFrame>
        <p:nvGraphicFramePr>
          <p:cNvPr id="10" name="Object 1030"/>
          <p:cNvGraphicFramePr>
            <a:graphicFrameLocks noChangeAspect="1"/>
          </p:cNvGraphicFramePr>
          <p:nvPr/>
        </p:nvGraphicFramePr>
        <p:xfrm>
          <a:off x="1087240" y="1556792"/>
          <a:ext cx="3592512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8" name="Worksheet" r:id="rId3" imgW="3591426" imgH="1400476" progId="Excel.Sheet.8">
                  <p:embed/>
                </p:oleObj>
              </mc:Choice>
              <mc:Fallback>
                <p:oleObj name="Worksheet" r:id="rId3" imgW="3591426" imgH="14004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240" y="1556792"/>
                        <a:ext cx="3592512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31"/>
          <p:cNvGraphicFramePr>
            <a:graphicFrameLocks noChangeAspect="1"/>
          </p:cNvGraphicFramePr>
          <p:nvPr/>
        </p:nvGraphicFramePr>
        <p:xfrm>
          <a:off x="5467152" y="1556792"/>
          <a:ext cx="3592513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9" name="Worksheet" r:id="rId5" imgW="3591426" imgH="1400476" progId="Excel.Sheet.8">
                  <p:embed/>
                </p:oleObj>
              </mc:Choice>
              <mc:Fallback>
                <p:oleObj name="Worksheet" r:id="rId5" imgW="3591426" imgH="14004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152" y="1556792"/>
                        <a:ext cx="3592513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033"/>
          <p:cNvSpPr txBox="1">
            <a:spLocks noChangeArrowheads="1"/>
          </p:cNvSpPr>
          <p:nvPr/>
        </p:nvSpPr>
        <p:spPr bwMode="auto">
          <a:xfrm>
            <a:off x="572890" y="4223792"/>
            <a:ext cx="492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J</a:t>
            </a:r>
            <a:r>
              <a:rPr lang="en-US" altLang="x-none" sz="2000"/>
              <a:t>1</a:t>
            </a:r>
            <a:endParaRPr lang="en-US" altLang="x-none"/>
          </a:p>
        </p:txBody>
      </p:sp>
      <p:sp>
        <p:nvSpPr>
          <p:cNvPr id="13" name="Text Box 1036"/>
          <p:cNvSpPr txBox="1">
            <a:spLocks noChangeArrowheads="1"/>
          </p:cNvSpPr>
          <p:nvPr/>
        </p:nvSpPr>
        <p:spPr bwMode="auto">
          <a:xfrm>
            <a:off x="4990902" y="4153942"/>
            <a:ext cx="492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J</a:t>
            </a:r>
            <a:r>
              <a:rPr lang="en-US" altLang="x-none" sz="2000"/>
              <a:t>2</a:t>
            </a:r>
            <a:endParaRPr lang="en-US" altLang="x-none"/>
          </a:p>
        </p:txBody>
      </p:sp>
      <p:grpSp>
        <p:nvGrpSpPr>
          <p:cNvPr id="14" name="Group 1048"/>
          <p:cNvGrpSpPr>
            <a:grpSpLocks/>
          </p:cNvGrpSpPr>
          <p:nvPr/>
        </p:nvGrpSpPr>
        <p:grpSpPr bwMode="auto">
          <a:xfrm>
            <a:off x="1022152" y="5703342"/>
            <a:ext cx="6683375" cy="579437"/>
            <a:chOff x="488" y="3111"/>
            <a:chExt cx="4210" cy="365"/>
          </a:xfrm>
        </p:grpSpPr>
        <p:grpSp>
          <p:nvGrpSpPr>
            <p:cNvPr id="15" name="Group 1037"/>
            <p:cNvGrpSpPr>
              <a:grpSpLocks/>
            </p:cNvGrpSpPr>
            <p:nvPr/>
          </p:nvGrpSpPr>
          <p:grpSpPr bwMode="auto">
            <a:xfrm>
              <a:off x="1243" y="3243"/>
              <a:ext cx="192" cy="144"/>
              <a:chOff x="2688" y="2400"/>
              <a:chExt cx="624" cy="384"/>
            </a:xfrm>
          </p:grpSpPr>
          <p:sp>
            <p:nvSpPr>
              <p:cNvPr id="21" name="Line 1038"/>
              <p:cNvSpPr>
                <a:spLocks noChangeShapeType="1"/>
              </p:cNvSpPr>
              <p:nvPr/>
            </p:nvSpPr>
            <p:spPr bwMode="auto">
              <a:xfrm>
                <a:off x="2688" y="240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1039"/>
              <p:cNvSpPr>
                <a:spLocks noChangeShapeType="1"/>
              </p:cNvSpPr>
              <p:nvPr/>
            </p:nvSpPr>
            <p:spPr bwMode="auto">
              <a:xfrm>
                <a:off x="2688" y="2400"/>
                <a:ext cx="62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1040"/>
              <p:cNvSpPr>
                <a:spLocks noChangeShapeType="1"/>
              </p:cNvSpPr>
              <p:nvPr/>
            </p:nvSpPr>
            <p:spPr bwMode="auto">
              <a:xfrm flipV="1">
                <a:off x="2688" y="2400"/>
                <a:ext cx="62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1041"/>
            <p:cNvGrpSpPr>
              <a:grpSpLocks/>
            </p:cNvGrpSpPr>
            <p:nvPr/>
          </p:nvGrpSpPr>
          <p:grpSpPr bwMode="auto">
            <a:xfrm>
              <a:off x="4127" y="3237"/>
              <a:ext cx="192" cy="144"/>
              <a:chOff x="2688" y="2400"/>
              <a:chExt cx="624" cy="384"/>
            </a:xfrm>
          </p:grpSpPr>
          <p:sp>
            <p:nvSpPr>
              <p:cNvPr id="18" name="Line 1042"/>
              <p:cNvSpPr>
                <a:spLocks noChangeShapeType="1"/>
              </p:cNvSpPr>
              <p:nvPr/>
            </p:nvSpPr>
            <p:spPr bwMode="auto">
              <a:xfrm>
                <a:off x="2688" y="240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043"/>
              <p:cNvSpPr>
                <a:spLocks noChangeShapeType="1"/>
              </p:cNvSpPr>
              <p:nvPr/>
            </p:nvSpPr>
            <p:spPr bwMode="auto">
              <a:xfrm>
                <a:off x="2688" y="2400"/>
                <a:ext cx="62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044"/>
              <p:cNvSpPr>
                <a:spLocks noChangeShapeType="1"/>
              </p:cNvSpPr>
              <p:nvPr/>
            </p:nvSpPr>
            <p:spPr bwMode="auto">
              <a:xfrm flipV="1">
                <a:off x="2688" y="2400"/>
                <a:ext cx="62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Text Box 1046"/>
            <p:cNvSpPr txBox="1">
              <a:spLocks noChangeArrowheads="1"/>
            </p:cNvSpPr>
            <p:nvPr/>
          </p:nvSpPr>
          <p:spPr bwMode="auto">
            <a:xfrm>
              <a:off x="488" y="3111"/>
              <a:ext cx="421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x-none"/>
                <a:t>J</a:t>
              </a:r>
              <a:r>
                <a:rPr lang="en-US" altLang="x-none" sz="2400"/>
                <a:t>1 </a:t>
              </a:r>
              <a:r>
                <a:rPr lang="en-US" altLang="x-none"/>
                <a:t>= J    E</a:t>
              </a:r>
              <a:r>
                <a:rPr lang="en-US" altLang="x-none" sz="2400"/>
                <a:t>1</a:t>
              </a:r>
              <a:r>
                <a:rPr lang="en-US" altLang="x-none"/>
                <a:t>			J</a:t>
              </a:r>
              <a:r>
                <a:rPr lang="en-US" altLang="x-none" sz="2400"/>
                <a:t>2 </a:t>
              </a:r>
              <a:r>
                <a:rPr lang="en-US" altLang="x-none"/>
                <a:t>= J    E</a:t>
              </a:r>
              <a:r>
                <a:rPr lang="en-US" altLang="x-none" sz="2400"/>
                <a:t>2</a:t>
              </a:r>
              <a:endParaRPr lang="en-US" altLang="x-none" sz="1800"/>
            </a:p>
          </p:txBody>
        </p:sp>
      </p:grpSp>
      <p:graphicFrame>
        <p:nvGraphicFramePr>
          <p:cNvPr id="24" name="Object 1049"/>
          <p:cNvGraphicFramePr>
            <a:graphicFrameLocks noChangeAspect="1"/>
          </p:cNvGraphicFramePr>
          <p:nvPr/>
        </p:nvGraphicFramePr>
        <p:xfrm>
          <a:off x="1133277" y="3907879"/>
          <a:ext cx="320040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60" name="Worksheet" r:id="rId7" imgW="3200881" imgH="1400476" progId="Excel.Sheet.8">
                  <p:embed/>
                </p:oleObj>
              </mc:Choice>
              <mc:Fallback>
                <p:oleObj name="Worksheet" r:id="rId7" imgW="3200881" imgH="14004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277" y="3907879"/>
                        <a:ext cx="3200400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050"/>
          <p:cNvGraphicFramePr>
            <a:graphicFrameLocks noChangeAspect="1"/>
          </p:cNvGraphicFramePr>
          <p:nvPr/>
        </p:nvGraphicFramePr>
        <p:xfrm>
          <a:off x="5538590" y="3917404"/>
          <a:ext cx="320040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61" name="Worksheet" r:id="rId9" imgW="3200881" imgH="1400476" progId="Excel.Sheet.8">
                  <p:embed/>
                </p:oleObj>
              </mc:Choice>
              <mc:Fallback>
                <p:oleObj name="Worksheet" r:id="rId9" imgW="3200881" imgH="14004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8590" y="3917404"/>
                        <a:ext cx="3200400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3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Checking for Correctness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Completeness</a:t>
            </a:r>
          </a:p>
          <a:p>
            <a:pPr lvl="1" eaLnBrk="1" hangingPunct="1"/>
            <a:r>
              <a:rPr lang="en-US" altLang="zh-CN"/>
              <a:t>Primary horizontal fragmentation</a:t>
            </a:r>
          </a:p>
          <a:p>
            <a:pPr lvl="2" eaLnBrk="1" hangingPunct="1">
              <a:buFont typeface="Wingdings 2" charset="2"/>
              <a:buNone/>
            </a:pPr>
            <a:r>
              <a:rPr lang="en-US" altLang="zh-CN"/>
              <a:t>	So long as the simple predicate set </a:t>
            </a:r>
            <a:r>
              <a:rPr lang="en-US" altLang="zh-CN" i="1">
                <a:latin typeface="Times New Roman" charset="0"/>
              </a:rPr>
              <a:t>P</a:t>
            </a:r>
            <a:r>
              <a:rPr lang="en-US" altLang="zh-CN" i="1" baseline="-25000">
                <a:latin typeface="Times New Roman" charset="0"/>
              </a:rPr>
              <a:t>r</a:t>
            </a:r>
            <a:r>
              <a:rPr lang="en-US" altLang="zh-CN" b="1"/>
              <a:t> </a:t>
            </a:r>
            <a:r>
              <a:rPr lang="en-US" altLang="zh-CN"/>
              <a:t>is complete and minimal </a:t>
            </a:r>
            <a:endParaRPr lang="zh-CN" altLang="en-US" sz="5000"/>
          </a:p>
          <a:p>
            <a:pPr lvl="1" eaLnBrk="1" hangingPunct="1"/>
            <a:r>
              <a:rPr lang="en-US" altLang="zh-CN"/>
              <a:t>Derived horizontal fragmentation</a:t>
            </a:r>
            <a:endParaRPr lang="zh-CN" altLang="en-US"/>
          </a:p>
          <a:p>
            <a:pPr lvl="2" eaLnBrk="1" hangingPunct="1">
              <a:buFont typeface="Wingdings 2" charset="2"/>
              <a:buNone/>
            </a:pPr>
            <a:r>
              <a:rPr lang="en-US" altLang="zh-CN"/>
              <a:t>	As long as the referential integrity rule is conformed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7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Checking completeness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87624" y="3968899"/>
            <a:ext cx="77724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>
                <a:sym typeface="Wingdings 2" charset="2"/>
              </a:rPr>
              <a:t> </a:t>
            </a:r>
            <a:r>
              <a:rPr lang="en-US" altLang="x-none" smtClean="0"/>
              <a:t>But no #= 33</a:t>
            </a:r>
            <a:r>
              <a:rPr lang="en-US" altLang="x-none" sz="4000" smtClean="0"/>
              <a:t> </a:t>
            </a:r>
            <a:r>
              <a:rPr lang="en-US" altLang="x-none" smtClean="0"/>
              <a:t>in E</a:t>
            </a:r>
            <a:r>
              <a:rPr lang="en-US" altLang="x-none" sz="2400" smtClean="0"/>
              <a:t>1</a:t>
            </a:r>
            <a:r>
              <a:rPr lang="en-US" altLang="x-none" smtClean="0"/>
              <a:t> nor in E</a:t>
            </a:r>
            <a:r>
              <a:rPr lang="en-US" altLang="x-none" sz="2400" smtClean="0"/>
              <a:t>2</a:t>
            </a:r>
            <a:r>
              <a:rPr lang="en-US" altLang="x-none" smtClean="0"/>
              <a:t>!</a:t>
            </a:r>
            <a:endParaRPr lang="en-US" altLang="x-none"/>
          </a:p>
        </p:txBody>
      </p:sp>
      <p:graphicFrame>
        <p:nvGraphicFramePr>
          <p:cNvPr id="7" name="Object 11"/>
          <p:cNvGraphicFramePr>
            <a:graphicFrameLocks noChangeAspect="1"/>
          </p:cNvGraphicFramePr>
          <p:nvPr/>
        </p:nvGraphicFramePr>
        <p:xfrm>
          <a:off x="3481562" y="2548087"/>
          <a:ext cx="320040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4" name="Worksheet" r:id="rId4" imgW="3200881" imgH="1400476" progId="Excel.Sheet.8">
                  <p:embed/>
                </p:oleObj>
              </mc:Choice>
              <mc:Fallback>
                <p:oleObj name="Worksheet" r:id="rId4" imgW="3200881" imgH="14004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562" y="2548087"/>
                        <a:ext cx="3200400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467024" y="1844824"/>
            <a:ext cx="3459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/>
              <a:t>Example: Say J is: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746424" y="4816624"/>
            <a:ext cx="6337300" cy="10763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This J tuple will not be in J</a:t>
            </a:r>
            <a:r>
              <a:rPr lang="en-US" altLang="x-none" sz="2400"/>
              <a:t>1</a:t>
            </a:r>
            <a:r>
              <a:rPr lang="en-US" altLang="x-none"/>
              <a:t> nor J</a:t>
            </a:r>
            <a:r>
              <a:rPr lang="en-US" altLang="x-none" sz="2400"/>
              <a:t>2</a:t>
            </a:r>
            <a:endParaRPr lang="en-US" altLang="x-none"/>
          </a:p>
          <a:p>
            <a:pPr algn="ctr" eaLnBrk="1" hangingPunct="1"/>
            <a:r>
              <a:rPr lang="en-US" altLang="x-none"/>
              <a:t>Fragmentation not complete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85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Check for Correctness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Reconstruction</a:t>
            </a:r>
          </a:p>
          <a:p>
            <a:pPr lvl="1" eaLnBrk="1" hangingPunct="1"/>
            <a:r>
              <a:rPr lang="en-US" altLang="zh-CN"/>
              <a:t>For a relation </a:t>
            </a:r>
            <a:r>
              <a:rPr lang="en-US" altLang="zh-CN" i="1">
                <a:latin typeface="Times New Roman" charset="0"/>
              </a:rPr>
              <a:t>R</a:t>
            </a:r>
            <a:r>
              <a:rPr lang="en-US" altLang="zh-CN"/>
              <a:t> with fragmentation</a:t>
            </a:r>
            <a:br>
              <a:rPr lang="en-US" altLang="zh-CN"/>
            </a:br>
            <a:r>
              <a:rPr lang="en-US" altLang="zh-CN"/>
              <a:t>	</a:t>
            </a:r>
            <a:r>
              <a:rPr lang="en-US" altLang="zh-CN" sz="5400">
                <a:latin typeface="Times New Roman" charset="0"/>
              </a:rPr>
              <a:t>{</a:t>
            </a:r>
            <a:r>
              <a:rPr lang="en-US" altLang="zh-CN" sz="5400" i="1">
                <a:latin typeface="Times New Roman" charset="0"/>
              </a:rPr>
              <a:t>R</a:t>
            </a:r>
            <a:r>
              <a:rPr lang="en-US" altLang="zh-CN" sz="5400" baseline="-25000">
                <a:latin typeface="Times New Roman" charset="0"/>
              </a:rPr>
              <a:t>1</a:t>
            </a:r>
            <a:r>
              <a:rPr lang="en-US" altLang="zh-CN" sz="5400">
                <a:latin typeface="Times New Roman" charset="0"/>
              </a:rPr>
              <a:t>, </a:t>
            </a:r>
            <a:r>
              <a:rPr lang="en-US" altLang="zh-CN" sz="5400" i="1">
                <a:latin typeface="Times New Roman" charset="0"/>
              </a:rPr>
              <a:t>R</a:t>
            </a:r>
            <a:r>
              <a:rPr lang="en-US" altLang="zh-CN" sz="5400" baseline="-25000">
                <a:latin typeface="Times New Roman" charset="0"/>
              </a:rPr>
              <a:t>2</a:t>
            </a:r>
            <a:r>
              <a:rPr lang="en-US" altLang="zh-CN" sz="5400">
                <a:latin typeface="Times New Roman" charset="0"/>
              </a:rPr>
              <a:t>, </a:t>
            </a:r>
            <a:r>
              <a:rPr lang="en-US" altLang="zh-CN" sz="5400" i="1">
                <a:latin typeface="Times New Roman" charset="0"/>
              </a:rPr>
              <a:t>…</a:t>
            </a:r>
            <a:r>
              <a:rPr lang="en-US" altLang="zh-CN" sz="5400">
                <a:latin typeface="Times New Roman" charset="0"/>
              </a:rPr>
              <a:t>, </a:t>
            </a:r>
            <a:r>
              <a:rPr lang="en-US" altLang="zh-CN" sz="5400" i="1">
                <a:latin typeface="Times New Roman" charset="0"/>
              </a:rPr>
              <a:t>R</a:t>
            </a:r>
            <a:r>
              <a:rPr lang="en-US" altLang="zh-CN" sz="5400" i="1" baseline="-25000">
                <a:latin typeface="Times New Roman" charset="0"/>
              </a:rPr>
              <a:t>n</a:t>
            </a:r>
            <a:r>
              <a:rPr lang="en-US" altLang="zh-CN" sz="5400">
                <a:latin typeface="Times New Roman" charset="0"/>
              </a:rPr>
              <a:t>, }</a:t>
            </a:r>
            <a:r>
              <a:rPr lang="en-US" altLang="zh-CN">
                <a:latin typeface="Times New Roman" charset="0"/>
              </a:rPr>
              <a:t/>
            </a:r>
            <a:br>
              <a:rPr lang="en-US" altLang="zh-CN">
                <a:latin typeface="Times New Roman" charset="0"/>
              </a:rPr>
            </a:br>
            <a:endParaRPr lang="en-US" altLang="zh-CN">
              <a:latin typeface="Times New Roman" charset="0"/>
            </a:endParaRPr>
          </a:p>
          <a:p>
            <a:pPr lvl="1" eaLnBrk="1" hangingPunct="1"/>
            <a:endParaRPr lang="en-US" altLang="zh-CN" i="1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2071688" y="3500438"/>
          <a:ext cx="542925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8" name="Equation" r:id="rId3" imgW="1193760" imgH="241200" progId="Equation.3">
                  <p:embed/>
                </p:oleObj>
              </mc:Choice>
              <mc:Fallback>
                <p:oleObj name="Equation" r:id="rId3" imgW="1193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3500438"/>
                        <a:ext cx="5429250" cy="109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66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Fragmentation Alternatives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Horizontal, or vertical, or both</a:t>
            </a:r>
          </a:p>
          <a:p>
            <a:pPr eaLnBrk="1" hangingPunct="1"/>
            <a:r>
              <a:rPr lang="en-US" altLang="zh-CN" sz="2400"/>
              <a:t>Example:</a:t>
            </a:r>
          </a:p>
          <a:p>
            <a:pPr eaLnBrk="1" hangingPunct="1"/>
            <a:endParaRPr lang="zh-CN" alt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369B4F-17E1-DE4F-9F36-E098E22C8D55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28750" y="2928938"/>
          <a:ext cx="2354263" cy="1828800"/>
        </p:xfrm>
        <a:graphic>
          <a:graphicData uri="http://schemas.openxmlformats.org/drawingml/2006/table">
            <a:tbl>
              <a:tblPr/>
              <a:tblGrid>
                <a:gridCol w="565150"/>
                <a:gridCol w="785813"/>
                <a:gridCol w="1003300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ENAME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TITLE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J.Doe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Elec.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M.Smith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Syst. Anal.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A.Lee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Mach.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J.Miller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Programmer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E5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B.Casey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Syst. Anal.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E6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L.Chu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Elec.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E7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R.Davis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Mach.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E8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J.Jones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Syst. Anal.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857875" y="2928938"/>
          <a:ext cx="2673350" cy="2235200"/>
        </p:xfrm>
        <a:graphic>
          <a:graphicData uri="http://schemas.openxmlformats.org/drawingml/2006/table">
            <a:tbl>
              <a:tblPr/>
              <a:tblGrid>
                <a:gridCol w="565150"/>
                <a:gridCol w="538163"/>
                <a:gridCol w="1003300"/>
                <a:gridCol w="566737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RESP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DUR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Manager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Analyst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Analyst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Consultant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Engineer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48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Programmer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E5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Manager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E6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Manager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48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E7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Engineer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36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E8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Manager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976600"/>
              </p:ext>
            </p:extLst>
          </p:nvPr>
        </p:nvGraphicFramePr>
        <p:xfrm>
          <a:off x="1428750" y="5143500"/>
          <a:ext cx="3625850" cy="1016000"/>
        </p:xfrm>
        <a:graphic>
          <a:graphicData uri="http://schemas.openxmlformats.org/drawingml/2006/table">
            <a:tbl>
              <a:tblPr/>
              <a:tblGrid>
                <a:gridCol w="536575"/>
                <a:gridCol w="1347788"/>
                <a:gridCol w="860425"/>
                <a:gridCol w="881062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PNAME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BUDGET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LOC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Instrumentation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Database Develop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135000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NY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CAD/CAM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Maintenance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000500" y="2928938"/>
          <a:ext cx="1636713" cy="1016000"/>
        </p:xfrm>
        <a:graphic>
          <a:graphicData uri="http://schemas.openxmlformats.org/drawingml/2006/table">
            <a:tbl>
              <a:tblPr/>
              <a:tblGrid>
                <a:gridCol w="1003300"/>
                <a:gridCol w="633413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TITLE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SAL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Elec.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Syst. Anal.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Mesh.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27000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Programmer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357313" y="4643438"/>
            <a:ext cx="2786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>
                <a:latin typeface="+mn-lt"/>
                <a:ea typeface="+mn-ea"/>
                <a:cs typeface="Times New Roman" pitchFamily="18" charset="0"/>
              </a:rPr>
              <a:t>PROJ</a:t>
            </a:r>
            <a:r>
              <a:rPr lang="en-US" altLang="zh-CN" sz="1000" dirty="0">
                <a:latin typeface="+mn-lt"/>
                <a:ea typeface="+mn-ea"/>
                <a:cs typeface="Times New Roman" pitchFamily="18" charset="0"/>
              </a:rPr>
              <a:t>(Project)</a:t>
            </a:r>
            <a:endParaRPr lang="zh-CN" altLang="en-US" sz="1000" dirty="0"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57313" y="2428875"/>
            <a:ext cx="2786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>
                <a:latin typeface="+mn-lt"/>
                <a:ea typeface="+mn-ea"/>
                <a:cs typeface="Times New Roman" pitchFamily="18" charset="0"/>
              </a:rPr>
              <a:t>EMP</a:t>
            </a:r>
            <a:r>
              <a:rPr lang="en-US" altLang="zh-CN" sz="1000" dirty="0">
                <a:latin typeface="+mn-lt"/>
                <a:ea typeface="+mn-ea"/>
                <a:cs typeface="Times New Roman" pitchFamily="18" charset="0"/>
              </a:rPr>
              <a:t>(Employee)</a:t>
            </a:r>
            <a:endParaRPr lang="zh-CN" altLang="en-US" sz="1000" dirty="0"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29063" y="2428875"/>
            <a:ext cx="170497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>
                <a:latin typeface="+mn-lt"/>
                <a:ea typeface="+mn-ea"/>
                <a:cs typeface="Times New Roman" pitchFamily="18" charset="0"/>
              </a:rPr>
              <a:t>PAY</a:t>
            </a:r>
            <a:r>
              <a:rPr lang="en-US" altLang="zh-CN" sz="1000" dirty="0">
                <a:latin typeface="+mn-lt"/>
                <a:ea typeface="+mn-ea"/>
                <a:cs typeface="Times New Roman" pitchFamily="18" charset="0"/>
              </a:rPr>
              <a:t>(Payment)</a:t>
            </a:r>
            <a:endParaRPr lang="zh-CN" altLang="en-US" sz="1000" dirty="0"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86438" y="2428875"/>
            <a:ext cx="2786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>
                <a:latin typeface="+mn-lt"/>
                <a:ea typeface="+mn-ea"/>
                <a:cs typeface="Times New Roman" pitchFamily="18" charset="0"/>
              </a:rPr>
              <a:t>ASG</a:t>
            </a:r>
            <a:r>
              <a:rPr lang="en-US" altLang="zh-CN" sz="1000" dirty="0">
                <a:latin typeface="+mn-lt"/>
                <a:ea typeface="+mn-ea"/>
                <a:cs typeface="Times New Roman" pitchFamily="18" charset="0"/>
              </a:rPr>
              <a:t>(Assignment)</a:t>
            </a:r>
            <a:endParaRPr lang="zh-CN" altLang="en-US" sz="1000" dirty="0"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24719" name="TextBox 17"/>
          <p:cNvSpPr txBox="1">
            <a:spLocks noChangeArrowheads="1"/>
          </p:cNvSpPr>
          <p:nvPr/>
        </p:nvSpPr>
        <p:spPr bwMode="auto">
          <a:xfrm>
            <a:off x="5500688" y="5643563"/>
            <a:ext cx="3286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2"/>
                </a:solidFill>
              </a:rPr>
              <a:t>An engineering database</a:t>
            </a:r>
            <a:endParaRPr lang="zh-CN" altLang="en-US" sz="24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Check for Correctness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Disjointness</a:t>
            </a:r>
          </a:p>
          <a:p>
            <a:pPr lvl="1" eaLnBrk="1" hangingPunct="1"/>
            <a:r>
              <a:rPr lang="en-US" altLang="zh-CN"/>
              <a:t>Primary horizontal fragmentation</a:t>
            </a:r>
            <a:endParaRPr lang="zh-CN" altLang="en-US"/>
          </a:p>
          <a:p>
            <a:pPr lvl="2" eaLnBrk="1" hangingPunct="1">
              <a:buFont typeface="Wingdings 2" charset="2"/>
              <a:buNone/>
            </a:pPr>
            <a:r>
              <a:rPr lang="en-US" altLang="zh-CN"/>
              <a:t>	As long as minterm predicates are </a:t>
            </a:r>
            <a:r>
              <a:rPr lang="en-US" altLang="zh-CN">
                <a:solidFill>
                  <a:srgbClr val="C00000"/>
                </a:solidFill>
              </a:rPr>
              <a:t>mutually exclusive</a:t>
            </a:r>
            <a:endParaRPr lang="zh-CN" altLang="en-US">
              <a:solidFill>
                <a:srgbClr val="C00000"/>
              </a:solidFill>
            </a:endParaRPr>
          </a:p>
          <a:p>
            <a:pPr lvl="1" eaLnBrk="1" hangingPunct="1"/>
            <a:r>
              <a:rPr lang="en-US" altLang="zh-CN"/>
              <a:t>Derived horizontal fragmentation</a:t>
            </a:r>
            <a:endParaRPr lang="zh-CN" altLang="en-US"/>
          </a:p>
          <a:p>
            <a:pPr lvl="2" eaLnBrk="1" hangingPunct="1">
              <a:buFont typeface="Wingdings 2" charset="2"/>
              <a:buNone/>
            </a:pPr>
            <a:r>
              <a:rPr lang="en-US" altLang="zh-CN"/>
              <a:t>	If a tuple of a member relation is</a:t>
            </a:r>
            <a:r>
              <a:rPr lang="en-US" altLang="zh-CN" i="1"/>
              <a:t> </a:t>
            </a:r>
            <a:r>
              <a:rPr lang="en-US" altLang="zh-CN">
                <a:solidFill>
                  <a:srgbClr val="C00000"/>
                </a:solidFill>
              </a:rPr>
              <a:t>joinable</a:t>
            </a:r>
            <a:r>
              <a:rPr lang="en-US" altLang="zh-CN"/>
              <a:t> with </a:t>
            </a:r>
            <a:r>
              <a:rPr lang="en-US" altLang="zh-CN">
                <a:solidFill>
                  <a:srgbClr val="C00000"/>
                </a:solidFill>
              </a:rPr>
              <a:t>only one</a:t>
            </a:r>
            <a:r>
              <a:rPr lang="en-US" altLang="zh-CN" i="1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fragment</a:t>
            </a:r>
            <a:r>
              <a:rPr lang="en-US" altLang="zh-CN"/>
              <a:t> of its owner relation</a:t>
            </a:r>
            <a:endParaRPr lang="zh-CN" altLang="en-US"/>
          </a:p>
          <a:p>
            <a:pPr eaLnBrk="1" hangingPunct="1"/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5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graphicFrame>
        <p:nvGraphicFramePr>
          <p:cNvPr id="6" name="Object 1026"/>
          <p:cNvGraphicFramePr>
            <a:graphicFrameLocks noChangeAspect="1"/>
          </p:cNvGraphicFramePr>
          <p:nvPr>
            <p:extLst/>
          </p:nvPr>
        </p:nvGraphicFramePr>
        <p:xfrm>
          <a:off x="937071" y="1263997"/>
          <a:ext cx="359251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6" name="Worksheet" r:id="rId3" imgW="3591426" imgH="1057576" progId="Excel.Sheet.8">
                  <p:embed/>
                </p:oleObj>
              </mc:Choice>
              <mc:Fallback>
                <p:oleObj name="Worksheet" r:id="rId3" imgW="3591426" imgH="10575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071" y="1263997"/>
                        <a:ext cx="3592512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27"/>
          <p:cNvGraphicFramePr>
            <a:graphicFrameLocks noChangeAspect="1"/>
          </p:cNvGraphicFramePr>
          <p:nvPr>
            <p:extLst/>
          </p:nvPr>
        </p:nvGraphicFramePr>
        <p:xfrm>
          <a:off x="5443983" y="1241772"/>
          <a:ext cx="3592513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7" name="Worksheet" r:id="rId5" imgW="3591426" imgH="1057576" progId="Excel.Sheet.8">
                  <p:embed/>
                </p:oleObj>
              </mc:Choice>
              <mc:Fallback>
                <p:oleObj name="Worksheet" r:id="rId5" imgW="3591426" imgH="10575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983" y="1241772"/>
                        <a:ext cx="3592513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028"/>
          <p:cNvSpPr txBox="1">
            <a:spLocks noChangeArrowheads="1"/>
          </p:cNvSpPr>
          <p:nvPr/>
        </p:nvSpPr>
        <p:spPr bwMode="auto">
          <a:xfrm>
            <a:off x="649733" y="467072"/>
            <a:ext cx="1846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Example:</a:t>
            </a:r>
          </a:p>
        </p:txBody>
      </p:sp>
      <p:sp>
        <p:nvSpPr>
          <p:cNvPr id="9" name="Text Box 1029"/>
          <p:cNvSpPr txBox="1">
            <a:spLocks noChangeArrowheads="1"/>
          </p:cNvSpPr>
          <p:nvPr/>
        </p:nvSpPr>
        <p:spPr bwMode="auto">
          <a:xfrm>
            <a:off x="283021" y="1333847"/>
            <a:ext cx="579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E</a:t>
            </a:r>
            <a:r>
              <a:rPr lang="en-US" altLang="x-none" sz="2400"/>
              <a:t>1</a:t>
            </a:r>
            <a:endParaRPr lang="en-US" altLang="x-none"/>
          </a:p>
        </p:txBody>
      </p:sp>
      <p:sp>
        <p:nvSpPr>
          <p:cNvPr id="10" name="Text Box 1030"/>
          <p:cNvSpPr txBox="1">
            <a:spLocks noChangeArrowheads="1"/>
          </p:cNvSpPr>
          <p:nvPr/>
        </p:nvSpPr>
        <p:spPr bwMode="auto">
          <a:xfrm>
            <a:off x="4794696" y="1200497"/>
            <a:ext cx="579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E</a:t>
            </a:r>
            <a:r>
              <a:rPr lang="en-US" altLang="x-none" sz="2400"/>
              <a:t>2</a:t>
            </a:r>
            <a:endParaRPr lang="en-US" altLang="x-none"/>
          </a:p>
        </p:txBody>
      </p:sp>
      <p:graphicFrame>
        <p:nvGraphicFramePr>
          <p:cNvPr id="11" name="Object 1031"/>
          <p:cNvGraphicFramePr>
            <a:graphicFrameLocks noChangeAspect="1"/>
          </p:cNvGraphicFramePr>
          <p:nvPr>
            <p:extLst/>
          </p:nvPr>
        </p:nvGraphicFramePr>
        <p:xfrm>
          <a:off x="3059558" y="2903885"/>
          <a:ext cx="32004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8" name="Worksheet" r:id="rId7" imgW="3200881" imgH="1057576" progId="Excel.Sheet.8">
                  <p:embed/>
                </p:oleObj>
              </mc:Choice>
              <mc:Fallback>
                <p:oleObj name="Worksheet" r:id="rId7" imgW="3200881" imgH="10575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558" y="2903885"/>
                        <a:ext cx="32004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32"/>
          <p:cNvGraphicFramePr>
            <a:graphicFrameLocks noChangeAspect="1"/>
          </p:cNvGraphicFramePr>
          <p:nvPr>
            <p:extLst/>
          </p:nvPr>
        </p:nvGraphicFramePr>
        <p:xfrm>
          <a:off x="1005333" y="4819997"/>
          <a:ext cx="32004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9" name="Worksheet" r:id="rId9" imgW="3200881" imgH="1057576" progId="Excel.Sheet.8">
                  <p:embed/>
                </p:oleObj>
              </mc:Choice>
              <mc:Fallback>
                <p:oleObj name="Worksheet" r:id="rId9" imgW="3200881" imgH="10575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333" y="4819997"/>
                        <a:ext cx="32004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33"/>
          <p:cNvGraphicFramePr>
            <a:graphicFrameLocks noChangeAspect="1"/>
          </p:cNvGraphicFramePr>
          <p:nvPr>
            <p:extLst/>
          </p:nvPr>
        </p:nvGraphicFramePr>
        <p:xfrm>
          <a:off x="5651946" y="4756497"/>
          <a:ext cx="32004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0" name="Worksheet" r:id="rId10" imgW="3200881" imgH="1057576" progId="Excel.Sheet.8">
                  <p:embed/>
                </p:oleObj>
              </mc:Choice>
              <mc:Fallback>
                <p:oleObj name="Worksheet" r:id="rId10" imgW="3200881" imgH="10575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946" y="4756497"/>
                        <a:ext cx="32004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034"/>
          <p:cNvSpPr txBox="1">
            <a:spLocks noChangeArrowheads="1"/>
          </p:cNvSpPr>
          <p:nvPr/>
        </p:nvSpPr>
        <p:spPr bwMode="auto">
          <a:xfrm>
            <a:off x="336996" y="4777135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J</a:t>
            </a:r>
            <a:r>
              <a:rPr lang="en-US" altLang="x-none" sz="2400"/>
              <a:t>1</a:t>
            </a:r>
            <a:endParaRPr lang="en-US" altLang="x-none"/>
          </a:p>
        </p:txBody>
      </p:sp>
      <p:sp>
        <p:nvSpPr>
          <p:cNvPr id="15" name="Text Box 1036"/>
          <p:cNvSpPr txBox="1">
            <a:spLocks noChangeArrowheads="1"/>
          </p:cNvSpPr>
          <p:nvPr/>
        </p:nvSpPr>
        <p:spPr bwMode="auto">
          <a:xfrm>
            <a:off x="2529333" y="2919760"/>
            <a:ext cx="3540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J</a:t>
            </a:r>
          </a:p>
        </p:txBody>
      </p:sp>
      <p:sp>
        <p:nvSpPr>
          <p:cNvPr id="16" name="Text Box 1037"/>
          <p:cNvSpPr txBox="1">
            <a:spLocks noChangeArrowheads="1"/>
          </p:cNvSpPr>
          <p:nvPr/>
        </p:nvSpPr>
        <p:spPr bwMode="auto">
          <a:xfrm>
            <a:off x="5043933" y="4891435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J</a:t>
            </a:r>
            <a:r>
              <a:rPr lang="en-US" altLang="x-none" sz="2400"/>
              <a:t>2</a:t>
            </a:r>
            <a:endParaRPr lang="en-US" altLang="x-none"/>
          </a:p>
        </p:txBody>
      </p:sp>
      <p:sp>
        <p:nvSpPr>
          <p:cNvPr id="17" name="Line 1038"/>
          <p:cNvSpPr>
            <a:spLocks noChangeShapeType="1"/>
          </p:cNvSpPr>
          <p:nvPr/>
        </p:nvSpPr>
        <p:spPr bwMode="auto">
          <a:xfrm flipH="1">
            <a:off x="2648396" y="4110385"/>
            <a:ext cx="328612" cy="60325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039"/>
          <p:cNvSpPr>
            <a:spLocks noChangeShapeType="1"/>
          </p:cNvSpPr>
          <p:nvPr/>
        </p:nvSpPr>
        <p:spPr bwMode="auto">
          <a:xfrm>
            <a:off x="6050408" y="4051647"/>
            <a:ext cx="485775" cy="612775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1041"/>
          <p:cNvSpPr>
            <a:spLocks noChangeArrowheads="1"/>
          </p:cNvSpPr>
          <p:nvPr/>
        </p:nvSpPr>
        <p:spPr bwMode="auto">
          <a:xfrm>
            <a:off x="6607621" y="2840385"/>
            <a:ext cx="2317750" cy="15017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>
                <a:solidFill>
                  <a:srgbClr val="FF3300"/>
                </a:solidFill>
              </a:rPr>
              <a:t>Fragmentation</a:t>
            </a:r>
          </a:p>
          <a:p>
            <a:pPr algn="ctr" eaLnBrk="1" hangingPunct="1"/>
            <a:r>
              <a:rPr lang="en-US" altLang="x-none" sz="2400">
                <a:solidFill>
                  <a:srgbClr val="FF3300"/>
                </a:solidFill>
              </a:rPr>
              <a:t>is not</a:t>
            </a:r>
          </a:p>
          <a:p>
            <a:pPr algn="ctr" eaLnBrk="1" hangingPunct="1"/>
            <a:r>
              <a:rPr lang="en-US" altLang="x-none" sz="2400">
                <a:solidFill>
                  <a:srgbClr val="FF3300"/>
                </a:solidFill>
              </a:rPr>
              <a:t>disjoint!</a:t>
            </a:r>
            <a:endParaRPr lang="en-US" altLang="x-non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2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tx2">
                    <a:satMod val="130000"/>
                  </a:schemeClr>
                </a:solidFill>
              </a:rPr>
              <a:t>Vertical</a:t>
            </a:r>
            <a:r>
              <a:rPr lang="zh-CN" altLang="en-US" sz="4000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sz="4000" dirty="0" smtClean="0">
                <a:solidFill>
                  <a:schemeClr val="tx2">
                    <a:satMod val="130000"/>
                  </a:schemeClr>
                </a:solidFill>
              </a:rPr>
              <a:t>Fragmentation</a:t>
            </a:r>
            <a:endParaRPr lang="zh-CN" altLang="en-U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741360-04FE-3849-A347-58A4D832A749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73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568325" y="285750"/>
            <a:ext cx="7772400" cy="911225"/>
          </a:xfrm>
        </p:spPr>
        <p:txBody>
          <a:bodyPr/>
          <a:lstStyle/>
          <a:p>
            <a:pPr eaLnBrk="1" hangingPunct="1"/>
            <a:r>
              <a:rPr lang="en-US" altLang="x-none" u="sng" dirty="0"/>
              <a:t>Vertical fragmentation</a:t>
            </a:r>
          </a:p>
        </p:txBody>
      </p:sp>
      <p:sp>
        <p:nvSpPr>
          <p:cNvPr id="53254" name="Text Box 60"/>
          <p:cNvSpPr txBox="1">
            <a:spLocks noChangeArrowheads="1"/>
          </p:cNvSpPr>
          <p:nvPr/>
        </p:nvSpPr>
        <p:spPr bwMode="auto">
          <a:xfrm>
            <a:off x="525463" y="3841750"/>
            <a:ext cx="579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E</a:t>
            </a:r>
            <a:r>
              <a:rPr lang="en-US" altLang="x-none" sz="2400"/>
              <a:t>1</a:t>
            </a:r>
            <a:endParaRPr lang="en-US" altLang="x-none"/>
          </a:p>
        </p:txBody>
      </p:sp>
      <p:graphicFrame>
        <p:nvGraphicFramePr>
          <p:cNvPr id="53255" name="Object 65"/>
          <p:cNvGraphicFramePr>
            <a:graphicFrameLocks noChangeAspect="1"/>
          </p:cNvGraphicFramePr>
          <p:nvPr/>
        </p:nvGraphicFramePr>
        <p:xfrm>
          <a:off x="3324225" y="1276350"/>
          <a:ext cx="3592513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9" name="Worksheet" r:id="rId3" imgW="3591426" imgH="1743376" progId="Excel.Sheet.8">
                  <p:embed/>
                </p:oleObj>
              </mc:Choice>
              <mc:Fallback>
                <p:oleObj name="Worksheet" r:id="rId3" imgW="3591426" imgH="17433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5" y="1276350"/>
                        <a:ext cx="3592513" cy="174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66"/>
          <p:cNvGraphicFramePr>
            <a:graphicFrameLocks noChangeAspect="1"/>
          </p:cNvGraphicFramePr>
          <p:nvPr/>
        </p:nvGraphicFramePr>
        <p:xfrm>
          <a:off x="1231900" y="3732213"/>
          <a:ext cx="2762250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0" name="Worksheet" r:id="rId5" imgW="2762691" imgH="1743376" progId="Excel.Sheet.8">
                  <p:embed/>
                </p:oleObj>
              </mc:Choice>
              <mc:Fallback>
                <p:oleObj name="Worksheet" r:id="rId5" imgW="2762691" imgH="17433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3732213"/>
                        <a:ext cx="2762250" cy="174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67"/>
          <p:cNvGraphicFramePr>
            <a:graphicFrameLocks noChangeAspect="1"/>
          </p:cNvGraphicFramePr>
          <p:nvPr/>
        </p:nvGraphicFramePr>
        <p:xfrm>
          <a:off x="5989638" y="3738563"/>
          <a:ext cx="169545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1" name="Worksheet" r:id="rId7" imgW="1695731" imgH="1753121" progId="Excel.Sheet.8">
                  <p:embed/>
                </p:oleObj>
              </mc:Choice>
              <mc:Fallback>
                <p:oleObj name="Worksheet" r:id="rId7" imgW="1695731" imgH="1753121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9638" y="3738563"/>
                        <a:ext cx="169545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8" name="Text Box 68"/>
          <p:cNvSpPr txBox="1">
            <a:spLocks noChangeArrowheads="1"/>
          </p:cNvSpPr>
          <p:nvPr/>
        </p:nvSpPr>
        <p:spPr bwMode="auto">
          <a:xfrm>
            <a:off x="2833688" y="1317625"/>
            <a:ext cx="412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E</a:t>
            </a:r>
          </a:p>
        </p:txBody>
      </p:sp>
      <p:sp>
        <p:nvSpPr>
          <p:cNvPr id="53259" name="Text Box 69"/>
          <p:cNvSpPr txBox="1">
            <a:spLocks noChangeArrowheads="1"/>
          </p:cNvSpPr>
          <p:nvPr/>
        </p:nvSpPr>
        <p:spPr bwMode="auto">
          <a:xfrm>
            <a:off x="5180013" y="3765550"/>
            <a:ext cx="579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E</a:t>
            </a:r>
            <a:r>
              <a:rPr lang="en-US" altLang="x-none" sz="2400"/>
              <a:t>2</a:t>
            </a:r>
            <a:endParaRPr lang="en-US" altLang="x-none"/>
          </a:p>
        </p:txBody>
      </p:sp>
      <p:sp>
        <p:nvSpPr>
          <p:cNvPr id="53260" name="Text Box 70"/>
          <p:cNvSpPr txBox="1">
            <a:spLocks noChangeArrowheads="1"/>
          </p:cNvSpPr>
          <p:nvPr/>
        </p:nvSpPr>
        <p:spPr bwMode="auto">
          <a:xfrm>
            <a:off x="352425" y="1457325"/>
            <a:ext cx="1846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/>
              <a:t>Example: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37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u="sng" dirty="0"/>
              <a:t>Properties:</a:t>
            </a:r>
            <a:r>
              <a:rPr lang="en-US" altLang="x-none" dirty="0"/>
              <a:t>   R[T] </a:t>
            </a:r>
            <a:r>
              <a:rPr lang="en-US" altLang="x-none" dirty="0">
                <a:sym typeface="Symbol" charset="2"/>
              </a:rPr>
              <a:t>	</a:t>
            </a:r>
            <a:r>
              <a:rPr lang="en-US" altLang="x-none" dirty="0" err="1">
                <a:sym typeface="Symbol" charset="2"/>
              </a:rPr>
              <a:t>R</a:t>
            </a:r>
            <a:r>
              <a:rPr lang="en-US" altLang="x-none" sz="2800" dirty="0" err="1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[</a:t>
            </a:r>
            <a:r>
              <a:rPr lang="en-US" altLang="x-none" dirty="0" err="1">
                <a:sym typeface="Symbol" charset="2"/>
              </a:rPr>
              <a:t>T</a:t>
            </a:r>
            <a:r>
              <a:rPr lang="en-US" altLang="x-none" sz="2800" dirty="0" err="1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] 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2088" y="1981200"/>
            <a:ext cx="7772400" cy="26654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(1) Completeness</a:t>
            </a:r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/>
              <a:t>		</a:t>
            </a:r>
            <a:r>
              <a:rPr lang="en-US" altLang="x-none" sz="4800" dirty="0"/>
              <a:t>U </a:t>
            </a:r>
            <a:r>
              <a:rPr lang="en-US" altLang="x-none" dirty="0" err="1"/>
              <a:t>Ti</a:t>
            </a:r>
            <a:r>
              <a:rPr lang="en-US" altLang="x-none" dirty="0"/>
              <a:t> = T</a:t>
            </a:r>
            <a:endParaRPr lang="en-US" altLang="x-none" sz="4800" dirty="0"/>
          </a:p>
        </p:txBody>
      </p:sp>
      <p:sp>
        <p:nvSpPr>
          <p:cNvPr id="55303" name="Text Box 4"/>
          <p:cNvSpPr txBox="1">
            <a:spLocks noChangeArrowheads="1"/>
          </p:cNvSpPr>
          <p:nvPr/>
        </p:nvSpPr>
        <p:spPr bwMode="auto">
          <a:xfrm>
            <a:off x="1971551" y="3778250"/>
            <a:ext cx="649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all i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4096" y="838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(2) Disjointness</a:t>
            </a:r>
          </a:p>
          <a:p>
            <a:pPr eaLnBrk="1" hangingPunct="1">
              <a:buFontTx/>
              <a:buNone/>
            </a:pPr>
            <a:r>
              <a:rPr lang="en-US" altLang="x-none"/>
              <a:t>Ti </a:t>
            </a:r>
            <a:r>
              <a:rPr lang="en-US" altLang="x-none">
                <a:sym typeface="Symbol" charset="2"/>
              </a:rPr>
              <a:t> Tj =   for all i,j  ij</a:t>
            </a:r>
          </a:p>
          <a:p>
            <a:pPr eaLnBrk="1" hangingPunct="1">
              <a:buFontTx/>
              <a:buNone/>
            </a:pPr>
            <a:endParaRPr lang="en-US" altLang="x-none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>
                <a:sym typeface="Symbol" charset="2"/>
              </a:rPr>
              <a:t>E(#,LOC,SAL)</a:t>
            </a:r>
            <a:endParaRPr lang="en-US" altLang="x-none"/>
          </a:p>
        </p:txBody>
      </p:sp>
      <p:sp>
        <p:nvSpPr>
          <p:cNvPr id="56326" name="Line 4"/>
          <p:cNvSpPr>
            <a:spLocks noChangeShapeType="1"/>
          </p:cNvSpPr>
          <p:nvPr/>
        </p:nvSpPr>
        <p:spPr bwMode="auto">
          <a:xfrm flipV="1">
            <a:off x="4083496" y="2514600"/>
            <a:ext cx="1905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Line 5"/>
          <p:cNvSpPr>
            <a:spLocks noChangeShapeType="1"/>
          </p:cNvSpPr>
          <p:nvPr/>
        </p:nvSpPr>
        <p:spPr bwMode="auto">
          <a:xfrm>
            <a:off x="4007296" y="320040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8" name="Text Box 6"/>
          <p:cNvSpPr txBox="1">
            <a:spLocks noChangeArrowheads="1"/>
          </p:cNvSpPr>
          <p:nvPr/>
        </p:nvSpPr>
        <p:spPr bwMode="auto">
          <a:xfrm>
            <a:off x="6015483" y="2209800"/>
            <a:ext cx="2043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E</a:t>
            </a:r>
            <a:r>
              <a:rPr lang="en-US" altLang="x-none" sz="2400"/>
              <a:t>1</a:t>
            </a:r>
            <a:r>
              <a:rPr lang="en-US" altLang="x-none"/>
              <a:t>(#,LOC)</a:t>
            </a:r>
          </a:p>
        </p:txBody>
      </p:sp>
      <p:sp>
        <p:nvSpPr>
          <p:cNvPr id="56329" name="Text Box 7"/>
          <p:cNvSpPr txBox="1">
            <a:spLocks noChangeArrowheads="1"/>
          </p:cNvSpPr>
          <p:nvPr/>
        </p:nvSpPr>
        <p:spPr bwMode="auto">
          <a:xfrm>
            <a:off x="6064696" y="3429000"/>
            <a:ext cx="1563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/>
              <a:t>E</a:t>
            </a:r>
            <a:r>
              <a:rPr lang="en-US" altLang="x-none" sz="2400"/>
              <a:t>2</a:t>
            </a:r>
            <a:r>
              <a:rPr lang="en-US" altLang="x-none"/>
              <a:t>(SAL)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05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0080" y="838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(2) Disjointness</a:t>
            </a:r>
          </a:p>
          <a:p>
            <a:pPr eaLnBrk="1" hangingPunct="1">
              <a:buFontTx/>
              <a:buNone/>
            </a:pPr>
            <a:r>
              <a:rPr lang="en-US" altLang="x-none"/>
              <a:t>Ti </a:t>
            </a:r>
            <a:r>
              <a:rPr lang="en-US" altLang="x-none">
                <a:sym typeface="Symbol" charset="2"/>
              </a:rPr>
              <a:t> Tj =   for all i,j  ij</a:t>
            </a:r>
          </a:p>
          <a:p>
            <a:pPr eaLnBrk="1" hangingPunct="1">
              <a:buFontTx/>
              <a:buNone/>
            </a:pPr>
            <a:endParaRPr lang="en-US" altLang="x-none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>
                <a:sym typeface="Symbol" charset="2"/>
              </a:rPr>
              <a:t>E(#,LOC,SAL)</a:t>
            </a:r>
            <a:endParaRPr lang="en-US" altLang="x-none"/>
          </a:p>
        </p:txBody>
      </p:sp>
      <p:sp>
        <p:nvSpPr>
          <p:cNvPr id="57350" name="Line 4"/>
          <p:cNvSpPr>
            <a:spLocks noChangeShapeType="1"/>
          </p:cNvSpPr>
          <p:nvPr/>
        </p:nvSpPr>
        <p:spPr bwMode="auto">
          <a:xfrm flipV="1">
            <a:off x="3939480" y="2514600"/>
            <a:ext cx="1905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1" name="Line 5"/>
          <p:cNvSpPr>
            <a:spLocks noChangeShapeType="1"/>
          </p:cNvSpPr>
          <p:nvPr/>
        </p:nvSpPr>
        <p:spPr bwMode="auto">
          <a:xfrm>
            <a:off x="3863280" y="320040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Text Box 6"/>
          <p:cNvSpPr txBox="1">
            <a:spLocks noChangeArrowheads="1"/>
          </p:cNvSpPr>
          <p:nvPr/>
        </p:nvSpPr>
        <p:spPr bwMode="auto">
          <a:xfrm>
            <a:off x="5871467" y="2209800"/>
            <a:ext cx="2043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E</a:t>
            </a:r>
            <a:r>
              <a:rPr lang="en-US" altLang="x-none" sz="2400"/>
              <a:t>1</a:t>
            </a:r>
            <a:r>
              <a:rPr lang="en-US" altLang="x-none"/>
              <a:t>(#,LOC)</a:t>
            </a:r>
          </a:p>
        </p:txBody>
      </p:sp>
      <p:sp>
        <p:nvSpPr>
          <p:cNvPr id="57353" name="Text Box 7"/>
          <p:cNvSpPr txBox="1">
            <a:spLocks noChangeArrowheads="1"/>
          </p:cNvSpPr>
          <p:nvPr/>
        </p:nvSpPr>
        <p:spPr bwMode="auto">
          <a:xfrm>
            <a:off x="5920680" y="3429000"/>
            <a:ext cx="1563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/>
              <a:t>E</a:t>
            </a:r>
            <a:r>
              <a:rPr lang="en-US" altLang="x-none" sz="2400"/>
              <a:t>2</a:t>
            </a:r>
            <a:r>
              <a:rPr lang="en-US" altLang="x-none"/>
              <a:t>(SAL)</a:t>
            </a:r>
          </a:p>
        </p:txBody>
      </p:sp>
      <p:grpSp>
        <p:nvGrpSpPr>
          <p:cNvPr id="579595" name="Group 11"/>
          <p:cNvGrpSpPr>
            <a:grpSpLocks/>
          </p:cNvGrpSpPr>
          <p:nvPr/>
        </p:nvGrpSpPr>
        <p:grpSpPr bwMode="auto">
          <a:xfrm>
            <a:off x="2028130" y="900113"/>
            <a:ext cx="5324475" cy="4692650"/>
            <a:chOff x="957" y="567"/>
            <a:chExt cx="3354" cy="2956"/>
          </a:xfrm>
        </p:grpSpPr>
        <p:sp>
          <p:nvSpPr>
            <p:cNvPr id="57355" name="Freeform 8"/>
            <p:cNvSpPr>
              <a:spLocks/>
            </p:cNvSpPr>
            <p:nvPr/>
          </p:nvSpPr>
          <p:spPr bwMode="auto">
            <a:xfrm>
              <a:off x="1007" y="600"/>
              <a:ext cx="2766" cy="1640"/>
            </a:xfrm>
            <a:custGeom>
              <a:avLst/>
              <a:gdLst>
                <a:gd name="T0" fmla="*/ 0 w 2766"/>
                <a:gd name="T1" fmla="*/ 1640 h 1640"/>
                <a:gd name="T2" fmla="*/ 506 w 2766"/>
                <a:gd name="T3" fmla="*/ 1233 h 1640"/>
                <a:gd name="T4" fmla="*/ 773 w 2766"/>
                <a:gd name="T5" fmla="*/ 1013 h 1640"/>
                <a:gd name="T6" fmla="*/ 1113 w 2766"/>
                <a:gd name="T7" fmla="*/ 760 h 1640"/>
                <a:gd name="T8" fmla="*/ 1193 w 2766"/>
                <a:gd name="T9" fmla="*/ 687 h 1640"/>
                <a:gd name="T10" fmla="*/ 1286 w 2766"/>
                <a:gd name="T11" fmla="*/ 633 h 1640"/>
                <a:gd name="T12" fmla="*/ 1660 w 2766"/>
                <a:gd name="T13" fmla="*/ 373 h 1640"/>
                <a:gd name="T14" fmla="*/ 1933 w 2766"/>
                <a:gd name="T15" fmla="*/ 273 h 1640"/>
                <a:gd name="T16" fmla="*/ 2560 w 2766"/>
                <a:gd name="T17" fmla="*/ 60 h 1640"/>
                <a:gd name="T18" fmla="*/ 2766 w 2766"/>
                <a:gd name="T19" fmla="*/ 0 h 16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66" h="1640">
                  <a:moveTo>
                    <a:pt x="0" y="1640"/>
                  </a:moveTo>
                  <a:cubicBezTo>
                    <a:pt x="123" y="1450"/>
                    <a:pt x="331" y="1364"/>
                    <a:pt x="506" y="1233"/>
                  </a:cubicBezTo>
                  <a:cubicBezTo>
                    <a:pt x="598" y="1164"/>
                    <a:pt x="683" y="1086"/>
                    <a:pt x="773" y="1013"/>
                  </a:cubicBezTo>
                  <a:cubicBezTo>
                    <a:pt x="883" y="924"/>
                    <a:pt x="1005" y="851"/>
                    <a:pt x="1113" y="760"/>
                  </a:cubicBezTo>
                  <a:cubicBezTo>
                    <a:pt x="1141" y="737"/>
                    <a:pt x="1164" y="708"/>
                    <a:pt x="1193" y="687"/>
                  </a:cubicBezTo>
                  <a:cubicBezTo>
                    <a:pt x="1222" y="666"/>
                    <a:pt x="1258" y="655"/>
                    <a:pt x="1286" y="633"/>
                  </a:cubicBezTo>
                  <a:cubicBezTo>
                    <a:pt x="1624" y="374"/>
                    <a:pt x="1250" y="603"/>
                    <a:pt x="1660" y="373"/>
                  </a:cubicBezTo>
                  <a:cubicBezTo>
                    <a:pt x="1745" y="326"/>
                    <a:pt x="1842" y="306"/>
                    <a:pt x="1933" y="273"/>
                  </a:cubicBezTo>
                  <a:cubicBezTo>
                    <a:pt x="2141" y="197"/>
                    <a:pt x="2349" y="126"/>
                    <a:pt x="2560" y="60"/>
                  </a:cubicBezTo>
                  <a:cubicBezTo>
                    <a:pt x="2586" y="52"/>
                    <a:pt x="2748" y="21"/>
                    <a:pt x="2766" y="0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6" name="Freeform 9"/>
            <p:cNvSpPr>
              <a:spLocks/>
            </p:cNvSpPr>
            <p:nvPr/>
          </p:nvSpPr>
          <p:spPr bwMode="auto">
            <a:xfrm>
              <a:off x="1007" y="567"/>
              <a:ext cx="3304" cy="1983"/>
            </a:xfrm>
            <a:custGeom>
              <a:avLst/>
              <a:gdLst>
                <a:gd name="T0" fmla="*/ 0 w 3304"/>
                <a:gd name="T1" fmla="*/ 0 h 1983"/>
                <a:gd name="T2" fmla="*/ 246 w 3304"/>
                <a:gd name="T3" fmla="*/ 386 h 1983"/>
                <a:gd name="T4" fmla="*/ 493 w 3304"/>
                <a:gd name="T5" fmla="*/ 726 h 1983"/>
                <a:gd name="T6" fmla="*/ 1540 w 3304"/>
                <a:gd name="T7" fmla="*/ 1406 h 1983"/>
                <a:gd name="T8" fmla="*/ 2420 w 3304"/>
                <a:gd name="T9" fmla="*/ 1760 h 1983"/>
                <a:gd name="T10" fmla="*/ 2840 w 3304"/>
                <a:gd name="T11" fmla="*/ 1866 h 1983"/>
                <a:gd name="T12" fmla="*/ 3160 w 3304"/>
                <a:gd name="T13" fmla="*/ 1913 h 19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04" h="1983">
                  <a:moveTo>
                    <a:pt x="0" y="0"/>
                  </a:moveTo>
                  <a:cubicBezTo>
                    <a:pt x="38" y="126"/>
                    <a:pt x="183" y="295"/>
                    <a:pt x="246" y="386"/>
                  </a:cubicBezTo>
                  <a:cubicBezTo>
                    <a:pt x="321" y="495"/>
                    <a:pt x="401" y="631"/>
                    <a:pt x="493" y="726"/>
                  </a:cubicBezTo>
                  <a:cubicBezTo>
                    <a:pt x="765" y="1008"/>
                    <a:pt x="1198" y="1257"/>
                    <a:pt x="1540" y="1406"/>
                  </a:cubicBezTo>
                  <a:cubicBezTo>
                    <a:pt x="1908" y="1566"/>
                    <a:pt x="2080" y="1665"/>
                    <a:pt x="2420" y="1760"/>
                  </a:cubicBezTo>
                  <a:cubicBezTo>
                    <a:pt x="2559" y="1799"/>
                    <a:pt x="2700" y="1831"/>
                    <a:pt x="2840" y="1866"/>
                  </a:cubicBezTo>
                  <a:cubicBezTo>
                    <a:pt x="3304" y="1983"/>
                    <a:pt x="3046" y="1856"/>
                    <a:pt x="3160" y="1913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7" name="Text Box 10"/>
            <p:cNvSpPr txBox="1">
              <a:spLocks noChangeArrowheads="1"/>
            </p:cNvSpPr>
            <p:nvPr/>
          </p:nvSpPr>
          <p:spPr bwMode="auto">
            <a:xfrm>
              <a:off x="957" y="2851"/>
              <a:ext cx="3031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FF3300"/>
                  </a:solidFill>
                </a:rPr>
                <a:t>Not a desirable property!!</a:t>
              </a:r>
            </a:p>
            <a:p>
              <a:pPr eaLnBrk="1" hangingPunct="1"/>
              <a:r>
                <a:rPr lang="en-US" altLang="x-none">
                  <a:solidFill>
                    <a:srgbClr val="FF3300"/>
                  </a:solidFill>
                </a:rPr>
                <a:t>(could not reconstruct R!)</a:t>
              </a:r>
              <a:endParaRPr lang="en-US" altLang="x-none"/>
            </a:p>
          </p:txBody>
        </p:sp>
      </p:grp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3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9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625475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(3) Lossless join</a:t>
            </a:r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			R</a:t>
            </a:r>
            <a:r>
              <a:rPr lang="en-US" altLang="x-none" sz="2400"/>
              <a:t>i</a:t>
            </a:r>
            <a:r>
              <a:rPr lang="en-US" altLang="x-none"/>
              <a:t> = R</a:t>
            </a:r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r>
              <a:rPr lang="en-US" altLang="x-none"/>
              <a:t>	</a:t>
            </a:r>
          </a:p>
        </p:txBody>
      </p:sp>
      <p:sp>
        <p:nvSpPr>
          <p:cNvPr id="58374" name="AutoShape 4"/>
          <p:cNvSpPr>
            <a:spLocks noChangeArrowheads="1"/>
          </p:cNvSpPr>
          <p:nvPr/>
        </p:nvSpPr>
        <p:spPr bwMode="auto">
          <a:xfrm rot="-5400000">
            <a:off x="2301479" y="1651000"/>
            <a:ext cx="304800" cy="6096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8375" name="Text Box 5"/>
          <p:cNvSpPr txBox="1">
            <a:spLocks noChangeArrowheads="1"/>
          </p:cNvSpPr>
          <p:nvPr/>
        </p:nvSpPr>
        <p:spPr bwMode="auto">
          <a:xfrm>
            <a:off x="2117329" y="2162175"/>
            <a:ext cx="649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all i</a:t>
            </a:r>
          </a:p>
        </p:txBody>
      </p:sp>
      <p:sp>
        <p:nvSpPr>
          <p:cNvPr id="580614" name="Text Box 6"/>
          <p:cNvSpPr txBox="1">
            <a:spLocks noChangeArrowheads="1"/>
          </p:cNvSpPr>
          <p:nvPr/>
        </p:nvSpPr>
        <p:spPr bwMode="auto">
          <a:xfrm>
            <a:off x="1733154" y="3111500"/>
            <a:ext cx="6805612" cy="15636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2800">
                <a:sym typeface="Wingdings 2" charset="2"/>
              </a:rPr>
              <a:t> </a:t>
            </a:r>
            <a:r>
              <a:rPr lang="en-US" altLang="x-none"/>
              <a:t>One way to achieve lossless join:</a:t>
            </a:r>
          </a:p>
          <a:p>
            <a:pPr eaLnBrk="1" hangingPunct="1"/>
            <a:r>
              <a:rPr lang="en-US" altLang="x-none"/>
              <a:t>      Repeat key in all fragments, i.e.,</a:t>
            </a:r>
          </a:p>
          <a:p>
            <a:pPr eaLnBrk="1" hangingPunct="1"/>
            <a:r>
              <a:rPr lang="en-US" altLang="x-none"/>
              <a:t>		Key </a:t>
            </a:r>
            <a:r>
              <a:rPr lang="en-US" altLang="x-none" sz="2800">
                <a:sym typeface="Symbol" charset="2"/>
              </a:rPr>
              <a:t></a:t>
            </a:r>
            <a:r>
              <a:rPr lang="en-US" altLang="x-none"/>
              <a:t> T</a:t>
            </a:r>
            <a:r>
              <a:rPr lang="en-US" altLang="x-none" sz="2400"/>
              <a:t>i</a:t>
            </a:r>
            <a:r>
              <a:rPr lang="en-US" altLang="x-none"/>
              <a:t>  for all i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47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0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0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4" grpId="0" animBg="1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x-none" sz="3600" dirty="0">
                <a:sym typeface="ZapfDingbats" charset="0"/>
              </a:rPr>
              <a:t> </a:t>
            </a:r>
            <a:r>
              <a:rPr lang="en-US" altLang="x-none" sz="3600" dirty="0"/>
              <a:t>How do we decide what attributes</a:t>
            </a:r>
            <a:br>
              <a:rPr lang="en-US" altLang="x-none" sz="3600" dirty="0"/>
            </a:br>
            <a:r>
              <a:rPr lang="en-US" altLang="x-none" sz="3600" dirty="0"/>
              <a:t>    are grouped with which?</a:t>
            </a:r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940768"/>
            <a:ext cx="7499350" cy="480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 dirty="0"/>
              <a:t>						E</a:t>
            </a:r>
            <a:r>
              <a:rPr lang="en-US" altLang="x-none" sz="2400" dirty="0"/>
              <a:t>1</a:t>
            </a:r>
            <a:r>
              <a:rPr lang="en-US" altLang="x-none" dirty="0"/>
              <a:t>(#,NM,LOC)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			E</a:t>
            </a:r>
            <a:r>
              <a:rPr lang="en-US" altLang="x-none" sz="2400" dirty="0"/>
              <a:t>2</a:t>
            </a:r>
            <a:r>
              <a:rPr lang="en-US" altLang="x-none" dirty="0"/>
              <a:t>(#,SAL)</a:t>
            </a:r>
          </a:p>
          <a:p>
            <a:pPr eaLnBrk="1" hangingPunct="1">
              <a:buFontTx/>
              <a:buNone/>
            </a:pPr>
            <a:r>
              <a:rPr lang="en-US" altLang="x-none" u="sng" dirty="0"/>
              <a:t>Example:</a:t>
            </a:r>
            <a:endParaRPr lang="en-US" altLang="x-none" dirty="0"/>
          </a:p>
          <a:p>
            <a:pPr eaLnBrk="1" hangingPunct="1">
              <a:buFontTx/>
              <a:buNone/>
            </a:pPr>
            <a:r>
              <a:rPr lang="en-US" altLang="x-none" dirty="0"/>
              <a:t>E(#,NM,LOC,SAL)		E</a:t>
            </a:r>
            <a:r>
              <a:rPr lang="en-US" altLang="x-none" sz="2400" dirty="0"/>
              <a:t>1</a:t>
            </a:r>
            <a:r>
              <a:rPr lang="en-US" altLang="x-none" dirty="0"/>
              <a:t>(#,NM)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			E</a:t>
            </a:r>
            <a:r>
              <a:rPr lang="en-US" altLang="x-none" sz="2400" dirty="0"/>
              <a:t>2</a:t>
            </a:r>
            <a:r>
              <a:rPr lang="en-US" altLang="x-none" dirty="0"/>
              <a:t>(#,LOC)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			E</a:t>
            </a:r>
            <a:r>
              <a:rPr lang="en-US" altLang="x-none" sz="2400" dirty="0"/>
              <a:t>3</a:t>
            </a:r>
            <a:r>
              <a:rPr lang="en-US" altLang="x-none" dirty="0"/>
              <a:t>(#,SAL)</a:t>
            </a:r>
          </a:p>
        </p:txBody>
      </p:sp>
      <p:sp>
        <p:nvSpPr>
          <p:cNvPr id="59399" name="Line 4"/>
          <p:cNvSpPr>
            <a:spLocks noChangeShapeType="1"/>
          </p:cNvSpPr>
          <p:nvPr/>
        </p:nvSpPr>
        <p:spPr bwMode="auto">
          <a:xfrm flipV="1">
            <a:off x="4177779" y="2590800"/>
            <a:ext cx="11430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" name="Line 5"/>
          <p:cNvSpPr>
            <a:spLocks noChangeShapeType="1"/>
          </p:cNvSpPr>
          <p:nvPr/>
        </p:nvSpPr>
        <p:spPr bwMode="auto">
          <a:xfrm>
            <a:off x="4406379" y="4038600"/>
            <a:ext cx="838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1" name="Line 6"/>
          <p:cNvSpPr>
            <a:spLocks noChangeShapeType="1"/>
          </p:cNvSpPr>
          <p:nvPr/>
        </p:nvSpPr>
        <p:spPr bwMode="auto">
          <a:xfrm>
            <a:off x="4101579" y="4572000"/>
            <a:ext cx="6858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Text Box 7"/>
          <p:cNvSpPr txBox="1">
            <a:spLocks noChangeArrowheads="1"/>
          </p:cNvSpPr>
          <p:nvPr/>
        </p:nvSpPr>
        <p:spPr bwMode="auto">
          <a:xfrm>
            <a:off x="4939779" y="5715000"/>
            <a:ext cx="376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?</a:t>
            </a:r>
          </a:p>
        </p:txBody>
      </p:sp>
      <p:sp>
        <p:nvSpPr>
          <p:cNvPr id="59403" name="AutoShape 9"/>
          <p:cNvSpPr>
            <a:spLocks/>
          </p:cNvSpPr>
          <p:nvPr/>
        </p:nvSpPr>
        <p:spPr bwMode="auto">
          <a:xfrm>
            <a:off x="5290617" y="3657600"/>
            <a:ext cx="182562" cy="1752600"/>
          </a:xfrm>
          <a:prstGeom prst="leftBrace">
            <a:avLst>
              <a:gd name="adj1" fmla="val 8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9404" name="AutoShape 10"/>
          <p:cNvSpPr>
            <a:spLocks/>
          </p:cNvSpPr>
          <p:nvPr/>
        </p:nvSpPr>
        <p:spPr bwMode="auto">
          <a:xfrm>
            <a:off x="5325542" y="1979613"/>
            <a:ext cx="182562" cy="1128712"/>
          </a:xfrm>
          <a:prstGeom prst="leftBrace">
            <a:avLst>
              <a:gd name="adj1" fmla="val 515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95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1377950"/>
            <a:ext cx="7772400" cy="32781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A</a:t>
            </a:r>
            <a:r>
              <a:rPr lang="en-US" altLang="x-none" sz="2400"/>
              <a:t>1	 </a:t>
            </a:r>
            <a:r>
              <a:rPr lang="en-US" altLang="x-none"/>
              <a:t>A</a:t>
            </a:r>
            <a:r>
              <a:rPr lang="en-US" altLang="x-none" sz="2400"/>
              <a:t>2	 </a:t>
            </a:r>
            <a:r>
              <a:rPr lang="en-US" altLang="x-none"/>
              <a:t>A</a:t>
            </a:r>
            <a:r>
              <a:rPr lang="en-US" altLang="x-none" sz="2400"/>
              <a:t>3	 </a:t>
            </a:r>
            <a:r>
              <a:rPr lang="en-US" altLang="x-none"/>
              <a:t>A</a:t>
            </a:r>
            <a:r>
              <a:rPr lang="en-US" altLang="x-none" sz="2400"/>
              <a:t>4	 </a:t>
            </a:r>
            <a:r>
              <a:rPr lang="en-US" altLang="x-none"/>
              <a:t>A</a:t>
            </a:r>
            <a:r>
              <a:rPr lang="en-US" altLang="x-none" sz="2400"/>
              <a:t>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1	-	-	-	-	-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2	50	-	-	-	-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3	45	48	-	-	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4	1	2	0	-	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5	0	0	4	75	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x-none" sz="2400"/>
          </a:p>
        </p:txBody>
      </p:sp>
      <p:sp>
        <p:nvSpPr>
          <p:cNvPr id="60422" name="Rectangle 2"/>
          <p:cNvSpPr>
            <a:spLocks noGrp="1" noChangeArrowheads="1"/>
          </p:cNvSpPr>
          <p:nvPr>
            <p:ph type="title"/>
          </p:nvPr>
        </p:nvSpPr>
        <p:spPr>
          <a:xfrm>
            <a:off x="347663" y="2190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u="sng" dirty="0"/>
              <a:t>Attribute affinity matrix</a:t>
            </a:r>
          </a:p>
        </p:txBody>
      </p:sp>
      <p:sp>
        <p:nvSpPr>
          <p:cNvPr id="60423" name="AutoShape 8"/>
          <p:cNvSpPr>
            <a:spLocks/>
          </p:cNvSpPr>
          <p:nvPr/>
        </p:nvSpPr>
        <p:spPr bwMode="auto">
          <a:xfrm>
            <a:off x="1757363" y="1978025"/>
            <a:ext cx="169862" cy="2435225"/>
          </a:xfrm>
          <a:prstGeom prst="leftBracket">
            <a:avLst>
              <a:gd name="adj" fmla="val 119471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0424" name="AutoShape 9"/>
          <p:cNvSpPr>
            <a:spLocks/>
          </p:cNvSpPr>
          <p:nvPr/>
        </p:nvSpPr>
        <p:spPr bwMode="auto">
          <a:xfrm flipH="1">
            <a:off x="6334125" y="1962150"/>
            <a:ext cx="169863" cy="2435225"/>
          </a:xfrm>
          <a:prstGeom prst="leftBracket">
            <a:avLst>
              <a:gd name="adj" fmla="val 11947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92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432743"/>
            <a:ext cx="3668365" cy="876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1765176"/>
          </a:xfrm>
        </p:spPr>
        <p:txBody>
          <a:bodyPr/>
          <a:lstStyle/>
          <a:p>
            <a:r>
              <a:rPr lang="en-US" altLang="zh-CN" dirty="0" smtClean="0"/>
              <a:t>PROJ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</a:t>
            </a:r>
          </a:p>
          <a:p>
            <a:pPr lvl="1"/>
            <a:r>
              <a:rPr lang="en-US" altLang="zh-CN" dirty="0" smtClean="0"/>
              <a:t>PROJ</a:t>
            </a:r>
            <a:r>
              <a:rPr lang="zh-CN" altLang="en-US" dirty="0" smtClean="0"/>
              <a:t> </a:t>
            </a:r>
            <a:r>
              <a:rPr lang="en-US" altLang="zh-CN" dirty="0" smtClean="0"/>
              <a:t>(PNO,</a:t>
            </a:r>
            <a:r>
              <a:rPr lang="zh-CN" altLang="en-US" dirty="0" smtClean="0"/>
              <a:t> </a:t>
            </a:r>
            <a:r>
              <a:rPr lang="en-US" altLang="zh-CN" dirty="0" smtClean="0"/>
              <a:t>PNAME,</a:t>
            </a:r>
            <a:r>
              <a:rPr lang="zh-CN" altLang="en-US" dirty="0" smtClean="0"/>
              <a:t> </a:t>
            </a:r>
            <a:r>
              <a:rPr lang="en-US" altLang="zh-CN" dirty="0" smtClean="0"/>
              <a:t>BUDGET,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LOC)</a:t>
            </a:r>
          </a:p>
          <a:p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workload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spcBef>
                <a:spcPts val="1200"/>
              </a:spcBef>
            </a:pPr>
            <a:r>
              <a:rPr lang="en-US" altLang="zh-CN" dirty="0" smtClean="0"/>
              <a:t>Motivation: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sites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35100" y="3068960"/>
            <a:ext cx="4000996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spcAft>
                <a:spcPts val="1200"/>
              </a:spcAft>
              <a:buNone/>
            </a:pPr>
            <a:r>
              <a:rPr lang="en-US" altLang="zh-CN" sz="2400" b="0" dirty="0" smtClean="0">
                <a:latin typeface="Cambria Math" charset="0"/>
              </a:rPr>
              <a:t>40%</a:t>
            </a:r>
            <a:r>
              <a:rPr lang="zh-CN" altLang="en-US" sz="2400" b="0" dirty="0" smtClean="0">
                <a:latin typeface="Cambria Math" charset="0"/>
              </a:rPr>
              <a:t> </a:t>
            </a:r>
            <a:r>
              <a:rPr lang="en-US" altLang="zh-CN" sz="2400" b="0" dirty="0" smtClean="0">
                <a:latin typeface="Cambria Math" charset="0"/>
              </a:rPr>
              <a:t>of</a:t>
            </a:r>
            <a:r>
              <a:rPr lang="zh-CN" altLang="en-US" sz="2400" b="0" dirty="0" smtClean="0">
                <a:latin typeface="Cambria Math" charset="0"/>
              </a:rPr>
              <a:t> </a:t>
            </a:r>
            <a:r>
              <a:rPr lang="en-US" altLang="zh-CN" sz="2400" b="0" dirty="0" smtClean="0">
                <a:latin typeface="Cambria Math" charset="0"/>
              </a:rPr>
              <a:t>queries</a:t>
            </a:r>
          </a:p>
          <a:p>
            <a:pPr marL="82550" indent="0">
              <a:buNone/>
            </a:pP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SELECT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*</a:t>
            </a:r>
            <a:endParaRPr lang="en-US" altLang="zh-CN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82550" indent="0">
              <a:buNone/>
            </a:pP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PROJ</a:t>
            </a:r>
          </a:p>
          <a:p>
            <a:pPr marL="82550" indent="0">
              <a:buNone/>
            </a:pP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WHERE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LOC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‘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NY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’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AND</a:t>
            </a:r>
            <a:r>
              <a:rPr lang="mr-IN" altLang="zh-CN" sz="20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005065" y="3068960"/>
            <a:ext cx="4138935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spcAft>
                <a:spcPts val="1200"/>
              </a:spcAft>
              <a:buNone/>
            </a:pPr>
            <a:r>
              <a:rPr lang="en-US" altLang="zh-CN" sz="2400" dirty="0">
                <a:latin typeface="Cambria Math" charset="0"/>
              </a:rPr>
              <a:t>40%</a:t>
            </a:r>
            <a:r>
              <a:rPr lang="zh-CN" altLang="en-US" sz="2400" dirty="0">
                <a:latin typeface="Cambria Math" charset="0"/>
              </a:rPr>
              <a:t> </a:t>
            </a:r>
            <a:r>
              <a:rPr lang="en-US" altLang="zh-CN" sz="2400" dirty="0">
                <a:latin typeface="Cambria Math" charset="0"/>
              </a:rPr>
              <a:t>of</a:t>
            </a:r>
            <a:r>
              <a:rPr lang="zh-CN" altLang="en-US" sz="2400" dirty="0">
                <a:latin typeface="Cambria Math" charset="0"/>
              </a:rPr>
              <a:t> </a:t>
            </a:r>
            <a:r>
              <a:rPr lang="en-US" altLang="zh-CN" sz="2400" dirty="0">
                <a:latin typeface="Cambria Math" charset="0"/>
              </a:rPr>
              <a:t>queries</a:t>
            </a:r>
          </a:p>
          <a:p>
            <a:pPr marL="82550" indent="0">
              <a:buNone/>
            </a:pP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SELECT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zh-CN" altLang="en-US" sz="2000" dirty="0">
                <a:latin typeface="Courier New" charset="0"/>
                <a:ea typeface="Courier New" charset="0"/>
                <a:cs typeface="Courier New" charset="0"/>
              </a:rPr>
              <a:t>*</a:t>
            </a:r>
            <a:endParaRPr lang="en-US" altLang="zh-CN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82550" indent="0">
              <a:buNone/>
            </a:pP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>
                <a:latin typeface="Courier New" charset="0"/>
                <a:ea typeface="Courier New" charset="0"/>
                <a:cs typeface="Courier New" charset="0"/>
              </a:rPr>
              <a:t>PROJ</a:t>
            </a:r>
          </a:p>
          <a:p>
            <a:pPr marL="82550" indent="0">
              <a:buNone/>
            </a:pP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WHERE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>
                <a:latin typeface="Courier New" charset="0"/>
                <a:ea typeface="Courier New" charset="0"/>
                <a:cs typeface="Courier New" charset="0"/>
              </a:rPr>
              <a:t>LOC</a:t>
            </a:r>
            <a:r>
              <a:rPr lang="zh-CN" alt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zh-CN" alt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‘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Paris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’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AND</a:t>
            </a:r>
            <a:r>
              <a:rPr lang="mr-IN" altLang="zh-CN" sz="20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44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9083" y="1377950"/>
            <a:ext cx="7772400" cy="32781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A</a:t>
            </a:r>
            <a:r>
              <a:rPr lang="en-US" altLang="x-none" sz="2400"/>
              <a:t>1	 </a:t>
            </a:r>
            <a:r>
              <a:rPr lang="en-US" altLang="x-none"/>
              <a:t>A</a:t>
            </a:r>
            <a:r>
              <a:rPr lang="en-US" altLang="x-none" sz="2400"/>
              <a:t>2	 </a:t>
            </a:r>
            <a:r>
              <a:rPr lang="en-US" altLang="x-none"/>
              <a:t>A</a:t>
            </a:r>
            <a:r>
              <a:rPr lang="en-US" altLang="x-none" sz="2400"/>
              <a:t>3	 </a:t>
            </a:r>
            <a:r>
              <a:rPr lang="en-US" altLang="x-none"/>
              <a:t>A</a:t>
            </a:r>
            <a:r>
              <a:rPr lang="en-US" altLang="x-none" sz="2400"/>
              <a:t>4	 </a:t>
            </a:r>
            <a:r>
              <a:rPr lang="en-US" altLang="x-none"/>
              <a:t>A</a:t>
            </a:r>
            <a:r>
              <a:rPr lang="en-US" altLang="x-none" sz="2400"/>
              <a:t>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1	-	-	-	-	-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2	50	-	-	-	-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3	45	48	-	-	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4	1	2	0	-	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5	0	0	4	75	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x-none" sz="2400"/>
          </a:p>
        </p:txBody>
      </p:sp>
      <p:sp>
        <p:nvSpPr>
          <p:cNvPr id="614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2190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u="sng" dirty="0"/>
              <a:t>Attribute affinity matrix</a:t>
            </a:r>
          </a:p>
        </p:txBody>
      </p:sp>
      <p:grpSp>
        <p:nvGrpSpPr>
          <p:cNvPr id="61447" name="Group 10"/>
          <p:cNvGrpSpPr>
            <a:grpSpLocks/>
          </p:cNvGrpSpPr>
          <p:nvPr/>
        </p:nvGrpSpPr>
        <p:grpSpPr bwMode="auto">
          <a:xfrm>
            <a:off x="1977058" y="2228850"/>
            <a:ext cx="5592762" cy="3448050"/>
            <a:chOff x="807" y="1404"/>
            <a:chExt cx="3523" cy="2172"/>
          </a:xfrm>
        </p:grpSpPr>
        <p:sp>
          <p:nvSpPr>
            <p:cNvPr id="61450" name="Freeform 6"/>
            <p:cNvSpPr>
              <a:spLocks/>
            </p:cNvSpPr>
            <p:nvPr/>
          </p:nvSpPr>
          <p:spPr bwMode="auto">
            <a:xfrm>
              <a:off x="965" y="1404"/>
              <a:ext cx="1336" cy="808"/>
            </a:xfrm>
            <a:custGeom>
              <a:avLst/>
              <a:gdLst>
                <a:gd name="T0" fmla="*/ 464 w 1336"/>
                <a:gd name="T1" fmla="*/ 136 h 808"/>
                <a:gd name="T2" fmla="*/ 128 w 1336"/>
                <a:gd name="T3" fmla="*/ 88 h 808"/>
                <a:gd name="T4" fmla="*/ 176 w 1336"/>
                <a:gd name="T5" fmla="*/ 664 h 808"/>
                <a:gd name="T6" fmla="*/ 1184 w 1336"/>
                <a:gd name="T7" fmla="*/ 760 h 808"/>
                <a:gd name="T8" fmla="*/ 1088 w 1336"/>
                <a:gd name="T9" fmla="*/ 376 h 808"/>
                <a:gd name="T10" fmla="*/ 608 w 1336"/>
                <a:gd name="T11" fmla="*/ 376 h 808"/>
                <a:gd name="T12" fmla="*/ 464 w 1336"/>
                <a:gd name="T13" fmla="*/ 136 h 8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36" h="808">
                  <a:moveTo>
                    <a:pt x="464" y="136"/>
                  </a:moveTo>
                  <a:cubicBezTo>
                    <a:pt x="384" y="88"/>
                    <a:pt x="176" y="0"/>
                    <a:pt x="128" y="88"/>
                  </a:cubicBezTo>
                  <a:cubicBezTo>
                    <a:pt x="80" y="176"/>
                    <a:pt x="0" y="552"/>
                    <a:pt x="176" y="664"/>
                  </a:cubicBezTo>
                  <a:cubicBezTo>
                    <a:pt x="352" y="776"/>
                    <a:pt x="1032" y="808"/>
                    <a:pt x="1184" y="760"/>
                  </a:cubicBezTo>
                  <a:cubicBezTo>
                    <a:pt x="1336" y="712"/>
                    <a:pt x="1184" y="440"/>
                    <a:pt x="1088" y="376"/>
                  </a:cubicBezTo>
                  <a:cubicBezTo>
                    <a:pt x="992" y="312"/>
                    <a:pt x="712" y="416"/>
                    <a:pt x="608" y="376"/>
                  </a:cubicBezTo>
                  <a:cubicBezTo>
                    <a:pt x="504" y="336"/>
                    <a:pt x="544" y="184"/>
                    <a:pt x="464" y="136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1" name="Oval 4"/>
            <p:cNvSpPr>
              <a:spLocks noChangeArrowheads="1"/>
            </p:cNvSpPr>
            <p:nvPr/>
          </p:nvSpPr>
          <p:spPr bwMode="auto">
            <a:xfrm>
              <a:off x="2869" y="2452"/>
              <a:ext cx="432" cy="384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1452" name="Text Box 7"/>
            <p:cNvSpPr txBox="1">
              <a:spLocks noChangeArrowheads="1"/>
            </p:cNvSpPr>
            <p:nvPr/>
          </p:nvSpPr>
          <p:spPr bwMode="auto">
            <a:xfrm>
              <a:off x="807" y="3211"/>
              <a:ext cx="352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>
                  <a:solidFill>
                    <a:srgbClr val="FF3300"/>
                  </a:solidFill>
                </a:rPr>
                <a:t>R</a:t>
              </a:r>
              <a:r>
                <a:rPr lang="en-US" altLang="x-none" sz="2400">
                  <a:solidFill>
                    <a:srgbClr val="FF3300"/>
                  </a:solidFill>
                </a:rPr>
                <a:t>1</a:t>
              </a:r>
              <a:r>
                <a:rPr lang="en-US" altLang="x-none">
                  <a:solidFill>
                    <a:srgbClr val="FF3300"/>
                  </a:solidFill>
                </a:rPr>
                <a:t>[K,A</a:t>
              </a:r>
              <a:r>
                <a:rPr lang="en-US" altLang="x-none" sz="2400">
                  <a:solidFill>
                    <a:srgbClr val="FF3300"/>
                  </a:solidFill>
                </a:rPr>
                <a:t>1,</a:t>
              </a:r>
              <a:r>
                <a:rPr lang="en-US" altLang="x-none">
                  <a:solidFill>
                    <a:srgbClr val="FF3300"/>
                  </a:solidFill>
                </a:rPr>
                <a:t>A</a:t>
              </a:r>
              <a:r>
                <a:rPr lang="en-US" altLang="x-none" sz="2400">
                  <a:solidFill>
                    <a:srgbClr val="FF3300"/>
                  </a:solidFill>
                </a:rPr>
                <a:t>2,</a:t>
              </a:r>
              <a:r>
                <a:rPr lang="en-US" altLang="x-none">
                  <a:solidFill>
                    <a:srgbClr val="FF3300"/>
                  </a:solidFill>
                </a:rPr>
                <a:t>A</a:t>
              </a:r>
              <a:r>
                <a:rPr lang="en-US" altLang="x-none" sz="2400">
                  <a:solidFill>
                    <a:srgbClr val="FF3300"/>
                  </a:solidFill>
                </a:rPr>
                <a:t>3</a:t>
              </a:r>
              <a:r>
                <a:rPr lang="en-US" altLang="x-none">
                  <a:solidFill>
                    <a:srgbClr val="FF3300"/>
                  </a:solidFill>
                </a:rPr>
                <a:t>]       R</a:t>
              </a:r>
              <a:r>
                <a:rPr lang="en-US" altLang="x-none" sz="2400">
                  <a:solidFill>
                    <a:srgbClr val="FF3300"/>
                  </a:solidFill>
                </a:rPr>
                <a:t>2</a:t>
              </a:r>
              <a:r>
                <a:rPr lang="en-US" altLang="x-none">
                  <a:solidFill>
                    <a:srgbClr val="FF3300"/>
                  </a:solidFill>
                </a:rPr>
                <a:t>[K,A</a:t>
              </a:r>
              <a:r>
                <a:rPr lang="en-US" altLang="x-none" sz="2400">
                  <a:solidFill>
                    <a:srgbClr val="FF3300"/>
                  </a:solidFill>
                </a:rPr>
                <a:t>4,</a:t>
              </a:r>
              <a:r>
                <a:rPr lang="en-US" altLang="x-none">
                  <a:solidFill>
                    <a:srgbClr val="FF3300"/>
                  </a:solidFill>
                </a:rPr>
                <a:t>A</a:t>
              </a:r>
              <a:r>
                <a:rPr lang="en-US" altLang="x-none" sz="2400">
                  <a:solidFill>
                    <a:srgbClr val="FF3300"/>
                  </a:solidFill>
                </a:rPr>
                <a:t>5</a:t>
              </a:r>
              <a:r>
                <a:rPr lang="en-US" altLang="x-none">
                  <a:solidFill>
                    <a:srgbClr val="FF3300"/>
                  </a:solidFill>
                </a:rPr>
                <a:t>]</a:t>
              </a:r>
            </a:p>
          </p:txBody>
        </p:sp>
      </p:grpSp>
      <p:sp>
        <p:nvSpPr>
          <p:cNvPr id="61448" name="AutoShape 8"/>
          <p:cNvSpPr>
            <a:spLocks/>
          </p:cNvSpPr>
          <p:nvPr/>
        </p:nvSpPr>
        <p:spPr bwMode="auto">
          <a:xfrm>
            <a:off x="2453308" y="1978025"/>
            <a:ext cx="169862" cy="2435225"/>
          </a:xfrm>
          <a:prstGeom prst="leftBracket">
            <a:avLst>
              <a:gd name="adj" fmla="val 119471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449" name="AutoShape 9"/>
          <p:cNvSpPr>
            <a:spLocks/>
          </p:cNvSpPr>
          <p:nvPr/>
        </p:nvSpPr>
        <p:spPr bwMode="auto">
          <a:xfrm flipH="1">
            <a:off x="7030070" y="1962150"/>
            <a:ext cx="169863" cy="2435225"/>
          </a:xfrm>
          <a:prstGeom prst="leftBracket">
            <a:avLst>
              <a:gd name="adj" fmla="val 11947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6000" dirty="0" smtClean="0">
                <a:solidFill>
                  <a:schemeClr val="tx2">
                    <a:satMod val="130000"/>
                  </a:schemeClr>
                </a:solidFill>
              </a:rPr>
              <a:t>Allocation</a:t>
            </a:r>
            <a:endParaRPr lang="zh-CN" altLang="en-US" sz="6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33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Allocation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64096" y="1628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Example:   E(#,NM,LOC,SAL) </a:t>
            </a:r>
            <a:r>
              <a:rPr lang="en-US" altLang="x-none" smtClean="0">
                <a:sym typeface="Symbol" charset="2"/>
              </a:rPr>
              <a:t></a:t>
            </a:r>
            <a:endParaRPr lang="en-US" altLang="x-none" smtClean="0"/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x-none" smtClean="0"/>
              <a:t>		F</a:t>
            </a:r>
            <a:r>
              <a:rPr lang="en-US" altLang="x-none" sz="2000" smtClean="0"/>
              <a:t>1</a:t>
            </a:r>
            <a:r>
              <a:rPr lang="en-US" altLang="x-none" smtClean="0"/>
              <a:t> =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000" smtClean="0">
                <a:sym typeface="Symbol" charset="2"/>
              </a:rPr>
              <a:t>loc=Sa </a:t>
            </a:r>
            <a:r>
              <a:rPr lang="en-US" altLang="x-none" smtClean="0">
                <a:sym typeface="Symbol" charset="2"/>
              </a:rPr>
              <a:t>E ; </a:t>
            </a:r>
            <a:r>
              <a:rPr lang="en-US" altLang="x-none" smtClean="0"/>
              <a:t>F</a:t>
            </a:r>
            <a:r>
              <a:rPr lang="en-US" altLang="x-none" sz="2000" smtClean="0"/>
              <a:t>2</a:t>
            </a:r>
            <a:r>
              <a:rPr lang="en-US" altLang="x-none" smtClean="0"/>
              <a:t> =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000" smtClean="0">
                <a:sym typeface="Symbol" charset="2"/>
              </a:rPr>
              <a:t>loc=Sb </a:t>
            </a:r>
            <a:r>
              <a:rPr lang="en-US" altLang="x-none" smtClean="0">
                <a:sym typeface="Symbol" charset="2"/>
              </a:rPr>
              <a:t>E</a:t>
            </a:r>
            <a:r>
              <a:rPr lang="en-US" altLang="x-none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x-none" smtClean="0"/>
              <a:t>	Qa: select … where loc=Sa...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x-none" smtClean="0"/>
              <a:t>	Qb: select … where loc=Sb…</a:t>
            </a:r>
          </a:p>
          <a:p>
            <a:pPr eaLnBrk="1" hangingPunct="1">
              <a:buFontTx/>
              <a:buNone/>
            </a:pPr>
            <a:endParaRPr lang="en-US" altLang="x-none" smtClean="0"/>
          </a:p>
          <a:p>
            <a:pPr eaLnBrk="1" hangingPunct="1">
              <a:buFontTx/>
              <a:buNone/>
            </a:pPr>
            <a:endParaRPr lang="en-US" altLang="x-none" smtClean="0"/>
          </a:p>
          <a:p>
            <a:pPr eaLnBrk="1" hangingPunct="1">
              <a:buFontTx/>
              <a:buNone/>
            </a:pPr>
            <a:endParaRPr lang="en-US" altLang="x-none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416496" y="5134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Site a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217096" y="50578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Site b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3321496" y="3838600"/>
            <a:ext cx="2667000" cy="1295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Where do </a:t>
            </a:r>
          </a:p>
          <a:p>
            <a:pPr algn="ctr" eaLnBrk="1" hangingPunct="1"/>
            <a:r>
              <a:rPr lang="en-US" altLang="x-none"/>
              <a:t>F</a:t>
            </a:r>
            <a:r>
              <a:rPr lang="en-US" altLang="x-none" sz="2400"/>
              <a:t>1</a:t>
            </a:r>
            <a:r>
              <a:rPr lang="en-US" altLang="x-none"/>
              <a:t>,F</a:t>
            </a:r>
            <a:r>
              <a:rPr lang="en-US" altLang="x-none" sz="2400"/>
              <a:t>2</a:t>
            </a:r>
            <a:r>
              <a:rPr lang="en-US" altLang="x-none"/>
              <a:t> go?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>
            <a:off x="2711896" y="4600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988496" y="46006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616896" y="513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159696" y="5438800"/>
            <a:ext cx="376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82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Where do queries originate</a:t>
            </a:r>
          </a:p>
          <a:p>
            <a:pPr eaLnBrk="1" hangingPunct="1"/>
            <a:r>
              <a:rPr lang="en-US" altLang="x-none" dirty="0" smtClean="0"/>
              <a:t>What is communication cost?			and size of answers, relations,…</a:t>
            </a:r>
          </a:p>
          <a:p>
            <a:pPr eaLnBrk="1" hangingPunct="1"/>
            <a:r>
              <a:rPr lang="en-US" altLang="x-none" dirty="0" smtClean="0"/>
              <a:t>What is storage capacity, cost at sites?	and size of fragments?</a:t>
            </a:r>
          </a:p>
          <a:p>
            <a:pPr eaLnBrk="1" hangingPunct="1"/>
            <a:r>
              <a:rPr lang="en-US" altLang="x-none" dirty="0" smtClean="0"/>
              <a:t>What is processing power at sites?</a:t>
            </a:r>
          </a:p>
          <a:p>
            <a:pPr eaLnBrk="1" hangingPunct="1"/>
            <a:r>
              <a:rPr lang="en-US" altLang="x-none" dirty="0" smtClean="0"/>
              <a:t>What is query processing strategy?	</a:t>
            </a:r>
          </a:p>
          <a:p>
            <a:pPr lvl="1" eaLnBrk="1" hangingPunct="1"/>
            <a:r>
              <a:rPr lang="en-US" altLang="x-none" dirty="0" smtClean="0"/>
              <a:t>How are joins done?</a:t>
            </a:r>
          </a:p>
          <a:p>
            <a:pPr lvl="1" eaLnBrk="1" hangingPunct="1"/>
            <a:r>
              <a:rPr lang="en-US" altLang="x-none" dirty="0" smtClean="0"/>
              <a:t>Where are answers collected?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67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Allocation Problem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0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Assuming:</a:t>
            </a: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857375" y="2263775"/>
          <a:ext cx="30051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3" name="Equation" r:id="rId3" imgW="1155600" imgH="228600" progId="Equation.3">
                  <p:embed/>
                </p:oleObj>
              </mc:Choice>
              <mc:Fallback>
                <p:oleObj name="Equation" r:id="rId3" imgW="115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263775"/>
                        <a:ext cx="3005138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Box 8"/>
          <p:cNvSpPr txBox="1">
            <a:spLocks noChangeArrowheads="1"/>
          </p:cNvSpPr>
          <p:nvPr/>
        </p:nvSpPr>
        <p:spPr bwMode="auto">
          <a:xfrm>
            <a:off x="5072063" y="2262188"/>
            <a:ext cx="3214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Gill Sans MT" charset="0"/>
                <a:ea typeface="华文中宋" charset="-122"/>
              </a:rPr>
              <a:t>A set of fragments</a:t>
            </a:r>
            <a:endParaRPr lang="zh-CN" altLang="en-US" sz="2800">
              <a:latin typeface="Gill Sans MT" charset="0"/>
              <a:ea typeface="华文中宋" charset="-122"/>
            </a:endParaRP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871663" y="3070225"/>
          <a:ext cx="29797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4" name="Equation" r:id="rId5" imgW="1143000" imgH="228600" progId="Equation.3">
                  <p:embed/>
                </p:oleObj>
              </mc:Choice>
              <mc:Fallback>
                <p:oleObj name="Equation" r:id="rId5" imgW="114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3070225"/>
                        <a:ext cx="2979737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TextBox 10"/>
          <p:cNvSpPr txBox="1">
            <a:spLocks noChangeArrowheads="1"/>
          </p:cNvSpPr>
          <p:nvPr/>
        </p:nvSpPr>
        <p:spPr bwMode="auto">
          <a:xfrm>
            <a:off x="5072063" y="3070225"/>
            <a:ext cx="2928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Gill Sans MT" charset="0"/>
                <a:ea typeface="华文中宋" charset="-122"/>
              </a:rPr>
              <a:t>A set of sites</a:t>
            </a:r>
            <a:endParaRPr lang="zh-CN" altLang="en-US" sz="2800">
              <a:latin typeface="Gill Sans MT" charset="0"/>
              <a:ea typeface="华文中宋" charset="-122"/>
            </a:endParaRPr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1857375" y="3819525"/>
          <a:ext cx="30226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5" name="Equation" r:id="rId7" imgW="1206360" imgH="241200" progId="Equation.3">
                  <p:embed/>
                </p:oleObj>
              </mc:Choice>
              <mc:Fallback>
                <p:oleObj name="Equation" r:id="rId7" imgW="1206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819525"/>
                        <a:ext cx="3022600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TextBox 12"/>
          <p:cNvSpPr txBox="1">
            <a:spLocks noChangeArrowheads="1"/>
          </p:cNvSpPr>
          <p:nvPr/>
        </p:nvSpPr>
        <p:spPr bwMode="auto">
          <a:xfrm>
            <a:off x="5072063" y="3833813"/>
            <a:ext cx="3571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Gill Sans MT" charset="0"/>
                <a:ea typeface="华文中宋" charset="-122"/>
              </a:rPr>
              <a:t>A set of applications</a:t>
            </a:r>
            <a:endParaRPr lang="zh-CN" altLang="en-US" sz="2800">
              <a:latin typeface="Gill Sans MT" charset="0"/>
              <a:ea typeface="华文中宋" charset="-122"/>
            </a:endParaRPr>
          </a:p>
        </p:txBody>
      </p:sp>
      <p:sp>
        <p:nvSpPr>
          <p:cNvPr id="2060" name="Rectangle 13"/>
          <p:cNvSpPr>
            <a:spLocks noChangeArrowheads="1"/>
          </p:cNvSpPr>
          <p:nvPr/>
        </p:nvSpPr>
        <p:spPr bwMode="auto">
          <a:xfrm>
            <a:off x="1643063" y="4857750"/>
            <a:ext cx="728662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Gill Sans MT" charset="0"/>
                <a:ea typeface="华文中宋" charset="-122"/>
              </a:rPr>
              <a:t>Problem</a:t>
            </a:r>
            <a:br>
              <a:rPr lang="en-US" altLang="zh-CN" sz="3200" b="1">
                <a:latin typeface="Gill Sans MT" charset="0"/>
                <a:ea typeface="华文中宋" charset="-122"/>
              </a:rPr>
            </a:br>
            <a:r>
              <a:rPr lang="en-US" altLang="zh-CN" sz="1200" b="1">
                <a:latin typeface="Gill Sans MT" charset="0"/>
                <a:ea typeface="华文中宋" charset="-122"/>
              </a:rPr>
              <a:t/>
            </a:r>
            <a:br>
              <a:rPr lang="en-US" altLang="zh-CN" sz="1200" b="1">
                <a:latin typeface="Gill Sans MT" charset="0"/>
                <a:ea typeface="华文中宋" charset="-122"/>
              </a:rPr>
            </a:br>
            <a:r>
              <a:rPr lang="en-US" altLang="zh-CN" sz="3200">
                <a:latin typeface="Gill Sans MT" charset="0"/>
                <a:ea typeface="华文中宋" charset="-122"/>
              </a:rPr>
              <a:t>Find the </a:t>
            </a:r>
            <a:r>
              <a:rPr lang="en-US" altLang="zh-CN" sz="3200">
                <a:solidFill>
                  <a:srgbClr val="C00000"/>
                </a:solidFill>
                <a:latin typeface="Gill Sans MT" charset="0"/>
                <a:ea typeface="华文中宋" charset="-122"/>
              </a:rPr>
              <a:t>optimal</a:t>
            </a:r>
            <a:r>
              <a:rPr lang="en-US" altLang="zh-CN" sz="3200">
                <a:latin typeface="Gill Sans MT" charset="0"/>
                <a:ea typeface="华文中宋" charset="-122"/>
              </a:rPr>
              <a:t> distribution of </a:t>
            </a:r>
            <a:r>
              <a:rPr lang="en-US" altLang="zh-CN" sz="3200" i="1">
                <a:latin typeface="Times New Roman" charset="0"/>
                <a:ea typeface="华文中宋" charset="-122"/>
                <a:cs typeface="Times New Roman" charset="0"/>
              </a:rPr>
              <a:t>F </a:t>
            </a:r>
            <a:r>
              <a:rPr lang="en-US" altLang="zh-CN" sz="3200">
                <a:latin typeface="Gill Sans MT" charset="0"/>
                <a:ea typeface="华文中宋" charset="-122"/>
              </a:rPr>
              <a:t>over </a:t>
            </a:r>
            <a:r>
              <a:rPr lang="en-US" altLang="zh-CN" sz="3200" i="1">
                <a:latin typeface="Times New Roman" charset="0"/>
                <a:ea typeface="华文中宋" charset="-122"/>
              </a:rPr>
              <a:t>S</a:t>
            </a:r>
            <a:endParaRPr lang="zh-CN" altLang="en-US" sz="3200" i="1">
              <a:latin typeface="Times New Roman" charset="0"/>
              <a:ea typeface="华文中宋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>
          <a:xfrm>
            <a:off x="1120080" y="249238"/>
            <a:ext cx="7772400" cy="857250"/>
          </a:xfrm>
        </p:spPr>
        <p:txBody>
          <a:bodyPr/>
          <a:lstStyle/>
          <a:p>
            <a:pPr eaLnBrk="1" hangingPunct="1"/>
            <a:r>
              <a:rPr lang="en-US" altLang="x-none" u="sng" dirty="0"/>
              <a:t>Optimization problem:</a:t>
            </a:r>
          </a:p>
        </p:txBody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1680" y="1114425"/>
            <a:ext cx="7772400" cy="5108575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x-none" dirty="0"/>
              <a:t>What is best placement of fragments and/or best number of copies to: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minimize query response time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maximize throughput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minimize “some cost”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...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x-none" dirty="0"/>
              <a:t>Subject to constraints?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Available storage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Available bandwidth, power,…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Keep 90% of response time below X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...</a:t>
            </a:r>
          </a:p>
        </p:txBody>
      </p:sp>
      <p:sp>
        <p:nvSpPr>
          <p:cNvPr id="68616" name="Text Box 4"/>
          <p:cNvSpPr txBox="1">
            <a:spLocks noChangeArrowheads="1"/>
          </p:cNvSpPr>
          <p:nvPr/>
        </p:nvSpPr>
        <p:spPr bwMode="auto">
          <a:xfrm>
            <a:off x="6065318" y="2900361"/>
            <a:ext cx="28400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 dirty="0">
                <a:solidFill>
                  <a:srgbClr val="FF3300"/>
                </a:solidFill>
              </a:rPr>
              <a:t>This is an </a:t>
            </a:r>
            <a:r>
              <a:rPr lang="en-US" altLang="x-none" sz="2400" u="sng" dirty="0">
                <a:solidFill>
                  <a:srgbClr val="FF3300"/>
                </a:solidFill>
              </a:rPr>
              <a:t>incredibly</a:t>
            </a:r>
            <a:br>
              <a:rPr lang="en-US" altLang="x-none" sz="2400" u="sng" dirty="0">
                <a:solidFill>
                  <a:srgbClr val="FF3300"/>
                </a:solidFill>
              </a:rPr>
            </a:br>
            <a:r>
              <a:rPr lang="en-US" altLang="x-none" sz="2400" dirty="0">
                <a:solidFill>
                  <a:srgbClr val="FF3300"/>
                </a:solidFill>
              </a:rPr>
              <a:t> hard problem</a:t>
            </a:r>
            <a:endParaRPr lang="en-US" altLang="x-none" sz="2400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39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1382" y="366713"/>
            <a:ext cx="7772400" cy="857250"/>
          </a:xfrm>
        </p:spPr>
        <p:txBody>
          <a:bodyPr/>
          <a:lstStyle/>
          <a:p>
            <a:pPr eaLnBrk="1" hangingPunct="1"/>
            <a:r>
              <a:rPr lang="en-US" altLang="x-none" u="sng" dirty="0"/>
              <a:t>Example:</a:t>
            </a:r>
            <a:r>
              <a:rPr lang="en-US" altLang="x-none" dirty="0"/>
              <a:t> Single fragment F</a:t>
            </a:r>
            <a:endParaRPr lang="en-US" altLang="x-none" u="sng" dirty="0"/>
          </a:p>
        </p:txBody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640" y="1484784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r>
              <a:rPr lang="en-US" altLang="x-none" dirty="0"/>
              <a:t>Read cost: </a:t>
            </a:r>
            <a:r>
              <a:rPr lang="en-US" altLang="x-none" sz="4400" dirty="0">
                <a:sym typeface="Symbol" charset="2"/>
              </a:rPr>
              <a:t></a:t>
            </a:r>
            <a:r>
              <a:rPr lang="en-US" altLang="x-none" dirty="0">
                <a:sym typeface="Symbol" charset="2"/>
              </a:rPr>
              <a:t> [</a:t>
            </a:r>
            <a:r>
              <a:rPr lang="en-US" altLang="x-none" dirty="0" err="1">
                <a:sym typeface="Symbol" charset="2"/>
              </a:rPr>
              <a:t>t</a:t>
            </a:r>
            <a:r>
              <a:rPr lang="en-US" altLang="x-none" sz="2400" dirty="0" err="1">
                <a:sym typeface="Symbol" charset="2"/>
              </a:rPr>
              <a:t>i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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MIN </a:t>
            </a:r>
            <a:r>
              <a:rPr lang="en-US" altLang="x-none" dirty="0" err="1">
                <a:sym typeface="Symbol" charset="2"/>
              </a:rPr>
              <a:t>C</a:t>
            </a:r>
            <a:r>
              <a:rPr lang="en-US" altLang="x-none" sz="2400" dirty="0" err="1">
                <a:sym typeface="Symbol" charset="2"/>
              </a:rPr>
              <a:t>ij</a:t>
            </a:r>
            <a:r>
              <a:rPr lang="en-US" altLang="x-none" dirty="0">
                <a:sym typeface="Symbol" charset="2"/>
              </a:rPr>
              <a:t>]</a:t>
            </a:r>
            <a:endParaRPr lang="en-US" altLang="x-none" sz="2400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sz="2400" dirty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x-none" dirty="0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 err="1" smtClean="0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:		Originating site of request</a:t>
            </a:r>
          </a:p>
          <a:p>
            <a:pPr eaLnBrk="1" hangingPunct="1">
              <a:buFontTx/>
              <a:buNone/>
            </a:pPr>
            <a:r>
              <a:rPr lang="en-US" altLang="x-none" dirty="0" err="1">
                <a:sym typeface="Symbol" charset="2"/>
              </a:rPr>
              <a:t>t</a:t>
            </a:r>
            <a:r>
              <a:rPr lang="en-US" altLang="x-none" sz="2400" dirty="0" err="1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:	Read traffic at S</a:t>
            </a:r>
            <a:r>
              <a:rPr lang="en-US" altLang="x-none" sz="2400" dirty="0">
                <a:sym typeface="Symbol" charset="2"/>
              </a:rPr>
              <a:t>i</a:t>
            </a:r>
          </a:p>
          <a:p>
            <a:pPr eaLnBrk="1" hangingPunct="1">
              <a:buFontTx/>
              <a:buNone/>
            </a:pPr>
            <a:r>
              <a:rPr lang="en-US" altLang="x-none" dirty="0" err="1">
                <a:sym typeface="Symbol" charset="2"/>
              </a:rPr>
              <a:t>C</a:t>
            </a:r>
            <a:r>
              <a:rPr lang="en-US" altLang="x-none" sz="2400" dirty="0" err="1">
                <a:sym typeface="Symbol" charset="2"/>
              </a:rPr>
              <a:t>ij</a:t>
            </a:r>
            <a:r>
              <a:rPr lang="en-US" altLang="x-none" dirty="0">
                <a:sym typeface="Symbol" charset="2"/>
              </a:rPr>
              <a:t>:	Retrieval cost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x-none" dirty="0">
                <a:sym typeface="Symbol" charset="2"/>
              </a:rPr>
              <a:t>			</a:t>
            </a:r>
            <a:r>
              <a:rPr lang="en-US" altLang="x-none" sz="2400" dirty="0">
                <a:sym typeface="Symbol" charset="2"/>
              </a:rPr>
              <a:t>Accessing fragment F at </a:t>
            </a:r>
            <a:r>
              <a:rPr lang="en-US" altLang="x-none" sz="2400" dirty="0" err="1">
                <a:sym typeface="Symbol" charset="2"/>
              </a:rPr>
              <a:t>Sj</a:t>
            </a:r>
            <a:r>
              <a:rPr lang="en-US" altLang="x-none" sz="2400" dirty="0">
                <a:sym typeface="Symbol" charset="2"/>
              </a:rPr>
              <a:t> from Si</a:t>
            </a:r>
            <a:endParaRPr lang="en-US" altLang="x-none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  <p:sp>
        <p:nvSpPr>
          <p:cNvPr id="69639" name="Text Box 4"/>
          <p:cNvSpPr txBox="1">
            <a:spLocks noChangeArrowheads="1"/>
          </p:cNvSpPr>
          <p:nvPr/>
        </p:nvSpPr>
        <p:spPr bwMode="auto">
          <a:xfrm>
            <a:off x="4970190" y="2663751"/>
            <a:ext cx="255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j</a:t>
            </a:r>
          </a:p>
        </p:txBody>
      </p:sp>
      <p:sp>
        <p:nvSpPr>
          <p:cNvPr id="69640" name="Text Box 5"/>
          <p:cNvSpPr txBox="1">
            <a:spLocks noChangeArrowheads="1"/>
          </p:cNvSpPr>
          <p:nvPr/>
        </p:nvSpPr>
        <p:spPr bwMode="auto">
          <a:xfrm>
            <a:off x="3286770" y="2663751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i</a:t>
            </a:r>
            <a:r>
              <a:rPr lang="en-US" altLang="x-none" sz="2000" dirty="0"/>
              <a:t>=1</a:t>
            </a:r>
          </a:p>
        </p:txBody>
      </p:sp>
      <p:sp>
        <p:nvSpPr>
          <p:cNvPr id="69641" name="Text Box 6"/>
          <p:cNvSpPr txBox="1">
            <a:spLocks noChangeArrowheads="1"/>
          </p:cNvSpPr>
          <p:nvPr/>
        </p:nvSpPr>
        <p:spPr bwMode="auto">
          <a:xfrm>
            <a:off x="3275856" y="1855168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8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xfrm>
            <a:off x="1012701" y="355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u="sng" dirty="0"/>
              <a:t>Scenario </a:t>
            </a:r>
            <a:r>
              <a:rPr lang="en-US" altLang="x-none" dirty="0"/>
              <a:t>- Read cost</a:t>
            </a:r>
            <a:endParaRPr lang="en-US" altLang="x-none" u="sng" dirty="0"/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2088" y="1431925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	1		2</a:t>
            </a:r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r>
              <a:rPr lang="en-US" altLang="x-none"/>
              <a:t>					</a:t>
            </a:r>
            <a:r>
              <a:rPr lang="en-US" altLang="x-none" sz="6000"/>
              <a:t>.</a:t>
            </a:r>
            <a:endParaRPr lang="en-US" altLang="x-none"/>
          </a:p>
          <a:p>
            <a:pPr eaLnBrk="1" hangingPunct="1">
              <a:buFontTx/>
              <a:buNone/>
            </a:pPr>
            <a:r>
              <a:rPr lang="en-US" altLang="x-none"/>
              <a:t>				</a:t>
            </a:r>
          </a:p>
          <a:p>
            <a:pPr eaLnBrk="1" hangingPunct="1">
              <a:buFontTx/>
              <a:buNone/>
            </a:pPr>
            <a:r>
              <a:rPr lang="en-US" altLang="x-none"/>
              <a:t>			 </a:t>
            </a:r>
            <a:r>
              <a:rPr lang="en-US" altLang="x-none" sz="6000"/>
              <a:t>.		.</a:t>
            </a:r>
          </a:p>
        </p:txBody>
      </p:sp>
      <p:sp>
        <p:nvSpPr>
          <p:cNvPr id="70663" name="Rectangle 4"/>
          <p:cNvSpPr>
            <a:spLocks noChangeArrowheads="1"/>
          </p:cNvSpPr>
          <p:nvPr/>
        </p:nvSpPr>
        <p:spPr bwMode="auto">
          <a:xfrm>
            <a:off x="3097088" y="1965325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4800"/>
              <a:t>.</a:t>
            </a:r>
            <a:endParaRPr lang="en-US" altLang="x-none" sz="2400"/>
          </a:p>
          <a:p>
            <a:pPr algn="ctr" eaLnBrk="1" hangingPunct="1"/>
            <a:endParaRPr lang="en-US" altLang="x-none"/>
          </a:p>
        </p:txBody>
      </p:sp>
      <p:sp>
        <p:nvSpPr>
          <p:cNvPr id="70664" name="Rectangle 5"/>
          <p:cNvSpPr>
            <a:spLocks noChangeArrowheads="1"/>
          </p:cNvSpPr>
          <p:nvPr/>
        </p:nvSpPr>
        <p:spPr bwMode="auto">
          <a:xfrm>
            <a:off x="3097088" y="3260725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4800"/>
              <a:t>.</a:t>
            </a:r>
            <a:endParaRPr lang="en-US" altLang="x-none" sz="2400"/>
          </a:p>
          <a:p>
            <a:pPr algn="ctr" eaLnBrk="1" hangingPunct="1"/>
            <a:endParaRPr lang="en-US" altLang="x-none"/>
          </a:p>
        </p:txBody>
      </p:sp>
      <p:sp>
        <p:nvSpPr>
          <p:cNvPr id="70665" name="Rectangle 6"/>
          <p:cNvSpPr>
            <a:spLocks noChangeArrowheads="1"/>
          </p:cNvSpPr>
          <p:nvPr/>
        </p:nvSpPr>
        <p:spPr bwMode="auto">
          <a:xfrm>
            <a:off x="4849688" y="1965325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4800"/>
              <a:t>.</a:t>
            </a:r>
            <a:endParaRPr lang="en-US" altLang="x-none" sz="2400"/>
          </a:p>
          <a:p>
            <a:pPr algn="ctr" eaLnBrk="1" hangingPunct="1"/>
            <a:endParaRPr lang="en-US" altLang="x-none"/>
          </a:p>
        </p:txBody>
      </p:sp>
      <p:sp>
        <p:nvSpPr>
          <p:cNvPr id="70666" name="Text Box 8"/>
          <p:cNvSpPr txBox="1">
            <a:spLocks noChangeArrowheads="1"/>
          </p:cNvSpPr>
          <p:nvPr/>
        </p:nvSpPr>
        <p:spPr bwMode="auto">
          <a:xfrm>
            <a:off x="3097088" y="2803525"/>
            <a:ext cx="40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3</a:t>
            </a:r>
          </a:p>
        </p:txBody>
      </p:sp>
      <p:sp>
        <p:nvSpPr>
          <p:cNvPr id="70667" name="Line 9"/>
          <p:cNvSpPr>
            <a:spLocks noChangeShapeType="1"/>
          </p:cNvSpPr>
          <p:nvPr/>
        </p:nvSpPr>
        <p:spPr bwMode="auto">
          <a:xfrm flipV="1">
            <a:off x="5078288" y="24225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8" name="Line 10"/>
          <p:cNvSpPr>
            <a:spLocks noChangeShapeType="1"/>
          </p:cNvSpPr>
          <p:nvPr/>
        </p:nvSpPr>
        <p:spPr bwMode="auto">
          <a:xfrm flipH="1" flipV="1">
            <a:off x="3478088" y="2422525"/>
            <a:ext cx="1447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9" name="Line 11"/>
          <p:cNvSpPr>
            <a:spLocks noChangeShapeType="1"/>
          </p:cNvSpPr>
          <p:nvPr/>
        </p:nvSpPr>
        <p:spPr bwMode="auto">
          <a:xfrm flipH="1">
            <a:off x="3554288" y="34131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0" name="Line 12"/>
          <p:cNvSpPr>
            <a:spLocks noChangeShapeType="1"/>
          </p:cNvSpPr>
          <p:nvPr/>
        </p:nvSpPr>
        <p:spPr bwMode="auto">
          <a:xfrm flipH="1">
            <a:off x="3478088" y="3565525"/>
            <a:ext cx="1447800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1" name="Line 13"/>
          <p:cNvSpPr>
            <a:spLocks noChangeShapeType="1"/>
          </p:cNvSpPr>
          <p:nvPr/>
        </p:nvSpPr>
        <p:spPr bwMode="auto">
          <a:xfrm>
            <a:off x="5078288" y="3565525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2" name="Line 14"/>
          <p:cNvSpPr>
            <a:spLocks noChangeShapeType="1"/>
          </p:cNvSpPr>
          <p:nvPr/>
        </p:nvSpPr>
        <p:spPr bwMode="auto">
          <a:xfrm flipH="1" flipV="1">
            <a:off x="5230688" y="3565525"/>
            <a:ext cx="21336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3" name="Freeform 16"/>
          <p:cNvSpPr>
            <a:spLocks/>
          </p:cNvSpPr>
          <p:nvPr/>
        </p:nvSpPr>
        <p:spPr bwMode="auto">
          <a:xfrm>
            <a:off x="5154488" y="2930525"/>
            <a:ext cx="622300" cy="482600"/>
          </a:xfrm>
          <a:custGeom>
            <a:avLst/>
            <a:gdLst>
              <a:gd name="T0" fmla="*/ 2147483647 w 392"/>
              <a:gd name="T1" fmla="*/ 2147483647 h 304"/>
              <a:gd name="T2" fmla="*/ 2147483647 w 392"/>
              <a:gd name="T3" fmla="*/ 2147483647 h 304"/>
              <a:gd name="T4" fmla="*/ 2147483647 w 392"/>
              <a:gd name="T5" fmla="*/ 2147483647 h 304"/>
              <a:gd name="T6" fmla="*/ 2147483647 w 392"/>
              <a:gd name="T7" fmla="*/ 2147483647 h 304"/>
              <a:gd name="T8" fmla="*/ 2147483647 w 392"/>
              <a:gd name="T9" fmla="*/ 2147483647 h 304"/>
              <a:gd name="T10" fmla="*/ 2147483647 w 392"/>
              <a:gd name="T11" fmla="*/ 2147483647 h 304"/>
              <a:gd name="T12" fmla="*/ 2147483647 w 392"/>
              <a:gd name="T13" fmla="*/ 2147483647 h 304"/>
              <a:gd name="T14" fmla="*/ 0 w 392"/>
              <a:gd name="T15" fmla="*/ 2147483647 h 3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92" h="304">
                <a:moveTo>
                  <a:pt x="48" y="304"/>
                </a:moveTo>
                <a:cubicBezTo>
                  <a:pt x="140" y="296"/>
                  <a:pt x="232" y="288"/>
                  <a:pt x="288" y="256"/>
                </a:cubicBezTo>
                <a:cubicBezTo>
                  <a:pt x="344" y="224"/>
                  <a:pt x="376" y="152"/>
                  <a:pt x="384" y="112"/>
                </a:cubicBezTo>
                <a:cubicBezTo>
                  <a:pt x="392" y="72"/>
                  <a:pt x="360" y="32"/>
                  <a:pt x="336" y="16"/>
                </a:cubicBezTo>
                <a:cubicBezTo>
                  <a:pt x="312" y="0"/>
                  <a:pt x="280" y="8"/>
                  <a:pt x="240" y="16"/>
                </a:cubicBezTo>
                <a:cubicBezTo>
                  <a:pt x="200" y="24"/>
                  <a:pt x="128" y="40"/>
                  <a:pt x="96" y="64"/>
                </a:cubicBezTo>
                <a:cubicBezTo>
                  <a:pt x="64" y="88"/>
                  <a:pt x="64" y="136"/>
                  <a:pt x="48" y="160"/>
                </a:cubicBezTo>
                <a:cubicBezTo>
                  <a:pt x="32" y="184"/>
                  <a:pt x="16" y="196"/>
                  <a:pt x="0" y="20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 flipH="1">
            <a:off x="5154488" y="3184525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5" name="Text Box 19"/>
          <p:cNvSpPr txBox="1">
            <a:spLocks noChangeArrowheads="1"/>
          </p:cNvSpPr>
          <p:nvPr/>
        </p:nvSpPr>
        <p:spPr bwMode="auto">
          <a:xfrm>
            <a:off x="5699001" y="3321050"/>
            <a:ext cx="25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i</a:t>
            </a:r>
          </a:p>
        </p:txBody>
      </p:sp>
      <p:sp>
        <p:nvSpPr>
          <p:cNvPr id="70676" name="Text Box 24"/>
          <p:cNvSpPr txBox="1">
            <a:spLocks noChangeArrowheads="1"/>
          </p:cNvSpPr>
          <p:nvPr/>
        </p:nvSpPr>
        <p:spPr bwMode="auto">
          <a:xfrm>
            <a:off x="3330451" y="3984625"/>
            <a:ext cx="925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C=inf</a:t>
            </a:r>
          </a:p>
        </p:txBody>
      </p:sp>
      <p:sp>
        <p:nvSpPr>
          <p:cNvPr id="70677" name="Text Box 25"/>
          <p:cNvSpPr txBox="1">
            <a:spLocks noChangeArrowheads="1"/>
          </p:cNvSpPr>
          <p:nvPr/>
        </p:nvSpPr>
        <p:spPr bwMode="auto">
          <a:xfrm>
            <a:off x="3762251" y="2897188"/>
            <a:ext cx="644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c</a:t>
            </a:r>
            <a:r>
              <a:rPr lang="en-US" altLang="x-none" sz="2000"/>
              <a:t>i,3</a:t>
            </a:r>
            <a:endParaRPr lang="en-US" altLang="x-none" sz="2400"/>
          </a:p>
        </p:txBody>
      </p:sp>
      <p:sp>
        <p:nvSpPr>
          <p:cNvPr id="70678" name="Text Box 26"/>
          <p:cNvSpPr txBox="1">
            <a:spLocks noChangeArrowheads="1"/>
          </p:cNvSpPr>
          <p:nvPr/>
        </p:nvSpPr>
        <p:spPr bwMode="auto">
          <a:xfrm>
            <a:off x="4038476" y="2354263"/>
            <a:ext cx="644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c</a:t>
            </a:r>
            <a:r>
              <a:rPr lang="en-US" altLang="x-none" sz="2000"/>
              <a:t>i,1</a:t>
            </a:r>
            <a:endParaRPr lang="en-US" altLang="x-none" sz="2400"/>
          </a:p>
        </p:txBody>
      </p:sp>
      <p:sp>
        <p:nvSpPr>
          <p:cNvPr id="70679" name="Text Box 27"/>
          <p:cNvSpPr txBox="1">
            <a:spLocks noChangeArrowheads="1"/>
          </p:cNvSpPr>
          <p:nvPr/>
        </p:nvSpPr>
        <p:spPr bwMode="auto">
          <a:xfrm>
            <a:off x="5029076" y="2438400"/>
            <a:ext cx="644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c</a:t>
            </a:r>
            <a:r>
              <a:rPr lang="en-US" altLang="x-none" sz="2000"/>
              <a:t>i,2</a:t>
            </a:r>
            <a:endParaRPr lang="en-US" altLang="x-none" sz="2400"/>
          </a:p>
        </p:txBody>
      </p:sp>
      <p:sp>
        <p:nvSpPr>
          <p:cNvPr id="70680" name="Text Box 28"/>
          <p:cNvSpPr txBox="1">
            <a:spLocks noChangeArrowheads="1"/>
          </p:cNvSpPr>
          <p:nvPr/>
        </p:nvSpPr>
        <p:spPr bwMode="auto">
          <a:xfrm>
            <a:off x="6297488" y="3413125"/>
            <a:ext cx="2192338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Stream of read</a:t>
            </a: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x-none" sz="2400"/>
              <a:t>requests for F</a:t>
            </a: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x-none" sz="2400"/>
              <a:t>    t</a:t>
            </a:r>
            <a:r>
              <a:rPr lang="en-US" altLang="x-none" sz="1600"/>
              <a:t>i</a:t>
            </a:r>
            <a:r>
              <a:rPr lang="en-US" altLang="x-none" sz="2400"/>
              <a:t> REQ/SEC</a:t>
            </a:r>
          </a:p>
        </p:txBody>
      </p:sp>
      <p:sp>
        <p:nvSpPr>
          <p:cNvPr id="70681" name="Text Box 29"/>
          <p:cNvSpPr txBox="1">
            <a:spLocks noChangeArrowheads="1"/>
          </p:cNvSpPr>
          <p:nvPr/>
        </p:nvSpPr>
        <p:spPr bwMode="auto">
          <a:xfrm>
            <a:off x="5143376" y="4327525"/>
            <a:ext cx="925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C=inf</a:t>
            </a:r>
          </a:p>
        </p:txBody>
      </p:sp>
      <p:sp>
        <p:nvSpPr>
          <p:cNvPr id="70682" name="Text Box 30"/>
          <p:cNvSpPr txBox="1">
            <a:spLocks noChangeArrowheads="1"/>
          </p:cNvSpPr>
          <p:nvPr/>
        </p:nvSpPr>
        <p:spPr bwMode="auto">
          <a:xfrm>
            <a:off x="5741863" y="2755900"/>
            <a:ext cx="925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C=inf</a:t>
            </a:r>
          </a:p>
        </p:txBody>
      </p:sp>
      <p:sp>
        <p:nvSpPr>
          <p:cNvPr id="70683" name="Text Box 31"/>
          <p:cNvSpPr txBox="1">
            <a:spLocks noChangeArrowheads="1"/>
          </p:cNvSpPr>
          <p:nvPr/>
        </p:nvSpPr>
        <p:spPr bwMode="auto">
          <a:xfrm>
            <a:off x="2738313" y="3113088"/>
            <a:ext cx="369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F</a:t>
            </a:r>
            <a:endParaRPr lang="en-US" altLang="x-none"/>
          </a:p>
        </p:txBody>
      </p:sp>
      <p:sp>
        <p:nvSpPr>
          <p:cNvPr id="70684" name="Text Box 32"/>
          <p:cNvSpPr txBox="1">
            <a:spLocks noChangeArrowheads="1"/>
          </p:cNvSpPr>
          <p:nvPr/>
        </p:nvSpPr>
        <p:spPr bwMode="auto">
          <a:xfrm>
            <a:off x="3479676" y="1774825"/>
            <a:ext cx="369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F</a:t>
            </a:r>
            <a:endParaRPr lang="en-US" altLang="x-none"/>
          </a:p>
        </p:txBody>
      </p:sp>
      <p:sp>
        <p:nvSpPr>
          <p:cNvPr id="70685" name="Text Box 33"/>
          <p:cNvSpPr txBox="1">
            <a:spLocks noChangeArrowheads="1"/>
          </p:cNvSpPr>
          <p:nvPr/>
        </p:nvSpPr>
        <p:spPr bwMode="auto">
          <a:xfrm>
            <a:off x="5237038" y="1765300"/>
            <a:ext cx="369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F</a:t>
            </a:r>
            <a:endParaRPr lang="en-US" altLang="x-none"/>
          </a:p>
        </p:txBody>
      </p:sp>
      <p:sp>
        <p:nvSpPr>
          <p:cNvPr id="3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6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928" y="332656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/>
              <a:t>Write cost</a:t>
            </a:r>
          </a:p>
        </p:txBody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2128" y="1484784"/>
            <a:ext cx="7772400" cy="48990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x-none" sz="4400" dirty="0">
                <a:sym typeface="Symbol" charset="2"/>
              </a:rPr>
              <a:t>      </a:t>
            </a:r>
            <a:r>
              <a:rPr lang="en-US" altLang="x-none" dirty="0" err="1">
                <a:sym typeface="Symbol" charset="2"/>
              </a:rPr>
              <a:t>X</a:t>
            </a:r>
            <a:r>
              <a:rPr lang="en-US" altLang="x-none" sz="2400" dirty="0" err="1">
                <a:sym typeface="Symbol" charset="2"/>
              </a:rPr>
              <a:t>j</a:t>
            </a:r>
            <a:r>
              <a:rPr lang="en-US" altLang="x-none" dirty="0">
                <a:sym typeface="Symbol" charset="2"/>
              </a:rPr>
              <a:t> </a:t>
            </a:r>
            <a:r>
              <a:rPr lang="en-US" altLang="x-none" dirty="0" err="1">
                <a:sym typeface="Symbol" charset="2"/>
              </a:rPr>
              <a:t>u</a:t>
            </a:r>
            <a:r>
              <a:rPr lang="en-US" altLang="x-none" sz="2400" dirty="0" err="1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 </a:t>
            </a:r>
            <a:r>
              <a:rPr lang="en-US" altLang="x-none" dirty="0" err="1">
                <a:sym typeface="Symbol" charset="2"/>
              </a:rPr>
              <a:t>C’</a:t>
            </a:r>
            <a:r>
              <a:rPr lang="en-US" altLang="x-none" sz="2400" dirty="0" err="1">
                <a:sym typeface="Symbol" charset="2"/>
              </a:rPr>
              <a:t>ij</a:t>
            </a:r>
            <a:endParaRPr lang="en-US" altLang="x-none" sz="2400" dirty="0">
              <a:sym typeface="Symbol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x-none" sz="2400" dirty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 err="1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: Originating site of request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>
                <a:sym typeface="Symbol" charset="2"/>
              </a:rPr>
              <a:t>j: Site being updated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 err="1">
                <a:sym typeface="Symbol" charset="2"/>
              </a:rPr>
              <a:t>X</a:t>
            </a:r>
            <a:r>
              <a:rPr lang="en-US" altLang="x-none" sz="2400" dirty="0" err="1">
                <a:sym typeface="Symbol" charset="2"/>
              </a:rPr>
              <a:t>j</a:t>
            </a:r>
            <a:r>
              <a:rPr lang="en-US" altLang="x-none" dirty="0">
                <a:sym typeface="Symbol" charset="2"/>
              </a:rPr>
              <a:t>:   0 if F not stored at </a:t>
            </a:r>
            <a:r>
              <a:rPr lang="en-US" altLang="x-none" dirty="0" err="1">
                <a:sym typeface="Symbol" charset="2"/>
              </a:rPr>
              <a:t>S</a:t>
            </a:r>
            <a:r>
              <a:rPr lang="en-US" altLang="x-none" sz="2400" dirty="0" err="1">
                <a:sym typeface="Symbol" charset="2"/>
              </a:rPr>
              <a:t>j</a:t>
            </a:r>
            <a:endParaRPr lang="en-US" altLang="x-none" sz="2400" dirty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>
                <a:sym typeface="Symbol" charset="2"/>
              </a:rPr>
              <a:t>	    1 if F stored at </a:t>
            </a:r>
            <a:r>
              <a:rPr lang="en-US" altLang="x-none" dirty="0" err="1">
                <a:sym typeface="Symbol" charset="2"/>
              </a:rPr>
              <a:t>S</a:t>
            </a:r>
            <a:r>
              <a:rPr lang="en-US" altLang="x-none" sz="2400" dirty="0" err="1">
                <a:sym typeface="Symbol" charset="2"/>
              </a:rPr>
              <a:t>j</a:t>
            </a:r>
            <a:endParaRPr lang="en-US" altLang="x-none" sz="2400" dirty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 err="1">
                <a:sym typeface="Symbol" charset="2"/>
              </a:rPr>
              <a:t>u</a:t>
            </a:r>
            <a:r>
              <a:rPr lang="en-US" altLang="x-none" sz="2400" dirty="0" err="1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: Write traffic at S</a:t>
            </a:r>
            <a:r>
              <a:rPr lang="en-US" altLang="x-none" sz="2400" dirty="0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 err="1">
                <a:sym typeface="Symbol" charset="2"/>
              </a:rPr>
              <a:t>C’</a:t>
            </a:r>
            <a:r>
              <a:rPr lang="en-US" altLang="x-none" sz="2400" dirty="0" err="1">
                <a:sym typeface="Symbol" charset="2"/>
              </a:rPr>
              <a:t>ij</a:t>
            </a:r>
            <a:r>
              <a:rPr lang="en-US" altLang="x-none" dirty="0">
                <a:sym typeface="Symbol" charset="2"/>
              </a:rPr>
              <a:t>: Write cost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>
                <a:sym typeface="Symbol" charset="2"/>
              </a:rPr>
              <a:t>		Updating F at </a:t>
            </a:r>
            <a:r>
              <a:rPr lang="en-US" altLang="x-none" dirty="0" err="1">
                <a:sym typeface="Symbol" charset="2"/>
              </a:rPr>
              <a:t>S</a:t>
            </a:r>
            <a:r>
              <a:rPr lang="en-US" altLang="x-none" sz="2400" dirty="0" err="1">
                <a:sym typeface="Symbol" charset="2"/>
              </a:rPr>
              <a:t>j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from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S</a:t>
            </a:r>
            <a:r>
              <a:rPr lang="en-US" altLang="x-none" sz="2400" dirty="0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   </a:t>
            </a:r>
            <a:endParaRPr lang="en-US" altLang="x-none" sz="2400" dirty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z="2400" dirty="0">
                <a:sym typeface="Symbol" charset="2"/>
              </a:rPr>
              <a:t>		</a:t>
            </a:r>
          </a:p>
        </p:txBody>
      </p:sp>
      <p:sp>
        <p:nvSpPr>
          <p:cNvPr id="71687" name="Text Box 4"/>
          <p:cNvSpPr txBox="1">
            <a:spLocks noChangeArrowheads="1"/>
          </p:cNvSpPr>
          <p:nvPr/>
        </p:nvSpPr>
        <p:spPr bwMode="auto">
          <a:xfrm>
            <a:off x="2237928" y="2009056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i=1</a:t>
            </a:r>
          </a:p>
        </p:txBody>
      </p:sp>
      <p:sp>
        <p:nvSpPr>
          <p:cNvPr id="71688" name="Text Box 5"/>
          <p:cNvSpPr txBox="1">
            <a:spLocks noChangeArrowheads="1"/>
          </p:cNvSpPr>
          <p:nvPr/>
        </p:nvSpPr>
        <p:spPr bwMode="auto">
          <a:xfrm>
            <a:off x="2847528" y="2009056"/>
            <a:ext cx="57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j=1</a:t>
            </a:r>
          </a:p>
        </p:txBody>
      </p:sp>
      <p:sp>
        <p:nvSpPr>
          <p:cNvPr id="71689" name="Text Box 6"/>
          <p:cNvSpPr txBox="1">
            <a:spLocks noChangeArrowheads="1"/>
          </p:cNvSpPr>
          <p:nvPr/>
        </p:nvSpPr>
        <p:spPr bwMode="auto">
          <a:xfrm>
            <a:off x="2314128" y="1247056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</a:t>
            </a:r>
          </a:p>
        </p:txBody>
      </p:sp>
      <p:sp>
        <p:nvSpPr>
          <p:cNvPr id="71690" name="Text Box 8"/>
          <p:cNvSpPr txBox="1">
            <a:spLocks noChangeArrowheads="1"/>
          </p:cNvSpPr>
          <p:nvPr/>
        </p:nvSpPr>
        <p:spPr bwMode="auto">
          <a:xfrm>
            <a:off x="2923728" y="1247056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</a:t>
            </a:r>
          </a:p>
        </p:txBody>
      </p:sp>
      <p:sp>
        <p:nvSpPr>
          <p:cNvPr id="71691" name="AutoShape 9"/>
          <p:cNvSpPr>
            <a:spLocks/>
          </p:cNvSpPr>
          <p:nvPr/>
        </p:nvSpPr>
        <p:spPr bwMode="auto">
          <a:xfrm>
            <a:off x="2241897" y="3467596"/>
            <a:ext cx="169863" cy="825500"/>
          </a:xfrm>
          <a:prstGeom prst="leftBrace">
            <a:avLst>
              <a:gd name="adj1" fmla="val 4049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37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7" y="332656"/>
            <a:ext cx="6875165" cy="1143000"/>
          </a:xfrm>
        </p:spPr>
        <p:txBody>
          <a:bodyPr/>
          <a:lstStyle/>
          <a:p>
            <a:pPr eaLnBrk="1" hangingPunct="1"/>
            <a:r>
              <a:rPr lang="en-US" altLang="x-none" u="sng" dirty="0"/>
              <a:t>Scenario</a:t>
            </a:r>
            <a:r>
              <a:rPr lang="en-US" altLang="x-none" dirty="0"/>
              <a:t> - write cost</a:t>
            </a:r>
            <a:endParaRPr lang="en-US" altLang="x-none" u="sng" dirty="0"/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10538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						   Updates</a:t>
            </a:r>
          </a:p>
          <a:p>
            <a:pPr eaLnBrk="1" hangingPunct="1">
              <a:buFontTx/>
              <a:buNone/>
            </a:pPr>
            <a:r>
              <a:rPr lang="en-US" altLang="x-none"/>
              <a:t>						     u</a:t>
            </a:r>
            <a:r>
              <a:rPr lang="en-US" altLang="x-none" sz="2400"/>
              <a:t>i</a:t>
            </a:r>
            <a:r>
              <a:rPr lang="en-US" altLang="x-none"/>
              <a:t> updates/sec</a:t>
            </a:r>
          </a:p>
          <a:p>
            <a:pPr eaLnBrk="1" hangingPunct="1">
              <a:buFontTx/>
              <a:buNone/>
            </a:pPr>
            <a:r>
              <a:rPr lang="en-US" altLang="x-none"/>
              <a:t>			</a:t>
            </a:r>
            <a:r>
              <a:rPr lang="en-US" altLang="x-none" sz="4800"/>
              <a:t>.		.</a:t>
            </a:r>
          </a:p>
        </p:txBody>
      </p:sp>
      <p:sp>
        <p:nvSpPr>
          <p:cNvPr id="72711" name="Line 4"/>
          <p:cNvSpPr>
            <a:spLocks noChangeShapeType="1"/>
          </p:cNvSpPr>
          <p:nvPr/>
        </p:nvSpPr>
        <p:spPr bwMode="auto">
          <a:xfrm flipH="1">
            <a:off x="4724400" y="4267200"/>
            <a:ext cx="266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Rectangle 6"/>
          <p:cNvSpPr>
            <a:spLocks noChangeArrowheads="1"/>
          </p:cNvSpPr>
          <p:nvPr/>
        </p:nvSpPr>
        <p:spPr bwMode="auto">
          <a:xfrm>
            <a:off x="2514600" y="25146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4800"/>
              <a:t>.</a:t>
            </a:r>
            <a:endParaRPr lang="en-US" altLang="x-none" sz="2400"/>
          </a:p>
          <a:p>
            <a:pPr algn="ctr" eaLnBrk="1" hangingPunct="1"/>
            <a:endParaRPr lang="en-US" altLang="x-none"/>
          </a:p>
        </p:txBody>
      </p:sp>
      <p:sp>
        <p:nvSpPr>
          <p:cNvPr id="72713" name="Rectangle 7"/>
          <p:cNvSpPr>
            <a:spLocks noChangeArrowheads="1"/>
          </p:cNvSpPr>
          <p:nvPr/>
        </p:nvSpPr>
        <p:spPr bwMode="auto">
          <a:xfrm>
            <a:off x="4267200" y="25146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4800"/>
              <a:t>.</a:t>
            </a:r>
            <a:endParaRPr lang="en-US" altLang="x-none" sz="2400"/>
          </a:p>
          <a:p>
            <a:pPr algn="ctr" eaLnBrk="1" hangingPunct="1"/>
            <a:endParaRPr lang="en-US" altLang="x-none"/>
          </a:p>
        </p:txBody>
      </p:sp>
      <p:sp>
        <p:nvSpPr>
          <p:cNvPr id="72714" name="Rectangle 8"/>
          <p:cNvSpPr>
            <a:spLocks noChangeArrowheads="1"/>
          </p:cNvSpPr>
          <p:nvPr/>
        </p:nvSpPr>
        <p:spPr bwMode="auto">
          <a:xfrm>
            <a:off x="2514600" y="41148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4800"/>
              <a:t>.</a:t>
            </a:r>
            <a:endParaRPr lang="en-US" altLang="x-none" sz="2400"/>
          </a:p>
          <a:p>
            <a:pPr algn="ctr" eaLnBrk="1" hangingPunct="1"/>
            <a:endParaRPr lang="en-US" altLang="x-none"/>
          </a:p>
        </p:txBody>
      </p:sp>
      <p:sp>
        <p:nvSpPr>
          <p:cNvPr id="72715" name="Text Box 10"/>
          <p:cNvSpPr txBox="1">
            <a:spLocks noChangeArrowheads="1"/>
          </p:cNvSpPr>
          <p:nvPr/>
        </p:nvSpPr>
        <p:spPr bwMode="auto">
          <a:xfrm>
            <a:off x="4343400" y="3657600"/>
            <a:ext cx="3683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4800"/>
              <a:t>.</a:t>
            </a:r>
          </a:p>
        </p:txBody>
      </p:sp>
      <p:sp>
        <p:nvSpPr>
          <p:cNvPr id="72716" name="Text Box 11"/>
          <p:cNvSpPr txBox="1">
            <a:spLocks noChangeArrowheads="1"/>
          </p:cNvSpPr>
          <p:nvPr/>
        </p:nvSpPr>
        <p:spPr bwMode="auto">
          <a:xfrm>
            <a:off x="4495800" y="4343400"/>
            <a:ext cx="277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i</a:t>
            </a:r>
          </a:p>
        </p:txBody>
      </p:sp>
      <p:sp>
        <p:nvSpPr>
          <p:cNvPr id="72717" name="Line 12"/>
          <p:cNvSpPr>
            <a:spLocks noChangeShapeType="1"/>
          </p:cNvSpPr>
          <p:nvPr/>
        </p:nvSpPr>
        <p:spPr bwMode="auto">
          <a:xfrm flipV="1">
            <a:off x="4495800" y="3048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8" name="Line 13"/>
          <p:cNvSpPr>
            <a:spLocks noChangeShapeType="1"/>
          </p:cNvSpPr>
          <p:nvPr/>
        </p:nvSpPr>
        <p:spPr bwMode="auto">
          <a:xfrm flipH="1">
            <a:off x="3048000" y="4267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9" name="Line 14"/>
          <p:cNvSpPr>
            <a:spLocks noChangeShapeType="1"/>
          </p:cNvSpPr>
          <p:nvPr/>
        </p:nvSpPr>
        <p:spPr bwMode="auto">
          <a:xfrm flipH="1" flipV="1">
            <a:off x="2971800" y="2971800"/>
            <a:ext cx="1447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0" name="Text Box 15"/>
          <p:cNvSpPr txBox="1">
            <a:spLocks noChangeArrowheads="1"/>
          </p:cNvSpPr>
          <p:nvPr/>
        </p:nvSpPr>
        <p:spPr bwMode="auto">
          <a:xfrm>
            <a:off x="2181225" y="3781425"/>
            <a:ext cx="369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F</a:t>
            </a:r>
            <a:endParaRPr lang="en-US" altLang="x-none"/>
          </a:p>
        </p:txBody>
      </p:sp>
      <p:sp>
        <p:nvSpPr>
          <p:cNvPr id="72721" name="Text Box 16"/>
          <p:cNvSpPr txBox="1">
            <a:spLocks noChangeArrowheads="1"/>
          </p:cNvSpPr>
          <p:nvPr/>
        </p:nvSpPr>
        <p:spPr bwMode="auto">
          <a:xfrm>
            <a:off x="2644775" y="1995488"/>
            <a:ext cx="369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F</a:t>
            </a:r>
            <a:endParaRPr lang="en-US" altLang="x-none"/>
          </a:p>
        </p:txBody>
      </p:sp>
      <p:sp>
        <p:nvSpPr>
          <p:cNvPr id="72722" name="Text Box 17"/>
          <p:cNvSpPr txBox="1">
            <a:spLocks noChangeArrowheads="1"/>
          </p:cNvSpPr>
          <p:nvPr/>
        </p:nvSpPr>
        <p:spPr bwMode="auto">
          <a:xfrm>
            <a:off x="4437063" y="1985963"/>
            <a:ext cx="369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F</a:t>
            </a:r>
            <a:endParaRPr lang="en-US" altLang="x-none"/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94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Reasons for Fragmentation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To enhance intra-query concurrency</a:t>
            </a:r>
          </a:p>
          <a:p>
            <a:pPr eaLnBrk="1" hangingPunct="1"/>
            <a:r>
              <a:rPr lang="en-US" altLang="zh-CN" dirty="0"/>
              <a:t>To increase the throughput</a:t>
            </a:r>
          </a:p>
          <a:p>
            <a:pPr eaLnBrk="1" hangingPunct="1"/>
            <a:r>
              <a:rPr lang="en-US" altLang="zh-CN" dirty="0"/>
              <a:t>But extra cost for queries involving more than one segment residing at different sites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Closely related to query processing and optimization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F41997-B7EE-B940-9C16-CB6CC178DA87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3" name="Rectangle 2"/>
          <p:cNvSpPr>
            <a:spLocks noGrp="1" noChangeArrowheads="1"/>
          </p:cNvSpPr>
          <p:nvPr>
            <p:ph type="title"/>
          </p:nvPr>
        </p:nvSpPr>
        <p:spPr>
          <a:xfrm>
            <a:off x="1134491" y="3238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/>
              <a:t>Storage cost:</a:t>
            </a:r>
          </a:p>
        </p:txBody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6104" y="1557338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 </a:t>
            </a:r>
            <a:r>
              <a:rPr lang="en-US" altLang="x-none" sz="4400">
                <a:sym typeface="Symbol" charset="2"/>
              </a:rPr>
              <a:t> </a:t>
            </a:r>
            <a:r>
              <a:rPr lang="en-US" altLang="x-none">
                <a:sym typeface="Symbol" charset="2"/>
              </a:rPr>
              <a:t>X</a:t>
            </a:r>
            <a:r>
              <a:rPr lang="en-US" altLang="x-none" sz="24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 d</a:t>
            </a:r>
            <a:r>
              <a:rPr lang="en-US" altLang="x-none" sz="24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endParaRPr lang="en-US" altLang="x-none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>
                <a:sym typeface="Symbol" charset="2"/>
              </a:rPr>
              <a:t>X</a:t>
            </a:r>
            <a:r>
              <a:rPr lang="en-US" altLang="x-none" sz="24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:	0 if F not stored at S</a:t>
            </a:r>
            <a:r>
              <a:rPr lang="en-US" altLang="x-none" sz="2400">
                <a:sym typeface="Symbol" charset="2"/>
              </a:rPr>
              <a:t>i</a:t>
            </a:r>
          </a:p>
          <a:p>
            <a:pPr eaLnBrk="1" hangingPunct="1">
              <a:buFontTx/>
              <a:buNone/>
            </a:pPr>
            <a:r>
              <a:rPr lang="en-US" altLang="x-none" sz="2400">
                <a:sym typeface="Symbol" charset="2"/>
              </a:rPr>
              <a:t>		</a:t>
            </a:r>
            <a:r>
              <a:rPr lang="en-US" altLang="x-none">
                <a:sym typeface="Symbol" charset="2"/>
              </a:rPr>
              <a:t>1 if F stored at S</a:t>
            </a:r>
            <a:r>
              <a:rPr lang="en-US" altLang="x-none" sz="2400">
                <a:sym typeface="Symbol" charset="2"/>
              </a:rPr>
              <a:t>i</a:t>
            </a:r>
            <a:endParaRPr lang="en-US" altLang="x-none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>
                <a:sym typeface="Symbol" charset="2"/>
              </a:rPr>
              <a:t>d</a:t>
            </a:r>
            <a:r>
              <a:rPr lang="en-US" altLang="x-none" sz="24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:</a:t>
            </a:r>
            <a:r>
              <a:rPr lang="en-US" altLang="x-none" sz="2400">
                <a:sym typeface="Symbol" charset="2"/>
              </a:rPr>
              <a:t>  	</a:t>
            </a:r>
            <a:r>
              <a:rPr lang="en-US" altLang="x-none">
                <a:sym typeface="Symbol" charset="2"/>
              </a:rPr>
              <a:t>storage cost at S</a:t>
            </a:r>
            <a:r>
              <a:rPr lang="en-US" altLang="x-none" sz="2400">
                <a:sym typeface="Symbol" charset="2"/>
              </a:rPr>
              <a:t>i</a:t>
            </a:r>
          </a:p>
        </p:txBody>
      </p:sp>
      <p:sp>
        <p:nvSpPr>
          <p:cNvPr id="73735" name="Text Box 4"/>
          <p:cNvSpPr txBox="1">
            <a:spLocks noChangeArrowheads="1"/>
          </p:cNvSpPr>
          <p:nvPr/>
        </p:nvSpPr>
        <p:spPr bwMode="auto">
          <a:xfrm>
            <a:off x="2402904" y="2166938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i=1</a:t>
            </a:r>
          </a:p>
        </p:txBody>
      </p:sp>
      <p:sp>
        <p:nvSpPr>
          <p:cNvPr id="73736" name="Text Box 5"/>
          <p:cNvSpPr txBox="1">
            <a:spLocks noChangeArrowheads="1"/>
          </p:cNvSpPr>
          <p:nvPr/>
        </p:nvSpPr>
        <p:spPr bwMode="auto">
          <a:xfrm>
            <a:off x="2479104" y="1404938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</a:t>
            </a:r>
          </a:p>
        </p:txBody>
      </p:sp>
      <p:sp>
        <p:nvSpPr>
          <p:cNvPr id="73737" name="AutoShape 6"/>
          <p:cNvSpPr>
            <a:spLocks/>
          </p:cNvSpPr>
          <p:nvPr/>
        </p:nvSpPr>
        <p:spPr bwMode="auto">
          <a:xfrm>
            <a:off x="1963166" y="3081338"/>
            <a:ext cx="242888" cy="909637"/>
          </a:xfrm>
          <a:prstGeom prst="leftBrace">
            <a:avLst>
              <a:gd name="adj1" fmla="val 31209"/>
              <a:gd name="adj2" fmla="val 1972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4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398463"/>
            <a:ext cx="7111826" cy="911225"/>
          </a:xfrm>
        </p:spPr>
        <p:txBody>
          <a:bodyPr/>
          <a:lstStyle/>
          <a:p>
            <a:pPr eaLnBrk="1" hangingPunct="1"/>
            <a:r>
              <a:rPr lang="en-US" altLang="x-none" u="sng"/>
              <a:t>Target function</a:t>
            </a:r>
            <a:r>
              <a:rPr lang="en-US" altLang="x-none"/>
              <a:t>:</a:t>
            </a:r>
          </a:p>
        </p:txBody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8663" y="1546448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x-none" sz="440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dirty="0">
                <a:sym typeface="Symbol" charset="2"/>
              </a:rPr>
              <a:t>min   </a:t>
            </a:r>
            <a:r>
              <a:rPr lang="en-US" altLang="x-none" sz="4400" dirty="0">
                <a:sym typeface="Symbol" charset="2"/>
              </a:rPr>
              <a:t> </a:t>
            </a:r>
            <a:r>
              <a:rPr lang="en-US" altLang="x-none" dirty="0">
                <a:sym typeface="Symbol" charset="2"/>
              </a:rPr>
              <a:t>[</a:t>
            </a:r>
            <a:r>
              <a:rPr lang="en-US" altLang="x-none" dirty="0" err="1">
                <a:sym typeface="Symbol" charset="2"/>
              </a:rPr>
              <a:t>t</a:t>
            </a:r>
            <a:r>
              <a:rPr lang="en-US" altLang="x-none" sz="2400" dirty="0" err="1">
                <a:sym typeface="Symbol" charset="2"/>
              </a:rPr>
              <a:t>i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MIN </a:t>
            </a:r>
            <a:r>
              <a:rPr lang="en-US" altLang="x-none" dirty="0" err="1">
                <a:sym typeface="Symbol" charset="2"/>
              </a:rPr>
              <a:t>C</a:t>
            </a:r>
            <a:r>
              <a:rPr lang="en-US" altLang="x-none" sz="2400" dirty="0" err="1">
                <a:sym typeface="Symbol" charset="2"/>
              </a:rPr>
              <a:t>ij</a:t>
            </a:r>
            <a:r>
              <a:rPr lang="en-US" altLang="x-none" sz="4400" dirty="0">
                <a:sym typeface="Symbol" charset="2"/>
              </a:rPr>
              <a:t> 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+  </a:t>
            </a:r>
            <a:r>
              <a:rPr lang="en-US" altLang="x-none" sz="4400" dirty="0">
                <a:sym typeface="Symbol" charset="2"/>
              </a:rPr>
              <a:t> </a:t>
            </a:r>
            <a:r>
              <a:rPr lang="en-US" altLang="x-none" dirty="0" err="1">
                <a:sym typeface="Symbol" charset="2"/>
              </a:rPr>
              <a:t>X</a:t>
            </a:r>
            <a:r>
              <a:rPr lang="en-US" altLang="x-none" sz="2400" dirty="0" err="1">
                <a:sym typeface="Symbol" charset="2"/>
              </a:rPr>
              <a:t>j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 </a:t>
            </a:r>
            <a:r>
              <a:rPr lang="en-US" altLang="x-none" dirty="0" err="1">
                <a:sym typeface="Symbol" charset="2"/>
              </a:rPr>
              <a:t>u</a:t>
            </a:r>
            <a:r>
              <a:rPr lang="en-US" altLang="x-none" sz="2400" dirty="0" err="1">
                <a:sym typeface="Symbol" charset="2"/>
              </a:rPr>
              <a:t>i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 </a:t>
            </a:r>
            <a:r>
              <a:rPr lang="en-US" altLang="x-none" dirty="0" err="1">
                <a:sym typeface="Symbol" charset="2"/>
              </a:rPr>
              <a:t>C’</a:t>
            </a:r>
            <a:r>
              <a:rPr lang="en-US" altLang="x-none" sz="2400" dirty="0" err="1">
                <a:sym typeface="Symbol" charset="2"/>
              </a:rPr>
              <a:t>ij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]</a:t>
            </a:r>
            <a:r>
              <a:rPr lang="en-US" altLang="x-none" sz="4400" dirty="0">
                <a:sym typeface="Symbol" charset="2"/>
              </a:rPr>
              <a:t> </a:t>
            </a:r>
            <a:endParaRPr lang="en-US" altLang="x-none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dirty="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dirty="0">
                <a:sym typeface="Symbol" charset="2"/>
              </a:rPr>
              <a:t>			+ </a:t>
            </a:r>
            <a:r>
              <a:rPr lang="en-US" altLang="x-none" sz="4400" dirty="0">
                <a:sym typeface="Symbol" charset="2"/>
              </a:rPr>
              <a:t> </a:t>
            </a:r>
            <a:r>
              <a:rPr lang="en-US" altLang="x-none" dirty="0">
                <a:sym typeface="Symbol" charset="2"/>
              </a:rPr>
              <a:t>X</a:t>
            </a:r>
            <a:r>
              <a:rPr lang="en-US" altLang="x-none" sz="2400" dirty="0">
                <a:sym typeface="Symbol" charset="2"/>
              </a:rPr>
              <a:t>i </a:t>
            </a:r>
            <a:r>
              <a:rPr lang="en-US" altLang="x-none" dirty="0">
                <a:sym typeface="Symbol" charset="2"/>
              </a:rPr>
              <a:t> d</a:t>
            </a:r>
            <a:r>
              <a:rPr lang="en-US" altLang="x-none" sz="2400" dirty="0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 </a:t>
            </a:r>
          </a:p>
        </p:txBody>
      </p:sp>
      <p:sp>
        <p:nvSpPr>
          <p:cNvPr id="74759" name="AutoShape 4"/>
          <p:cNvSpPr>
            <a:spLocks/>
          </p:cNvSpPr>
          <p:nvPr/>
        </p:nvSpPr>
        <p:spPr bwMode="auto">
          <a:xfrm>
            <a:off x="1597025" y="2136775"/>
            <a:ext cx="76200" cy="1219200"/>
          </a:xfrm>
          <a:prstGeom prst="leftBrace">
            <a:avLst>
              <a:gd name="adj1" fmla="val 1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4760" name="AutoShape 5"/>
          <p:cNvSpPr>
            <a:spLocks/>
          </p:cNvSpPr>
          <p:nvPr/>
        </p:nvSpPr>
        <p:spPr bwMode="auto">
          <a:xfrm rot="10800000">
            <a:off x="4995863" y="3519488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4761" name="Text Box 7"/>
          <p:cNvSpPr txBox="1">
            <a:spLocks noChangeArrowheads="1"/>
          </p:cNvSpPr>
          <p:nvPr/>
        </p:nvSpPr>
        <p:spPr bwMode="auto">
          <a:xfrm>
            <a:off x="3113088" y="2854325"/>
            <a:ext cx="255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j</a:t>
            </a:r>
          </a:p>
        </p:txBody>
      </p:sp>
      <p:sp>
        <p:nvSpPr>
          <p:cNvPr id="74762" name="Text Box 8"/>
          <p:cNvSpPr txBox="1">
            <a:spLocks noChangeArrowheads="1"/>
          </p:cNvSpPr>
          <p:nvPr/>
        </p:nvSpPr>
        <p:spPr bwMode="auto">
          <a:xfrm>
            <a:off x="1803400" y="2863850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i=1</a:t>
            </a:r>
          </a:p>
        </p:txBody>
      </p:sp>
      <p:sp>
        <p:nvSpPr>
          <p:cNvPr id="74763" name="Text Box 9"/>
          <p:cNvSpPr txBox="1">
            <a:spLocks noChangeArrowheads="1"/>
          </p:cNvSpPr>
          <p:nvPr/>
        </p:nvSpPr>
        <p:spPr bwMode="auto">
          <a:xfrm>
            <a:off x="5002262" y="2960117"/>
            <a:ext cx="57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j=1</a:t>
            </a:r>
          </a:p>
        </p:txBody>
      </p:sp>
      <p:sp>
        <p:nvSpPr>
          <p:cNvPr id="74764" name="Text Box 10"/>
          <p:cNvSpPr txBox="1">
            <a:spLocks noChangeArrowheads="1"/>
          </p:cNvSpPr>
          <p:nvPr/>
        </p:nvSpPr>
        <p:spPr bwMode="auto">
          <a:xfrm>
            <a:off x="3014663" y="4281488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i=1</a:t>
            </a:r>
          </a:p>
        </p:txBody>
      </p:sp>
      <p:sp>
        <p:nvSpPr>
          <p:cNvPr id="74765" name="Text Box 11"/>
          <p:cNvSpPr txBox="1">
            <a:spLocks noChangeArrowheads="1"/>
          </p:cNvSpPr>
          <p:nvPr/>
        </p:nvSpPr>
        <p:spPr bwMode="auto">
          <a:xfrm>
            <a:off x="1844675" y="2074863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</a:t>
            </a:r>
          </a:p>
        </p:txBody>
      </p:sp>
      <p:sp>
        <p:nvSpPr>
          <p:cNvPr id="74766" name="Text Box 12"/>
          <p:cNvSpPr txBox="1">
            <a:spLocks noChangeArrowheads="1"/>
          </p:cNvSpPr>
          <p:nvPr/>
        </p:nvSpPr>
        <p:spPr bwMode="auto">
          <a:xfrm>
            <a:off x="5039221" y="2060848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</a:t>
            </a:r>
          </a:p>
        </p:txBody>
      </p:sp>
      <p:sp>
        <p:nvSpPr>
          <p:cNvPr id="74767" name="Text Box 13"/>
          <p:cNvSpPr txBox="1">
            <a:spLocks noChangeArrowheads="1"/>
          </p:cNvSpPr>
          <p:nvPr/>
        </p:nvSpPr>
        <p:spPr bwMode="auto">
          <a:xfrm>
            <a:off x="3059832" y="3429000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</a:t>
            </a:r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23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u="sng"/>
              <a:t>Can add more complications:</a:t>
            </a:r>
          </a:p>
        </p:txBody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9495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Examples: </a:t>
            </a:r>
          </a:p>
          <a:p>
            <a:pPr eaLnBrk="1" hangingPunct="1">
              <a:buFontTx/>
              <a:buNone/>
            </a:pPr>
            <a:r>
              <a:rPr lang="en-US" altLang="x-none"/>
              <a:t>	- Multiple fragments</a:t>
            </a:r>
          </a:p>
          <a:p>
            <a:pPr eaLnBrk="1" hangingPunct="1">
              <a:buFontTx/>
              <a:buNone/>
            </a:pPr>
            <a:r>
              <a:rPr lang="en-US" altLang="x-none"/>
              <a:t>	- Fragment sizes</a:t>
            </a:r>
          </a:p>
          <a:p>
            <a:pPr eaLnBrk="1" hangingPunct="1">
              <a:buFontTx/>
              <a:buNone/>
            </a:pPr>
            <a:r>
              <a:rPr lang="en-US" altLang="x-none"/>
              <a:t>	- Concurrency control cost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27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satMod val="130000"/>
                  </a:schemeClr>
                </a:solidFill>
              </a:rPr>
              <a:t>A Simple Formulation of the Cost Problem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lvl="1" indent="-282575" eaLnBrk="1" hangingPunct="1">
              <a:spcBef>
                <a:spcPts val="600"/>
              </a:spcBef>
              <a:buSzPct val="80000"/>
              <a:buFont typeface="Wingdings 2" charset="2"/>
              <a:buChar char=""/>
            </a:pPr>
            <a:r>
              <a:rPr lang="en-US" altLang="zh-CN" sz="3200"/>
              <a:t> A precise formulation must consider:</a:t>
            </a:r>
          </a:p>
          <a:p>
            <a:pPr marL="611188" lvl="2" indent="-282575" eaLnBrk="1" hangingPunct="1"/>
            <a:r>
              <a:rPr lang="en-US" altLang="zh-CN"/>
              <a:t>All fragments together</a:t>
            </a:r>
            <a:endParaRPr lang="zh-CN" altLang="en-US" sz="1200"/>
          </a:p>
          <a:p>
            <a:pPr marL="611188" lvl="2" indent="-282575" eaLnBrk="1" hangingPunct="1"/>
            <a:r>
              <a:rPr lang="en-US" altLang="zh-CN"/>
              <a:t>How query is processed</a:t>
            </a:r>
            <a:endParaRPr lang="zh-CN" altLang="en-US" sz="1200"/>
          </a:p>
          <a:p>
            <a:pPr marL="611188" lvl="2" indent="-282575" eaLnBrk="1" hangingPunct="1"/>
            <a:r>
              <a:rPr lang="en-US" altLang="zh-CN"/>
              <a:t>The enforcement of integrity constraint</a:t>
            </a:r>
            <a:endParaRPr lang="zh-CN" altLang="en-US" sz="1200"/>
          </a:p>
          <a:p>
            <a:pPr marL="611188" lvl="2" indent="-282575" eaLnBrk="1" hangingPunct="1"/>
            <a:r>
              <a:rPr lang="en-US" altLang="zh-CN"/>
              <a:t>The cost of concurrency control and transaction control</a:t>
            </a:r>
            <a:endParaRPr lang="zh-CN" altLang="en-US" sz="1200"/>
          </a:p>
          <a:p>
            <a:pPr marL="611188" lvl="2" indent="-282575" eaLnBrk="1" hangingPunct="1">
              <a:spcBef>
                <a:spcPts val="600"/>
              </a:spcBef>
              <a:buSzPct val="80000"/>
              <a:buFont typeface="Wingdings 2" charset="2"/>
              <a:buChar char=""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20486" name="Rectangle 11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0487" name="Rectangle 1"/>
          <p:cNvSpPr>
            <a:spLocks noChangeArrowheads="1"/>
          </p:cNvSpPr>
          <p:nvPr/>
        </p:nvSpPr>
        <p:spPr bwMode="auto">
          <a:xfrm>
            <a:off x="1000125" y="4799013"/>
            <a:ext cx="8143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032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C00000"/>
                </a:solidFill>
                <a:latin typeface="Gill Sans MT" charset="0"/>
              </a:rPr>
              <a:t>The allocation problem is NP-complete!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53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satMod val="130000"/>
                  </a:schemeClr>
                </a:solidFill>
              </a:rPr>
              <a:t>A Simple Formulation of the Cost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Wingdings 2"/>
              <a:buChar char=""/>
              <a:defRPr/>
            </a:pPr>
            <a:r>
              <a:rPr lang="en-US" altLang="zh-CN" sz="3200" dirty="0" smtClean="0">
                <a:cs typeface="Times New Roman" pitchFamily="18" charset="0"/>
              </a:rPr>
              <a:t> Possible solutions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9600" dirty="0" smtClean="0"/>
              <a:t> Heuristics</a:t>
            </a:r>
            <a:endParaRPr lang="zh-CN" altLang="en-US" sz="6000" dirty="0" smtClean="0"/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9600" dirty="0" smtClean="0"/>
              <a:t> Simulation</a:t>
            </a:r>
            <a:endParaRPr lang="zh-CN" altLang="en-US" sz="6000" dirty="0" smtClean="0"/>
          </a:p>
          <a:p>
            <a:pPr marL="612648" lvl="2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Wingdings 2"/>
              <a:buChar char=""/>
              <a:defRPr/>
            </a:pPr>
            <a:endParaRPr lang="en-US" altLang="zh-CN" dirty="0" smtClean="0"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21510" name="Rectangle 11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2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1187622" y="447675"/>
            <a:ext cx="7259465" cy="768350"/>
          </a:xfrm>
        </p:spPr>
        <p:txBody>
          <a:bodyPr/>
          <a:lstStyle/>
          <a:p>
            <a:r>
              <a:rPr lang="en-US" altLang="x-none"/>
              <a:t>Case Study: PNUTS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3" y="1239838"/>
            <a:ext cx="7330901" cy="2163762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Where in the World is My </a:t>
            </a:r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Data?</a:t>
            </a:r>
            <a:b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Sudarshan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Kadambi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Jianjun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Chen, 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Brian F.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Cooper, 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David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Lomax, Raghu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Ramakrishnan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Adam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Silberstein, 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Erwin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Tam, 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Hector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Garcia-Molina; VLDB 2011</a:t>
            </a:r>
            <a:endParaRPr lang="en-US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defRPr/>
            </a:pPr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Distributed object/tuple store for Yahoo!</a:t>
            </a:r>
          </a:p>
        </p:txBody>
      </p:sp>
      <p:pic>
        <p:nvPicPr>
          <p:cNvPr id="7680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6" t="-2" r="8003" b="38348"/>
          <a:stretch>
            <a:fillRect/>
          </a:stretch>
        </p:blipFill>
        <p:spPr bwMode="auto">
          <a:xfrm>
            <a:off x="1043608" y="3465091"/>
            <a:ext cx="8021638" cy="291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97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63" y="1239838"/>
            <a:ext cx="8018462" cy="1341437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Issue: Where to locate data</a:t>
            </a:r>
          </a:p>
          <a:p>
            <a:pPr>
              <a:defRPr/>
            </a:pPr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Issue: What and where to replicate</a:t>
            </a:r>
          </a:p>
        </p:txBody>
      </p:sp>
      <p:pic>
        <p:nvPicPr>
          <p:cNvPr id="77831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6" t="-2" r="8003" b="38348"/>
          <a:stretch>
            <a:fillRect/>
          </a:stretch>
        </p:blipFill>
        <p:spPr bwMode="auto">
          <a:xfrm>
            <a:off x="1403648" y="2963863"/>
            <a:ext cx="7208540" cy="291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87622" y="447675"/>
            <a:ext cx="7259465" cy="768350"/>
          </a:xfrm>
        </p:spPr>
        <p:txBody>
          <a:bodyPr/>
          <a:lstStyle/>
          <a:p>
            <a:r>
              <a:rPr lang="en-US" altLang="x-none"/>
              <a:t>Case Study: PNUTS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66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Conclusions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2533" name="TextBox 5"/>
          <p:cNvSpPr txBox="1">
            <a:spLocks noChangeArrowheads="1"/>
          </p:cNvSpPr>
          <p:nvPr/>
        </p:nvSpPr>
        <p:spPr bwMode="auto">
          <a:xfrm>
            <a:off x="1357313" y="1928813"/>
            <a:ext cx="6929437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6000">
                <a:latin typeface="Gill Sans MT" charset="0"/>
                <a:ea typeface="华文中宋" charset="-122"/>
              </a:rPr>
              <a:t>DDB design is still</a:t>
            </a:r>
            <a:br>
              <a:rPr lang="en-US" altLang="zh-CN" sz="6000">
                <a:latin typeface="Gill Sans MT" charset="0"/>
                <a:ea typeface="华文中宋" charset="-122"/>
              </a:rPr>
            </a:br>
            <a:r>
              <a:rPr lang="en-US" altLang="zh-CN" sz="20000">
                <a:solidFill>
                  <a:srgbClr val="C00000"/>
                </a:solidFill>
                <a:latin typeface="Gill Sans MT" charset="0"/>
                <a:ea typeface="华文中宋" charset="-122"/>
              </a:rPr>
              <a:t>OPEN</a:t>
            </a:r>
            <a:endParaRPr lang="zh-CN" altLang="en-US" sz="20000">
              <a:solidFill>
                <a:srgbClr val="C0000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88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2712</TotalTime>
  <Words>3291</Words>
  <Application>Microsoft Macintosh PowerPoint</Application>
  <PresentationFormat>On-screen Show (4:3)</PresentationFormat>
  <Paragraphs>1090</Paragraphs>
  <Slides>97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97</vt:i4>
      </vt:variant>
    </vt:vector>
  </HeadingPairs>
  <TitlesOfParts>
    <vt:vector size="115" baseType="lpstr">
      <vt:lpstr>Calibri</vt:lpstr>
      <vt:lpstr>Cambria Math</vt:lpstr>
      <vt:lpstr>Courier New</vt:lpstr>
      <vt:lpstr>Gill Sans MT</vt:lpstr>
      <vt:lpstr>Old English Text MT</vt:lpstr>
      <vt:lpstr>Symbol</vt:lpstr>
      <vt:lpstr>Tahoma</vt:lpstr>
      <vt:lpstr>Times New Roman</vt:lpstr>
      <vt:lpstr>Verdana</vt:lpstr>
      <vt:lpstr>Wingdings</vt:lpstr>
      <vt:lpstr>Wingdings 2</vt:lpstr>
      <vt:lpstr>ZapfDingbats</vt:lpstr>
      <vt:lpstr>华文中宋</vt:lpstr>
      <vt:lpstr>宋体</vt:lpstr>
      <vt:lpstr>Arial</vt:lpstr>
      <vt:lpstr>Solstice</vt:lpstr>
      <vt:lpstr>Equation</vt:lpstr>
      <vt:lpstr>Worksheet</vt:lpstr>
      <vt:lpstr>Distributed Database Systems</vt:lpstr>
      <vt:lpstr>Introduction</vt:lpstr>
      <vt:lpstr>5.1.1 Top-down design process</vt:lpstr>
      <vt:lpstr>PowerPoint Presentation</vt:lpstr>
      <vt:lpstr>5.1.2 Bottom-up design process</vt:lpstr>
      <vt:lpstr>5.2 Distribution Design Issues</vt:lpstr>
      <vt:lpstr>Fragmentation Alternatives</vt:lpstr>
      <vt:lpstr>Example Queries</vt:lpstr>
      <vt:lpstr>Reasons for Fragmentation</vt:lpstr>
      <vt:lpstr>Fragmentation</vt:lpstr>
      <vt:lpstr>Fragmentation</vt:lpstr>
      <vt:lpstr>Fragmentation</vt:lpstr>
      <vt:lpstr>Horizontal Fragmentation</vt:lpstr>
      <vt:lpstr>Primary Horizontal Fragmentation</vt:lpstr>
      <vt:lpstr>Primary Horizontal Fragmentation</vt:lpstr>
      <vt:lpstr>Round Robin</vt:lpstr>
      <vt:lpstr> Hash partitioning</vt:lpstr>
      <vt:lpstr> Range partitioning</vt:lpstr>
      <vt:lpstr>Good Fragmentations?</vt:lpstr>
      <vt:lpstr>Good Fragmentations?</vt:lpstr>
      <vt:lpstr>5.2.3 Correctness for Rules of Fragmentation</vt:lpstr>
      <vt:lpstr>Fragmentation Properties</vt:lpstr>
      <vt:lpstr>Fragmentation Properties</vt:lpstr>
      <vt:lpstr>Example of auto-generation</vt:lpstr>
      <vt:lpstr>Minterm predicates (part I)</vt:lpstr>
      <vt:lpstr>Minterm predicates (part I)</vt:lpstr>
      <vt:lpstr>Minterm predicates (part 2)</vt:lpstr>
      <vt:lpstr>Minterm predicates (part 2)</vt:lpstr>
      <vt:lpstr>Final fragments</vt:lpstr>
      <vt:lpstr>Match Access Patterns</vt:lpstr>
      <vt:lpstr>Example</vt:lpstr>
      <vt:lpstr>Which one is better?</vt:lpstr>
      <vt:lpstr>How should we analyze it?</vt:lpstr>
      <vt:lpstr>Problem Formulation</vt:lpstr>
      <vt:lpstr>Problem Formulation</vt:lpstr>
      <vt:lpstr>Problem Formulation</vt:lpstr>
      <vt:lpstr>Application Information</vt:lpstr>
      <vt:lpstr>Application Information</vt:lpstr>
      <vt:lpstr>Application Information</vt:lpstr>
      <vt:lpstr>Primary Horizontal Fragmentation</vt:lpstr>
      <vt:lpstr>Primary Horizontal Fragmentation</vt:lpstr>
      <vt:lpstr>Primary Horizontal Fragmentation - First Step</vt:lpstr>
      <vt:lpstr>Completeness</vt:lpstr>
      <vt:lpstr>Completeness</vt:lpstr>
      <vt:lpstr>Completeness</vt:lpstr>
      <vt:lpstr>Completeness</vt:lpstr>
      <vt:lpstr>Minimanity</vt:lpstr>
      <vt:lpstr>A rule for COM_MIN algorithm</vt:lpstr>
      <vt:lpstr>Primary Horizontal Fragmentation - 2nd Step</vt:lpstr>
      <vt:lpstr>Primary Horizontal Fragmentation - 3rd Step</vt:lpstr>
      <vt:lpstr>PowerPoint Presentation</vt:lpstr>
      <vt:lpstr>Algorithm for PHORIZONTAL</vt:lpstr>
      <vt:lpstr>Example for Primary Horizontal Fragmentation</vt:lpstr>
      <vt:lpstr>Example for Primary Horizontal Fragmentation</vt:lpstr>
      <vt:lpstr>Example for Primary Horizontal Fragmentation</vt:lpstr>
      <vt:lpstr>Example for Primary Horizontal Fragmentation</vt:lpstr>
      <vt:lpstr>Example for Primary Horizontal Fragmentation</vt:lpstr>
      <vt:lpstr>Example for Primary Horizontal Fragmentation</vt:lpstr>
      <vt:lpstr>Example for Primary Horizontal Fragmentation</vt:lpstr>
      <vt:lpstr>Derived Horizontal Fragmentation</vt:lpstr>
      <vt:lpstr>Problem Formulation</vt:lpstr>
      <vt:lpstr>Fragmentation Alternatives</vt:lpstr>
      <vt:lpstr>Problem Formulation</vt:lpstr>
      <vt:lpstr>Derived Horizontal Fragmentation</vt:lpstr>
      <vt:lpstr>Check for Correctness</vt:lpstr>
      <vt:lpstr>Check for Correctness</vt:lpstr>
      <vt:lpstr>Checking for Correctness</vt:lpstr>
      <vt:lpstr>Checking completeness</vt:lpstr>
      <vt:lpstr>Check for Correctness</vt:lpstr>
      <vt:lpstr>Check for Correctness</vt:lpstr>
      <vt:lpstr>PowerPoint Presentation</vt:lpstr>
      <vt:lpstr>Vertical Fragmentation</vt:lpstr>
      <vt:lpstr>Vertical fragmentation</vt:lpstr>
      <vt:lpstr>Properties:   R[T]  Ri[Ti] </vt:lpstr>
      <vt:lpstr>PowerPoint Presentation</vt:lpstr>
      <vt:lpstr>PowerPoint Presentation</vt:lpstr>
      <vt:lpstr>PowerPoint Presentation</vt:lpstr>
      <vt:lpstr> How do we decide what attributes     are grouped with which?</vt:lpstr>
      <vt:lpstr>Attribute affinity matrix</vt:lpstr>
      <vt:lpstr>Attribute affinity matrix</vt:lpstr>
      <vt:lpstr>Allocation</vt:lpstr>
      <vt:lpstr>Example of Allocation</vt:lpstr>
      <vt:lpstr>Issues</vt:lpstr>
      <vt:lpstr>Allocation Problem</vt:lpstr>
      <vt:lpstr>Optimization problem:</vt:lpstr>
      <vt:lpstr>Example: Single fragment F</vt:lpstr>
      <vt:lpstr>Scenario - Read cost</vt:lpstr>
      <vt:lpstr>Write cost</vt:lpstr>
      <vt:lpstr>Scenario - write cost</vt:lpstr>
      <vt:lpstr>Storage cost:</vt:lpstr>
      <vt:lpstr>Target function:</vt:lpstr>
      <vt:lpstr>Can add more complications:</vt:lpstr>
      <vt:lpstr>A Simple Formulation of the Cost Problem</vt:lpstr>
      <vt:lpstr>A Simple Formulation of the Cost Problem</vt:lpstr>
      <vt:lpstr>Case Study: PNUTS</vt:lpstr>
      <vt:lpstr>Case Study: PNUTS</vt:lpstr>
      <vt:lpstr>Conclusions</vt:lpstr>
    </vt:vector>
  </TitlesOfParts>
  <Company>DB Group, Tsinghua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Systems</dc:title>
  <dc:creator>Hao Wu</dc:creator>
  <cp:lastModifiedBy>范 举</cp:lastModifiedBy>
  <cp:revision>235</cp:revision>
  <dcterms:created xsi:type="dcterms:W3CDTF">2007-09-19T09:41:51Z</dcterms:created>
  <dcterms:modified xsi:type="dcterms:W3CDTF">2020-09-30T11:04:53Z</dcterms:modified>
</cp:coreProperties>
</file>