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  <p:sldMasterId id="2147483723" r:id="rId2"/>
  </p:sldMasterIdLst>
  <p:notesMasterIdLst>
    <p:notesMasterId r:id="rId30"/>
  </p:notesMasterIdLst>
  <p:sldIdLst>
    <p:sldId id="257" r:id="rId3"/>
    <p:sldId id="288" r:id="rId4"/>
    <p:sldId id="281" r:id="rId5"/>
    <p:sldId id="289" r:id="rId6"/>
    <p:sldId id="401" r:id="rId7"/>
    <p:sldId id="319" r:id="rId8"/>
    <p:sldId id="320" r:id="rId9"/>
    <p:sldId id="318" r:id="rId10"/>
    <p:sldId id="310" r:id="rId11"/>
    <p:sldId id="402" r:id="rId12"/>
    <p:sldId id="393" r:id="rId13"/>
    <p:sldId id="394" r:id="rId14"/>
    <p:sldId id="354" r:id="rId15"/>
    <p:sldId id="395" r:id="rId16"/>
    <p:sldId id="396" r:id="rId17"/>
    <p:sldId id="398" r:id="rId18"/>
    <p:sldId id="400" r:id="rId19"/>
    <p:sldId id="388" r:id="rId20"/>
    <p:sldId id="389" r:id="rId21"/>
    <p:sldId id="390" r:id="rId22"/>
    <p:sldId id="391" r:id="rId23"/>
    <p:sldId id="392" r:id="rId24"/>
    <p:sldId id="403" r:id="rId25"/>
    <p:sldId id="316" r:id="rId26"/>
    <p:sldId id="311" r:id="rId27"/>
    <p:sldId id="305" r:id="rId28"/>
    <p:sldId id="276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sel 泡泡" initials="c泡" lastIdx="1" clrIdx="0">
    <p:extLst>
      <p:ext uri="{19B8F6BF-5375-455C-9EA6-DF929625EA0E}">
        <p15:presenceInfo xmlns:p15="http://schemas.microsoft.com/office/powerpoint/2012/main" userId="3f9ee8349ff0d5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E3E8EB"/>
    <a:srgbClr val="365FAA"/>
    <a:srgbClr val="70AD47"/>
    <a:srgbClr val="2C4E8C"/>
    <a:srgbClr val="F0E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7" autoAdjust="0"/>
    <p:restoredTop sz="95991" autoAdjust="0"/>
  </p:normalViewPr>
  <p:slideViewPr>
    <p:cSldViewPr snapToGrid="0">
      <p:cViewPr varScale="1">
        <p:scale>
          <a:sx n="63" d="100"/>
          <a:sy n="63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25275-CA03-46FE-B80C-445395B2C8CD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E3C26-C9FA-4C5A-B7DA-41A22523D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998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38F2-3305-4C22-9B5A-A49DD87C04C9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A4551-B4A5-4086-9E2E-244AFBB2623F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98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C5557-10E0-496E-A63B-9C7EDE79277C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33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4FE9-B99F-46B8-A8CA-6248F2ACAEB6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27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1" y="409579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4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  <p:extLst>
      <p:ext uri="{BB962C8B-B14F-4D97-AF65-F5344CB8AC3E}">
        <p14:creationId xmlns:p14="http://schemas.microsoft.com/office/powerpoint/2010/main" val="275635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458B6-8FAB-43F4-AB98-984213B4A39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17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7213F-438E-44A7-96FA-FE38CFBB970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76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689E-816E-49EB-AC38-B025D0F0774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79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9088-B2DE-4031-B3F8-D789D326B2E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874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CCE18-B9E1-4E26-9EB6-8C71E4514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20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C956-EF25-404E-8532-74F0AA4A30B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96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879F-9395-47E3-B570-3B68ACA28704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33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62EF-D0E9-4993-A2F8-BC381DD4EB0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35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12C0F-C2B0-40ED-88A5-EC725640717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292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9E2A-374B-4BA5-8A0C-312F68F405B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08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5CD4-F951-47E0-B77E-1F3B68B9087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67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073A-5BF8-47BD-8063-C954C31052F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6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1161-8046-4A9E-A9A7-B1BD13284AAA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9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7919-AFE6-44D1-AA85-0F7B17B5FCFD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8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D56D-7B57-4664-A62B-9A32B28D0938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89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B9CF1-5319-49F9-A099-78DC87C05EF2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4A089-4751-4D9F-AB70-D89126264DE7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3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" y="409579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/>
          </p:nvPr>
        </p:nvSpPr>
        <p:spPr>
          <a:xfrm>
            <a:off x="216000" y="392984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8"/>
          <p:cNvSpPr>
            <a:spLocks noGrp="1"/>
          </p:cNvSpPr>
          <p:nvPr>
            <p:ph type="body" sz="quarter" idx="11"/>
          </p:nvPr>
        </p:nvSpPr>
        <p:spPr>
          <a:xfrm>
            <a:off x="216000" y="712622"/>
            <a:ext cx="6557333" cy="32330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16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1" y="409579"/>
            <a:ext cx="124800" cy="550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13AD17-B876-4105-BBB8-838B0DFF152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2F1A299-DDAD-4757-BD1E-38087BF04A74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489A42-B28F-4268-BAF8-B9AD6AC65EE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36F5D7-CF16-40F1-8E51-C100F380A8E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6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72C02-AB1D-439B-ADD4-3B1C93927597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6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57730-A4C2-470C-8526-45A9F393E101}" type="datetime1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22C5-DF54-4BD7-B776-8C19CDAF53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2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69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78EC8-7365-43A0-B15A-2076EA27894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2020/11/11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1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emf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3477332" y="2598003"/>
            <a:ext cx="5237331" cy="972297"/>
            <a:chOff x="1953327" y="2269009"/>
            <a:chExt cx="5237331" cy="972297"/>
          </a:xfrm>
        </p:grpSpPr>
        <p:sp>
          <p:nvSpPr>
            <p:cNvPr id="11" name="矩形 10"/>
            <p:cNvSpPr/>
            <p:nvPr/>
          </p:nvSpPr>
          <p:spPr>
            <a:xfrm>
              <a:off x="1953327" y="2269009"/>
              <a:ext cx="5237331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4800" b="1" dirty="0">
                  <a:solidFill>
                    <a:schemeClr val="accent1"/>
                  </a:solidFill>
                  <a:latin typeface="+mj-ea"/>
                  <a:ea typeface="+mj-ea"/>
                </a:rPr>
                <a:t>DDBS MIDTERM</a:t>
              </a:r>
              <a:endParaRPr lang="zh-CN" altLang="en-US" sz="4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cxnSp>
          <p:nvCxnSpPr>
            <p:cNvPr id="14" name="直接连接符 13"/>
            <p:cNvCxnSpPr>
              <a:cxnSpLocks/>
            </p:cNvCxnSpPr>
            <p:nvPr/>
          </p:nvCxnSpPr>
          <p:spPr>
            <a:xfrm>
              <a:off x="2258082" y="3241306"/>
              <a:ext cx="46278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/>
          <p:nvPr/>
        </p:nvSpPr>
        <p:spPr>
          <a:xfrm>
            <a:off x="10401028" y="6016314"/>
            <a:ext cx="9444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2020.11.11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DB2F41-3DB1-4965-95C6-CF42B21C7891}"/>
              </a:ext>
            </a:extLst>
          </p:cNvPr>
          <p:cNvSpPr/>
          <p:nvPr/>
        </p:nvSpPr>
        <p:spPr>
          <a:xfrm>
            <a:off x="4158714" y="4431012"/>
            <a:ext cx="60520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Reporter: Jiang LY(Leader), Sun WH, Li JY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, Zhang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T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E940EA-8A2F-42A7-9211-351F8C3F5EDE}"/>
              </a:ext>
            </a:extLst>
          </p:cNvPr>
          <p:cNvSpPr/>
          <p:nvPr/>
        </p:nvSpPr>
        <p:spPr>
          <a:xfrm>
            <a:off x="3644445" y="3711601"/>
            <a:ext cx="4903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Distributed Database System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07929-905A-4541-BA8C-E5F39E1071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60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977871" y="2438505"/>
            <a:ext cx="2942651" cy="908149"/>
            <a:chOff x="724622" y="2754240"/>
            <a:chExt cx="2942651" cy="908149"/>
          </a:xfrm>
        </p:grpSpPr>
        <p:sp>
          <p:nvSpPr>
            <p:cNvPr id="4" name="矩形 3"/>
            <p:cNvSpPr/>
            <p:nvPr/>
          </p:nvSpPr>
          <p:spPr>
            <a:xfrm>
              <a:off x="724622" y="2754240"/>
              <a:ext cx="2835669" cy="5656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b="1" dirty="0">
                  <a:solidFill>
                    <a:schemeClr val="accent1"/>
                  </a:solidFill>
                  <a:latin typeface="+mj-ea"/>
                  <a:ea typeface="+mj-ea"/>
                </a:rPr>
                <a:t>Query tree</a:t>
              </a:r>
              <a:endParaRPr lang="zh-CN" altLang="en-US" sz="2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31604" y="3354612"/>
              <a:ext cx="28356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Generate sql query tree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31604" y="3360206"/>
              <a:ext cx="2146763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0" y="3702702"/>
            <a:ext cx="12192000" cy="874250"/>
            <a:chOff x="-13448" y="3662361"/>
            <a:chExt cx="9157448" cy="874250"/>
          </a:xfrm>
        </p:grpSpPr>
        <p:sp>
          <p:nvSpPr>
            <p:cNvPr id="14" name="任意多边形 13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BB14B1-D9BE-4127-9618-02CD3492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3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1724131" y="1744216"/>
            <a:ext cx="0" cy="3812611"/>
          </a:xfrm>
          <a:prstGeom prst="line">
            <a:avLst/>
          </a:prstGeom>
          <a:ln>
            <a:gradFill>
              <a:gsLst>
                <a:gs pos="21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0E0C4A-BC61-4379-8D3D-EF63065DF33D}"/>
              </a:ext>
            </a:extLst>
          </p:cNvPr>
          <p:cNvSpPr txBox="1"/>
          <p:nvPr/>
        </p:nvSpPr>
        <p:spPr>
          <a:xfrm>
            <a:off x="2323323" y="1744216"/>
            <a:ext cx="511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Steps to generate optimized query tree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2E484E4-F825-4024-9840-AE3D69CCA835}"/>
              </a:ext>
            </a:extLst>
          </p:cNvPr>
          <p:cNvSpPr txBox="1"/>
          <p:nvPr/>
        </p:nvSpPr>
        <p:spPr>
          <a:xfrm>
            <a:off x="2690427" y="2466446"/>
            <a:ext cx="7777442" cy="236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</a:rPr>
              <a:t>Find fragments of all participant relations and corresponding participant attributes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</a:rPr>
              <a:t>Pruning Vertical Fragments according to participant attributes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</a:rPr>
              <a:t>Do Selection according to non-join predicates in “Where” and pruning empty fragments after selection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</a:rPr>
              <a:t>Do Projection on later involving attributes</a:t>
            </a:r>
            <a:endParaRPr lang="zh-CN" altLang="zh-CN" sz="1800" dirty="0">
              <a:latin typeface="+mn-ea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6D22C403-3121-45CF-91A0-3C2D8134FC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842" y="514015"/>
            <a:ext cx="1995562" cy="416571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Core Ideas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4AC843-FB94-4F67-9288-79868AA4ED0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75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1724131" y="1744216"/>
            <a:ext cx="0" cy="3812611"/>
          </a:xfrm>
          <a:prstGeom prst="line">
            <a:avLst/>
          </a:prstGeom>
          <a:ln>
            <a:gradFill>
              <a:gsLst>
                <a:gs pos="21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0E0C4A-BC61-4379-8D3D-EF63065DF33D}"/>
              </a:ext>
            </a:extLst>
          </p:cNvPr>
          <p:cNvSpPr txBox="1"/>
          <p:nvPr/>
        </p:nvSpPr>
        <p:spPr>
          <a:xfrm>
            <a:off x="2323323" y="1744216"/>
            <a:ext cx="511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Steps to generate optimized query tree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2E484E4-F825-4024-9840-AE3D69CCA835}"/>
              </a:ext>
            </a:extLst>
          </p:cNvPr>
          <p:cNvSpPr txBox="1"/>
          <p:nvPr/>
        </p:nvSpPr>
        <p:spPr>
          <a:xfrm>
            <a:off x="2780575" y="2435374"/>
            <a:ext cx="6630850" cy="2138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altLang="zh-CN" dirty="0">
                <a:latin typeface="+mn-ea"/>
              </a:rPr>
              <a:t>J</a:t>
            </a:r>
            <a:r>
              <a:rPr lang="fr-FR" altLang="zh-CN" sz="1800" dirty="0">
                <a:latin typeface="+mn-ea"/>
              </a:rPr>
              <a:t>oin Vertical Fragments.(Algorithm 1)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fr-FR" altLang="zh-CN" dirty="0">
                <a:latin typeface="+mn-ea"/>
              </a:rPr>
              <a:t>J</a:t>
            </a:r>
            <a:r>
              <a:rPr lang="fr-FR" altLang="zh-CN" sz="1800" dirty="0">
                <a:latin typeface="+mn-ea"/>
              </a:rPr>
              <a:t>oin different relations.(Algorithm 2)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</a:rPr>
              <a:t>Do Projection on eventual output attributes.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</a:rPr>
              <a:t>Union all resulting fragments(Algorithm 3)</a:t>
            </a:r>
            <a:endParaRPr lang="fr-FR" altLang="zh-CN" sz="1800" dirty="0">
              <a:latin typeface="+mn-ea"/>
            </a:endParaRP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zh-CN" altLang="zh-CN" sz="1800" dirty="0">
              <a:latin typeface="+mn-ea"/>
            </a:endParaRP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6D22C403-3121-45CF-91A0-3C2D8134FC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566" y="514017"/>
            <a:ext cx="1995562" cy="416571"/>
          </a:xfrm>
        </p:spPr>
        <p:txBody>
          <a:bodyPr>
            <a:normAutofit lnSpcReduction="10000"/>
          </a:bodyPr>
          <a:lstStyle/>
          <a:p>
            <a:r>
              <a:rPr lang="en-US" altLang="zh-CN" sz="2400" b="1" dirty="0"/>
              <a:t>Core Ideas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6D6D975-2705-4A57-9A0A-1CC6A11A2D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00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EFD267E1-665C-4213-B17D-24B4CC3CFD0B}"/>
              </a:ext>
            </a:extLst>
          </p:cNvPr>
          <p:cNvSpPr txBox="1">
            <a:spLocks/>
          </p:cNvSpPr>
          <p:nvPr/>
        </p:nvSpPr>
        <p:spPr>
          <a:xfrm>
            <a:off x="188426" y="535030"/>
            <a:ext cx="2108732" cy="393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+mj-lt"/>
                <a:sym typeface="+mn-ea"/>
              </a:rPr>
              <a:t>Algorithm 1</a:t>
            </a:r>
            <a:endParaRPr lang="en-US" altLang="zh-CN" b="1" dirty="0">
              <a:latin typeface="+mj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AC9E0A-296D-442F-86CE-A1A34DCF79E8}"/>
              </a:ext>
            </a:extLst>
          </p:cNvPr>
          <p:cNvCxnSpPr>
            <a:cxnSpLocks/>
          </p:cNvCxnSpPr>
          <p:nvPr/>
        </p:nvCxnSpPr>
        <p:spPr>
          <a:xfrm>
            <a:off x="4094106" y="1734886"/>
            <a:ext cx="0" cy="3812611"/>
          </a:xfrm>
          <a:prstGeom prst="line">
            <a:avLst/>
          </a:prstGeom>
          <a:ln>
            <a:gradFill>
              <a:gsLst>
                <a:gs pos="21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7846735-BF66-43B9-A176-F33FBEC99F24}"/>
              </a:ext>
            </a:extLst>
          </p:cNvPr>
          <p:cNvSpPr txBox="1"/>
          <p:nvPr/>
        </p:nvSpPr>
        <p:spPr>
          <a:xfrm>
            <a:off x="723423" y="3028889"/>
            <a:ext cx="33706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65FAA"/>
                </a:solidFill>
                <a:latin typeface="+mj-lt"/>
              </a:rPr>
              <a:t>Join Vertical Fragments</a:t>
            </a:r>
            <a:endParaRPr lang="zh-CN" altLang="en-US" sz="2000" dirty="0">
              <a:solidFill>
                <a:srgbClr val="365FAA"/>
              </a:solidFill>
              <a:latin typeface="+mj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E598017-9A23-4BEE-BFD6-D5C960E2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92" y="1800925"/>
            <a:ext cx="4792980" cy="29718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26EC9B-E3AA-49E9-89E9-CC58457B84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EFD267E1-665C-4213-B17D-24B4CC3CFD0B}"/>
              </a:ext>
            </a:extLst>
          </p:cNvPr>
          <p:cNvSpPr txBox="1">
            <a:spLocks/>
          </p:cNvSpPr>
          <p:nvPr/>
        </p:nvSpPr>
        <p:spPr>
          <a:xfrm>
            <a:off x="188426" y="535030"/>
            <a:ext cx="2108732" cy="393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+mj-lt"/>
                <a:sym typeface="+mn-ea"/>
              </a:rPr>
              <a:t>Algorithm 2</a:t>
            </a:r>
            <a:endParaRPr lang="en-US" altLang="zh-CN" b="1" dirty="0">
              <a:latin typeface="+mj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AC9E0A-296D-442F-86CE-A1A34DCF79E8}"/>
              </a:ext>
            </a:extLst>
          </p:cNvPr>
          <p:cNvCxnSpPr>
            <a:cxnSpLocks/>
          </p:cNvCxnSpPr>
          <p:nvPr/>
        </p:nvCxnSpPr>
        <p:spPr>
          <a:xfrm>
            <a:off x="4094106" y="1734886"/>
            <a:ext cx="0" cy="3812611"/>
          </a:xfrm>
          <a:prstGeom prst="line">
            <a:avLst/>
          </a:prstGeom>
          <a:ln>
            <a:gradFill>
              <a:gsLst>
                <a:gs pos="21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7846735-BF66-43B9-A176-F33FBEC99F24}"/>
              </a:ext>
            </a:extLst>
          </p:cNvPr>
          <p:cNvSpPr txBox="1"/>
          <p:nvPr/>
        </p:nvSpPr>
        <p:spPr>
          <a:xfrm>
            <a:off x="851420" y="2721113"/>
            <a:ext cx="25623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65FAA"/>
                </a:solidFill>
                <a:latin typeface="+mj-lt"/>
              </a:rPr>
              <a:t>Join Fragments of different relations</a:t>
            </a:r>
            <a:endParaRPr lang="zh-CN" altLang="en-US" sz="2000" dirty="0">
              <a:solidFill>
                <a:srgbClr val="365FAA"/>
              </a:solidFill>
              <a:latin typeface="+mj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AE3739C-5154-4F70-A596-1AFEEB1F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529" y="1718309"/>
            <a:ext cx="4800600" cy="342138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FAADE01-26F9-45B1-B41D-F67FC0F09B3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16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EFD267E1-665C-4213-B17D-24B4CC3CFD0B}"/>
              </a:ext>
            </a:extLst>
          </p:cNvPr>
          <p:cNvSpPr txBox="1">
            <a:spLocks/>
          </p:cNvSpPr>
          <p:nvPr/>
        </p:nvSpPr>
        <p:spPr>
          <a:xfrm>
            <a:off x="188425" y="404401"/>
            <a:ext cx="2108732" cy="393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+mj-lt"/>
                <a:sym typeface="+mn-ea"/>
              </a:rPr>
              <a:t>Algorithm 2</a:t>
            </a:r>
            <a:endParaRPr lang="en-US" altLang="zh-CN" b="1" dirty="0">
              <a:latin typeface="+mj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AC9E0A-296D-442F-86CE-A1A34DCF79E8}"/>
              </a:ext>
            </a:extLst>
          </p:cNvPr>
          <p:cNvCxnSpPr>
            <a:cxnSpLocks/>
          </p:cNvCxnSpPr>
          <p:nvPr/>
        </p:nvCxnSpPr>
        <p:spPr>
          <a:xfrm>
            <a:off x="4341756" y="1734886"/>
            <a:ext cx="0" cy="3812611"/>
          </a:xfrm>
          <a:prstGeom prst="line">
            <a:avLst/>
          </a:prstGeom>
          <a:ln>
            <a:gradFill>
              <a:gsLst>
                <a:gs pos="21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AE3739C-5154-4F70-A596-1AFEEB1F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7" y="2108591"/>
            <a:ext cx="3742863" cy="26675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8903C25-7AD6-4924-8BCD-8F0C415D719C}"/>
              </a:ext>
            </a:extLst>
          </p:cNvPr>
          <p:cNvSpPr txBox="1"/>
          <p:nvPr/>
        </p:nvSpPr>
        <p:spPr>
          <a:xfrm>
            <a:off x="4625513" y="2271539"/>
            <a:ext cx="7292338" cy="2122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Step1. Find Rp as the largest Ri</a:t>
            </a:r>
            <a:endParaRPr lang="zh-CN" altLang="zh-CN" dirty="0">
              <a:latin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Step2.Decide the number of processing sites: k </a:t>
            </a:r>
          </a:p>
          <a:p>
            <a:pPr marL="2857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(A site is selected as a processing site only if the amount 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of data it must receive is smaller than it would have to send </a:t>
            </a:r>
            <a:r>
              <a:rPr lang="en-US" altLang="zh-CN" dirty="0">
                <a:sym typeface="+mn-ea"/>
              </a:rPr>
              <a:t>if it were not a processing site.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)</a:t>
            </a:r>
            <a:endParaRPr lang="en-US" altLang="zh-CN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C6C2BD-8214-4D85-9A8E-668DD041987E}"/>
              </a:ext>
            </a:extLst>
          </p:cNvPr>
          <p:cNvSpPr txBox="1"/>
          <p:nvPr/>
        </p:nvSpPr>
        <p:spPr>
          <a:xfrm>
            <a:off x="266700" y="4890117"/>
            <a:ext cx="6022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.g. p=k=3</a:t>
            </a:r>
          </a:p>
          <a:p>
            <a:r>
              <a:rPr lang="en-US" altLang="zh-CN" sz="1200" dirty="0"/>
              <a:t>Notice that when k=1</a:t>
            </a:r>
          </a:p>
          <a:p>
            <a:r>
              <a:rPr lang="en-US" altLang="zh-CN" sz="1200" dirty="0"/>
              <a:t>it is similar to vertical situation in broadcasting network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0D27F2-262D-4313-AB1E-CBEE724C92F5}"/>
              </a:ext>
            </a:extLst>
          </p:cNvPr>
          <p:cNvSpPr txBox="1"/>
          <p:nvPr/>
        </p:nvSpPr>
        <p:spPr>
          <a:xfrm>
            <a:off x="188425" y="741212"/>
            <a:ext cx="43004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65FAA"/>
                </a:solidFill>
                <a:latin typeface="+mj-lt"/>
              </a:rPr>
              <a:t>Join Fragments of different relations</a:t>
            </a:r>
            <a:endParaRPr lang="zh-CN" altLang="en-US" sz="1600" dirty="0">
              <a:solidFill>
                <a:srgbClr val="365FAA"/>
              </a:solidFill>
              <a:latin typeface="+mj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E92EA9A-6A8D-4E61-92F9-AA237F1B463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43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EFD267E1-665C-4213-B17D-24B4CC3CFD0B}"/>
              </a:ext>
            </a:extLst>
          </p:cNvPr>
          <p:cNvSpPr txBox="1">
            <a:spLocks/>
          </p:cNvSpPr>
          <p:nvPr/>
        </p:nvSpPr>
        <p:spPr>
          <a:xfrm>
            <a:off x="188426" y="535030"/>
            <a:ext cx="2108732" cy="393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+mj-lt"/>
                <a:sym typeface="+mn-ea"/>
              </a:rPr>
              <a:t>Algorithm 2</a:t>
            </a:r>
            <a:endParaRPr lang="en-US" altLang="zh-CN" b="1" dirty="0">
              <a:latin typeface="+mj-lt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AC9E0A-296D-442F-86CE-A1A34DCF79E8}"/>
              </a:ext>
            </a:extLst>
          </p:cNvPr>
          <p:cNvCxnSpPr>
            <a:cxnSpLocks/>
          </p:cNvCxnSpPr>
          <p:nvPr/>
        </p:nvCxnSpPr>
        <p:spPr>
          <a:xfrm>
            <a:off x="4341756" y="1734886"/>
            <a:ext cx="0" cy="3812611"/>
          </a:xfrm>
          <a:prstGeom prst="line">
            <a:avLst/>
          </a:prstGeom>
          <a:ln>
            <a:gradFill>
              <a:gsLst>
                <a:gs pos="21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9AE3739C-5154-4F70-A596-1AFEEB1F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7" y="2108591"/>
            <a:ext cx="3742863" cy="26675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AC6C2BD-8214-4D85-9A8E-668DD041987E}"/>
              </a:ext>
            </a:extLst>
          </p:cNvPr>
          <p:cNvSpPr txBox="1"/>
          <p:nvPr/>
        </p:nvSpPr>
        <p:spPr>
          <a:xfrm>
            <a:off x="266700" y="4890117"/>
            <a:ext cx="6022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.g. p=k=3</a:t>
            </a:r>
          </a:p>
          <a:p>
            <a:r>
              <a:rPr lang="en-US" altLang="zh-CN" sz="1200" dirty="0"/>
              <a:t>Notice that when k=1</a:t>
            </a:r>
          </a:p>
          <a:p>
            <a:r>
              <a:rPr lang="en-US" altLang="zh-CN" sz="1200" dirty="0"/>
              <a:t>it is similar to vertical situation in broadcasting network</a:t>
            </a:r>
            <a:endParaRPr lang="zh-CN" altLang="en-US" sz="12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F73F9A8-E768-4C6C-92B1-7775729E8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782" y="2108591"/>
            <a:ext cx="58769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C01018-9F1B-42DB-B714-42A6F83920A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2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07F86488-76DC-40D8-AB61-0CFD3A800337}"/>
              </a:ext>
            </a:extLst>
          </p:cNvPr>
          <p:cNvSpPr txBox="1">
            <a:spLocks/>
          </p:cNvSpPr>
          <p:nvPr/>
        </p:nvSpPr>
        <p:spPr>
          <a:xfrm>
            <a:off x="144534" y="536430"/>
            <a:ext cx="2108732" cy="3939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latin typeface="+mj-lt"/>
                <a:sym typeface="+mn-ea"/>
              </a:rPr>
              <a:t>Algorithm 3</a:t>
            </a:r>
            <a:endParaRPr lang="en-US" altLang="zh-CN" b="1" dirty="0">
              <a:latin typeface="+mj-lt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68A52BE-2A68-4E55-A610-4BBBCD067689}"/>
              </a:ext>
            </a:extLst>
          </p:cNvPr>
          <p:cNvCxnSpPr>
            <a:cxnSpLocks/>
          </p:cNvCxnSpPr>
          <p:nvPr/>
        </p:nvCxnSpPr>
        <p:spPr>
          <a:xfrm>
            <a:off x="4341756" y="1734886"/>
            <a:ext cx="0" cy="3812611"/>
          </a:xfrm>
          <a:prstGeom prst="line">
            <a:avLst/>
          </a:prstGeom>
          <a:ln>
            <a:gradFill>
              <a:gsLst>
                <a:gs pos="21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3081CE2-2D4A-46E3-B0B3-FE13624D31DB}"/>
              </a:ext>
            </a:extLst>
          </p:cNvPr>
          <p:cNvSpPr txBox="1"/>
          <p:nvPr/>
        </p:nvSpPr>
        <p:spPr>
          <a:xfrm>
            <a:off x="865708" y="2877359"/>
            <a:ext cx="29834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365FAA"/>
                </a:solidFill>
                <a:latin typeface="+mj-lt"/>
              </a:rPr>
              <a:t>Union all </a:t>
            </a:r>
          </a:p>
          <a:p>
            <a:r>
              <a:rPr lang="en-US" altLang="zh-CN" sz="2000" dirty="0">
                <a:solidFill>
                  <a:srgbClr val="365FAA"/>
                </a:solidFill>
                <a:latin typeface="+mj-lt"/>
              </a:rPr>
              <a:t>Resulting fragments</a:t>
            </a:r>
            <a:endParaRPr lang="zh-CN" altLang="en-US" sz="2000" dirty="0">
              <a:solidFill>
                <a:srgbClr val="365FAA"/>
              </a:solidFill>
              <a:latin typeface="+mj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64F214A-2343-4C4E-AC94-6E9C4F750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387" y="1655187"/>
            <a:ext cx="4354279" cy="3152229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05D98C1-0A74-447E-A73D-697BB8C13F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1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18524" y="499875"/>
            <a:ext cx="6557333" cy="416571"/>
          </a:xfrm>
        </p:spPr>
        <p:txBody>
          <a:bodyPr>
            <a:noAutofit/>
          </a:bodyPr>
          <a:lstStyle/>
          <a:p>
            <a:r>
              <a:rPr lang="en-US" altLang="zh-CN" b="1" dirty="0"/>
              <a:t>One Example </a:t>
            </a:r>
          </a:p>
        </p:txBody>
      </p:sp>
      <p:sp>
        <p:nvSpPr>
          <p:cNvPr id="2" name="乘号 1"/>
          <p:cNvSpPr/>
          <p:nvPr/>
        </p:nvSpPr>
        <p:spPr>
          <a:xfrm>
            <a:off x="7011563" y="2913633"/>
            <a:ext cx="552433" cy="458624"/>
          </a:xfrm>
          <a:prstGeom prst="mathMultiply">
            <a:avLst>
              <a:gd name="adj1" fmla="val 4254"/>
            </a:avLst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8DA3614-B824-4A60-9D16-B6962D9F6D97}"/>
              </a:ext>
            </a:extLst>
          </p:cNvPr>
          <p:cNvGrpSpPr/>
          <p:nvPr/>
        </p:nvGrpSpPr>
        <p:grpSpPr>
          <a:xfrm>
            <a:off x="403239" y="1944826"/>
            <a:ext cx="4857119" cy="2968347"/>
            <a:chOff x="319405" y="1649095"/>
            <a:chExt cx="6376670" cy="3896995"/>
          </a:xfrm>
        </p:grpSpPr>
        <p:pic>
          <p:nvPicPr>
            <p:cNvPr id="100" name="图片 9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19405" y="1649095"/>
              <a:ext cx="6376670" cy="389699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</p:pic>
        <p:sp>
          <p:nvSpPr>
            <p:cNvPr id="3" name="矩形 2"/>
            <p:cNvSpPr/>
            <p:nvPr/>
          </p:nvSpPr>
          <p:spPr>
            <a:xfrm>
              <a:off x="319405" y="4349313"/>
              <a:ext cx="6376670" cy="708852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E44202C-2F3C-4783-957F-BDFE589A83C8}"/>
              </a:ext>
            </a:extLst>
          </p:cNvPr>
          <p:cNvCxnSpPr>
            <a:cxnSpLocks/>
          </p:cNvCxnSpPr>
          <p:nvPr/>
        </p:nvCxnSpPr>
        <p:spPr>
          <a:xfrm>
            <a:off x="5592057" y="1528401"/>
            <a:ext cx="0" cy="4571046"/>
          </a:xfrm>
          <a:prstGeom prst="line">
            <a:avLst/>
          </a:prstGeom>
          <a:ln>
            <a:gradFill>
              <a:gsLst>
                <a:gs pos="21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0057367-480B-4F5E-B891-2BB36FF1E2AF}"/>
              </a:ext>
            </a:extLst>
          </p:cNvPr>
          <p:cNvSpPr txBox="1"/>
          <p:nvPr/>
        </p:nvSpPr>
        <p:spPr>
          <a:xfrm>
            <a:off x="5900057" y="1528401"/>
            <a:ext cx="5164608" cy="1291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+mn-ea"/>
              </a:rPr>
              <a:t>SELECT</a:t>
            </a:r>
            <a:r>
              <a:rPr lang="en-US" altLang="zh-CN" dirty="0">
                <a:latin typeface="+mn-ea"/>
              </a:rPr>
              <a:t> Customer.name, </a:t>
            </a:r>
            <a:r>
              <a:rPr lang="en-US" altLang="zh-CN" dirty="0" err="1">
                <a:latin typeface="+mn-ea"/>
              </a:rPr>
              <a:t>Orders.quantity</a:t>
            </a:r>
            <a:endParaRPr lang="en-US" altLang="zh-CN" dirty="0">
              <a:latin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    FROM</a:t>
            </a:r>
            <a:r>
              <a:rPr lang="en-US" altLang="zh-CN" dirty="0">
                <a:latin typeface="+mn-ea"/>
              </a:rPr>
              <a:t> Customer, Orders</a:t>
            </a:r>
          </a:p>
          <a:p>
            <a:pPr fontAlgn="auto"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    WHERE</a:t>
            </a:r>
            <a:r>
              <a:rPr lang="en-US" altLang="zh-CN" dirty="0">
                <a:latin typeface="+mn-ea"/>
              </a:rPr>
              <a:t> Customer.id = </a:t>
            </a:r>
            <a:r>
              <a:rPr lang="en-US" altLang="zh-CN" dirty="0" err="1">
                <a:latin typeface="+mn-ea"/>
              </a:rPr>
              <a:t>Orders.customer_id</a:t>
            </a:r>
            <a:endParaRPr lang="zh-CN" altLang="zh-CN" dirty="0"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32778E-C8B6-44F5-B5BC-5BE14FC4BDB2}"/>
              </a:ext>
            </a:extLst>
          </p:cNvPr>
          <p:cNvSpPr txBox="1"/>
          <p:nvPr/>
        </p:nvSpPr>
        <p:spPr>
          <a:xfrm>
            <a:off x="6517048" y="2913633"/>
            <a:ext cx="4922284" cy="267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zh-CN" sz="1600" dirty="0">
                <a:latin typeface="+mn-ea"/>
                <a:sym typeface="+mn-ea"/>
              </a:rPr>
              <a:t>① </a:t>
            </a:r>
            <a:r>
              <a:rPr lang="en-US" altLang="zh-CN" sz="1600" dirty="0">
                <a:latin typeface="+mn-ea"/>
                <a:sym typeface="+mn-ea"/>
              </a:rPr>
              <a:t>C1 C2 → name, id              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+mn-ea"/>
                <a:sym typeface="+mn-ea"/>
              </a:rPr>
              <a:t>    O1 O2 O3 O4 → quantity, </a:t>
            </a:r>
            <a:r>
              <a:rPr lang="en-US" altLang="zh-CN" sz="1600" dirty="0" err="1">
                <a:latin typeface="+mn-ea"/>
                <a:sym typeface="+mn-ea"/>
              </a:rPr>
              <a:t>customer_id</a:t>
            </a:r>
            <a:endParaRPr lang="en-US" altLang="zh-CN" sz="1600" dirty="0"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+mn-ea"/>
              </a:rPr>
              <a:t>②</a:t>
            </a:r>
            <a:r>
              <a:rPr lang="zh-CN" altLang="en-US" sz="1600" b="1" dirty="0">
                <a:latin typeface="+mn-ea"/>
                <a:sym typeface="+mn-ea"/>
              </a:rPr>
              <a:t> </a:t>
            </a:r>
            <a:r>
              <a:rPr lang="en-US" altLang="zh-CN" sz="1600" u="sng" dirty="0">
                <a:latin typeface="+mn-ea"/>
              </a:rPr>
              <a:t>pruning C2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+mn-ea"/>
              </a:rPr>
              <a:t>③ </a:t>
            </a:r>
            <a:r>
              <a:rPr lang="en-US" altLang="zh-CN" sz="1600" dirty="0">
                <a:latin typeface="+mn-ea"/>
                <a:sym typeface="+mn-ea"/>
              </a:rPr>
              <a:t>there's no non-join predicate in “where”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+mn-ea"/>
              </a:rPr>
              <a:t>④ </a:t>
            </a:r>
            <a:r>
              <a:rPr lang="en-US" altLang="zh-CN" sz="1600" u="sng" dirty="0">
                <a:latin typeface="+mn-ea"/>
                <a:sym typeface="+mn-ea"/>
              </a:rPr>
              <a:t>C1  projection on </a:t>
            </a:r>
            <a:r>
              <a:rPr lang="en-US" altLang="zh-CN" sz="1600" u="sng" dirty="0" err="1">
                <a:latin typeface="+mn-ea"/>
                <a:sym typeface="+mn-ea"/>
              </a:rPr>
              <a:t>name,id</a:t>
            </a:r>
            <a:r>
              <a:rPr lang="en-US" altLang="zh-CN" sz="1600" u="sng" dirty="0">
                <a:latin typeface="+mn-ea"/>
                <a:sym typeface="+mn-ea"/>
              </a:rPr>
              <a:t>; O1 O2 O3 O4    </a:t>
            </a:r>
          </a:p>
          <a:p>
            <a:pPr fontAlgn="auto">
              <a:lnSpc>
                <a:spcPct val="150000"/>
              </a:lnSpc>
            </a:pPr>
            <a:r>
              <a:rPr lang="en-US" altLang="zh-CN" sz="1600" dirty="0">
                <a:latin typeface="+mn-ea"/>
                <a:sym typeface="+mn-ea"/>
              </a:rPr>
              <a:t>          </a:t>
            </a:r>
            <a:r>
              <a:rPr lang="en-US" altLang="zh-CN" sz="1600" u="sng" dirty="0">
                <a:latin typeface="+mn-ea"/>
                <a:sym typeface="+mn-ea"/>
              </a:rPr>
              <a:t>projection on quantity, </a:t>
            </a:r>
            <a:r>
              <a:rPr lang="en-US" altLang="zh-CN" sz="1600" u="sng" dirty="0" err="1">
                <a:latin typeface="+mn-ea"/>
                <a:sym typeface="+mn-ea"/>
              </a:rPr>
              <a:t>customer_id</a:t>
            </a:r>
            <a:endParaRPr lang="en-US" altLang="zh-CN" sz="1600" u="sng" dirty="0"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+mn-ea"/>
              </a:rPr>
              <a:t>⑤ </a:t>
            </a:r>
            <a:r>
              <a:rPr lang="en-US" altLang="zh-CN" sz="1600" dirty="0">
                <a:latin typeface="+mn-ea"/>
                <a:sym typeface="+mn-ea"/>
              </a:rPr>
              <a:t>there's no vertical fragments left to join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3A33DD-661D-4EA4-B7DE-6EE5842917E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5374" y="468115"/>
            <a:ext cx="3168687" cy="416571"/>
          </a:xfrm>
        </p:spPr>
        <p:txBody>
          <a:bodyPr>
            <a:noAutofit/>
          </a:bodyPr>
          <a:lstStyle/>
          <a:p>
            <a:r>
              <a:rPr lang="en-US" altLang="zh-CN" b="1" dirty="0"/>
              <a:t>One Example </a:t>
            </a:r>
          </a:p>
        </p:txBody>
      </p:sp>
      <p:sp>
        <p:nvSpPr>
          <p:cNvPr id="7" name="文本框 35"/>
          <p:cNvSpPr txBox="1"/>
          <p:nvPr/>
        </p:nvSpPr>
        <p:spPr>
          <a:xfrm>
            <a:off x="6045924" y="1585897"/>
            <a:ext cx="5378450" cy="4194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+mn-ea"/>
              </a:rPr>
              <a:t>⑥</a:t>
            </a:r>
            <a:r>
              <a:rPr lang="zh-CN" altLang="en-US" sz="1600" u="sng" dirty="0">
                <a:latin typeface="+mn-ea"/>
                <a:sym typeface="+mn-ea"/>
              </a:rPr>
              <a:t> </a:t>
            </a:r>
            <a:r>
              <a:rPr lang="en-US" altLang="zh-CN" sz="1600" u="sng" dirty="0">
                <a:latin typeface="+mn-ea"/>
                <a:sym typeface="+mn-ea"/>
              </a:rPr>
              <a:t>join C1 and O1,O2,O3,O4 after projection using algorithm 2: p=2,k=4</a:t>
            </a:r>
            <a:endParaRPr lang="en-US" altLang="zh-CN" sz="1600" dirty="0"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1600" dirty="0">
              <a:latin typeface="+mn-ea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+mn-ea"/>
              </a:rPr>
              <a:t>⑦ </a:t>
            </a:r>
            <a:r>
              <a:rPr lang="en-US" altLang="zh-CN" sz="1600" u="sng" dirty="0">
                <a:latin typeface="+mn-ea"/>
                <a:sym typeface="+mn-ea"/>
              </a:rPr>
              <a:t>Do projection on eventual output attributes:name, quantity</a:t>
            </a:r>
          </a:p>
          <a:p>
            <a:pPr fontAlgn="auto">
              <a:lnSpc>
                <a:spcPct val="150000"/>
              </a:lnSpc>
            </a:pPr>
            <a:r>
              <a:rPr lang="zh-CN" altLang="en-US" sz="1600" dirty="0">
                <a:latin typeface="+mn-ea"/>
                <a:sym typeface="+mn-ea"/>
              </a:rPr>
              <a:t>⑧ </a:t>
            </a:r>
            <a:r>
              <a:rPr lang="en-US" altLang="zh-CN" sz="1600" u="sng" dirty="0">
                <a:latin typeface="+mn-ea"/>
                <a:sym typeface="+mn-ea"/>
              </a:rPr>
              <a:t>Union all fragments to one site using algorithm 3 </a:t>
            </a:r>
            <a:endParaRPr lang="en-US" altLang="zh-CN" sz="1600" u="sng" dirty="0">
              <a:latin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000" u="sng" dirty="0">
              <a:latin typeface="+mn-ea"/>
              <a:sym typeface="+mn-ea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1499586-F7D8-41D7-B027-55130E4C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300" y="2613171"/>
            <a:ext cx="3643525" cy="1153645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016AAA3C-B74D-4145-8EFF-D24F4EBCF114}"/>
              </a:ext>
            </a:extLst>
          </p:cNvPr>
          <p:cNvGrpSpPr/>
          <p:nvPr/>
        </p:nvGrpSpPr>
        <p:grpSpPr>
          <a:xfrm>
            <a:off x="323531" y="1937066"/>
            <a:ext cx="4882516" cy="2983868"/>
            <a:chOff x="319404" y="1649094"/>
            <a:chExt cx="6376671" cy="389699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111A682A-11E8-4B3F-B2C7-6C77C571963A}"/>
                </a:ext>
              </a:extLst>
            </p:cNvPr>
            <p:cNvGrpSpPr/>
            <p:nvPr/>
          </p:nvGrpSpPr>
          <p:grpSpPr>
            <a:xfrm>
              <a:off x="319404" y="1649094"/>
              <a:ext cx="6376671" cy="3896996"/>
              <a:chOff x="319404" y="1649094"/>
              <a:chExt cx="6376671" cy="3896996"/>
            </a:xfrm>
          </p:grpSpPr>
          <p:pic>
            <p:nvPicPr>
              <p:cNvPr id="100" name="图片 9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405" y="1649095"/>
                <a:ext cx="6376670" cy="389699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</p:pic>
          <p:sp>
            <p:nvSpPr>
              <p:cNvPr id="11" name="矩形 10"/>
              <p:cNvSpPr/>
              <p:nvPr/>
            </p:nvSpPr>
            <p:spPr>
              <a:xfrm>
                <a:off x="420521" y="3688618"/>
                <a:ext cx="6186932" cy="631992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19404" y="1649094"/>
                <a:ext cx="6376671" cy="1169035"/>
              </a:xfrm>
              <a:prstGeom prst="rect">
                <a:avLst/>
              </a:prstGeom>
              <a:noFill/>
              <a:ln w="12700">
                <a:solidFill>
                  <a:srgbClr val="C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15F9E6B-BF34-42E0-9340-BC2769DFD171}"/>
                </a:ext>
              </a:extLst>
            </p:cNvPr>
            <p:cNvSpPr/>
            <p:nvPr/>
          </p:nvSpPr>
          <p:spPr>
            <a:xfrm>
              <a:off x="420521" y="2963545"/>
              <a:ext cx="6186932" cy="631992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359D234-DE7C-4C05-86F4-7BDDA15A6BDB}"/>
              </a:ext>
            </a:extLst>
          </p:cNvPr>
          <p:cNvCxnSpPr>
            <a:cxnSpLocks/>
          </p:cNvCxnSpPr>
          <p:nvPr/>
        </p:nvCxnSpPr>
        <p:spPr>
          <a:xfrm>
            <a:off x="5592057" y="1528401"/>
            <a:ext cx="0" cy="4571046"/>
          </a:xfrm>
          <a:prstGeom prst="line">
            <a:avLst/>
          </a:prstGeom>
          <a:ln>
            <a:gradFill>
              <a:gsLst>
                <a:gs pos="21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A7079A-9A2D-4DF9-8EEF-B3CB8B28C13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9762" y="466603"/>
            <a:ext cx="3511174" cy="416571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System Environment</a:t>
            </a:r>
            <a:endParaRPr lang="zh-CN" altLang="en-US" b="1" dirty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2600932" y="1800808"/>
            <a:ext cx="0" cy="3812611"/>
          </a:xfrm>
          <a:prstGeom prst="line">
            <a:avLst/>
          </a:prstGeom>
          <a:ln>
            <a:gradFill>
              <a:gsLst>
                <a:gs pos="21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B12304A-8A14-4236-A7C5-ECD3C0C74C8A}"/>
              </a:ext>
            </a:extLst>
          </p:cNvPr>
          <p:cNvSpPr txBox="1"/>
          <p:nvPr/>
        </p:nvSpPr>
        <p:spPr>
          <a:xfrm>
            <a:off x="3543793" y="1800808"/>
            <a:ext cx="3078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System Environment</a:t>
            </a:r>
            <a:endParaRPr lang="zh-CN" altLang="en-US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684B55-8B07-497F-B4C0-C2887051490B}"/>
              </a:ext>
            </a:extLst>
          </p:cNvPr>
          <p:cNvSpPr txBox="1"/>
          <p:nvPr/>
        </p:nvSpPr>
        <p:spPr>
          <a:xfrm>
            <a:off x="4280289" y="2309200"/>
            <a:ext cx="3883996" cy="30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CentOS 7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Mysql 5.7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dirty="0">
                <a:latin typeface="+mn-ea"/>
              </a:rPr>
              <a:t>Mysql connector for C++ 1.x</a:t>
            </a:r>
          </a:p>
          <a:p>
            <a:pPr lvl="1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dirty="0">
                <a:latin typeface="+mn-ea"/>
              </a:rPr>
              <a:t>	Boost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Etcd 3.4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Brpc 0.9.7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Protobuf 3.x, 2.x</a:t>
            </a:r>
            <a:endParaRPr lang="en-US" altLang="zh-CN" dirty="0">
              <a:latin typeface="+mn-ea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5EB610-D818-412A-9666-DA669ED3540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701" y="536744"/>
            <a:ext cx="4580898" cy="416560"/>
          </a:xfrm>
        </p:spPr>
        <p:txBody>
          <a:bodyPr>
            <a:noAutofit/>
          </a:bodyPr>
          <a:lstStyle/>
          <a:p>
            <a:r>
              <a:rPr lang="en-US" altLang="zh-CN" b="1" dirty="0"/>
              <a:t>Data Structure</a:t>
            </a:r>
            <a:r>
              <a:rPr b="1" dirty="0"/>
              <a:t>：</a:t>
            </a:r>
            <a:r>
              <a:rPr lang="en-US" altLang="zh-CN" b="1" dirty="0"/>
              <a:t>Relation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52ADCA-BB89-4096-B753-E7CD2889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2" y="1358419"/>
            <a:ext cx="5108356" cy="21242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2D42A0-4938-4856-BF27-CE56CC4A2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52" y="3871995"/>
            <a:ext cx="5108356" cy="20327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7C7E52-1709-44C2-B983-E25CAEF1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93" y="1358419"/>
            <a:ext cx="5409307" cy="21242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61C145C-C093-4E4B-8E4D-2497D5C544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030"/>
          <a:stretch>
            <a:fillRect/>
          </a:stretch>
        </p:blipFill>
        <p:spPr>
          <a:xfrm>
            <a:off x="6198393" y="3871995"/>
            <a:ext cx="5409307" cy="18443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F4AC336-8D74-4D55-A6D1-423A20B46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5368749" y="2420547"/>
            <a:ext cx="1087671" cy="2030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B6D722-93D5-4EEF-8AFD-DA808AD75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895595" y="3513954"/>
            <a:ext cx="1087671" cy="2030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B80E039-3621-409C-9025-431446B34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8706555" y="3575819"/>
            <a:ext cx="1087671" cy="203032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1ED4715-A9C9-4C65-A25A-29C42ED8AE7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83700" y="521970"/>
            <a:ext cx="4442002" cy="416560"/>
          </a:xfrm>
        </p:spPr>
        <p:txBody>
          <a:bodyPr>
            <a:noAutofit/>
          </a:bodyPr>
          <a:lstStyle/>
          <a:p>
            <a:r>
              <a:rPr lang="en-US" altLang="zh-CN" b="1" dirty="0"/>
              <a:t>Data Structure</a:t>
            </a:r>
            <a:r>
              <a:rPr b="1" dirty="0"/>
              <a:t>：</a:t>
            </a:r>
            <a:r>
              <a:rPr lang="en-US" altLang="zh-CN" b="1" dirty="0"/>
              <a:t>SQLQuery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3E6D02-FE7C-4FBD-9998-FBD6AC75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1524635"/>
            <a:ext cx="8382635" cy="19291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09303C7-39DB-4124-B1F9-626C2CE09C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30"/>
          <a:stretch>
            <a:fillRect/>
          </a:stretch>
        </p:blipFill>
        <p:spPr>
          <a:xfrm>
            <a:off x="3072765" y="3931285"/>
            <a:ext cx="6481445" cy="19881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76875B-435D-49CF-924A-ADB176D1B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16946" y="3558743"/>
            <a:ext cx="1087671" cy="203032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D1D6592-0DD1-4188-B098-035CEB3DFD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53147" y="485775"/>
            <a:ext cx="5136483" cy="416560"/>
          </a:xfrm>
        </p:spPr>
        <p:txBody>
          <a:bodyPr>
            <a:noAutofit/>
          </a:bodyPr>
          <a:lstStyle/>
          <a:p>
            <a:r>
              <a:rPr lang="en-US" altLang="zh-CN" b="1" dirty="0"/>
              <a:t>Data Structure</a:t>
            </a:r>
            <a:r>
              <a:rPr b="1" dirty="0"/>
              <a:t>：</a:t>
            </a:r>
            <a:r>
              <a:rPr lang="en-US" altLang="zh-CN" b="1" dirty="0"/>
              <a:t>Query Tree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7912FE-8A81-4CE9-92C3-E57F2581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" y="2682875"/>
            <a:ext cx="6823710" cy="285877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29517FD-1332-4F18-B856-6CB0019923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30"/>
          <a:stretch>
            <a:fillRect/>
          </a:stretch>
        </p:blipFill>
        <p:spPr>
          <a:xfrm>
            <a:off x="5121910" y="4641215"/>
            <a:ext cx="6701790" cy="20288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4E86815-183F-4EFB-92E2-244B10B79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95" y="1161415"/>
            <a:ext cx="6823710" cy="141986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14AC3-C773-4410-8B23-31039ADB13A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296737" y="2529135"/>
            <a:ext cx="5895262" cy="843005"/>
            <a:chOff x="43488" y="2844870"/>
            <a:chExt cx="5895262" cy="843005"/>
          </a:xfrm>
        </p:grpSpPr>
        <p:sp>
          <p:nvSpPr>
            <p:cNvPr id="4" name="矩形 3"/>
            <p:cNvSpPr/>
            <p:nvPr/>
          </p:nvSpPr>
          <p:spPr>
            <a:xfrm>
              <a:off x="43488" y="2844870"/>
              <a:ext cx="5895262" cy="4979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solidFill>
                    <a:schemeClr val="accent1"/>
                  </a:solidFill>
                  <a:latin typeface="+mj-ea"/>
                  <a:ea typeface="+mj-ea"/>
                </a:rPr>
                <a:t>Environment &amp; Communication</a:t>
              </a:r>
              <a:endParaRPr lang="zh-CN" altLang="en-US" sz="24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5450" y="3364710"/>
              <a:ext cx="476004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5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System Environment &amp; Network Connection</a:t>
              </a:r>
            </a:p>
          </p:txBody>
        </p:sp>
        <p:cxnSp>
          <p:nvCxnSpPr>
            <p:cNvPr id="9" name="直接连接符 8"/>
            <p:cNvCxnSpPr>
              <a:cxnSpLocks/>
            </p:cNvCxnSpPr>
            <p:nvPr/>
          </p:nvCxnSpPr>
          <p:spPr>
            <a:xfrm>
              <a:off x="172049" y="3331042"/>
              <a:ext cx="4743445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0" y="3702702"/>
            <a:ext cx="12192000" cy="874250"/>
            <a:chOff x="-13448" y="3662361"/>
            <a:chExt cx="9157448" cy="874250"/>
          </a:xfrm>
        </p:grpSpPr>
        <p:sp>
          <p:nvSpPr>
            <p:cNvPr id="14" name="任意多边形 13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550BE8-D304-44BB-9CC3-90ED5E04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11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8127" y="525856"/>
            <a:ext cx="3863359" cy="416571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Network Communication</a:t>
            </a:r>
            <a:endParaRPr lang="zh-CN" altLang="en-US" b="1" dirty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2579555" y="1800808"/>
            <a:ext cx="0" cy="3812611"/>
          </a:xfrm>
          <a:prstGeom prst="line">
            <a:avLst/>
          </a:prstGeom>
          <a:ln>
            <a:gradFill>
              <a:gsLst>
                <a:gs pos="21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7500888-027A-4A86-910E-35B8B33A11F5}"/>
              </a:ext>
            </a:extLst>
          </p:cNvPr>
          <p:cNvSpPr txBox="1"/>
          <p:nvPr/>
        </p:nvSpPr>
        <p:spPr>
          <a:xfrm>
            <a:off x="3514890" y="1800808"/>
            <a:ext cx="6730111" cy="255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Network Communication</a:t>
            </a:r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：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marL="800100" lvl="1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 err="1"/>
              <a:t>Brpc</a:t>
            </a:r>
            <a:r>
              <a:rPr lang="en-US" altLang="zh-CN" dirty="0"/>
              <a:t> &amp; </a:t>
            </a:r>
            <a:r>
              <a:rPr lang="en-US" altLang="zh-CN" dirty="0" err="1"/>
              <a:t>Protobuf</a:t>
            </a:r>
            <a:endParaRPr lang="en-US" altLang="zh-CN" dirty="0"/>
          </a:p>
          <a:p>
            <a:pPr marL="1257300" lvl="2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 err="1"/>
              <a:t>ParallelChannel</a:t>
            </a:r>
            <a:r>
              <a:rPr lang="en-US" altLang="zh-CN" dirty="0"/>
              <a:t> (Combine Channel)</a:t>
            </a:r>
          </a:p>
          <a:p>
            <a:pPr marL="1714500" lvl="3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Asynchronous</a:t>
            </a:r>
          </a:p>
          <a:p>
            <a:pPr marL="1714500" lvl="3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 err="1"/>
              <a:t>CallMapper</a:t>
            </a:r>
            <a:r>
              <a:rPr lang="en-US" altLang="zh-CN" dirty="0"/>
              <a:t> &amp; </a:t>
            </a:r>
            <a:r>
              <a:rPr lang="en-US" altLang="zh-CN" dirty="0" err="1"/>
              <a:t>ResponseMerger</a:t>
            </a:r>
            <a:endParaRPr lang="en-US" altLang="zh-CN" dirty="0"/>
          </a:p>
          <a:p>
            <a:pPr marL="1257300" lvl="2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Naïve Response Latency Measurement Support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DA9FAA-3A65-4F90-BE40-C2DC1DE3B36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355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88774" y="444081"/>
            <a:ext cx="6736444" cy="557949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Query Tree Scheduling(Pull, Cascade Request)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4957318-8B74-4B22-80EB-26A9107BFF32}"/>
              </a:ext>
            </a:extLst>
          </p:cNvPr>
          <p:cNvSpPr txBox="1"/>
          <p:nvPr/>
        </p:nvSpPr>
        <p:spPr>
          <a:xfrm>
            <a:off x="2813377" y="2319458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</a:rPr>
              <a:t>temp-table-1.2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B4BDF60-9158-4FCA-B3E7-1EA17A054EC9}"/>
              </a:ext>
            </a:extLst>
          </p:cNvPr>
          <p:cNvSpPr/>
          <p:nvPr/>
        </p:nvSpPr>
        <p:spPr>
          <a:xfrm>
            <a:off x="61000" y="2640563"/>
            <a:ext cx="2108718" cy="3504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1C55894-B07B-44A4-9C6C-79F27284E723}"/>
              </a:ext>
            </a:extLst>
          </p:cNvPr>
          <p:cNvSpPr/>
          <p:nvPr/>
        </p:nvSpPr>
        <p:spPr>
          <a:xfrm>
            <a:off x="2440306" y="2640563"/>
            <a:ext cx="2108718" cy="3504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E57FC77-8486-4AD2-AC53-5A2C36EA0681}"/>
              </a:ext>
            </a:extLst>
          </p:cNvPr>
          <p:cNvSpPr/>
          <p:nvPr/>
        </p:nvSpPr>
        <p:spPr>
          <a:xfrm>
            <a:off x="4819612" y="2640562"/>
            <a:ext cx="2108718" cy="3504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C4E9977-6532-4452-9A6D-550CF502AD72}"/>
              </a:ext>
            </a:extLst>
          </p:cNvPr>
          <p:cNvSpPr/>
          <p:nvPr/>
        </p:nvSpPr>
        <p:spPr>
          <a:xfrm>
            <a:off x="60999" y="4288970"/>
            <a:ext cx="510073" cy="1856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4B1EE54-8252-495A-AF7E-9D23F468E8A2}"/>
              </a:ext>
            </a:extLst>
          </p:cNvPr>
          <p:cNvSpPr/>
          <p:nvPr/>
        </p:nvSpPr>
        <p:spPr>
          <a:xfrm>
            <a:off x="4833606" y="4288969"/>
            <a:ext cx="510073" cy="1856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A913CF-9582-4C63-A98A-326205D06E36}"/>
              </a:ext>
            </a:extLst>
          </p:cNvPr>
          <p:cNvSpPr/>
          <p:nvPr/>
        </p:nvSpPr>
        <p:spPr>
          <a:xfrm>
            <a:off x="2440305" y="4288970"/>
            <a:ext cx="510073" cy="1856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082C073-4EAE-4C7B-BB60-56DD86296D96}"/>
              </a:ext>
            </a:extLst>
          </p:cNvPr>
          <p:cNvSpPr/>
          <p:nvPr/>
        </p:nvSpPr>
        <p:spPr>
          <a:xfrm>
            <a:off x="3476003" y="4288967"/>
            <a:ext cx="1073021" cy="1856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3A3F62-4089-431C-95CE-BFA6EEE638F0}"/>
              </a:ext>
            </a:extLst>
          </p:cNvPr>
          <p:cNvSpPr/>
          <p:nvPr/>
        </p:nvSpPr>
        <p:spPr>
          <a:xfrm>
            <a:off x="1079592" y="4985653"/>
            <a:ext cx="436984" cy="1159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EF1B93D-A2B4-4698-A4CB-0C2199BD4625}"/>
              </a:ext>
            </a:extLst>
          </p:cNvPr>
          <p:cNvSpPr/>
          <p:nvPr/>
        </p:nvSpPr>
        <p:spPr>
          <a:xfrm>
            <a:off x="1082703" y="4288966"/>
            <a:ext cx="1083903" cy="1856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5ED2CA9-F418-46D2-B1FC-473B08C04B9E}"/>
              </a:ext>
            </a:extLst>
          </p:cNvPr>
          <p:cNvSpPr/>
          <p:nvPr/>
        </p:nvSpPr>
        <p:spPr>
          <a:xfrm>
            <a:off x="5855310" y="4288968"/>
            <a:ext cx="1073020" cy="1856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0B60CE9-E511-4B31-8300-AE0134A97B60}"/>
              </a:ext>
            </a:extLst>
          </p:cNvPr>
          <p:cNvSpPr/>
          <p:nvPr/>
        </p:nvSpPr>
        <p:spPr>
          <a:xfrm>
            <a:off x="5837425" y="4975224"/>
            <a:ext cx="436984" cy="1159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98FB96D-0F8F-4CEB-92B3-66206CC5BACE}"/>
              </a:ext>
            </a:extLst>
          </p:cNvPr>
          <p:cNvSpPr/>
          <p:nvPr/>
        </p:nvSpPr>
        <p:spPr>
          <a:xfrm>
            <a:off x="1729623" y="4975224"/>
            <a:ext cx="436984" cy="1159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827D00C-D488-4025-B592-8C371AFC8BE1}"/>
              </a:ext>
            </a:extLst>
          </p:cNvPr>
          <p:cNvSpPr/>
          <p:nvPr/>
        </p:nvSpPr>
        <p:spPr>
          <a:xfrm>
            <a:off x="4097265" y="4975224"/>
            <a:ext cx="436984" cy="1159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AB8BBC-2F0F-4FED-8841-AD58D314AFC8}"/>
              </a:ext>
            </a:extLst>
          </p:cNvPr>
          <p:cNvSpPr/>
          <p:nvPr/>
        </p:nvSpPr>
        <p:spPr>
          <a:xfrm>
            <a:off x="3476002" y="4985653"/>
            <a:ext cx="436984" cy="1159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74BBE7E-F279-4738-9474-ABC3029231FC}"/>
              </a:ext>
            </a:extLst>
          </p:cNvPr>
          <p:cNvSpPr/>
          <p:nvPr/>
        </p:nvSpPr>
        <p:spPr>
          <a:xfrm>
            <a:off x="6488234" y="4975224"/>
            <a:ext cx="436984" cy="11597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13D32CC8-7127-4F4F-90E9-3158DD20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821" y="0"/>
            <a:ext cx="5267142" cy="685800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C2853B02-2714-4434-9747-81BFEDEF6B48}"/>
              </a:ext>
            </a:extLst>
          </p:cNvPr>
          <p:cNvSpPr txBox="1"/>
          <p:nvPr/>
        </p:nvSpPr>
        <p:spPr>
          <a:xfrm>
            <a:off x="2838653" y="1197477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</a:rPr>
              <a:t>temp-table-1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4623410-AE8D-4A23-8308-821F745A5765}"/>
              </a:ext>
            </a:extLst>
          </p:cNvPr>
          <p:cNvSpPr txBox="1"/>
          <p:nvPr/>
        </p:nvSpPr>
        <p:spPr>
          <a:xfrm>
            <a:off x="527698" y="2319458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</a:rPr>
              <a:t>temp-table-1.1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CEB3512-4B1D-4BC3-84A7-2A7F59E54E39}"/>
              </a:ext>
            </a:extLst>
          </p:cNvPr>
          <p:cNvSpPr txBox="1"/>
          <p:nvPr/>
        </p:nvSpPr>
        <p:spPr>
          <a:xfrm>
            <a:off x="1025126" y="4052755"/>
            <a:ext cx="11624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rgbClr val="C00000"/>
                </a:solidFill>
              </a:rPr>
              <a:t>temp-table-1.1.2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1279577-D1A7-4604-B42D-53C45B799711}"/>
              </a:ext>
            </a:extLst>
          </p:cNvPr>
          <p:cNvSpPr txBox="1"/>
          <p:nvPr/>
        </p:nvSpPr>
        <p:spPr>
          <a:xfrm>
            <a:off x="-20597" y="4060509"/>
            <a:ext cx="11833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rgbClr val="C00000"/>
                </a:solidFill>
              </a:rPr>
              <a:t>temp-table-1.1.1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69D2443-2351-4413-AC4B-6213ED4440AE}"/>
              </a:ext>
            </a:extLst>
          </p:cNvPr>
          <p:cNvSpPr txBox="1"/>
          <p:nvPr/>
        </p:nvSpPr>
        <p:spPr>
          <a:xfrm>
            <a:off x="1702144" y="6201032"/>
            <a:ext cx="12698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rgbClr val="C00000"/>
                </a:solidFill>
              </a:rPr>
              <a:t>temp-table-1.1.2.2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5581B14-119A-440E-86F2-30002C3C90BE}"/>
              </a:ext>
            </a:extLst>
          </p:cNvPr>
          <p:cNvSpPr txBox="1"/>
          <p:nvPr/>
        </p:nvSpPr>
        <p:spPr>
          <a:xfrm>
            <a:off x="462156" y="6201032"/>
            <a:ext cx="12458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>
                <a:solidFill>
                  <a:srgbClr val="C00000"/>
                </a:solidFill>
              </a:rPr>
              <a:t>temp-table-1.1.2.1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2B7044C-C16E-4D1E-853B-6FC2F7CB937B}"/>
              </a:ext>
            </a:extLst>
          </p:cNvPr>
          <p:cNvSpPr txBox="1"/>
          <p:nvPr/>
        </p:nvSpPr>
        <p:spPr>
          <a:xfrm>
            <a:off x="2337093" y="1888245"/>
            <a:ext cx="2127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</a:rPr>
              <a:t>异步</a:t>
            </a:r>
            <a:r>
              <a:rPr lang="en-US" altLang="zh-CN" sz="1600" b="1" dirty="0">
                <a:solidFill>
                  <a:srgbClr val="C00000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ParallelChannel</a:t>
            </a:r>
            <a:r>
              <a:rPr lang="en-US" altLang="zh-CN" sz="1600" b="1" dirty="0">
                <a:solidFill>
                  <a:srgbClr val="C00000"/>
                </a:solidFill>
              </a:rPr>
              <a:t>)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E581AF1-BC80-460A-82EA-BC64B1C0EE9C}"/>
              </a:ext>
            </a:extLst>
          </p:cNvPr>
          <p:cNvSpPr txBox="1"/>
          <p:nvPr/>
        </p:nvSpPr>
        <p:spPr>
          <a:xfrm>
            <a:off x="4511395" y="2310391"/>
            <a:ext cx="1200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</a:rPr>
              <a:t>temp-table-1.3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875129E-6F0D-465E-9AE4-1EBBBA1B49AA}"/>
              </a:ext>
            </a:extLst>
          </p:cNvPr>
          <p:cNvSpPr txBox="1"/>
          <p:nvPr/>
        </p:nvSpPr>
        <p:spPr>
          <a:xfrm>
            <a:off x="629145" y="6454948"/>
            <a:ext cx="5270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+mn-ea"/>
              </a:rPr>
              <a:t>The intermediate table is created only after the network data transmission</a:t>
            </a:r>
            <a:endParaRPr lang="zh-CN" altLang="en-US" sz="1200" dirty="0">
              <a:latin typeface="+mn-ea"/>
            </a:endParaRPr>
          </a:p>
        </p:txBody>
      </p:sp>
      <p:graphicFrame>
        <p:nvGraphicFramePr>
          <p:cNvPr id="64" name="对象 63">
            <a:extLst>
              <a:ext uri="{FF2B5EF4-FFF2-40B4-BE49-F238E27FC236}">
                <a16:creationId xmlns:a16="http://schemas.microsoft.com/office/drawing/2014/main" id="{9EF6ACBC-98FD-4C1A-97B8-E7F6D03891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970583"/>
              </p:ext>
            </p:extLst>
          </p:nvPr>
        </p:nvGraphicFramePr>
        <p:xfrm>
          <a:off x="61000" y="1474481"/>
          <a:ext cx="6867331" cy="4670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Visio" r:id="rId4" imgW="8808436" imgH="5973922" progId="Visio.Drawing.11">
                  <p:embed/>
                </p:oleObj>
              </mc:Choice>
              <mc:Fallback>
                <p:oleObj name="Visio" r:id="rId4" imgW="8808436" imgH="5973922" progId="Visio.Drawing.11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CD9FA79-2228-46AC-A439-3721F125B6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00" y="1474481"/>
                        <a:ext cx="6867331" cy="46708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6DFC43A-682A-4BCF-9DC1-4A2DFCE04F9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22876" y="1100777"/>
            <a:ext cx="1509912" cy="39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lt"/>
              </a:rPr>
              <a:t>Users Table</a:t>
            </a:r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1ACB84D-7E2C-4433-86D3-F33D3E8F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20" y="1800517"/>
            <a:ext cx="3363114" cy="338305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7A52B9C-1BE3-4747-AF2B-958E8FD7C286}"/>
              </a:ext>
            </a:extLst>
          </p:cNvPr>
          <p:cNvSpPr/>
          <p:nvPr/>
        </p:nvSpPr>
        <p:spPr>
          <a:xfrm>
            <a:off x="4761448" y="1069740"/>
            <a:ext cx="2219040" cy="398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lt"/>
              </a:rPr>
              <a:t>Three Fragments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578ECA-3DEA-4C2F-AE85-5CA5A1E33C9E}"/>
              </a:ext>
            </a:extLst>
          </p:cNvPr>
          <p:cNvSpPr/>
          <p:nvPr/>
        </p:nvSpPr>
        <p:spPr>
          <a:xfrm>
            <a:off x="8902319" y="1069740"/>
            <a:ext cx="2061150" cy="39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accent1"/>
                </a:solidFill>
                <a:latin typeface="+mj-lt"/>
              </a:rPr>
              <a:t>Query Execution </a:t>
            </a:r>
            <a:endParaRPr lang="zh-CN" altLang="en-US" dirty="0">
              <a:solidFill>
                <a:schemeClr val="accent1"/>
              </a:solidFill>
              <a:latin typeface="+mj-lt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AE48305-0CF1-4A72-A617-0DF1178C1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784"/>
          <a:stretch/>
        </p:blipFill>
        <p:spPr>
          <a:xfrm>
            <a:off x="4903355" y="1731491"/>
            <a:ext cx="1739532" cy="4214225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604C7BE-5F7B-41CD-B986-92E8642D7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18" y="1731491"/>
            <a:ext cx="3844962" cy="4355356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F90DA661-19A6-4077-94CC-C9157096FDEE}"/>
              </a:ext>
            </a:extLst>
          </p:cNvPr>
          <p:cNvSpPr txBox="1"/>
          <p:nvPr/>
        </p:nvSpPr>
        <p:spPr>
          <a:xfrm>
            <a:off x="4406369" y="1435128"/>
            <a:ext cx="3106284" cy="296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Horizontal Fragmentation : Round Robin</a:t>
            </a:r>
          </a:p>
        </p:txBody>
      </p:sp>
      <p:sp>
        <p:nvSpPr>
          <p:cNvPr id="40" name="文本占位符 1">
            <a:extLst>
              <a:ext uri="{FF2B5EF4-FFF2-40B4-BE49-F238E27FC236}">
                <a16:creationId xmlns:a16="http://schemas.microsoft.com/office/drawing/2014/main" id="{77DF236A-9AF1-449E-BEDD-21A2E591BF0A}"/>
              </a:ext>
            </a:extLst>
          </p:cNvPr>
          <p:cNvSpPr txBox="1">
            <a:spLocks/>
          </p:cNvSpPr>
          <p:nvPr/>
        </p:nvSpPr>
        <p:spPr>
          <a:xfrm>
            <a:off x="138024" y="533525"/>
            <a:ext cx="3222676" cy="4165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Scheduling Demo</a:t>
            </a:r>
            <a:endParaRPr lang="en-US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872E203-3C5C-4BE9-B91B-D23C9EEDAE8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3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5208" y="285750"/>
            <a:ext cx="11629747" cy="628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4674778" y="2923739"/>
            <a:ext cx="2842445" cy="10105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5400" b="1" dirty="0">
                <a:solidFill>
                  <a:schemeClr val="bg1"/>
                </a:solidFill>
                <a:latin typeface="+mn-ea"/>
              </a:rPr>
              <a:t>THANKS</a:t>
            </a:r>
            <a:endParaRPr lang="zh-CN" altLang="en-US" sz="5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7D6C6A-97DA-4549-915F-3236FBAF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92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181276" y="497156"/>
            <a:ext cx="1659099" cy="416571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Contents</a:t>
            </a:r>
            <a:endParaRPr lang="zh-CN" altLang="en-US" b="1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2668298" y="2041221"/>
            <a:ext cx="2483446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61950" y="1480605"/>
            <a:ext cx="5301889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+mj-ea"/>
                <a:ea typeface="+mj-ea"/>
              </a:rPr>
              <a:t>SQL-Parser &amp; Graphviz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endParaRPr lang="zh-CN" altLang="en-US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02042" y="1469754"/>
            <a:ext cx="6130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2643099" y="3584830"/>
            <a:ext cx="4260115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61951" y="2993367"/>
            <a:ext cx="4450384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+mj-ea"/>
                <a:ea typeface="+mj-ea"/>
              </a:rPr>
              <a:t>Generate sql query tree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002042" y="2982516"/>
            <a:ext cx="6130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8" name="直接连接符 27"/>
          <p:cNvCxnSpPr>
            <a:cxnSpLocks/>
          </p:cNvCxnSpPr>
          <p:nvPr/>
        </p:nvCxnSpPr>
        <p:spPr>
          <a:xfrm>
            <a:off x="2668293" y="5071733"/>
            <a:ext cx="6429408" cy="0"/>
          </a:xfrm>
          <a:prstGeom prst="line">
            <a:avLst/>
          </a:prstGeom>
          <a:ln w="9525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561951" y="4506129"/>
            <a:ext cx="7056611" cy="565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chemeClr val="accent1"/>
                </a:solidFill>
                <a:latin typeface="+mj-ea"/>
                <a:ea typeface="+mj-ea"/>
              </a:rPr>
              <a:t>Environment &amp; Communication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055215" y="4421556"/>
            <a:ext cx="61308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zh-CN" altLang="en-US" sz="32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5696D7C-5502-42D6-8CE2-F3FC8AD5E81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8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6987202" y="2473273"/>
            <a:ext cx="4767918" cy="1082669"/>
            <a:chOff x="733953" y="2789008"/>
            <a:chExt cx="2933320" cy="1082669"/>
          </a:xfrm>
        </p:grpSpPr>
        <p:sp>
          <p:nvSpPr>
            <p:cNvPr id="4" name="矩形 3"/>
            <p:cNvSpPr/>
            <p:nvPr/>
          </p:nvSpPr>
          <p:spPr>
            <a:xfrm>
              <a:off x="733953" y="2789008"/>
              <a:ext cx="2835669" cy="10826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b="1" dirty="0">
                  <a:solidFill>
                    <a:schemeClr val="accent1"/>
                  </a:solidFill>
                  <a:latin typeface="+mj-ea"/>
                  <a:ea typeface="+mj-ea"/>
                </a:rPr>
                <a:t>SQL-Parser &amp; Graphviz</a:t>
              </a:r>
              <a:endParaRPr lang="zh-CN" altLang="en-US" sz="28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31604" y="3354612"/>
              <a:ext cx="28356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Graphviz &amp; sql-parser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831604" y="3360206"/>
              <a:ext cx="2146763" cy="0"/>
            </a:xfrm>
            <a:prstGeom prst="line">
              <a:avLst/>
            </a:prstGeom>
            <a:ln w="6350">
              <a:solidFill>
                <a:schemeClr val="tx1">
                  <a:lumMod val="85000"/>
                  <a:lumOff val="15000"/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0" y="3702702"/>
            <a:ext cx="12192000" cy="874250"/>
            <a:chOff x="-13448" y="3662361"/>
            <a:chExt cx="9157448" cy="874250"/>
          </a:xfrm>
        </p:grpSpPr>
        <p:sp>
          <p:nvSpPr>
            <p:cNvPr id="14" name="任意多边形 13"/>
            <p:cNvSpPr/>
            <p:nvPr/>
          </p:nvSpPr>
          <p:spPr>
            <a:xfrm>
              <a:off x="-13447" y="3662361"/>
              <a:ext cx="9157447" cy="744225"/>
            </a:xfrm>
            <a:custGeom>
              <a:avLst/>
              <a:gdLst>
                <a:gd name="connsiteX0" fmla="*/ 0 w 9130553"/>
                <a:gd name="connsiteY0" fmla="*/ 336367 h 771245"/>
                <a:gd name="connsiteX1" fmla="*/ 1600200 w 9130553"/>
                <a:gd name="connsiteY1" fmla="*/ 191 h 771245"/>
                <a:gd name="connsiteX2" fmla="*/ 4020671 w 9130553"/>
                <a:gd name="connsiteY2" fmla="*/ 376709 h 771245"/>
                <a:gd name="connsiteX3" fmla="*/ 5472953 w 9130553"/>
                <a:gd name="connsiteY3" fmla="*/ 672544 h 771245"/>
                <a:gd name="connsiteX4" fmla="*/ 6494929 w 9130553"/>
                <a:gd name="connsiteY4" fmla="*/ 766673 h 771245"/>
                <a:gd name="connsiteX5" fmla="*/ 9130553 w 9130553"/>
                <a:gd name="connsiteY5" fmla="*/ 551520 h 771245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10090"/>
                <a:gd name="connsiteX1" fmla="*/ 1600200 w 9130553"/>
                <a:gd name="connsiteY1" fmla="*/ 191 h 810090"/>
                <a:gd name="connsiteX2" fmla="*/ 4020671 w 9130553"/>
                <a:gd name="connsiteY2" fmla="*/ 376709 h 810090"/>
                <a:gd name="connsiteX3" fmla="*/ 5472953 w 9130553"/>
                <a:gd name="connsiteY3" fmla="*/ 672544 h 810090"/>
                <a:gd name="connsiteX4" fmla="*/ 6494929 w 9130553"/>
                <a:gd name="connsiteY4" fmla="*/ 807014 h 810090"/>
                <a:gd name="connsiteX5" fmla="*/ 9130553 w 9130553"/>
                <a:gd name="connsiteY5" fmla="*/ 551520 h 810090"/>
                <a:gd name="connsiteX0" fmla="*/ 0 w 9130553"/>
                <a:gd name="connsiteY0" fmla="*/ 336367 h 807014"/>
                <a:gd name="connsiteX1" fmla="*/ 1600200 w 9130553"/>
                <a:gd name="connsiteY1" fmla="*/ 191 h 807014"/>
                <a:gd name="connsiteX2" fmla="*/ 4020671 w 9130553"/>
                <a:gd name="connsiteY2" fmla="*/ 376709 h 807014"/>
                <a:gd name="connsiteX3" fmla="*/ 6494929 w 9130553"/>
                <a:gd name="connsiteY3" fmla="*/ 807014 h 807014"/>
                <a:gd name="connsiteX4" fmla="*/ 9130553 w 9130553"/>
                <a:gd name="connsiteY4" fmla="*/ 551520 h 807014"/>
                <a:gd name="connsiteX0" fmla="*/ 0 w 9130553"/>
                <a:gd name="connsiteY0" fmla="*/ 336367 h 739779"/>
                <a:gd name="connsiteX1" fmla="*/ 1600200 w 9130553"/>
                <a:gd name="connsiteY1" fmla="*/ 191 h 739779"/>
                <a:gd name="connsiteX2" fmla="*/ 4020671 w 9130553"/>
                <a:gd name="connsiteY2" fmla="*/ 376709 h 739779"/>
                <a:gd name="connsiteX3" fmla="*/ 6252882 w 9130553"/>
                <a:gd name="connsiteY3" fmla="*/ 739779 h 739779"/>
                <a:gd name="connsiteX4" fmla="*/ 9130553 w 9130553"/>
                <a:gd name="connsiteY4" fmla="*/ 551520 h 739779"/>
                <a:gd name="connsiteX0" fmla="*/ 0 w 9130553"/>
                <a:gd name="connsiteY0" fmla="*/ 336367 h 744225"/>
                <a:gd name="connsiteX1" fmla="*/ 1600200 w 9130553"/>
                <a:gd name="connsiteY1" fmla="*/ 191 h 744225"/>
                <a:gd name="connsiteX2" fmla="*/ 4020671 w 9130553"/>
                <a:gd name="connsiteY2" fmla="*/ 376709 h 744225"/>
                <a:gd name="connsiteX3" fmla="*/ 6252882 w 9130553"/>
                <a:gd name="connsiteY3" fmla="*/ 739779 h 744225"/>
                <a:gd name="connsiteX4" fmla="*/ 9130553 w 9130553"/>
                <a:gd name="connsiteY4" fmla="*/ 551520 h 744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553" h="744225">
                  <a:moveTo>
                    <a:pt x="0" y="336367"/>
                  </a:moveTo>
                  <a:cubicBezTo>
                    <a:pt x="465044" y="164917"/>
                    <a:pt x="930088" y="-6533"/>
                    <a:pt x="1600200" y="191"/>
                  </a:cubicBezTo>
                  <a:cubicBezTo>
                    <a:pt x="2270312" y="6915"/>
                    <a:pt x="3245224" y="253444"/>
                    <a:pt x="4020671" y="376709"/>
                  </a:cubicBezTo>
                  <a:cubicBezTo>
                    <a:pt x="4796118" y="499974"/>
                    <a:pt x="5212977" y="710644"/>
                    <a:pt x="6252882" y="739779"/>
                  </a:cubicBezTo>
                  <a:cubicBezTo>
                    <a:pt x="7292787" y="768914"/>
                    <a:pt x="8117541" y="649011"/>
                    <a:pt x="9130553" y="551520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-13448" y="3810260"/>
              <a:ext cx="9157447" cy="632221"/>
            </a:xfrm>
            <a:custGeom>
              <a:avLst/>
              <a:gdLst>
                <a:gd name="connsiteX0" fmla="*/ 0 w 9144000"/>
                <a:gd name="connsiteY0" fmla="*/ 430515 h 632221"/>
                <a:gd name="connsiteX1" fmla="*/ 2944906 w 9144000"/>
                <a:gd name="connsiteY1" fmla="*/ 210 h 632221"/>
                <a:gd name="connsiteX2" fmla="*/ 5795682 w 9144000"/>
                <a:gd name="connsiteY2" fmla="*/ 376727 h 632221"/>
                <a:gd name="connsiteX3" fmla="*/ 9144000 w 9144000"/>
                <a:gd name="connsiteY3" fmla="*/ 632221 h 632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0" h="632221">
                  <a:moveTo>
                    <a:pt x="0" y="430515"/>
                  </a:moveTo>
                  <a:cubicBezTo>
                    <a:pt x="989479" y="219845"/>
                    <a:pt x="1978959" y="9175"/>
                    <a:pt x="2944906" y="210"/>
                  </a:cubicBezTo>
                  <a:cubicBezTo>
                    <a:pt x="3910853" y="-8755"/>
                    <a:pt x="4762500" y="271392"/>
                    <a:pt x="5795682" y="376727"/>
                  </a:cubicBezTo>
                  <a:cubicBezTo>
                    <a:pt x="6828864" y="482062"/>
                    <a:pt x="7986432" y="557141"/>
                    <a:pt x="9144000" y="632221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-13447" y="4116434"/>
              <a:ext cx="9157447" cy="420177"/>
            </a:xfrm>
            <a:custGeom>
              <a:avLst/>
              <a:gdLst>
                <a:gd name="connsiteX0" fmla="*/ 0 w 9157447"/>
                <a:gd name="connsiteY0" fmla="*/ 420177 h 420177"/>
                <a:gd name="connsiteX1" fmla="*/ 5647765 w 9157447"/>
                <a:gd name="connsiteY1" fmla="*/ 3318 h 420177"/>
                <a:gd name="connsiteX2" fmla="*/ 9157447 w 9157447"/>
                <a:gd name="connsiteY2" fmla="*/ 258812 h 420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57447" h="420177">
                  <a:moveTo>
                    <a:pt x="0" y="420177"/>
                  </a:moveTo>
                  <a:cubicBezTo>
                    <a:pt x="2060762" y="225194"/>
                    <a:pt x="4121524" y="30212"/>
                    <a:pt x="5647765" y="3318"/>
                  </a:cubicBezTo>
                  <a:cubicBezTo>
                    <a:pt x="7174006" y="-23576"/>
                    <a:pt x="8165726" y="117618"/>
                    <a:pt x="9157447" y="258812"/>
                  </a:cubicBezTo>
                </a:path>
              </a:pathLst>
            </a:custGeom>
            <a:noFill/>
            <a:ln w="6350">
              <a:solidFill>
                <a:srgbClr val="2C4E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E626B5-36F0-42A6-AF96-4F73ABC5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7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6D22C403-3121-45CF-91A0-3C2D8134FC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80" y="490866"/>
            <a:ext cx="1995562" cy="416571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Sql-parser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76952E-9D2D-49D7-B422-C05FC639E9E9}"/>
              </a:ext>
            </a:extLst>
          </p:cNvPr>
          <p:cNvSpPr txBox="1"/>
          <p:nvPr/>
        </p:nvSpPr>
        <p:spPr>
          <a:xfrm>
            <a:off x="4365976" y="6267800"/>
            <a:ext cx="34600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https://github.com/hyrise/sql-parser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45A88E-843A-47FD-9D1D-679C99EBF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45"/>
          <a:stretch/>
        </p:blipFill>
        <p:spPr>
          <a:xfrm>
            <a:off x="1985322" y="1149797"/>
            <a:ext cx="8221354" cy="455840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8EC388C-0CD9-4554-B8F0-0F7E37A1E82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05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3165305" y="1754155"/>
            <a:ext cx="0" cy="3812611"/>
          </a:xfrm>
          <a:prstGeom prst="line">
            <a:avLst/>
          </a:prstGeom>
          <a:ln>
            <a:gradFill>
              <a:gsLst>
                <a:gs pos="21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viz Logo">
            <a:extLst>
              <a:ext uri="{FF2B5EF4-FFF2-40B4-BE49-F238E27FC236}">
                <a16:creationId xmlns:a16="http://schemas.microsoft.com/office/drawing/2014/main" id="{689E14CA-A51D-47E3-B268-D84BCC54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61" y="2819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74176B2-7961-4761-9AA3-7EB870982B35}"/>
              </a:ext>
            </a:extLst>
          </p:cNvPr>
          <p:cNvSpPr txBox="1"/>
          <p:nvPr/>
        </p:nvSpPr>
        <p:spPr>
          <a:xfrm>
            <a:off x="3715811" y="1997342"/>
            <a:ext cx="3078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What is Graphviz</a:t>
            </a:r>
            <a:r>
              <a:rPr lang="zh-CN" altLang="en-US" dirty="0">
                <a:solidFill>
                  <a:schemeClr val="accent1"/>
                </a:solidFill>
                <a:latin typeface="+mj-ea"/>
                <a:ea typeface="+mj-ea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2287F4-C98E-41BC-B682-21B51F0BA78C}"/>
              </a:ext>
            </a:extLst>
          </p:cNvPr>
          <p:cNvSpPr txBox="1"/>
          <p:nvPr/>
        </p:nvSpPr>
        <p:spPr>
          <a:xfrm>
            <a:off x="4153961" y="2540433"/>
            <a:ext cx="6697535" cy="1498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Graphviz is open source graph visualization software.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The Graphviz layout programs take descriptions of graphs in a simple text language, and make diagrams in useful formats, such as images and SVG for web pages.</a:t>
            </a:r>
          </a:p>
        </p:txBody>
      </p:sp>
      <p:sp>
        <p:nvSpPr>
          <p:cNvPr id="11" name="文本占位符 1">
            <a:extLst>
              <a:ext uri="{FF2B5EF4-FFF2-40B4-BE49-F238E27FC236}">
                <a16:creationId xmlns:a16="http://schemas.microsoft.com/office/drawing/2014/main" id="{3CF96D1D-B635-40F4-A5E8-2142B65112CB}"/>
              </a:ext>
            </a:extLst>
          </p:cNvPr>
          <p:cNvSpPr txBox="1">
            <a:spLocks/>
          </p:cNvSpPr>
          <p:nvPr/>
        </p:nvSpPr>
        <p:spPr>
          <a:xfrm>
            <a:off x="119480" y="537165"/>
            <a:ext cx="1995562" cy="4165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400" kern="1200" dirty="0" smtClean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/>
              <a:t>Graphviz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16A79E-5D4A-4579-9F26-4A26327ADBEE}"/>
              </a:ext>
            </a:extLst>
          </p:cNvPr>
          <p:cNvSpPr txBox="1"/>
          <p:nvPr/>
        </p:nvSpPr>
        <p:spPr>
          <a:xfrm>
            <a:off x="4630657" y="6175202"/>
            <a:ext cx="2264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http://www.graphviz.org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0C5BDA-8F47-4C83-ABC7-0504E6678A8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1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3165305" y="1754155"/>
            <a:ext cx="0" cy="3812611"/>
          </a:xfrm>
          <a:prstGeom prst="line">
            <a:avLst/>
          </a:prstGeom>
          <a:ln>
            <a:gradFill>
              <a:gsLst>
                <a:gs pos="21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Graphviz Logo">
            <a:extLst>
              <a:ext uri="{FF2B5EF4-FFF2-40B4-BE49-F238E27FC236}">
                <a16:creationId xmlns:a16="http://schemas.microsoft.com/office/drawing/2014/main" id="{689E14CA-A51D-47E3-B268-D84BCC546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61" y="281940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50E0C4A-BC61-4379-8D3D-EF63065DF33D}"/>
              </a:ext>
            </a:extLst>
          </p:cNvPr>
          <p:cNvSpPr txBox="1"/>
          <p:nvPr/>
        </p:nvSpPr>
        <p:spPr>
          <a:xfrm>
            <a:off x="3890864" y="1841652"/>
            <a:ext cx="139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Usage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534087-F31B-4F85-B882-2AB1E6155E49}"/>
              </a:ext>
            </a:extLst>
          </p:cNvPr>
          <p:cNvSpPr txBox="1"/>
          <p:nvPr/>
        </p:nvSpPr>
        <p:spPr>
          <a:xfrm>
            <a:off x="4329015" y="2303317"/>
            <a:ext cx="6037296" cy="1199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display the query syntax tree according to the query plan on different sites.</a:t>
            </a:r>
          </a:p>
          <a:p>
            <a:pPr marL="342900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9FB352A-07D1-4D65-B4A8-7330A5184282}"/>
              </a:ext>
            </a:extLst>
          </p:cNvPr>
          <p:cNvSpPr txBox="1"/>
          <p:nvPr/>
        </p:nvSpPr>
        <p:spPr>
          <a:xfrm>
            <a:off x="3994150" y="3564624"/>
            <a:ext cx="2439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Dot Language</a:t>
            </a:r>
            <a:endParaRPr lang="zh-CN" altLang="en-US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2E484E4-F825-4024-9840-AE3D69CCA835}"/>
              </a:ext>
            </a:extLst>
          </p:cNvPr>
          <p:cNvSpPr txBox="1"/>
          <p:nvPr/>
        </p:nvSpPr>
        <p:spPr>
          <a:xfrm>
            <a:off x="4329015" y="4053851"/>
            <a:ext cx="6326543" cy="39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ea"/>
              </a:rPr>
              <a:t>nodes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edges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graph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subgraphs</a:t>
            </a:r>
            <a:r>
              <a:rPr lang="zh-CN" altLang="en-US" sz="1800" dirty="0">
                <a:latin typeface="+mn-ea"/>
              </a:rPr>
              <a:t>、</a:t>
            </a:r>
            <a:r>
              <a:rPr lang="en-US" altLang="zh-CN" sz="1800" dirty="0">
                <a:latin typeface="+mn-ea"/>
              </a:rPr>
              <a:t>cluster subgraphs</a:t>
            </a:r>
          </a:p>
        </p:txBody>
      </p:sp>
      <p:sp>
        <p:nvSpPr>
          <p:cNvPr id="25" name="文本占位符 1">
            <a:extLst>
              <a:ext uri="{FF2B5EF4-FFF2-40B4-BE49-F238E27FC236}">
                <a16:creationId xmlns:a16="http://schemas.microsoft.com/office/drawing/2014/main" id="{6D22C403-3121-45CF-91A0-3C2D8134FC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9480" y="490866"/>
            <a:ext cx="1995562" cy="416571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Graphviz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376952E-9D2D-49D7-B422-C05FC639E9E9}"/>
              </a:ext>
            </a:extLst>
          </p:cNvPr>
          <p:cNvSpPr txBox="1"/>
          <p:nvPr/>
        </p:nvSpPr>
        <p:spPr>
          <a:xfrm>
            <a:off x="4630657" y="6175202"/>
            <a:ext cx="2264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http://www.graphviz.org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C7DC55-5EFB-4DE9-A5CF-FD39C6261D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6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1925" y="554027"/>
            <a:ext cx="6557333" cy="416571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Result Picture</a:t>
            </a:r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26FA453-DBF8-48EC-B179-99DDE85F2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439" y="1141408"/>
            <a:ext cx="9043635" cy="474599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0E6F76-3DDB-4F3F-98DD-6C8DD26848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491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25075" y="494584"/>
            <a:ext cx="4686096" cy="391824"/>
          </a:xfrm>
        </p:spPr>
        <p:txBody>
          <a:bodyPr>
            <a:normAutofit lnSpcReduction="10000"/>
          </a:bodyPr>
          <a:lstStyle/>
          <a:p>
            <a:r>
              <a:rPr lang="en-US" altLang="zh-CN" b="1" dirty="0"/>
              <a:t>Result Picture – By Graphviz 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FA2ED4-7266-4D33-8F71-3AA1DA11D0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583" y="1097431"/>
            <a:ext cx="6494900" cy="526598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8EE5DD-B675-490C-B2AF-9FE27A97D9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91222C5-DF54-4BD7-B776-8C19CDAF53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71083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FB4FF741-2E82-48CD-9931-DF89750C29FE}" vid="{41BFF024-F73E-43EE-B7D5-F2D953D6E644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</TotalTime>
  <Words>638</Words>
  <Application>Microsoft Office PowerPoint</Application>
  <PresentationFormat>宽屏</PresentationFormat>
  <Paragraphs>146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微软雅黑</vt:lpstr>
      <vt:lpstr>微软雅黑 Light</vt:lpstr>
      <vt:lpstr>Arial</vt:lpstr>
      <vt:lpstr>Calibri</vt:lpstr>
      <vt:lpstr>Calibri Light</vt:lpstr>
      <vt:lpstr>主题1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Jiang Young</cp:lastModifiedBy>
  <cp:revision>510</cp:revision>
  <dcterms:created xsi:type="dcterms:W3CDTF">2015-11-20T05:54:28Z</dcterms:created>
  <dcterms:modified xsi:type="dcterms:W3CDTF">2020-11-11T11:09:04Z</dcterms:modified>
</cp:coreProperties>
</file>