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4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256" r:id="rId3"/>
    <p:sldId id="257" r:id="rId4"/>
    <p:sldId id="264" r:id="rId5"/>
    <p:sldId id="258" r:id="rId6"/>
    <p:sldId id="259" r:id="rId7"/>
    <p:sldId id="262" r:id="rId8"/>
    <p:sldId id="263" r:id="rId9"/>
    <p:sldId id="265" r:id="rId10"/>
    <p:sldId id="266" r:id="rId11"/>
    <p:sldId id="292" r:id="rId12"/>
    <p:sldId id="273" r:id="rId13"/>
    <p:sldId id="294" r:id="rId14"/>
    <p:sldId id="295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93" r:id="rId23"/>
    <p:sldId id="281" r:id="rId24"/>
    <p:sldId id="296" r:id="rId25"/>
    <p:sldId id="297" r:id="rId26"/>
    <p:sldId id="298" r:id="rId27"/>
    <p:sldId id="299" r:id="rId28"/>
    <p:sldId id="300" r:id="rId29"/>
    <p:sldId id="301" r:id="rId30"/>
    <p:sldId id="302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05" autoAdjust="0"/>
    <p:restoredTop sz="84087" autoAdjust="0"/>
  </p:normalViewPr>
  <p:slideViewPr>
    <p:cSldViewPr snapToGrid="0">
      <p:cViewPr>
        <p:scale>
          <a:sx n="75" d="100"/>
          <a:sy n="75" d="100"/>
        </p:scale>
        <p:origin x="90" y="-2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13:43:34.90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409 421,'0'0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13:46:46.423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440 426,'0'0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13:47:27.629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409 426,'0'0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0T13:44:14.004"/>
    </inkml:context>
    <inkml:brush xml:id="br0">
      <inkml:brushProperty name="width" value="0.025" units="cm"/>
      <inkml:brushProperty name="height" value="0.025" units="cm"/>
      <inkml:brushProperty name="ignorePressure" value="1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65404-342D-4491-8422-1D5593853BD2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3EE43-FE73-4811-BF85-5B8C22FCC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04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我的工作分为</a:t>
            </a:r>
            <a:r>
              <a:rPr lang="en-US" altLang="zh-CN" dirty="0"/>
              <a:t>2</a:t>
            </a:r>
            <a:r>
              <a:rPr lang="zh-CN" altLang="en-US" dirty="0"/>
              <a:t>个部分</a:t>
            </a:r>
            <a:endParaRPr lang="en-US" altLang="zh-CN" dirty="0"/>
          </a:p>
          <a:p>
            <a:r>
              <a:rPr lang="en-US" altLang="zh-CN" dirty="0"/>
              <a:t>Parser: </a:t>
            </a:r>
            <a:r>
              <a:rPr lang="zh-CN" altLang="en-US" dirty="0"/>
              <a:t>功能。。。</a:t>
            </a:r>
            <a:endParaRPr lang="en-US" altLang="zh-CN" dirty="0"/>
          </a:p>
          <a:p>
            <a:r>
              <a:rPr lang="en-US" altLang="zh-CN" dirty="0"/>
              <a:t>Optimizer: </a:t>
            </a:r>
            <a:r>
              <a:rPr lang="zh-CN" altLang="en-US" dirty="0"/>
              <a:t>功能。。。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3EE43-FE73-4811-BF85-5B8C22FCCB1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270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Connector</a:t>
            </a:r>
            <a:r>
              <a:rPr lang="zh-CN" altLang="en-US" dirty="0"/>
              <a:t>的意思就是连接本地数据库的函数，主要实现的功能就是我传进去一个</a:t>
            </a:r>
            <a:r>
              <a:rPr lang="en-US" altLang="zh-CN" dirty="0"/>
              <a:t>SQL</a:t>
            </a:r>
            <a:r>
              <a:rPr lang="zh-CN" altLang="en-US" dirty="0"/>
              <a:t>，能拿到本地数据库返回的结果，是否成功，以及花费的时间，因为这三条都是</a:t>
            </a:r>
            <a:r>
              <a:rPr lang="en-US" altLang="zh-CN" dirty="0"/>
              <a:t>benchmark</a:t>
            </a:r>
            <a:r>
              <a:rPr lang="zh-CN" altLang="en-US" dirty="0"/>
              <a:t>要求的。这里主要参考的是</a:t>
            </a:r>
            <a:r>
              <a:rPr lang="en-US" altLang="zh-CN" dirty="0" err="1"/>
              <a:t>mysql</a:t>
            </a:r>
            <a:r>
              <a:rPr lang="zh-CN" altLang="en-US" dirty="0"/>
              <a:t>的</a:t>
            </a:r>
            <a:r>
              <a:rPr lang="en-US" altLang="zh-CN" dirty="0"/>
              <a:t>C++</a:t>
            </a:r>
            <a:r>
              <a:rPr lang="zh-CN" altLang="en-US" dirty="0"/>
              <a:t>接口。但是现在我们考虑到</a:t>
            </a:r>
            <a:r>
              <a:rPr lang="en-US" altLang="zh-CN" dirty="0"/>
              <a:t>GRPC</a:t>
            </a:r>
            <a:r>
              <a:rPr lang="zh-CN" altLang="en-US" dirty="0"/>
              <a:t>能传输的数据类型有限，所以我还需要将返回的结果重构成更简洁的数据结构。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3EE43-FE73-4811-BF85-5B8C22FCCB1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517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这个数据结构包括这些主要信息，表名是为了我能随时从</a:t>
            </a:r>
            <a:r>
              <a:rPr lang="en-US" altLang="zh-CN" dirty="0"/>
              <a:t>ETCD</a:t>
            </a:r>
            <a:r>
              <a:rPr lang="zh-CN" altLang="en-US" dirty="0"/>
              <a:t>拿到</a:t>
            </a:r>
            <a:r>
              <a:rPr lang="en-US" altLang="zh-CN" dirty="0"/>
              <a:t>schema</a:t>
            </a:r>
            <a:r>
              <a:rPr lang="zh-CN" altLang="en-US" dirty="0"/>
              <a:t>去存临时表，而不需要传输</a:t>
            </a:r>
            <a:r>
              <a:rPr lang="en-US" altLang="zh-CN" dirty="0"/>
              <a:t>schema</a:t>
            </a:r>
            <a:r>
              <a:rPr lang="zh-CN" altLang="en-US" dirty="0"/>
              <a:t>；行列数目是我们</a:t>
            </a:r>
            <a:r>
              <a:rPr lang="en-US" altLang="zh-CN" dirty="0"/>
              <a:t>benchmark</a:t>
            </a:r>
            <a:r>
              <a:rPr lang="zh-CN" altLang="en-US" dirty="0"/>
              <a:t>的要求；数据我们参考了</a:t>
            </a:r>
            <a:r>
              <a:rPr lang="en-US" altLang="zh-CN" dirty="0"/>
              <a:t>spark</a:t>
            </a:r>
            <a:r>
              <a:rPr lang="zh-CN" altLang="en-US" dirty="0"/>
              <a:t>决定按列存储，用了原始文档的分隔符</a:t>
            </a:r>
            <a:r>
              <a:rPr lang="en-US" altLang="zh-CN" dirty="0"/>
              <a:t>”\t”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3EE43-FE73-4811-BF85-5B8C22FCCB1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693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执行阶段主要有两点要求，一是能按计划返回</a:t>
            </a:r>
            <a:r>
              <a:rPr lang="en-US" altLang="zh-CN" dirty="0"/>
              <a:t>tuples</a:t>
            </a:r>
            <a:r>
              <a:rPr lang="zh-CN" altLang="en-US" dirty="0"/>
              <a:t>，二是能统计每一步的时间和数据量。普通的</a:t>
            </a:r>
            <a:r>
              <a:rPr lang="en-US" altLang="zh-CN" dirty="0"/>
              <a:t>SQL</a:t>
            </a:r>
            <a:r>
              <a:rPr lang="zh-CN" altLang="en-US" dirty="0"/>
              <a:t>语句直接通过</a:t>
            </a:r>
            <a:r>
              <a:rPr lang="en-US" altLang="zh-CN" dirty="0"/>
              <a:t>RPC</a:t>
            </a:r>
            <a:r>
              <a:rPr lang="zh-CN" altLang="en-US" dirty="0"/>
              <a:t>调用</a:t>
            </a:r>
            <a:r>
              <a:rPr lang="en-US" altLang="zh-CN" dirty="0"/>
              <a:t>connector</a:t>
            </a:r>
            <a:r>
              <a:rPr lang="zh-CN" altLang="en-US" dirty="0"/>
              <a:t>就可以完成。数据导入的时候，我们可以选择直接在内存中手动写分片函数，但是我考虑到分片条件看起来就像是查询语句，于是想到借助</a:t>
            </a:r>
            <a:r>
              <a:rPr lang="en-US" altLang="zh-CN" dirty="0" err="1"/>
              <a:t>Mysql</a:t>
            </a:r>
            <a:r>
              <a:rPr lang="zh-CN" altLang="en-US" dirty="0"/>
              <a:t>完成，这样就可以利用上</a:t>
            </a:r>
            <a:r>
              <a:rPr lang="en-US" altLang="zh-CN" dirty="0" err="1"/>
              <a:t>Mysql</a:t>
            </a:r>
            <a:r>
              <a:rPr lang="zh-CN" altLang="en-US"/>
              <a:t>的本地查询优化模块。但是</a:t>
            </a:r>
            <a:r>
              <a:rPr lang="zh-CN" altLang="en-US" dirty="0"/>
              <a:t>一整棵查询树的执行就需要一点设计了。我们一开始想到把整棵查询树通过</a:t>
            </a:r>
            <a:r>
              <a:rPr lang="en-US" altLang="zh-CN" dirty="0"/>
              <a:t>ETCD</a:t>
            </a:r>
            <a:r>
              <a:rPr lang="zh-CN" altLang="en-US" dirty="0"/>
              <a:t>同步，然后每个站点调度执行，后来我们想到，可以利用递归函数，只传递子树，并且直接连调度一起完成了。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3EE43-FE73-4811-BF85-5B8C22FCCB1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454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现在我们来看第二点要求，执行时间和数据传输量，由于我们之前的设计就是一个节点一个函数，所以只要在每个函数执行时记录所花时间和生成的数据量，与查询树的每一个</a:t>
            </a:r>
            <a:r>
              <a:rPr lang="en-US" altLang="zh-CN" dirty="0"/>
              <a:t>node</a:t>
            </a:r>
            <a:r>
              <a:rPr lang="zh-CN" altLang="en-US" dirty="0"/>
              <a:t>一一对应起来，我们就可以获得一个含有时间和数据量的执行信息树，最后进行分析或者加总也比较方便，因此我们定义这样一个执行树的结构。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93EE43-FE73-4811-BF85-5B8C22FCCB1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866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颜色解释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 err="1"/>
              <a:t>SelectObject</a:t>
            </a:r>
            <a:r>
              <a:rPr lang="en-US" altLang="zh-CN" dirty="0"/>
              <a:t> </a:t>
            </a:r>
            <a:r>
              <a:rPr lang="zh-CN" altLang="en-US" dirty="0"/>
              <a:t>返回结果后面重点解释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 err="1"/>
              <a:t>DeleteObject</a:t>
            </a:r>
            <a:r>
              <a:rPr lang="en-US" altLang="zh-CN" dirty="0"/>
              <a:t>/</a:t>
            </a:r>
            <a:r>
              <a:rPr lang="en-US" altLang="zh-CN" dirty="0" err="1"/>
              <a:t>InsertObject</a:t>
            </a:r>
            <a:r>
              <a:rPr lang="en-US" altLang="zh-CN" dirty="0"/>
              <a:t>/</a:t>
            </a:r>
            <a:r>
              <a:rPr lang="en-US" altLang="zh-CN" dirty="0" err="1"/>
              <a:t>CreateObject</a:t>
            </a:r>
            <a:r>
              <a:rPr lang="en-US" altLang="zh-CN" dirty="0"/>
              <a:t> </a:t>
            </a:r>
            <a:r>
              <a:rPr lang="zh-CN" altLang="en-US" dirty="0"/>
              <a:t>返回结果的结构体里只有</a:t>
            </a:r>
            <a:r>
              <a:rPr lang="en-US" altLang="zh-CN" dirty="0"/>
              <a:t>site </a:t>
            </a:r>
            <a:r>
              <a:rPr lang="zh-CN" altLang="en-US" dirty="0"/>
              <a:t>和对应的</a:t>
            </a:r>
            <a:r>
              <a:rPr lang="en-US" altLang="zh-CN" dirty="0" err="1"/>
              <a:t>sql_statement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en-US" altLang="zh-CN" dirty="0" err="1"/>
              <a:t>LoadObject</a:t>
            </a:r>
            <a:r>
              <a:rPr lang="zh-CN" altLang="en-US" dirty="0"/>
              <a:t>返回的结果中除了</a:t>
            </a:r>
            <a:r>
              <a:rPr lang="en-US" altLang="zh-CN" dirty="0"/>
              <a:t>site </a:t>
            </a:r>
            <a:r>
              <a:rPr lang="zh-CN" altLang="en-US" dirty="0"/>
              <a:t>以及对应</a:t>
            </a:r>
            <a:r>
              <a:rPr lang="en-US" altLang="zh-CN" dirty="0" err="1"/>
              <a:t>Sql_statement</a:t>
            </a:r>
            <a:r>
              <a:rPr lang="zh-CN" altLang="en-US" dirty="0"/>
              <a:t>以外，还应有文件路径，和</a:t>
            </a:r>
            <a:r>
              <a:rPr lang="en-US" altLang="zh-CN" dirty="0"/>
              <a:t>table</a:t>
            </a:r>
            <a:r>
              <a:rPr lang="zh-CN" altLang="en-US" dirty="0"/>
              <a:t>名字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F3C730-4C3F-4D4F-A86B-DA2495066BC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0184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F3C730-4C3F-4D4F-A86B-DA2495066BC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8584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F3C730-4C3F-4D4F-A86B-DA2495066BC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3350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3EE43-FE73-4811-BF85-5B8C22FCCB1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574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3EE43-FE73-4811-BF85-5B8C22FCCB1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992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🔺</a:t>
            </a:r>
            <a:r>
              <a:rPr lang="en-US" altLang="zh-CN" dirty="0"/>
              <a:t>Before parser</a:t>
            </a:r>
          </a:p>
          <a:p>
            <a:r>
              <a:rPr lang="en-US" altLang="zh-CN" dirty="0" err="1"/>
              <a:t>Sql</a:t>
            </a:r>
            <a:r>
              <a:rPr lang="en-US" altLang="zh-CN" dirty="0"/>
              <a:t> </a:t>
            </a:r>
            <a:r>
              <a:rPr lang="zh-CN" altLang="en-US" dirty="0"/>
              <a:t>语句的查错</a:t>
            </a:r>
            <a:endParaRPr lang="en-US" altLang="zh-CN" dirty="0"/>
          </a:p>
          <a:p>
            <a:r>
              <a:rPr lang="zh-CN" altLang="en-US" dirty="0"/>
              <a:t>初步的思路是判断输入的</a:t>
            </a:r>
            <a:r>
              <a:rPr lang="en-US" altLang="zh-CN" dirty="0" err="1"/>
              <a:t>sql</a:t>
            </a:r>
            <a:r>
              <a:rPr lang="zh-CN" altLang="en-US" dirty="0"/>
              <a:t>语句是否满足句式</a:t>
            </a:r>
            <a:r>
              <a:rPr lang="en-US" altLang="zh-CN" dirty="0"/>
              <a:t>select </a:t>
            </a:r>
            <a:r>
              <a:rPr lang="en-US" altLang="zh-CN" dirty="0" err="1"/>
              <a:t>table.column</a:t>
            </a:r>
            <a:r>
              <a:rPr lang="en-US" altLang="zh-CN" dirty="0"/>
              <a:t> from table where </a:t>
            </a:r>
            <a:r>
              <a:rPr lang="en-US" altLang="zh-CN" dirty="0" err="1"/>
              <a:t>blablabla</a:t>
            </a:r>
            <a:r>
              <a:rPr lang="zh-CN" altLang="en-US" dirty="0"/>
              <a:t>，最终得到一个</a:t>
            </a:r>
            <a:r>
              <a:rPr lang="en-US" altLang="zh-CN" dirty="0"/>
              <a:t>True or False</a:t>
            </a:r>
            <a:r>
              <a:rPr lang="zh-CN" altLang="en-US" dirty="0"/>
              <a:t>的结果</a:t>
            </a:r>
            <a:endParaRPr lang="en-US" altLang="zh-CN" dirty="0"/>
          </a:p>
          <a:p>
            <a:r>
              <a:rPr lang="zh-CN" altLang="en-US" dirty="0"/>
              <a:t>实现层面代码目前的端口初步设定为</a:t>
            </a:r>
            <a:r>
              <a:rPr lang="en-US" altLang="zh-CN" dirty="0" err="1"/>
              <a:t>Check_SQL</a:t>
            </a:r>
            <a:r>
              <a:rPr lang="en-US" altLang="zh-CN" dirty="0"/>
              <a:t>(</a:t>
            </a:r>
            <a:r>
              <a:rPr lang="en-US" altLang="zh-CN" dirty="0" err="1"/>
              <a:t>sql_statement</a:t>
            </a:r>
            <a:r>
              <a:rPr lang="en-US" altLang="zh-CN" dirty="0"/>
              <a:t>) </a:t>
            </a:r>
            <a:r>
              <a:rPr lang="zh-CN" altLang="en-US" dirty="0"/>
              <a:t>只是一个初步的端口，还没和队友合所以没写在这里</a:t>
            </a:r>
            <a:endParaRPr lang="en-US" altLang="zh-CN" dirty="0"/>
          </a:p>
          <a:p>
            <a:r>
              <a:rPr lang="en-US" altLang="zh-CN" dirty="0" err="1"/>
              <a:t>Sql</a:t>
            </a:r>
            <a:r>
              <a:rPr lang="zh-CN" altLang="en-US" dirty="0"/>
              <a:t>语句的优化</a:t>
            </a:r>
            <a:endParaRPr lang="en-US" altLang="zh-CN" dirty="0"/>
          </a:p>
          <a:p>
            <a:r>
              <a:rPr lang="zh-CN" altLang="en-US" dirty="0"/>
              <a:t>这部分优化目前还暂时没有仔细考虑，初步的思路是一个逻辑判断，对</a:t>
            </a:r>
            <a:r>
              <a:rPr lang="en-US" altLang="zh-CN" dirty="0"/>
              <a:t>where</a:t>
            </a:r>
            <a:r>
              <a:rPr lang="zh-CN" altLang="en-US" dirty="0"/>
              <a:t>的</a:t>
            </a:r>
            <a:r>
              <a:rPr lang="en-US" altLang="zh-CN" dirty="0"/>
              <a:t>[</a:t>
            </a:r>
            <a:r>
              <a:rPr lang="zh-CN" altLang="en-US" dirty="0"/>
              <a:t>过滤</a:t>
            </a:r>
            <a:r>
              <a:rPr lang="en-US" altLang="zh-CN" dirty="0"/>
              <a:t>]</a:t>
            </a:r>
            <a:r>
              <a:rPr lang="zh-CN" altLang="en-US" dirty="0"/>
              <a:t>语句进行集合运算操作，从而得到优化后的</a:t>
            </a:r>
            <a:r>
              <a:rPr lang="en-US" altLang="zh-CN" dirty="0" err="1"/>
              <a:t>sql</a:t>
            </a:r>
            <a:r>
              <a:rPr lang="zh-CN" altLang="en-US" dirty="0"/>
              <a:t>语句</a:t>
            </a:r>
            <a:endParaRPr lang="en-US" altLang="zh-CN" dirty="0"/>
          </a:p>
          <a:p>
            <a:r>
              <a:rPr lang="zh-CN" altLang="en-US" dirty="0"/>
              <a:t>🔺</a:t>
            </a:r>
            <a:r>
              <a:rPr lang="en-US" altLang="zh-CN" dirty="0"/>
              <a:t>After parser</a:t>
            </a:r>
          </a:p>
          <a:p>
            <a:r>
              <a:rPr lang="zh-CN" altLang="en-US" dirty="0"/>
              <a:t>针对过滤合投影的操作是已经实现了的</a:t>
            </a:r>
            <a:endParaRPr lang="en-US" altLang="zh-CN" dirty="0"/>
          </a:p>
          <a:p>
            <a:r>
              <a:rPr lang="zh-CN" altLang="en-US" dirty="0"/>
              <a:t>连接操作的顺序选择，目前还没有实现，目前的</a:t>
            </a:r>
            <a:r>
              <a:rPr lang="en-US" altLang="zh-CN" dirty="0"/>
              <a:t>Parser</a:t>
            </a:r>
            <a:r>
              <a:rPr lang="zh-CN" altLang="en-US" dirty="0"/>
              <a:t>只能实现多个</a:t>
            </a:r>
            <a:r>
              <a:rPr lang="en-US" altLang="zh-CN" dirty="0"/>
              <a:t>join</a:t>
            </a:r>
            <a:r>
              <a:rPr lang="zh-CN" altLang="en-US" dirty="0"/>
              <a:t>一个一个进行，而且每次</a:t>
            </a:r>
            <a:r>
              <a:rPr lang="en-US" altLang="zh-CN" dirty="0"/>
              <a:t>join</a:t>
            </a:r>
            <a:r>
              <a:rPr lang="zh-CN" altLang="en-US" dirty="0"/>
              <a:t>完结果要合并在一起后再继续下一轮的</a:t>
            </a:r>
            <a:r>
              <a:rPr lang="en-US" altLang="zh-CN" dirty="0"/>
              <a:t>JOIN</a:t>
            </a:r>
            <a:r>
              <a:rPr lang="zh-CN" altLang="en-US" dirty="0"/>
              <a:t>操作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3EE43-FE73-4811-BF85-5B8C22FCCB1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659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C08C138-12E2-4AA2-94E7-DF0BB47B9F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9220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这部分是执行，其实最好的就是写出来能跑。目前我设计了接口和伪代码。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3EE43-FE73-4811-BF85-5B8C22FCCB1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407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834A5-42D7-49B0-B014-50FB24D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BB644E-00B3-4942-B35D-8234D0780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3988C9-55BE-4032-ACE4-B4185FC76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47896-3B31-4FCD-92C5-92D5CCBA48EF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1E4F05-5769-4439-A7DB-300D64F62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0CD5-3141-402F-AAF3-6B5E7D7A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811F-0C74-4850-BF13-8E532231E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96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CDEDC-9929-4AE2-8FE7-535AC338C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6FF541-00CA-4B06-8693-5375D7F02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84C5DC-FE87-45EF-9561-19593E758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47896-3B31-4FCD-92C5-92D5CCBA48EF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D3AA93-BA70-4FE3-933E-90DD5807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175AFE-2887-4DF1-AAD4-FD87AE8A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811F-0C74-4850-BF13-8E532231E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13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B70CE90-EE53-4D56-93C7-F8561AE58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F965D2-40C1-4C4E-B546-B5DC161BB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CB19EA-7497-43BA-8BED-3F9572550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47896-3B31-4FCD-92C5-92D5CCBA48EF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61B6B2-4735-48CC-A068-A4A7E6E5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26138B-46B1-48DD-97A8-2DF123CD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811F-0C74-4850-BF13-8E532231E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847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15B65-916E-484C-A645-06CDC23E8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A3660C-B122-4EA6-AE96-D9D36DF83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D3E458-47EB-460C-8A6C-AD757C616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D909-CCC6-46A5-884A-C00F2F35FFDA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421A09-3CD6-4671-828A-1C79C526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AA2833-9941-474F-AD1A-78A4E691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6FC7-E5C5-4C37-86E8-DE2983E46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004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8C750-3BD4-418E-932A-775C276D3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3E2D97-9EE4-4CA9-9004-538A1AD76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28899A-2AEF-4259-B435-72C4B9E11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D909-CCC6-46A5-884A-C00F2F35FFDA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C0BE0F-54EE-45DB-B9F9-78B22ABD5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6CCB26-E8D5-45A1-9F5B-60D38493A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6FC7-E5C5-4C37-86E8-DE2983E46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065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959F4-A075-4612-AD3A-D51D52BC2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7E4821-03BF-49A3-92B3-D8AE708D5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058A10-C218-47C6-A0A8-3F34561E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D909-CCC6-46A5-884A-C00F2F35FFDA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30E6AD-A75E-4607-9DC6-4C2914D6F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10EB8B-BEC9-4E28-A974-D7121BB1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6FC7-E5C5-4C37-86E8-DE2983E46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268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D8890-258F-4EE1-A61A-E4E083386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D9FC47-D1FD-4BAF-8357-FC0938F04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4DE5C6-EE7A-45F7-8CA2-8F90AD8B9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3F5441-7E3E-48A8-998D-527FE122E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D909-CCC6-46A5-884A-C00F2F35FFDA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AE1413-48DE-4C54-A25F-34D64165D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28D0A7-DBF6-4D15-B97B-DCF76B35F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6FC7-E5C5-4C37-86E8-DE2983E46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693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2F1C5-9A2E-4040-A9E3-739DB83F2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A37D68-0D91-4A73-898B-3D6E70E58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2E1491-F7FE-4FFE-BC7D-91128A3CF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492E16-584B-423D-9BB3-F83B38AA7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B98D0-A020-4DE8-ADC4-9F67FF4B6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58CBA3-B000-4EFD-9CE5-A46C581AF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D909-CCC6-46A5-884A-C00F2F35FFDA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A3A690-511B-42AB-AB27-A4A30E45D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4EF6B3-2C23-4461-9376-393F86184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6FC7-E5C5-4C37-86E8-DE2983E46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070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603DB-98DC-464C-BE98-F20133AE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EF2921-8E30-49DC-83DE-808495482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D909-CCC6-46A5-884A-C00F2F35FFDA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DD06C4-BC00-4764-8408-0374F3627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CEBBEB-63F1-4847-8729-41B0A11D4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6FC7-E5C5-4C37-86E8-DE2983E46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324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B8582F-C708-49B7-9E7F-A74C8B4E5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D909-CCC6-46A5-884A-C00F2F35FFDA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6A72DE-627E-4D36-B5EF-89A31313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6C32EC-0CB8-4E2A-AFE4-070F71431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6FC7-E5C5-4C37-86E8-DE2983E46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3947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EA1D4-D1C2-4693-9BDC-B48625B84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CFC20F-4CBA-4983-B9A4-944DC3379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8CA713-B2AD-4131-A50D-CED3F4A4E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30F8BD-7C10-42AE-BA63-868AF4207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D909-CCC6-46A5-884A-C00F2F35FFDA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5CEEE3-17F4-44F3-9BE8-59746367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895EB5-1B11-4C2E-B72E-DC6A7183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6FC7-E5C5-4C37-86E8-DE2983E46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99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5C78B-5F17-4968-AFEB-3DB1A1BCE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5213A3-3A4A-4EA3-AE89-8F1ABBB07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F526C2-213F-40A9-B123-09E9A5431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47896-3B31-4FCD-92C5-92D5CCBA48EF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045C9F-BEA0-4E6C-92D2-6B0D68DEE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DAB301-4ED6-44DD-B7ED-424F83E2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811F-0C74-4850-BF13-8E532231E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7155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98A1F-06F2-4036-8E63-62BEA2D8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5E2A42-47E6-4EE3-99C8-3221687D3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9CA7B3-2D4B-4EBB-A5FB-CBEF163C8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BACBA2-B4D7-4A2E-9AC0-ED37A85C6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D909-CCC6-46A5-884A-C00F2F35FFDA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7DC191-A0FE-4F78-954D-8B1D927DF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78A333-2E02-4782-9C6F-376CD069F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6FC7-E5C5-4C37-86E8-DE2983E46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7856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B03CA-5623-44E0-BB00-B64138B14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11B097-17F9-4F7E-B133-9A5059875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E60CE0-B56F-4D16-9E34-CDFC37BA7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D909-CCC6-46A5-884A-C00F2F35FFDA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6C6BD5-123B-4583-9C12-A13DF3A6F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A42D27-6629-401B-9D29-4B7A06DF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6FC7-E5C5-4C37-86E8-DE2983E46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0368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C0DFAA-93C4-4BDC-B870-520C2786D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21ADE5-788A-43CB-830D-194E4D1C7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7FBCCF-C599-4312-A345-C8C1E2AA0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D909-CCC6-46A5-884A-C00F2F35FFDA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F0276-D73F-47BF-B849-BDE181255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2F7905-C4F1-4B5A-ADF4-B6FEF20BC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C6FC7-E5C5-4C37-86E8-DE2983E46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20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CFC17-9A91-4A92-A297-AB1122257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634005-91E6-4562-997A-B23983E64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BD3A4-A10A-4AC8-93D1-FC0F5DB7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47896-3B31-4FCD-92C5-92D5CCBA48EF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E4A844-A684-4A06-8876-964DFDD6F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5758B7-2601-4C54-84AC-AC68A44D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811F-0C74-4850-BF13-8E532231E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666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9C5FE-5A24-41D1-B88A-BD581C40C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84E986-A3AA-42E1-BB02-EA80A374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E85212-BF39-4C87-B06A-110ED091D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AB9EED-B4DB-49FB-A0AC-9DE451F0F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47896-3B31-4FCD-92C5-92D5CCBA48EF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7500F9-8E84-49FB-9165-10CD2C8BF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78ADDD-019F-46EE-BF23-CB6EB5925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811F-0C74-4850-BF13-8E532231E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40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A626D-6D7C-425A-BF28-94C5997C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F411B7-F376-48F3-95C3-A670C146C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DC01C1-C588-475E-9CB3-A90E5E78D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6AFDE0-8CDB-4B82-AEFC-AE19953ABB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834F42-F3C0-4EA3-A4A0-7B83C8219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5F5D77-6D4B-44D5-8984-1E37D803F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47896-3B31-4FCD-92C5-92D5CCBA48EF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6F1C94B-CF72-4FB6-AF2C-2131867DA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1168EC-9479-4980-874F-7DD3B8B3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811F-0C74-4850-BF13-8E532231E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58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92CF6-CE86-47B2-B695-E632E39FB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899E37-545A-4EF3-A80B-C025AF593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47896-3B31-4FCD-92C5-92D5CCBA48EF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2CE095-0261-45C0-AB64-AE256E05F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EA95D6-4D18-4F4D-AFA6-B03C0C2F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811F-0C74-4850-BF13-8E532231E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608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4A94CC-BCBC-48DB-AD12-A51B1B5F5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47896-3B31-4FCD-92C5-92D5CCBA48EF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1FA7FC-7C07-4A2F-B3EA-7E09B031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6BD768-A5EF-408D-B287-EE239624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811F-0C74-4850-BF13-8E532231E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8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52B39-9874-4F72-92CF-D5384DEE0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5947F4-8C09-48DD-AD25-2ADDBE39D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066112-60B8-426D-9333-BAC550BBF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CBFA48-4205-40C9-9B51-6BA15553C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47896-3B31-4FCD-92C5-92D5CCBA48EF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446E5F-0296-4B45-8C9F-ED8920D05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AC2359-DE33-4CEC-83C3-0E391EED6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811F-0C74-4850-BF13-8E532231E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15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8ED5D-C3F3-43E0-BC5E-0C4293A4B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02DF65-74ED-4AFF-A429-02A282D963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67E618-6E4E-4124-BE39-D2F267CBA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262307-D0AE-4FF5-9934-01D0CC6C0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47896-3B31-4FCD-92C5-92D5CCBA48EF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CB5669-E74E-4285-957E-0229D2F7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BF77AE-4DB3-4DE7-A602-9EA41EAAC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811F-0C74-4850-BF13-8E532231E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134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4730B7-410E-4A55-91C2-3A248112D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225CFC-F1BC-444F-AF28-16B6239B9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C28719-3D8E-4345-99C0-A622A08E7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47896-3B31-4FCD-92C5-92D5CCBA48EF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D06CBF-788F-4988-8354-2121F1150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E605D9-158B-4F14-9B8C-AEC251DE8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B811F-0C74-4850-BF13-8E532231E5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65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DC11909-5D42-42B7-9FDE-818060897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511BCC-9A38-44DD-94D5-651C39165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8BE560-0623-4DCC-AB42-4B99E3F18F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FD909-CCC6-46A5-884A-C00F2F35FFDA}" type="datetimeFigureOut">
              <a:rPr lang="zh-CN" altLang="en-US" smtClean="0"/>
              <a:t>2020/11/12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CE3EE4-8B91-4605-BC61-AF2D0444D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113256-C3C8-4E46-9549-4744971BE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C6FC7-E5C5-4C37-86E8-DE2983E46F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39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EA830-7CBF-43D6-9E8C-B249B51C20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DDBMS</a:t>
            </a:r>
            <a:r>
              <a:rPr lang="zh-CN" altLang="en-US" dirty="0"/>
              <a:t>中期设计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48A9E4-CD80-402A-98AB-68351F739D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组长：涂荐泓</a:t>
            </a:r>
            <a:endParaRPr lang="en-US" altLang="zh-CN" dirty="0"/>
          </a:p>
          <a:p>
            <a:r>
              <a:rPr lang="zh-CN" altLang="en-US" dirty="0"/>
              <a:t>组员：李晓桐，罗尹清</a:t>
            </a:r>
          </a:p>
        </p:txBody>
      </p:sp>
    </p:spTree>
    <p:extLst>
      <p:ext uri="{BB962C8B-B14F-4D97-AF65-F5344CB8AC3E}">
        <p14:creationId xmlns:p14="http://schemas.microsoft.com/office/powerpoint/2010/main" val="1553362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EFA93-F332-447B-9F37-5D9DC9152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Parser &amp; Optimizer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E8427C-7FF4-4911-8518-784446DC42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李晓桐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833A007-B0A4-4442-B7B0-C9E01C50A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495" y="1218194"/>
            <a:ext cx="9691168" cy="383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33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>
            <a:extLst>
              <a:ext uri="{FF2B5EF4-FFF2-40B4-BE49-F238E27FC236}">
                <a16:creationId xmlns:a16="http://schemas.microsoft.com/office/drawing/2014/main" id="{05BA690B-BB68-48C1-A9A6-33C8651BA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7791"/>
            <a:ext cx="3196709" cy="8402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1.1-Parser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7EF7708-5CF2-4498-919E-7E6933C6DC6D}"/>
              </a:ext>
            </a:extLst>
          </p:cNvPr>
          <p:cNvCxnSpPr>
            <a:cxnSpLocks/>
          </p:cNvCxnSpPr>
          <p:nvPr/>
        </p:nvCxnSpPr>
        <p:spPr>
          <a:xfrm>
            <a:off x="6064135" y="2242773"/>
            <a:ext cx="0" cy="4455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170E5C05-12D7-4645-B3A1-E8CDE4B3DAF7}"/>
              </a:ext>
            </a:extLst>
          </p:cNvPr>
          <p:cNvSpPr txBox="1"/>
          <p:nvPr/>
        </p:nvSpPr>
        <p:spPr>
          <a:xfrm>
            <a:off x="5494573" y="1653838"/>
            <a:ext cx="1596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SQL Statement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000D468-C282-490F-95C0-3CD6EE5968EC}"/>
              </a:ext>
            </a:extLst>
          </p:cNvPr>
          <p:cNvSpPr/>
          <p:nvPr/>
        </p:nvSpPr>
        <p:spPr>
          <a:xfrm>
            <a:off x="5648696" y="2751151"/>
            <a:ext cx="1070670" cy="52613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8E73902-1A66-498B-B6FC-045D689D4D68}"/>
              </a:ext>
            </a:extLst>
          </p:cNvPr>
          <p:cNvSpPr txBox="1"/>
          <p:nvPr/>
        </p:nvSpPr>
        <p:spPr>
          <a:xfrm>
            <a:off x="5648696" y="2826848"/>
            <a:ext cx="1160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Checker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4281537-3EDC-4132-B4AE-0D3260A85158}"/>
              </a:ext>
            </a:extLst>
          </p:cNvPr>
          <p:cNvCxnSpPr>
            <a:cxnSpLocks/>
          </p:cNvCxnSpPr>
          <p:nvPr/>
        </p:nvCxnSpPr>
        <p:spPr>
          <a:xfrm>
            <a:off x="6070446" y="3277284"/>
            <a:ext cx="0" cy="4455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CC53540E-F2BC-4BFD-9CC2-CE2C76B867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3076" y="1448021"/>
            <a:ext cx="12192000" cy="529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49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>
            <a:extLst>
              <a:ext uri="{FF2B5EF4-FFF2-40B4-BE49-F238E27FC236}">
                <a16:creationId xmlns:a16="http://schemas.microsoft.com/office/drawing/2014/main" id="{05BA690B-BB68-48C1-A9A6-33C8651BA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7791"/>
            <a:ext cx="3196709" cy="8402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1.1-Parser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80433B-A273-490E-9B0C-D1341EE79902}"/>
              </a:ext>
            </a:extLst>
          </p:cNvPr>
          <p:cNvSpPr txBox="1"/>
          <p:nvPr/>
        </p:nvSpPr>
        <p:spPr>
          <a:xfrm>
            <a:off x="986418" y="1607955"/>
            <a:ext cx="6096982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将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BUILD_SITES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类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sql_statement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解析成多条子指令，同步至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ETCD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Parse_BUILD_SITES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sql_statement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将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CREATE_DATABASE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类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sql_statement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同步至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ETCD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Parse_CREATE_DATABASE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sql_statement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将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CREATE_FRAGMENTATION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类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sql_statement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同步至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ETCD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Parse_CREATE_FRAGMENTATION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sql_statement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5960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>
            <a:extLst>
              <a:ext uri="{FF2B5EF4-FFF2-40B4-BE49-F238E27FC236}">
                <a16:creationId xmlns:a16="http://schemas.microsoft.com/office/drawing/2014/main" id="{05BA690B-BB68-48C1-A9A6-33C8651BA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7791"/>
            <a:ext cx="3196709" cy="8402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1.1-Parser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5B11F8D-FF0D-4538-94C7-73290C48BCB7}"/>
              </a:ext>
            </a:extLst>
          </p:cNvPr>
          <p:cNvSpPr txBox="1"/>
          <p:nvPr/>
        </p:nvSpPr>
        <p:spPr>
          <a:xfrm>
            <a:off x="60218" y="1779687"/>
            <a:ext cx="6096982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将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CREATE_TABLE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类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sql_statement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解析成多条子指令，传给各个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site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CreateObject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Parse_CREATE_TABLE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sql_statement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将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类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sql_statement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解析成多条子指令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传给各个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site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InsertObject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Parse_INSERT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sql_statement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将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类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sql_statement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解析成多条子指令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传给各个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site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DeleteObject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Parse_DELETE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sql_statement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F099F3-33F0-437D-A477-2F69D4D1C950}"/>
              </a:ext>
            </a:extLst>
          </p:cNvPr>
          <p:cNvSpPr txBox="1"/>
          <p:nvPr/>
        </p:nvSpPr>
        <p:spPr>
          <a:xfrm>
            <a:off x="6204647" y="1779687"/>
            <a:ext cx="5927135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将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类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sql_statement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解析成多条子指令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形成一个树结构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传给各个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site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SelectObject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Parse_SELECT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sql_statment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将</a:t>
            </a:r>
            <a:r>
              <a:rPr lang="en-US" altLang="zh-CN" dirty="0">
                <a:solidFill>
                  <a:srgbClr val="6A9955"/>
                </a:solidFill>
                <a:latin typeface="Consolas" panose="020B0609020204030204" pitchFamily="49" charset="0"/>
              </a:rPr>
              <a:t>LOAD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类</a:t>
            </a:r>
            <a:r>
              <a:rPr lang="en-US" altLang="zh-C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sql_statement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解析成多条子指令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形成</a:t>
            </a:r>
            <a:r>
              <a:rPr lang="zh-CN" altLang="en-US" dirty="0">
                <a:solidFill>
                  <a:srgbClr val="6A9955"/>
                </a:solidFill>
                <a:latin typeface="Consolas" panose="020B0609020204030204" pitchFamily="49" charset="0"/>
              </a:rPr>
              <a:t>多条子指令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传给各个</a:t>
            </a: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site</a:t>
            </a:r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LoadObject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Parse_LOAD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sql_statement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53271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>
            <a:extLst>
              <a:ext uri="{FF2B5EF4-FFF2-40B4-BE49-F238E27FC236}">
                <a16:creationId xmlns:a16="http://schemas.microsoft.com/office/drawing/2014/main" id="{93110D49-284D-4058-9DA0-B001F12BB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7791"/>
            <a:ext cx="5396029" cy="8402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1.1-Parse_SELECT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4E9F5E0-A7B0-4467-B862-A2145022FC77}"/>
              </a:ext>
            </a:extLst>
          </p:cNvPr>
          <p:cNvPicPr/>
          <p:nvPr/>
        </p:nvPicPr>
        <p:blipFill rotWithShape="1">
          <a:blip r:embed="rId3"/>
          <a:srcRect l="15001" t="20111" r="2016" b="19309"/>
          <a:stretch/>
        </p:blipFill>
        <p:spPr bwMode="auto">
          <a:xfrm>
            <a:off x="698365" y="1539473"/>
            <a:ext cx="4373880" cy="17957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72E9290-228A-43A8-9A93-511357A44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7712" y="1151183"/>
            <a:ext cx="5276088" cy="535076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7B55EF0-D923-4E5C-836D-636A7DDEB226}"/>
              </a:ext>
            </a:extLst>
          </p:cNvPr>
          <p:cNvSpPr txBox="1"/>
          <p:nvPr/>
        </p:nvSpPr>
        <p:spPr>
          <a:xfrm>
            <a:off x="209361" y="607791"/>
            <a:ext cx="9780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D3ED636-54E2-4989-9780-F2EEF2036A97}"/>
              </a:ext>
            </a:extLst>
          </p:cNvPr>
          <p:cNvSpPr txBox="1"/>
          <p:nvPr/>
        </p:nvSpPr>
        <p:spPr>
          <a:xfrm>
            <a:off x="6039855" y="6065543"/>
            <a:ext cx="127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Output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0F84E3B-AFFB-4ABF-ADD9-0A9DA8400295}"/>
              </a:ext>
            </a:extLst>
          </p:cNvPr>
          <p:cNvSpPr txBox="1"/>
          <p:nvPr/>
        </p:nvSpPr>
        <p:spPr>
          <a:xfrm>
            <a:off x="198318" y="3426705"/>
            <a:ext cx="2899532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Nodeid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Child1id;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Child2id;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Child3id;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Child4id;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Parentid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INFO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25DC38B-79A1-462F-B3D0-84E4D56A9B52}"/>
              </a:ext>
            </a:extLst>
          </p:cNvPr>
          <p:cNvSpPr txBox="1"/>
          <p:nvPr/>
        </p:nvSpPr>
        <p:spPr>
          <a:xfrm>
            <a:off x="2681257" y="3426705"/>
            <a:ext cx="2899533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SelectObject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tree_id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TREE* root;</a:t>
            </a:r>
          </a:p>
          <a:p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952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F4E88DB9-54BF-40C5-A11B-A38443624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56199"/>
              </p:ext>
            </p:extLst>
          </p:nvPr>
        </p:nvGraphicFramePr>
        <p:xfrm>
          <a:off x="1561545" y="1987247"/>
          <a:ext cx="9352777" cy="4262962"/>
        </p:xfrm>
        <a:graphic>
          <a:graphicData uri="http://schemas.openxmlformats.org/drawingml/2006/table">
            <a:tbl>
              <a:tblPr firstRow="1" firstCol="1" bandRow="1"/>
              <a:tblGrid>
                <a:gridCol w="1126961">
                  <a:extLst>
                    <a:ext uri="{9D8B030D-6E8A-4147-A177-3AD203B41FA5}">
                      <a16:colId xmlns:a16="http://schemas.microsoft.com/office/drawing/2014/main" val="771661225"/>
                    </a:ext>
                  </a:extLst>
                </a:gridCol>
                <a:gridCol w="1661349">
                  <a:extLst>
                    <a:ext uri="{9D8B030D-6E8A-4147-A177-3AD203B41FA5}">
                      <a16:colId xmlns:a16="http://schemas.microsoft.com/office/drawing/2014/main" val="1216637412"/>
                    </a:ext>
                  </a:extLst>
                </a:gridCol>
                <a:gridCol w="2453900">
                  <a:extLst>
                    <a:ext uri="{9D8B030D-6E8A-4147-A177-3AD203B41FA5}">
                      <a16:colId xmlns:a16="http://schemas.microsoft.com/office/drawing/2014/main" val="1602940093"/>
                    </a:ext>
                  </a:extLst>
                </a:gridCol>
                <a:gridCol w="2223826">
                  <a:extLst>
                    <a:ext uri="{9D8B030D-6E8A-4147-A177-3AD203B41FA5}">
                      <a16:colId xmlns:a16="http://schemas.microsoft.com/office/drawing/2014/main" val="1252557013"/>
                    </a:ext>
                  </a:extLst>
                </a:gridCol>
                <a:gridCol w="1886741">
                  <a:extLst>
                    <a:ext uri="{9D8B030D-6E8A-4147-A177-3AD203B41FA5}">
                      <a16:colId xmlns:a16="http://schemas.microsoft.com/office/drawing/2014/main" val="3576288876"/>
                    </a:ext>
                  </a:extLst>
                </a:gridCol>
              </a:tblGrid>
              <a:tr h="355247">
                <a:tc>
                  <a:txBody>
                    <a:bodyPr/>
                    <a:lstStyle/>
                    <a:p>
                      <a:pPr algn="just"/>
                      <a:r>
                        <a:rPr lang="zh-CN" sz="14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步骤</a:t>
                      </a:r>
                      <a:endParaRPr lang="zh-CN" sz="900" b="1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TABLE1</a:t>
                      </a:r>
                      <a:endParaRPr lang="zh-CN" sz="900" b="1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TABLE2</a:t>
                      </a:r>
                      <a:endParaRPr lang="zh-CN" sz="900" b="1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TABLE3</a:t>
                      </a:r>
                      <a:endParaRPr lang="zh-CN" sz="900" b="1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TABLE4</a:t>
                      </a:r>
                      <a:endParaRPr lang="zh-CN" sz="900" b="1" kern="100" dirty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824063"/>
                  </a:ext>
                </a:extLst>
              </a:tr>
              <a:tr h="1776234"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Get TABLE</a:t>
                      </a:r>
                      <a:endParaRPr lang="zh-CN" sz="900" kern="100" dirty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Customer</a:t>
                      </a:r>
                      <a:endParaRPr lang="zh-CN" sz="9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4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C1 C2</a:t>
                      </a:r>
                      <a:endParaRPr lang="zh-CN" sz="9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Book [id]</a:t>
                      </a:r>
                      <a:endParaRPr lang="zh-CN" sz="9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4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B1</a:t>
                      </a:r>
                      <a:endParaRPr lang="zh-CN" sz="9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4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B2</a:t>
                      </a:r>
                      <a:endParaRPr lang="zh-CN" sz="9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4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B3</a:t>
                      </a:r>
                      <a:endParaRPr lang="zh-CN" sz="9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Publisher [nation/id]</a:t>
                      </a:r>
                      <a:endParaRPr lang="zh-CN" sz="9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4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P1</a:t>
                      </a:r>
                      <a:endParaRPr lang="zh-CN" sz="9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4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P2</a:t>
                      </a:r>
                      <a:endParaRPr lang="zh-CN" sz="9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4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P3</a:t>
                      </a:r>
                      <a:endParaRPr lang="zh-CN" sz="9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4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P4</a:t>
                      </a:r>
                      <a:endParaRPr lang="zh-CN" sz="9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Orders [cid/bid]</a:t>
                      </a:r>
                      <a:endParaRPr lang="zh-CN" sz="9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4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O1</a:t>
                      </a:r>
                      <a:endParaRPr lang="zh-CN" sz="9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4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O2</a:t>
                      </a:r>
                      <a:endParaRPr lang="zh-CN" sz="9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4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O3</a:t>
                      </a:r>
                      <a:endParaRPr lang="zh-CN" sz="9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4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O4</a:t>
                      </a:r>
                      <a:endParaRPr lang="zh-CN" sz="9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356390"/>
                  </a:ext>
                </a:extLst>
              </a:tr>
              <a:tr h="2131481"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Get COLUMN</a:t>
                      </a:r>
                      <a:endParaRPr lang="zh-CN" sz="900" kern="100" dirty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solidFill>
                            <a:srgbClr val="333333"/>
                          </a:solidFill>
                          <a:effectLst/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name</a:t>
                      </a:r>
                      <a:endParaRPr lang="zh-CN" sz="9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400" b="1" kern="10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SIG id&gt;308000</a:t>
                      </a:r>
                      <a:endParaRPr lang="zh-CN" sz="9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400" b="1" kern="10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 </a:t>
                      </a:r>
                      <a:endParaRPr lang="zh-CN" sz="9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400" b="1" kern="10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 </a:t>
                      </a:r>
                      <a:endParaRPr lang="zh-CN" sz="9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4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 </a:t>
                      </a:r>
                      <a:endParaRPr lang="zh-CN" sz="9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solidFill>
                            <a:srgbClr val="333333"/>
                          </a:solidFill>
                          <a:effectLst/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title</a:t>
                      </a:r>
                      <a:endParaRPr lang="zh-CN" sz="9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4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 </a:t>
                      </a:r>
                      <a:endParaRPr lang="zh-CN" sz="9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400" b="1" kern="100">
                          <a:solidFill>
                            <a:srgbClr val="C00000"/>
                          </a:solidFill>
                          <a:effectLst/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 </a:t>
                      </a:r>
                      <a:endParaRPr lang="zh-CN" sz="9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400" b="1" kern="100">
                          <a:solidFill>
                            <a:srgbClr val="C00000"/>
                          </a:solidFill>
                          <a:effectLst/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id</a:t>
                      </a:r>
                      <a:endParaRPr lang="zh-CN" sz="9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400" b="1" kern="10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publisher_id</a:t>
                      </a:r>
                      <a:endParaRPr lang="zh-CN" sz="9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4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SIG copies&gt;100</a:t>
                      </a:r>
                      <a:endParaRPr lang="zh-CN" sz="9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solidFill>
                            <a:srgbClr val="333333"/>
                          </a:solidFill>
                          <a:effectLst/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name</a:t>
                      </a:r>
                      <a:endParaRPr lang="zh-CN" sz="9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4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 </a:t>
                      </a:r>
                      <a:endParaRPr lang="zh-CN" sz="9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400" b="1" kern="10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 </a:t>
                      </a:r>
                      <a:endParaRPr lang="zh-CN" sz="9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400" b="1" kern="100">
                          <a:solidFill>
                            <a:srgbClr val="C00000"/>
                          </a:solidFill>
                          <a:effectLst/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 </a:t>
                      </a:r>
                      <a:endParaRPr lang="zh-CN" sz="9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400" b="1" kern="100">
                          <a:solidFill>
                            <a:srgbClr val="C00000"/>
                          </a:solidFill>
                          <a:effectLst/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id</a:t>
                      </a:r>
                      <a:endParaRPr lang="zh-CN" sz="9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4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SIG nation</a:t>
                      </a:r>
                      <a:endParaRPr lang="zh-CN" sz="9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 dirty="0">
                          <a:solidFill>
                            <a:srgbClr val="333333"/>
                          </a:solidFill>
                          <a:effectLst/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SIG quantity &gt; 1</a:t>
                      </a:r>
                      <a:endParaRPr lang="zh-CN" sz="900" kern="100" dirty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400" b="1" kern="100" dirty="0">
                          <a:solidFill>
                            <a:srgbClr val="00B050"/>
                          </a:solidFill>
                          <a:effectLst/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SIG</a:t>
                      </a: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="1" kern="100" dirty="0" err="1">
                          <a:solidFill>
                            <a:srgbClr val="C00000"/>
                          </a:solidFill>
                          <a:effectLst/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customer_id</a:t>
                      </a:r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="1" kern="100" dirty="0">
                          <a:solidFill>
                            <a:srgbClr val="00B050"/>
                          </a:solidFill>
                          <a:effectLst/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&gt; 308000</a:t>
                      </a:r>
                      <a:endParaRPr lang="zh-CN" sz="900" kern="100" dirty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400" b="1" kern="100" dirty="0" err="1">
                          <a:solidFill>
                            <a:srgbClr val="C00000"/>
                          </a:solidFill>
                          <a:effectLst/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book_id</a:t>
                      </a:r>
                      <a:endParaRPr lang="zh-CN" sz="900" kern="100" dirty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400" b="1" kern="100" dirty="0">
                          <a:solidFill>
                            <a:srgbClr val="C0000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 </a:t>
                      </a:r>
                      <a:endParaRPr lang="zh-CN" sz="900" kern="100" dirty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400" b="1" kern="1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SIG quantity</a:t>
                      </a:r>
                      <a:endParaRPr lang="zh-CN" sz="900" kern="100" dirty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675039"/>
                  </a:ext>
                </a:extLst>
              </a:tr>
            </a:tbl>
          </a:graphicData>
        </a:graphic>
      </p:graphicFrame>
      <p:sp>
        <p:nvSpPr>
          <p:cNvPr id="26" name="标题 4">
            <a:extLst>
              <a:ext uri="{FF2B5EF4-FFF2-40B4-BE49-F238E27FC236}">
                <a16:creationId xmlns:a16="http://schemas.microsoft.com/office/drawing/2014/main" id="{FA60A8C0-4334-4B6B-8E5F-7FD433CAB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7791"/>
            <a:ext cx="5396029" cy="8402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1.1-Parse_SELECT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DD8F20F-198F-4921-B6C9-533A09196654}"/>
              </a:ext>
            </a:extLst>
          </p:cNvPr>
          <p:cNvSpPr txBox="1"/>
          <p:nvPr/>
        </p:nvSpPr>
        <p:spPr>
          <a:xfrm>
            <a:off x="209361" y="607791"/>
            <a:ext cx="9780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🌰</a:t>
            </a:r>
          </a:p>
        </p:txBody>
      </p:sp>
    </p:spTree>
    <p:extLst>
      <p:ext uri="{BB962C8B-B14F-4D97-AF65-F5344CB8AC3E}">
        <p14:creationId xmlns:p14="http://schemas.microsoft.com/office/powerpoint/2010/main" val="3795307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CE9E25F-7C8D-477A-9E5A-02ACA92CE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274162"/>
              </p:ext>
            </p:extLst>
          </p:nvPr>
        </p:nvGraphicFramePr>
        <p:xfrm>
          <a:off x="1361880" y="2316479"/>
          <a:ext cx="9111188" cy="1596301"/>
        </p:xfrm>
        <a:graphic>
          <a:graphicData uri="http://schemas.openxmlformats.org/drawingml/2006/table">
            <a:tbl>
              <a:tblPr firstRow="1" firstCol="1" bandRow="1"/>
              <a:tblGrid>
                <a:gridCol w="1097851">
                  <a:extLst>
                    <a:ext uri="{9D8B030D-6E8A-4147-A177-3AD203B41FA5}">
                      <a16:colId xmlns:a16="http://schemas.microsoft.com/office/drawing/2014/main" val="3428279597"/>
                    </a:ext>
                  </a:extLst>
                </a:gridCol>
                <a:gridCol w="1618435">
                  <a:extLst>
                    <a:ext uri="{9D8B030D-6E8A-4147-A177-3AD203B41FA5}">
                      <a16:colId xmlns:a16="http://schemas.microsoft.com/office/drawing/2014/main" val="1059485890"/>
                    </a:ext>
                  </a:extLst>
                </a:gridCol>
                <a:gridCol w="2390514">
                  <a:extLst>
                    <a:ext uri="{9D8B030D-6E8A-4147-A177-3AD203B41FA5}">
                      <a16:colId xmlns:a16="http://schemas.microsoft.com/office/drawing/2014/main" val="2860739650"/>
                    </a:ext>
                  </a:extLst>
                </a:gridCol>
                <a:gridCol w="2166383">
                  <a:extLst>
                    <a:ext uri="{9D8B030D-6E8A-4147-A177-3AD203B41FA5}">
                      <a16:colId xmlns:a16="http://schemas.microsoft.com/office/drawing/2014/main" val="4193603027"/>
                    </a:ext>
                  </a:extLst>
                </a:gridCol>
                <a:gridCol w="1838005">
                  <a:extLst>
                    <a:ext uri="{9D8B030D-6E8A-4147-A177-3AD203B41FA5}">
                      <a16:colId xmlns:a16="http://schemas.microsoft.com/office/drawing/2014/main" val="823608043"/>
                    </a:ext>
                  </a:extLst>
                </a:gridCol>
              </a:tblGrid>
              <a:tr h="1596301"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Get DATA</a:t>
                      </a:r>
                      <a:endParaRPr lang="zh-CN" sz="900" kern="100" dirty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C1</a:t>
                      </a:r>
                      <a:endParaRPr lang="zh-CN" sz="9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SIG copies &gt;100</a:t>
                      </a:r>
                      <a:endParaRPr lang="zh-CN" sz="9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4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B1</a:t>
                      </a:r>
                      <a:endParaRPr lang="zh-CN" sz="9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4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B2</a:t>
                      </a:r>
                      <a:endParaRPr lang="zh-CN" sz="9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4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B3</a:t>
                      </a:r>
                      <a:endParaRPr lang="zh-CN" sz="9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P1</a:t>
                      </a:r>
                      <a:endParaRPr lang="zh-CN" sz="9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4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P3</a:t>
                      </a:r>
                      <a:endParaRPr lang="zh-CN" sz="9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SIG quantity &gt; 1</a:t>
                      </a:r>
                      <a:endParaRPr lang="zh-CN" sz="900" kern="100" dirty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400" b="1" kern="100" dirty="0">
                          <a:solidFill>
                            <a:srgbClr val="00B05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SIG</a:t>
                      </a:r>
                      <a:r>
                        <a:rPr lang="en-US" sz="1400" b="1" kern="1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="1" kern="100" dirty="0" err="1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customer_id</a:t>
                      </a:r>
                      <a:r>
                        <a:rPr lang="en-US" sz="1400" b="1" kern="1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 b="1" kern="100" dirty="0">
                          <a:solidFill>
                            <a:srgbClr val="00B050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&gt; 308000</a:t>
                      </a:r>
                      <a:endParaRPr lang="zh-CN" sz="900" kern="100" dirty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400" b="1" kern="1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O3</a:t>
                      </a:r>
                      <a:endParaRPr lang="zh-CN" sz="900" kern="100" dirty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400" b="1" kern="1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O4</a:t>
                      </a:r>
                      <a:endParaRPr lang="zh-CN" sz="900" kern="100" dirty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219167"/>
                  </a:ext>
                </a:extLst>
              </a:tr>
            </a:tbl>
          </a:graphicData>
        </a:graphic>
      </p:graphicFrame>
      <p:sp>
        <p:nvSpPr>
          <p:cNvPr id="13" name="标题 4">
            <a:extLst>
              <a:ext uri="{FF2B5EF4-FFF2-40B4-BE49-F238E27FC236}">
                <a16:creationId xmlns:a16="http://schemas.microsoft.com/office/drawing/2014/main" id="{9C48A8D2-B443-42C5-BCD4-29F511550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7791"/>
            <a:ext cx="5396029" cy="8402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1.1-Parse_SELECT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FB785BB-3E62-4695-9CDD-31D33AF18578}"/>
              </a:ext>
            </a:extLst>
          </p:cNvPr>
          <p:cNvSpPr txBox="1"/>
          <p:nvPr/>
        </p:nvSpPr>
        <p:spPr>
          <a:xfrm>
            <a:off x="209361" y="607791"/>
            <a:ext cx="9780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🌰</a:t>
            </a:r>
          </a:p>
        </p:txBody>
      </p:sp>
    </p:spTree>
    <p:extLst>
      <p:ext uri="{BB962C8B-B14F-4D97-AF65-F5344CB8AC3E}">
        <p14:creationId xmlns:p14="http://schemas.microsoft.com/office/powerpoint/2010/main" val="2904009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B09CD990-9BD9-4D91-909A-C796C3885A63}"/>
              </a:ext>
            </a:extLst>
          </p:cNvPr>
          <p:cNvGraphicFramePr>
            <a:graphicFrameLocks noGrp="1"/>
          </p:cNvGraphicFramePr>
          <p:nvPr/>
        </p:nvGraphicFramePr>
        <p:xfrm>
          <a:off x="1353053" y="1886247"/>
          <a:ext cx="7545772" cy="4389120"/>
        </p:xfrm>
        <a:graphic>
          <a:graphicData uri="http://schemas.openxmlformats.org/drawingml/2006/table">
            <a:tbl>
              <a:tblPr firstRow="1" firstCol="1" bandRow="1"/>
              <a:tblGrid>
                <a:gridCol w="909227">
                  <a:extLst>
                    <a:ext uri="{9D8B030D-6E8A-4147-A177-3AD203B41FA5}">
                      <a16:colId xmlns:a16="http://schemas.microsoft.com/office/drawing/2014/main" val="1112999474"/>
                    </a:ext>
                  </a:extLst>
                </a:gridCol>
                <a:gridCol w="1340367">
                  <a:extLst>
                    <a:ext uri="{9D8B030D-6E8A-4147-A177-3AD203B41FA5}">
                      <a16:colId xmlns:a16="http://schemas.microsoft.com/office/drawing/2014/main" val="3859943976"/>
                    </a:ext>
                  </a:extLst>
                </a:gridCol>
                <a:gridCol w="1979794">
                  <a:extLst>
                    <a:ext uri="{9D8B030D-6E8A-4147-A177-3AD203B41FA5}">
                      <a16:colId xmlns:a16="http://schemas.microsoft.com/office/drawing/2014/main" val="188271112"/>
                    </a:ext>
                  </a:extLst>
                </a:gridCol>
                <a:gridCol w="1794171">
                  <a:extLst>
                    <a:ext uri="{9D8B030D-6E8A-4147-A177-3AD203B41FA5}">
                      <a16:colId xmlns:a16="http://schemas.microsoft.com/office/drawing/2014/main" val="1261646937"/>
                    </a:ext>
                  </a:extLst>
                </a:gridCol>
                <a:gridCol w="1522213">
                  <a:extLst>
                    <a:ext uri="{9D8B030D-6E8A-4147-A177-3AD203B41FA5}">
                      <a16:colId xmlns:a16="http://schemas.microsoft.com/office/drawing/2014/main" val="1147882166"/>
                    </a:ext>
                  </a:extLst>
                </a:gridCol>
              </a:tblGrid>
              <a:tr h="4351338">
                <a:tc>
                  <a:txBody>
                    <a:bodyPr/>
                    <a:lstStyle/>
                    <a:p>
                      <a:pPr algn="just"/>
                      <a:r>
                        <a:rPr lang="en-US" sz="1200" b="1" kern="1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Get TREE</a:t>
                      </a:r>
                      <a:endParaRPr lang="zh-CN" sz="800" kern="100" dirty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200" b="1" kern="1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COMMON FILTER</a:t>
                      </a:r>
                      <a:endParaRPr lang="zh-CN" sz="800" kern="100" dirty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200" b="1" kern="1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PI &amp; SIG</a:t>
                      </a:r>
                      <a:endParaRPr lang="zh-CN" sz="800" kern="100" dirty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200" b="1" kern="1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 </a:t>
                      </a:r>
                      <a:endParaRPr lang="zh-CN" sz="800" kern="100" dirty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200" b="1" kern="1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 </a:t>
                      </a:r>
                      <a:endParaRPr lang="zh-CN" sz="800" kern="100" dirty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200" b="1" kern="1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 </a:t>
                      </a:r>
                      <a:endParaRPr lang="zh-CN" sz="800" kern="100" dirty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200" b="1" kern="1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JOIN</a:t>
                      </a:r>
                      <a:endParaRPr lang="zh-CN" sz="800" kern="100" dirty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58277" marR="58277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 </a:t>
                      </a:r>
                      <a:endParaRPr lang="zh-CN" sz="8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l"/>
                      <a:r>
                        <a:rPr lang="en-US" sz="12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C1 = SIG(C1, id&gt;308000)</a:t>
                      </a:r>
                      <a:endParaRPr lang="zh-CN" sz="8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2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(1,X,X,X,X,C1)</a:t>
                      </a:r>
                      <a:endParaRPr lang="zh-CN" sz="8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2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(2,1,X,X,X,SIG)</a:t>
                      </a:r>
                      <a:endParaRPr lang="zh-CN" sz="8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2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 </a:t>
                      </a:r>
                      <a:endParaRPr lang="zh-CN" sz="8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2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 </a:t>
                      </a:r>
                      <a:endParaRPr lang="zh-CN" sz="8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2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 </a:t>
                      </a:r>
                      <a:endParaRPr lang="zh-CN" sz="8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2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 </a:t>
                      </a:r>
                      <a:endParaRPr lang="zh-CN" sz="8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2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 </a:t>
                      </a:r>
                      <a:endParaRPr lang="zh-CN" sz="8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2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 </a:t>
                      </a:r>
                      <a:endParaRPr lang="zh-CN" sz="8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2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 </a:t>
                      </a:r>
                      <a:endParaRPr lang="zh-CN" sz="8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58277" marR="58277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 </a:t>
                      </a:r>
                      <a:endParaRPr lang="zh-CN" sz="8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2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(3,X,X,X,X,B1)</a:t>
                      </a:r>
                      <a:endParaRPr lang="zh-CN" sz="8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2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(4,X,X,X,X,B2)</a:t>
                      </a:r>
                      <a:endParaRPr lang="zh-CN" sz="8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2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(5,X,X,X,X,B3)</a:t>
                      </a:r>
                      <a:endParaRPr lang="zh-CN" sz="8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2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(6,3,X,X,X,SIG)</a:t>
                      </a:r>
                      <a:endParaRPr lang="zh-CN" sz="8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2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(7,4,X,X,X,SIG)</a:t>
                      </a:r>
                      <a:endParaRPr lang="zh-CN" sz="8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2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(8,5,X,X,X,SIG)</a:t>
                      </a:r>
                      <a:endParaRPr lang="zh-CN" sz="8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2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JOIN(B,O)</a:t>
                      </a:r>
                      <a:endParaRPr lang="zh-CN" sz="8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2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B1  O3</a:t>
                      </a:r>
                      <a:endParaRPr lang="zh-CN" sz="8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2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B2  O4</a:t>
                      </a:r>
                      <a:endParaRPr lang="zh-CN" sz="8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2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B3  </a:t>
                      </a:r>
                      <a:endParaRPr lang="zh-CN" sz="8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2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3*2</a:t>
                      </a:r>
                      <a:r>
                        <a:rPr lang="zh-CN" sz="12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个原始谓词</a:t>
                      </a:r>
                      <a:endParaRPr lang="zh-CN" sz="8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zh-CN" sz="12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根据分块信息</a:t>
                      </a:r>
                      <a:endParaRPr lang="zh-CN" sz="8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2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META DATA</a:t>
                      </a:r>
                      <a:endParaRPr lang="zh-CN" sz="8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zh-CN" sz="12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可以删减成</a:t>
                      </a:r>
                      <a:endParaRPr lang="zh-CN" sz="8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2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(B1,O3)</a:t>
                      </a:r>
                      <a:endParaRPr lang="zh-CN" sz="8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2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(B2,O3)</a:t>
                      </a:r>
                      <a:endParaRPr lang="zh-CN" sz="8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2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(B3,O3)</a:t>
                      </a:r>
                      <a:endParaRPr lang="zh-CN" sz="8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2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(B3,O4)</a:t>
                      </a:r>
                      <a:endParaRPr lang="zh-CN" sz="8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2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(15,6,13,X,X,JOIN)</a:t>
                      </a:r>
                      <a:endParaRPr lang="zh-CN" sz="8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2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(16,7,13,X,X,JOIN)</a:t>
                      </a:r>
                      <a:endParaRPr lang="zh-CN" sz="8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2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(17,8,13,X,X,JOIN)</a:t>
                      </a:r>
                      <a:endParaRPr lang="zh-CN" sz="8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2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(18,8,14,X,X,JOIN)</a:t>
                      </a:r>
                      <a:endParaRPr lang="zh-CN" sz="8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2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(19,15,16,17,18,UNION)</a:t>
                      </a:r>
                      <a:endParaRPr lang="zh-CN" sz="8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58277" marR="58277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 </a:t>
                      </a:r>
                      <a:endParaRPr lang="zh-CN" sz="8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2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(9,X,X,X,X,P1)</a:t>
                      </a:r>
                      <a:endParaRPr lang="zh-CN" sz="8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2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(10,X,X,X,X,P3)</a:t>
                      </a:r>
                      <a:endParaRPr lang="zh-CN" sz="8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2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 </a:t>
                      </a:r>
                      <a:endParaRPr lang="zh-CN" sz="8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2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 </a:t>
                      </a:r>
                      <a:endParaRPr lang="zh-CN" sz="8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2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 </a:t>
                      </a:r>
                      <a:endParaRPr lang="zh-CN" sz="8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2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 </a:t>
                      </a:r>
                      <a:endParaRPr lang="zh-CN" sz="8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2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JOIN(B,P)</a:t>
                      </a:r>
                      <a:endParaRPr lang="zh-CN" sz="8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2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(20,19,9,X,X,JOIN)</a:t>
                      </a:r>
                      <a:endParaRPr lang="zh-CN" sz="8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2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(21,19,10,X,X,JOIN)</a:t>
                      </a:r>
                      <a:endParaRPr lang="zh-CN" sz="8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2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(22,20,21,X,X,UNION)</a:t>
                      </a:r>
                      <a:endParaRPr lang="zh-CN" sz="8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58277" marR="58277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1" kern="1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 </a:t>
                      </a:r>
                      <a:endParaRPr lang="zh-CN" sz="800" kern="100" dirty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200" b="1" kern="1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(11,X,X,X,X,O3)</a:t>
                      </a:r>
                      <a:endParaRPr lang="zh-CN" sz="800" kern="100" dirty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200" b="1" kern="1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(12,X,X,X,X,O4)</a:t>
                      </a:r>
                      <a:endParaRPr lang="zh-CN" sz="800" kern="100" dirty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200" b="1" kern="1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(13,11,X,X,X,SIG)</a:t>
                      </a:r>
                      <a:endParaRPr lang="zh-CN" sz="800" kern="100" dirty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200" b="1" kern="1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(14,12,X,X,X,SIG)</a:t>
                      </a:r>
                      <a:endParaRPr lang="zh-CN" sz="800" kern="100" dirty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200" b="1" kern="1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 </a:t>
                      </a:r>
                      <a:endParaRPr lang="zh-CN" sz="800" kern="100" dirty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200" b="1" kern="1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 </a:t>
                      </a:r>
                      <a:endParaRPr lang="zh-CN" sz="800" kern="100" dirty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200" b="1" kern="1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JOIN(C,O)</a:t>
                      </a:r>
                      <a:endParaRPr lang="zh-CN" sz="800" kern="100" dirty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200" b="1" kern="1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(23,22,2,X,X,JOIN)</a:t>
                      </a:r>
                      <a:endParaRPr lang="zh-CN" sz="800" kern="100" dirty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58277" marR="58277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02350"/>
                  </a:ext>
                </a:extLst>
              </a:tr>
            </a:tbl>
          </a:graphicData>
        </a:graphic>
      </p:graphicFrame>
      <p:sp>
        <p:nvSpPr>
          <p:cNvPr id="9" name="标题 4">
            <a:extLst>
              <a:ext uri="{FF2B5EF4-FFF2-40B4-BE49-F238E27FC236}">
                <a16:creationId xmlns:a16="http://schemas.microsoft.com/office/drawing/2014/main" id="{E99C8145-D051-442E-93DB-C36DF6244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7791"/>
            <a:ext cx="5396029" cy="8402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1.1-Parse_SELECT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B46D0AC-1C0B-4704-90F7-7D496D1EEF40}"/>
              </a:ext>
            </a:extLst>
          </p:cNvPr>
          <p:cNvSpPr txBox="1"/>
          <p:nvPr/>
        </p:nvSpPr>
        <p:spPr>
          <a:xfrm>
            <a:off x="209361" y="607791"/>
            <a:ext cx="9780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🌰</a:t>
            </a:r>
          </a:p>
        </p:txBody>
      </p:sp>
    </p:spTree>
    <p:extLst>
      <p:ext uri="{BB962C8B-B14F-4D97-AF65-F5344CB8AC3E}">
        <p14:creationId xmlns:p14="http://schemas.microsoft.com/office/powerpoint/2010/main" val="3110888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A655631-18DD-4A8D-85AB-418616818C31}"/>
              </a:ext>
            </a:extLst>
          </p:cNvPr>
          <p:cNvGraphicFramePr>
            <a:graphicFrameLocks noGrp="1"/>
          </p:cNvGraphicFramePr>
          <p:nvPr/>
        </p:nvGraphicFramePr>
        <p:xfrm>
          <a:off x="1226709" y="2308991"/>
          <a:ext cx="8879840" cy="426720"/>
        </p:xfrm>
        <a:graphic>
          <a:graphicData uri="http://schemas.openxmlformats.org/drawingml/2006/table">
            <a:tbl>
              <a:tblPr firstRow="1" firstCol="1" bandRow="1"/>
              <a:tblGrid>
                <a:gridCol w="1069975">
                  <a:extLst>
                    <a:ext uri="{9D8B030D-6E8A-4147-A177-3AD203B41FA5}">
                      <a16:colId xmlns:a16="http://schemas.microsoft.com/office/drawing/2014/main" val="764831101"/>
                    </a:ext>
                  </a:extLst>
                </a:gridCol>
                <a:gridCol w="1577340">
                  <a:extLst>
                    <a:ext uri="{9D8B030D-6E8A-4147-A177-3AD203B41FA5}">
                      <a16:colId xmlns:a16="http://schemas.microsoft.com/office/drawing/2014/main" val="2041255036"/>
                    </a:ext>
                  </a:extLst>
                </a:gridCol>
                <a:gridCol w="2329815">
                  <a:extLst>
                    <a:ext uri="{9D8B030D-6E8A-4147-A177-3AD203B41FA5}">
                      <a16:colId xmlns:a16="http://schemas.microsoft.com/office/drawing/2014/main" val="1438706329"/>
                    </a:ext>
                  </a:extLst>
                </a:gridCol>
                <a:gridCol w="2111375">
                  <a:extLst>
                    <a:ext uri="{9D8B030D-6E8A-4147-A177-3AD203B41FA5}">
                      <a16:colId xmlns:a16="http://schemas.microsoft.com/office/drawing/2014/main" val="4002088067"/>
                    </a:ext>
                  </a:extLst>
                </a:gridCol>
                <a:gridCol w="1791335">
                  <a:extLst>
                    <a:ext uri="{9D8B030D-6E8A-4147-A177-3AD203B41FA5}">
                      <a16:colId xmlns:a16="http://schemas.microsoft.com/office/drawing/2014/main" val="2390775927"/>
                    </a:ext>
                  </a:extLst>
                </a:gridCol>
              </a:tblGrid>
              <a:tr h="197485">
                <a:tc>
                  <a:txBody>
                    <a:bodyPr/>
                    <a:lstStyle/>
                    <a:p>
                      <a:pPr algn="l"/>
                      <a:r>
                        <a:rPr lang="en-US" sz="14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FINAL PI FILTER</a:t>
                      </a:r>
                      <a:endParaRPr lang="zh-CN" sz="9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(24,23,X,X,X,PI)</a:t>
                      </a:r>
                      <a:endParaRPr lang="zh-CN" sz="9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 </a:t>
                      </a:r>
                      <a:endParaRPr lang="zh-CN" sz="9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 </a:t>
                      </a:r>
                      <a:endParaRPr lang="zh-CN" sz="900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1" kern="1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 </a:t>
                      </a:r>
                      <a:endParaRPr lang="zh-CN" sz="900" kern="100" dirty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005621"/>
                  </a:ext>
                </a:extLst>
              </a:tr>
            </a:tbl>
          </a:graphicData>
        </a:graphic>
      </p:graphicFrame>
      <p:sp>
        <p:nvSpPr>
          <p:cNvPr id="11" name="标题 4">
            <a:extLst>
              <a:ext uri="{FF2B5EF4-FFF2-40B4-BE49-F238E27FC236}">
                <a16:creationId xmlns:a16="http://schemas.microsoft.com/office/drawing/2014/main" id="{A6E7FEA8-2557-4B27-A943-ABBCA8148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7791"/>
            <a:ext cx="5625258" cy="8402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1.1-Parser_SELECT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CC24B7-1C7F-43A2-83AE-081E38FB27E8}"/>
              </a:ext>
            </a:extLst>
          </p:cNvPr>
          <p:cNvSpPr txBox="1"/>
          <p:nvPr/>
        </p:nvSpPr>
        <p:spPr>
          <a:xfrm>
            <a:off x="209361" y="607791"/>
            <a:ext cx="9780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🌰</a:t>
            </a:r>
          </a:p>
        </p:txBody>
      </p:sp>
    </p:spTree>
    <p:extLst>
      <p:ext uri="{BB962C8B-B14F-4D97-AF65-F5344CB8AC3E}">
        <p14:creationId xmlns:p14="http://schemas.microsoft.com/office/powerpoint/2010/main" val="2259438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0D1227D-3601-433B-9320-6695CA616205}"/>
              </a:ext>
            </a:extLst>
          </p:cNvPr>
          <p:cNvSpPr txBox="1">
            <a:spLocks/>
          </p:cNvSpPr>
          <p:nvPr/>
        </p:nvSpPr>
        <p:spPr>
          <a:xfrm>
            <a:off x="857573" y="607791"/>
            <a:ext cx="5396029" cy="840230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 w="13462">
                  <a:solidFill>
                    <a:prstClr val="white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等线 Light" panose="020F0302020204030204"/>
                <a:ea typeface="等线 Light" panose="02010600030101010101" pitchFamily="2" charset="-122"/>
                <a:cs typeface="+mj-cs"/>
              </a:rPr>
              <a:t>1.1-Parse_SELECT</a:t>
            </a:r>
            <a:endParaRPr kumimoji="0" lang="zh-CN" altLang="en-US" sz="5400" b="1" i="0" u="none" strike="noStrike" kern="1200" cap="none" spc="0" normalizeH="0" baseline="0" noProof="0" dirty="0">
              <a:ln w="13462">
                <a:solidFill>
                  <a:prstClr val="white"/>
                </a:solidFill>
                <a:prstDash val="solid"/>
              </a:ln>
              <a:solidFill>
                <a:srgbClr val="00B050"/>
              </a:solidFill>
              <a:effectLst>
                <a:outerShdw dist="38100" dir="2700000" algn="bl" rotWithShape="0">
                  <a:srgbClr val="5B9BD5"/>
                </a:outerShdw>
              </a:effectLst>
              <a:uLnTx/>
              <a:uFillTx/>
              <a:latin typeface="等线 Light" panose="020F0302020204030204"/>
              <a:ea typeface="等线 Light" panose="02010600030101010101" pitchFamily="2" charset="-122"/>
              <a:cs typeface="+mj-cs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B885A4E6-BAA2-49BA-B32E-7B8ECF98F157}"/>
              </a:ext>
            </a:extLst>
          </p:cNvPr>
          <p:cNvGraphicFramePr>
            <a:graphicFrameLocks noGrp="1"/>
          </p:cNvGraphicFramePr>
          <p:nvPr/>
        </p:nvGraphicFramePr>
        <p:xfrm>
          <a:off x="1133468" y="1852747"/>
          <a:ext cx="9219399" cy="4492118"/>
        </p:xfrm>
        <a:graphic>
          <a:graphicData uri="http://schemas.openxmlformats.org/drawingml/2006/table">
            <a:tbl>
              <a:tblPr firstRow="1" firstCol="1" bandRow="1"/>
              <a:tblGrid>
                <a:gridCol w="3464375">
                  <a:extLst>
                    <a:ext uri="{9D8B030D-6E8A-4147-A177-3AD203B41FA5}">
                      <a16:colId xmlns:a16="http://schemas.microsoft.com/office/drawing/2014/main" val="3762962754"/>
                    </a:ext>
                  </a:extLst>
                </a:gridCol>
                <a:gridCol w="5755024">
                  <a:extLst>
                    <a:ext uri="{9D8B030D-6E8A-4147-A177-3AD203B41FA5}">
                      <a16:colId xmlns:a16="http://schemas.microsoft.com/office/drawing/2014/main" val="1452832828"/>
                    </a:ext>
                  </a:extLst>
                </a:gridCol>
              </a:tblGrid>
              <a:tr h="774216">
                <a:tc>
                  <a:txBody>
                    <a:bodyPr/>
                    <a:lstStyle/>
                    <a:p>
                      <a:pPr algn="just"/>
                      <a:r>
                        <a:rPr lang="en-US" sz="1000" b="1" kern="1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TABLES = </a:t>
                      </a:r>
                      <a:r>
                        <a:rPr lang="en-US" sz="1000" b="1" kern="100" dirty="0" err="1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GetTABLE</a:t>
                      </a:r>
                      <a:r>
                        <a:rPr lang="en-US" sz="1000" b="1" kern="1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(</a:t>
                      </a:r>
                      <a:r>
                        <a:rPr lang="en-US" sz="1000" b="1" kern="100" dirty="0" err="1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sql_statement</a:t>
                      </a:r>
                      <a:r>
                        <a:rPr lang="en-US" sz="1000" b="1" kern="1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)</a:t>
                      </a:r>
                      <a:endParaRPr lang="zh-CN" sz="900" b="1" kern="100" dirty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000" b="1" kern="1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COLUMNS=</a:t>
                      </a:r>
                      <a:r>
                        <a:rPr lang="en-US" sz="1000" b="1" kern="100" dirty="0" err="1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GetCOLUMN</a:t>
                      </a:r>
                      <a:r>
                        <a:rPr lang="en-US" sz="1000" b="1" kern="1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(</a:t>
                      </a:r>
                      <a:r>
                        <a:rPr lang="en-US" sz="1000" b="1" kern="100" dirty="0" err="1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sql_statement</a:t>
                      </a:r>
                      <a:r>
                        <a:rPr lang="en-US" sz="1000" b="1" kern="1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)</a:t>
                      </a:r>
                      <a:endParaRPr lang="zh-CN" sz="900" b="1" kern="100" dirty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000" b="1" kern="1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DATA=</a:t>
                      </a:r>
                      <a:r>
                        <a:rPr lang="en-US" sz="1000" b="1" kern="100" dirty="0" err="1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GetDATA</a:t>
                      </a:r>
                      <a:r>
                        <a:rPr lang="en-US" sz="1000" b="1" kern="1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(TABLES, COLUMNS, METADATA)</a:t>
                      </a:r>
                      <a:endParaRPr lang="zh-CN" sz="900" b="1" kern="100" dirty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000" b="1" kern="100" dirty="0" err="1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SelectObject</a:t>
                      </a:r>
                      <a:r>
                        <a:rPr lang="en-US" sz="1000" b="1" kern="1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=</a:t>
                      </a:r>
                      <a:r>
                        <a:rPr lang="en-US" sz="1000" b="1" kern="100" dirty="0" err="1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GetTREE</a:t>
                      </a:r>
                      <a:r>
                        <a:rPr lang="en-US" sz="1000" b="1" kern="1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(</a:t>
                      </a:r>
                      <a:r>
                        <a:rPr lang="en-US" sz="1000" b="1" kern="100" dirty="0" err="1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DATA,sql_statement</a:t>
                      </a:r>
                      <a:r>
                        <a:rPr lang="en-US" sz="1000" b="1" kern="1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, METADATA)</a:t>
                      </a:r>
                      <a:endParaRPr lang="zh-CN" sz="900" b="1" kern="100" dirty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000" b="1" kern="100" dirty="0" err="1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SelectObject</a:t>
                      </a:r>
                      <a:r>
                        <a:rPr lang="en-US" sz="1000" b="1" kern="1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=</a:t>
                      </a:r>
                      <a:r>
                        <a:rPr lang="en-US" sz="1000" b="1" kern="100" dirty="0" err="1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FinalPI</a:t>
                      </a:r>
                      <a:r>
                        <a:rPr lang="en-US" sz="1000" b="1" kern="1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(</a:t>
                      </a:r>
                      <a:r>
                        <a:rPr lang="en-US" sz="1000" b="1" kern="100" dirty="0" err="1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SelectObject</a:t>
                      </a:r>
                      <a:r>
                        <a:rPr lang="en-US" sz="1000" b="1" kern="1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)</a:t>
                      </a:r>
                      <a:endParaRPr lang="zh-CN" sz="900" b="1" kern="100" dirty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6602" marR="66602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 </a:t>
                      </a:r>
                      <a:endParaRPr lang="zh-CN" sz="900" b="1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6602" marR="66602" marT="0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688334"/>
                  </a:ext>
                </a:extLst>
              </a:tr>
              <a:tr h="1351964">
                <a:tc>
                  <a:txBody>
                    <a:bodyPr/>
                    <a:lstStyle/>
                    <a:p>
                      <a:pPr algn="just"/>
                      <a:r>
                        <a:rPr lang="en-US" sz="1000" b="1" kern="100" dirty="0" err="1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GetTABLE</a:t>
                      </a:r>
                      <a:r>
                        <a:rPr lang="en-US" sz="1000" b="1" kern="1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(</a:t>
                      </a:r>
                      <a:r>
                        <a:rPr lang="en-US" sz="1000" b="1" kern="100" dirty="0" err="1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sql_statement</a:t>
                      </a:r>
                      <a:r>
                        <a:rPr lang="en-US" sz="1000" b="1" kern="1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)</a:t>
                      </a:r>
                      <a:endParaRPr lang="zh-CN" sz="900" b="1" kern="100" dirty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6602" marR="6660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GetTABLE(sql_statement)</a:t>
                      </a:r>
                      <a:endParaRPr lang="zh-CN" sz="900" b="1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0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line = GetTABLEline (sql_statment);</a:t>
                      </a:r>
                      <a:endParaRPr lang="zh-CN" sz="900" b="1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0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TABLES=Split(line)</a:t>
                      </a:r>
                      <a:endParaRPr lang="zh-CN" sz="900" b="1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0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for table in TABLES:</a:t>
                      </a:r>
                      <a:endParaRPr lang="zh-CN" sz="900" b="1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indent="266700" algn="just"/>
                      <a:r>
                        <a:rPr lang="en-US" sz="10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TABLES_FRAGNUM=getTableFragNum(table);</a:t>
                      </a:r>
                      <a:endParaRPr lang="zh-CN" sz="900" b="1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indent="266700" algn="just"/>
                      <a:r>
                        <a:rPr lang="en-US" sz="10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for num in TABLES_FRAGNUM:</a:t>
                      </a:r>
                      <a:endParaRPr lang="zh-CN" sz="900" b="1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indent="533400" algn="just"/>
                      <a:r>
                        <a:rPr lang="en-US" sz="10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TABLES_FRAGM=getTableFragCondition(TABLES,num);</a:t>
                      </a:r>
                      <a:endParaRPr lang="zh-CN" sz="900" b="1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indent="533400" algn="just"/>
                      <a:r>
                        <a:rPr lang="en-US" sz="10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MEM_TABLES.append(TABLES_FRAGM);</a:t>
                      </a:r>
                      <a:endParaRPr lang="zh-CN" sz="900" b="1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6602" marR="6660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205075"/>
                  </a:ext>
                </a:extLst>
              </a:tr>
              <a:tr h="675982">
                <a:tc>
                  <a:txBody>
                    <a:bodyPr/>
                    <a:lstStyle/>
                    <a:p>
                      <a:pPr algn="just"/>
                      <a:r>
                        <a:rPr lang="en-US" sz="1000" b="1" kern="100" dirty="0" err="1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GetCOLUMN</a:t>
                      </a:r>
                      <a:r>
                        <a:rPr lang="en-US" sz="1000" b="1" kern="1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(</a:t>
                      </a:r>
                      <a:r>
                        <a:rPr lang="en-US" sz="1000" b="1" kern="100" dirty="0" err="1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sql_statement</a:t>
                      </a:r>
                      <a:r>
                        <a:rPr lang="en-US" sz="1000" b="1" kern="1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)</a:t>
                      </a:r>
                      <a:endParaRPr lang="zh-CN" sz="900" b="1" kern="100" dirty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6602" marR="6660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GetCOLUMN(sql_statement)</a:t>
                      </a:r>
                      <a:endParaRPr lang="zh-CN" sz="900" b="1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0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line = GetCOLUMNline(sql_statement);</a:t>
                      </a:r>
                      <a:endParaRPr lang="zh-CN" sz="900" b="1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0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COLUMNS=split(line)</a:t>
                      </a:r>
                      <a:endParaRPr lang="zh-CN" sz="900" b="1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0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MEM_COLUMNS.append(COLUMNS);</a:t>
                      </a:r>
                      <a:endParaRPr lang="zh-CN" sz="900" b="1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6602" marR="6660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050013"/>
                  </a:ext>
                </a:extLst>
              </a:tr>
              <a:tr h="844978">
                <a:tc>
                  <a:txBody>
                    <a:bodyPr/>
                    <a:lstStyle/>
                    <a:p>
                      <a:pPr algn="just"/>
                      <a:r>
                        <a:rPr lang="en-US" sz="1000" b="1" kern="100" dirty="0" err="1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GetDATA</a:t>
                      </a:r>
                      <a:r>
                        <a:rPr lang="en-US" sz="1000" b="1" kern="1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(TABLES, COLUMNS, METADATA)</a:t>
                      </a:r>
                      <a:endParaRPr lang="zh-CN" sz="900" b="1" kern="100" dirty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6602" marR="6660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GetDATA(TABLES, COLUMNS, METADATA)</a:t>
                      </a:r>
                      <a:endParaRPr lang="zh-CN" sz="900" b="1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0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for table in TABLES:</a:t>
                      </a:r>
                      <a:endParaRPr lang="zh-CN" sz="900" b="1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indent="266700" algn="just"/>
                      <a:r>
                        <a:rPr lang="en-US" sz="10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for column in COLUMNS:</a:t>
                      </a:r>
                      <a:endParaRPr lang="zh-CN" sz="900" b="1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indent="266700" algn="just"/>
                      <a:r>
                        <a:rPr lang="en-US" sz="10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    data=</a:t>
                      </a:r>
                      <a:endParaRPr lang="zh-CN" sz="900" b="1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indent="266700" algn="just"/>
                      <a:r>
                        <a:rPr lang="en-US" sz="10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    CreateNode(nodeid,null,null,null,null,null,INFO)</a:t>
                      </a:r>
                      <a:endParaRPr lang="zh-CN" sz="900" b="1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6602" marR="6660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8335676"/>
                  </a:ext>
                </a:extLst>
              </a:tr>
              <a:tr h="506987">
                <a:tc>
                  <a:txBody>
                    <a:bodyPr/>
                    <a:lstStyle/>
                    <a:p>
                      <a:pPr algn="just"/>
                      <a:r>
                        <a:rPr lang="en-US" sz="1000" b="1" kern="100" dirty="0" err="1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GetTREE</a:t>
                      </a:r>
                      <a:r>
                        <a:rPr lang="en-US" sz="1000" b="1" kern="1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(DATA, </a:t>
                      </a:r>
                      <a:r>
                        <a:rPr lang="en-US" sz="1000" b="1" kern="100" dirty="0" err="1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sql_statement</a:t>
                      </a:r>
                      <a:r>
                        <a:rPr lang="en-US" sz="1000" b="1" kern="1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, METADATA)</a:t>
                      </a:r>
                      <a:endParaRPr lang="zh-CN" sz="900" b="1" kern="100" dirty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6602" marR="6660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GetTREE(DATA, sql_statement, METADATA)</a:t>
                      </a:r>
                      <a:endParaRPr lang="zh-CN" sz="900" b="1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0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for where in WHERE:</a:t>
                      </a:r>
                      <a:endParaRPr lang="zh-CN" sz="900" b="1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000" b="1" kern="10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    CreateNode(where, DATA, METADATA)</a:t>
                      </a:r>
                      <a:endParaRPr lang="zh-CN" sz="900" b="1" kern="10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6602" marR="6660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589450"/>
                  </a:ext>
                </a:extLst>
              </a:tr>
              <a:tr h="337991">
                <a:tc>
                  <a:txBody>
                    <a:bodyPr/>
                    <a:lstStyle/>
                    <a:p>
                      <a:pPr algn="just"/>
                      <a:r>
                        <a:rPr lang="en-US" sz="1000" b="1" kern="100" dirty="0" err="1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FinalPI</a:t>
                      </a:r>
                      <a:r>
                        <a:rPr lang="en-US" sz="1000" b="1" kern="1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(</a:t>
                      </a:r>
                      <a:r>
                        <a:rPr lang="en-US" sz="1000" b="1" kern="100" dirty="0" err="1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SelectObject</a:t>
                      </a:r>
                      <a:r>
                        <a:rPr lang="en-US" sz="1000" b="1" kern="1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)</a:t>
                      </a:r>
                      <a:endParaRPr lang="zh-CN" sz="900" b="1" kern="100" dirty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6602" marR="6660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b="1" kern="100" dirty="0" err="1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FinalPI</a:t>
                      </a:r>
                      <a:r>
                        <a:rPr lang="en-US" sz="1000" b="1" kern="1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(</a:t>
                      </a:r>
                      <a:r>
                        <a:rPr lang="en-US" sz="1000" b="1" kern="100" dirty="0" err="1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SelectObject</a:t>
                      </a:r>
                      <a:r>
                        <a:rPr lang="en-US" sz="1000" b="1" kern="1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)</a:t>
                      </a:r>
                      <a:endParaRPr lang="zh-CN" sz="900" b="1" kern="100" dirty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  <a:p>
                      <a:pPr algn="just"/>
                      <a:r>
                        <a:rPr lang="en-US" sz="1000" b="1" kern="100" dirty="0" err="1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SelectObject</a:t>
                      </a:r>
                      <a:r>
                        <a:rPr lang="en-US" sz="1000" b="1" kern="1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 = Pi(</a:t>
                      </a:r>
                      <a:r>
                        <a:rPr lang="en-US" sz="1000" b="1" kern="100" dirty="0" err="1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SelectObject</a:t>
                      </a:r>
                      <a:r>
                        <a:rPr lang="en-US" sz="1000" b="1" kern="100" dirty="0">
                          <a:solidFill>
                            <a:srgbClr val="333333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ahoma" panose="020B0604030504040204" pitchFamily="34" charset="0"/>
                        </a:rPr>
                        <a:t>);</a:t>
                      </a:r>
                      <a:endParaRPr lang="zh-CN" sz="900" b="1" kern="100" dirty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ahoma" panose="020B0604030504040204" pitchFamily="34" charset="0"/>
                      </a:endParaRPr>
                    </a:p>
                  </a:txBody>
                  <a:tcPr marL="66602" marR="66602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94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091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0D4FE-8DE3-41AE-A516-0CDF98EFE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Environment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67382C-986D-4254-82FD-1F648CFF9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Coding environment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VSCode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C++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Metadata management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Etcd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Data transfer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gRPC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Site deployment </a:t>
            </a:r>
            <a:r>
              <a:rPr lang="zh-CN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WSL*3</a:t>
            </a:r>
            <a:endParaRPr lang="zh-CN" altLang="zh-CN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1336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>
            <a:extLst>
              <a:ext uri="{FF2B5EF4-FFF2-40B4-BE49-F238E27FC236}">
                <a16:creationId xmlns:a16="http://schemas.microsoft.com/office/drawing/2014/main" id="{93110D49-284D-4058-9DA0-B001F12BB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7791"/>
            <a:ext cx="4275529" cy="8402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1.2-Optimizer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FCEB97F-73EE-4E41-A3FB-68784EF76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82" y="1249171"/>
            <a:ext cx="7862166" cy="494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49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>
            <a:extLst>
              <a:ext uri="{FF2B5EF4-FFF2-40B4-BE49-F238E27FC236}">
                <a16:creationId xmlns:a16="http://schemas.microsoft.com/office/drawing/2014/main" id="{93110D49-284D-4058-9DA0-B001F12BB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7791"/>
            <a:ext cx="4275529" cy="8402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1.2-Optimizer</a:t>
            </a:r>
            <a:endParaRPr lang="zh-CN" alt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FB7A82A-4CE6-4EAF-B3E2-A63F94D750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42" y="1936103"/>
            <a:ext cx="11494767" cy="370880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B21117E-D316-4580-AAE6-E9D19CB3206D}"/>
              </a:ext>
            </a:extLst>
          </p:cNvPr>
          <p:cNvSpPr/>
          <p:nvPr/>
        </p:nvSpPr>
        <p:spPr>
          <a:xfrm>
            <a:off x="766401" y="1936103"/>
            <a:ext cx="299312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Before parser</a:t>
            </a:r>
            <a:endParaRPr lang="zh-CN" altLang="en-US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CE5E417-99BB-461E-81A4-088239DE9A67}"/>
              </a:ext>
            </a:extLst>
          </p:cNvPr>
          <p:cNvSpPr/>
          <p:nvPr/>
        </p:nvSpPr>
        <p:spPr>
          <a:xfrm>
            <a:off x="7784557" y="1939647"/>
            <a:ext cx="266932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After parser</a:t>
            </a:r>
            <a:endParaRPr lang="zh-CN" altLang="en-US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5868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8D2DAB3-0CDC-4624-850D-43F8B9DC4630}"/>
              </a:ext>
            </a:extLst>
          </p:cNvPr>
          <p:cNvSpPr/>
          <p:nvPr/>
        </p:nvSpPr>
        <p:spPr>
          <a:xfrm>
            <a:off x="1504616" y="2963950"/>
            <a:ext cx="1693628" cy="74742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44451AE-B8D0-4FA6-A055-792159D7CF79}"/>
              </a:ext>
            </a:extLst>
          </p:cNvPr>
          <p:cNvSpPr/>
          <p:nvPr/>
        </p:nvSpPr>
        <p:spPr>
          <a:xfrm>
            <a:off x="5935839" y="573337"/>
            <a:ext cx="1693628" cy="74742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F5A170-4373-4EEA-9271-116C3B2A7E38}"/>
              </a:ext>
            </a:extLst>
          </p:cNvPr>
          <p:cNvSpPr txBox="1"/>
          <p:nvPr/>
        </p:nvSpPr>
        <p:spPr>
          <a:xfrm>
            <a:off x="1855922" y="3152995"/>
            <a:ext cx="120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Center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3108059-5051-4C1D-A358-82CD93EF58B9}"/>
              </a:ext>
            </a:extLst>
          </p:cNvPr>
          <p:cNvSpPr txBox="1"/>
          <p:nvPr/>
        </p:nvSpPr>
        <p:spPr>
          <a:xfrm>
            <a:off x="6004928" y="748137"/>
            <a:ext cx="156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Local site1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B14E150-DF3F-4FA8-A75E-16F73421E33F}"/>
              </a:ext>
            </a:extLst>
          </p:cNvPr>
          <p:cNvSpPr/>
          <p:nvPr/>
        </p:nvSpPr>
        <p:spPr>
          <a:xfrm>
            <a:off x="5937132" y="2880017"/>
            <a:ext cx="1693628" cy="74742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BB0CD9-D3B0-4EFA-B6B1-2B4D595710BF}"/>
              </a:ext>
            </a:extLst>
          </p:cNvPr>
          <p:cNvSpPr txBox="1"/>
          <p:nvPr/>
        </p:nvSpPr>
        <p:spPr>
          <a:xfrm>
            <a:off x="6038235" y="3062203"/>
            <a:ext cx="161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Local site2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D193B34-D051-4712-BC77-045CA4EC34F3}"/>
              </a:ext>
            </a:extLst>
          </p:cNvPr>
          <p:cNvSpPr/>
          <p:nvPr/>
        </p:nvSpPr>
        <p:spPr>
          <a:xfrm>
            <a:off x="5922925" y="5089821"/>
            <a:ext cx="1693628" cy="74742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164180D-D87F-4A5B-BD06-FCE977816C40}"/>
              </a:ext>
            </a:extLst>
          </p:cNvPr>
          <p:cNvSpPr txBox="1"/>
          <p:nvPr/>
        </p:nvSpPr>
        <p:spPr>
          <a:xfrm>
            <a:off x="6022576" y="5298767"/>
            <a:ext cx="166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Local site3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FC98FC6-8C34-41CE-A9E3-2B27EDF64ECC}"/>
              </a:ext>
            </a:extLst>
          </p:cNvPr>
          <p:cNvCxnSpPr>
            <a:cxnSpLocks/>
          </p:cNvCxnSpPr>
          <p:nvPr/>
        </p:nvCxnSpPr>
        <p:spPr>
          <a:xfrm>
            <a:off x="1735811" y="2177512"/>
            <a:ext cx="0" cy="7864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D393ED76-1B9D-4256-B001-1A7FF8AC75BF}"/>
              </a:ext>
            </a:extLst>
          </p:cNvPr>
          <p:cNvSpPr txBox="1"/>
          <p:nvPr/>
        </p:nvSpPr>
        <p:spPr>
          <a:xfrm>
            <a:off x="1210805" y="1898324"/>
            <a:ext cx="1565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SQL Query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B728869-3F0D-44F5-8D9C-F36800955FEC}"/>
              </a:ext>
            </a:extLst>
          </p:cNvPr>
          <p:cNvCxnSpPr>
            <a:cxnSpLocks/>
          </p:cNvCxnSpPr>
          <p:nvPr/>
        </p:nvCxnSpPr>
        <p:spPr>
          <a:xfrm>
            <a:off x="1721607" y="3711373"/>
            <a:ext cx="0" cy="78643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9EAD0E64-DE7A-4DA7-8B17-4DFF55E3D0E6}"/>
              </a:ext>
            </a:extLst>
          </p:cNvPr>
          <p:cNvSpPr txBox="1"/>
          <p:nvPr/>
        </p:nvSpPr>
        <p:spPr>
          <a:xfrm>
            <a:off x="1170123" y="4405679"/>
            <a:ext cx="1565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Best Tree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B569FFA-7980-4A81-8EBA-0BDD7BF2DC91}"/>
              </a:ext>
            </a:extLst>
          </p:cNvPr>
          <p:cNvSpPr txBox="1"/>
          <p:nvPr/>
        </p:nvSpPr>
        <p:spPr>
          <a:xfrm>
            <a:off x="1611824" y="3894378"/>
            <a:ext cx="184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➕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Meta Data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466E190-913C-41FC-B9DE-3FAF5A38CD91}"/>
              </a:ext>
            </a:extLst>
          </p:cNvPr>
          <p:cNvCxnSpPr>
            <a:cxnSpLocks/>
          </p:cNvCxnSpPr>
          <p:nvPr/>
        </p:nvCxnSpPr>
        <p:spPr>
          <a:xfrm flipH="1">
            <a:off x="1170123" y="4878092"/>
            <a:ext cx="379708" cy="40077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DBF1C72-919C-49D5-AAC6-831B3F579868}"/>
              </a:ext>
            </a:extLst>
          </p:cNvPr>
          <p:cNvCxnSpPr>
            <a:cxnSpLocks/>
          </p:cNvCxnSpPr>
          <p:nvPr/>
        </p:nvCxnSpPr>
        <p:spPr>
          <a:xfrm flipH="1">
            <a:off x="1721607" y="4865348"/>
            <a:ext cx="5162" cy="44669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C6DD78D-3A53-4E63-8597-9781DE3D3C4B}"/>
              </a:ext>
            </a:extLst>
          </p:cNvPr>
          <p:cNvCxnSpPr>
            <a:cxnSpLocks/>
          </p:cNvCxnSpPr>
          <p:nvPr/>
        </p:nvCxnSpPr>
        <p:spPr>
          <a:xfrm>
            <a:off x="1929540" y="4878092"/>
            <a:ext cx="356461" cy="40077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CEF3975F-10A7-431D-8BBF-EB606E477EBE}"/>
              </a:ext>
            </a:extLst>
          </p:cNvPr>
          <p:cNvSpPr txBox="1"/>
          <p:nvPr/>
        </p:nvSpPr>
        <p:spPr>
          <a:xfrm>
            <a:off x="127864" y="5275607"/>
            <a:ext cx="123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SubTree1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1219C10-B5FE-4054-B8AF-2EF19C358932}"/>
              </a:ext>
            </a:extLst>
          </p:cNvPr>
          <p:cNvSpPr txBox="1"/>
          <p:nvPr/>
        </p:nvSpPr>
        <p:spPr>
          <a:xfrm>
            <a:off x="1163668" y="5291018"/>
            <a:ext cx="1376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SubTree2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A727D4E-C9DE-4FC7-AEC8-93C109C2D963}"/>
              </a:ext>
            </a:extLst>
          </p:cNvPr>
          <p:cNvSpPr txBox="1"/>
          <p:nvPr/>
        </p:nvSpPr>
        <p:spPr>
          <a:xfrm>
            <a:off x="2184606" y="5275607"/>
            <a:ext cx="1333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SubTree3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2A7AA58A-407C-4678-9A6A-192381F121FB}"/>
              </a:ext>
            </a:extLst>
          </p:cNvPr>
          <p:cNvCxnSpPr>
            <a:stCxn id="33" idx="2"/>
            <a:endCxn id="8" idx="1"/>
          </p:cNvCxnSpPr>
          <p:nvPr/>
        </p:nvCxnSpPr>
        <p:spPr>
          <a:xfrm rot="5400000" flipH="1" flipV="1">
            <a:off x="990935" y="700035"/>
            <a:ext cx="4697890" cy="5191918"/>
          </a:xfrm>
          <a:prstGeom prst="bentConnector4">
            <a:avLst>
              <a:gd name="adj1" fmla="val -4866"/>
              <a:gd name="adj2" fmla="val 55933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7BB06BCD-E516-4E57-A61C-B174293E079A}"/>
              </a:ext>
            </a:extLst>
          </p:cNvPr>
          <p:cNvCxnSpPr>
            <a:cxnSpLocks/>
            <a:stCxn id="35" idx="2"/>
            <a:endCxn id="12" idx="1"/>
          </p:cNvCxnSpPr>
          <p:nvPr/>
        </p:nvCxnSpPr>
        <p:spPr>
          <a:xfrm rot="5400000" flipH="1" flipV="1">
            <a:off x="2691303" y="2414522"/>
            <a:ext cx="2406621" cy="4085035"/>
          </a:xfrm>
          <a:prstGeom prst="bentConnector4">
            <a:avLst>
              <a:gd name="adj1" fmla="val -9499"/>
              <a:gd name="adj2" fmla="val 5842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23FC1C20-7B00-46FE-A79E-0354852544C0}"/>
              </a:ext>
            </a:extLst>
          </p:cNvPr>
          <p:cNvCxnSpPr>
            <a:cxnSpLocks/>
            <a:stCxn id="37" idx="2"/>
            <a:endCxn id="16" idx="1"/>
          </p:cNvCxnSpPr>
          <p:nvPr/>
        </p:nvCxnSpPr>
        <p:spPr>
          <a:xfrm rot="5400000" flipH="1" flipV="1">
            <a:off x="4296464" y="4018478"/>
            <a:ext cx="181406" cy="3071516"/>
          </a:xfrm>
          <a:prstGeom prst="bentConnector4">
            <a:avLst>
              <a:gd name="adj1" fmla="val -126016"/>
              <a:gd name="adj2" fmla="val 60855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0" name="墨迹 79">
                <a:extLst>
                  <a:ext uri="{FF2B5EF4-FFF2-40B4-BE49-F238E27FC236}">
                    <a16:creationId xmlns:a16="http://schemas.microsoft.com/office/drawing/2014/main" id="{12EBB7C9-B6DD-417C-A0CD-162F60AD61FA}"/>
                  </a:ext>
                </a:extLst>
              </p14:cNvPr>
              <p14:cNvContentPartPr/>
              <p14:nvPr/>
            </p14:nvContentPartPr>
            <p14:xfrm>
              <a:off x="8291343" y="1312865"/>
              <a:ext cx="360" cy="360"/>
            </p14:xfrm>
          </p:contentPart>
        </mc:Choice>
        <mc:Fallback xmlns="">
          <p:pic>
            <p:nvPicPr>
              <p:cNvPr id="80" name="墨迹 79">
                <a:extLst>
                  <a:ext uri="{FF2B5EF4-FFF2-40B4-BE49-F238E27FC236}">
                    <a16:creationId xmlns:a16="http://schemas.microsoft.com/office/drawing/2014/main" id="{12EBB7C9-B6DD-417C-A0CD-162F60AD61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87023" y="1308545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83" name="箭头: 上弧形 82">
            <a:extLst>
              <a:ext uri="{FF2B5EF4-FFF2-40B4-BE49-F238E27FC236}">
                <a16:creationId xmlns:a16="http://schemas.microsoft.com/office/drawing/2014/main" id="{CA9D774A-BE60-432E-AE51-68DB2B81BC87}"/>
              </a:ext>
            </a:extLst>
          </p:cNvPr>
          <p:cNvSpPr/>
          <p:nvPr/>
        </p:nvSpPr>
        <p:spPr>
          <a:xfrm>
            <a:off x="7791773" y="512335"/>
            <a:ext cx="953146" cy="351696"/>
          </a:xfrm>
          <a:prstGeom prst="curved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FFAA840A-87B6-43F0-A130-EBB1F83D03B4}"/>
              </a:ext>
            </a:extLst>
          </p:cNvPr>
          <p:cNvSpPr txBox="1"/>
          <p:nvPr/>
        </p:nvSpPr>
        <p:spPr>
          <a:xfrm>
            <a:off x="8642455" y="652794"/>
            <a:ext cx="147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SQL query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5" name="箭头: 左右 84">
            <a:extLst>
              <a:ext uri="{FF2B5EF4-FFF2-40B4-BE49-F238E27FC236}">
                <a16:creationId xmlns:a16="http://schemas.microsoft.com/office/drawing/2014/main" id="{A30522D7-F83C-4F9C-8B69-67133DF09243}"/>
              </a:ext>
            </a:extLst>
          </p:cNvPr>
          <p:cNvSpPr/>
          <p:nvPr/>
        </p:nvSpPr>
        <p:spPr>
          <a:xfrm>
            <a:off x="7864097" y="947049"/>
            <a:ext cx="3035086" cy="184665"/>
          </a:xfrm>
          <a:prstGeom prst="left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F7D04408-AA1E-4217-B23D-716C79552AF4}"/>
              </a:ext>
            </a:extLst>
          </p:cNvPr>
          <p:cNvSpPr txBox="1"/>
          <p:nvPr/>
        </p:nvSpPr>
        <p:spPr>
          <a:xfrm>
            <a:off x="10899182" y="688420"/>
            <a:ext cx="1056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Local DB1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C7328480-34B2-44AA-8B94-65199404F886}"/>
              </a:ext>
            </a:extLst>
          </p:cNvPr>
          <p:cNvSpPr txBox="1"/>
          <p:nvPr/>
        </p:nvSpPr>
        <p:spPr>
          <a:xfrm>
            <a:off x="8642454" y="1056637"/>
            <a:ext cx="124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Data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9" name="墨迹 88">
                <a:extLst>
                  <a:ext uri="{FF2B5EF4-FFF2-40B4-BE49-F238E27FC236}">
                    <a16:creationId xmlns:a16="http://schemas.microsoft.com/office/drawing/2014/main" id="{88FE97F1-5690-495A-8527-5D5B33F8371A}"/>
                  </a:ext>
                </a:extLst>
              </p14:cNvPr>
              <p14:cNvContentPartPr/>
              <p14:nvPr/>
            </p14:nvContentPartPr>
            <p14:xfrm>
              <a:off x="8284890" y="3545923"/>
              <a:ext cx="360" cy="360"/>
            </p14:xfrm>
          </p:contentPart>
        </mc:Choice>
        <mc:Fallback xmlns="">
          <p:pic>
            <p:nvPicPr>
              <p:cNvPr id="89" name="墨迹 88">
                <a:extLst>
                  <a:ext uri="{FF2B5EF4-FFF2-40B4-BE49-F238E27FC236}">
                    <a16:creationId xmlns:a16="http://schemas.microsoft.com/office/drawing/2014/main" id="{88FE97F1-5690-495A-8527-5D5B33F837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80570" y="3541603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90" name="箭头: 上弧形 89">
            <a:extLst>
              <a:ext uri="{FF2B5EF4-FFF2-40B4-BE49-F238E27FC236}">
                <a16:creationId xmlns:a16="http://schemas.microsoft.com/office/drawing/2014/main" id="{CFFD1A40-2E40-4A70-8864-9F41219F6793}"/>
              </a:ext>
            </a:extLst>
          </p:cNvPr>
          <p:cNvSpPr/>
          <p:nvPr/>
        </p:nvSpPr>
        <p:spPr>
          <a:xfrm>
            <a:off x="7785320" y="2745393"/>
            <a:ext cx="953146" cy="351696"/>
          </a:xfrm>
          <a:prstGeom prst="curved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5F039046-B9F8-4FBA-AF22-ED412E188C7A}"/>
              </a:ext>
            </a:extLst>
          </p:cNvPr>
          <p:cNvSpPr txBox="1"/>
          <p:nvPr/>
        </p:nvSpPr>
        <p:spPr>
          <a:xfrm>
            <a:off x="8636002" y="2885852"/>
            <a:ext cx="152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SQL query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2" name="箭头: 左右 91">
            <a:extLst>
              <a:ext uri="{FF2B5EF4-FFF2-40B4-BE49-F238E27FC236}">
                <a16:creationId xmlns:a16="http://schemas.microsoft.com/office/drawing/2014/main" id="{1E5A02FC-C9D0-4CFF-B51D-6F67EA0B29CB}"/>
              </a:ext>
            </a:extLst>
          </p:cNvPr>
          <p:cNvSpPr/>
          <p:nvPr/>
        </p:nvSpPr>
        <p:spPr>
          <a:xfrm>
            <a:off x="7857644" y="3180107"/>
            <a:ext cx="3035086" cy="184665"/>
          </a:xfrm>
          <a:prstGeom prst="left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E39E148B-F45A-4CDD-BD14-83A420066447}"/>
              </a:ext>
            </a:extLst>
          </p:cNvPr>
          <p:cNvSpPr txBox="1"/>
          <p:nvPr/>
        </p:nvSpPr>
        <p:spPr>
          <a:xfrm>
            <a:off x="10892730" y="2969814"/>
            <a:ext cx="1193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Local DB2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0A83275D-F28E-439F-847E-F80B2D77601E}"/>
              </a:ext>
            </a:extLst>
          </p:cNvPr>
          <p:cNvSpPr txBox="1"/>
          <p:nvPr/>
        </p:nvSpPr>
        <p:spPr>
          <a:xfrm>
            <a:off x="8636001" y="3289695"/>
            <a:ext cx="124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Data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0" name="墨迹 99">
                <a:extLst>
                  <a:ext uri="{FF2B5EF4-FFF2-40B4-BE49-F238E27FC236}">
                    <a16:creationId xmlns:a16="http://schemas.microsoft.com/office/drawing/2014/main" id="{519A597E-D675-42B3-A8DA-09686A369827}"/>
                  </a:ext>
                </a:extLst>
              </p14:cNvPr>
              <p14:cNvContentPartPr/>
              <p14:nvPr/>
            </p14:nvContentPartPr>
            <p14:xfrm>
              <a:off x="8286177" y="5790606"/>
              <a:ext cx="360" cy="360"/>
            </p14:xfrm>
          </p:contentPart>
        </mc:Choice>
        <mc:Fallback xmlns="">
          <p:pic>
            <p:nvPicPr>
              <p:cNvPr id="100" name="墨迹 99">
                <a:extLst>
                  <a:ext uri="{FF2B5EF4-FFF2-40B4-BE49-F238E27FC236}">
                    <a16:creationId xmlns:a16="http://schemas.microsoft.com/office/drawing/2014/main" id="{519A597E-D675-42B3-A8DA-09686A3698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81857" y="5786286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101" name="箭头: 上弧形 100">
            <a:extLst>
              <a:ext uri="{FF2B5EF4-FFF2-40B4-BE49-F238E27FC236}">
                <a16:creationId xmlns:a16="http://schemas.microsoft.com/office/drawing/2014/main" id="{AA54AEAE-DEAA-40DA-BD77-BA67EFD8C8EF}"/>
              </a:ext>
            </a:extLst>
          </p:cNvPr>
          <p:cNvSpPr/>
          <p:nvPr/>
        </p:nvSpPr>
        <p:spPr>
          <a:xfrm>
            <a:off x="7786607" y="4990076"/>
            <a:ext cx="953146" cy="351696"/>
          </a:xfrm>
          <a:prstGeom prst="curved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57F608CB-E274-4761-8765-3C8C2CC97EDA}"/>
              </a:ext>
            </a:extLst>
          </p:cNvPr>
          <p:cNvSpPr txBox="1"/>
          <p:nvPr/>
        </p:nvSpPr>
        <p:spPr>
          <a:xfrm>
            <a:off x="8637289" y="5130535"/>
            <a:ext cx="162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SQL query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3" name="箭头: 左右 102">
            <a:extLst>
              <a:ext uri="{FF2B5EF4-FFF2-40B4-BE49-F238E27FC236}">
                <a16:creationId xmlns:a16="http://schemas.microsoft.com/office/drawing/2014/main" id="{7AD4D292-E8F5-4D36-8425-6B8ADA3C6BEC}"/>
              </a:ext>
            </a:extLst>
          </p:cNvPr>
          <p:cNvSpPr/>
          <p:nvPr/>
        </p:nvSpPr>
        <p:spPr>
          <a:xfrm>
            <a:off x="7858931" y="5424790"/>
            <a:ext cx="3035086" cy="184665"/>
          </a:xfrm>
          <a:prstGeom prst="left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4294AAFA-076E-4B70-BE77-796747F38FEF}"/>
              </a:ext>
            </a:extLst>
          </p:cNvPr>
          <p:cNvSpPr txBox="1"/>
          <p:nvPr/>
        </p:nvSpPr>
        <p:spPr>
          <a:xfrm>
            <a:off x="10881933" y="5154077"/>
            <a:ext cx="1101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Local DB3</a:t>
            </a: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118EB86C-0F42-471B-B4EB-7F735374EFF8}"/>
              </a:ext>
            </a:extLst>
          </p:cNvPr>
          <p:cNvSpPr txBox="1"/>
          <p:nvPr/>
        </p:nvSpPr>
        <p:spPr>
          <a:xfrm>
            <a:off x="8637288" y="5534378"/>
            <a:ext cx="209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Data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E4161378-F727-403D-8D00-7CB5B2908FE0}"/>
              </a:ext>
            </a:extLst>
          </p:cNvPr>
          <p:cNvSpPr/>
          <p:nvPr/>
        </p:nvSpPr>
        <p:spPr>
          <a:xfrm>
            <a:off x="10901034" y="556557"/>
            <a:ext cx="841085" cy="74742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99A2EF5A-D840-4C14-B92E-3129F5896316}"/>
              </a:ext>
            </a:extLst>
          </p:cNvPr>
          <p:cNvSpPr/>
          <p:nvPr/>
        </p:nvSpPr>
        <p:spPr>
          <a:xfrm>
            <a:off x="10902327" y="2863237"/>
            <a:ext cx="841085" cy="74742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F9FB34B4-20FC-40C1-8A0C-ECBF54D99E20}"/>
              </a:ext>
            </a:extLst>
          </p:cNvPr>
          <p:cNvSpPr/>
          <p:nvPr/>
        </p:nvSpPr>
        <p:spPr>
          <a:xfrm>
            <a:off x="10888120" y="5073041"/>
            <a:ext cx="841085" cy="74742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246589E9-7369-4EDA-BC06-6E9692E7E909}"/>
              </a:ext>
            </a:extLst>
          </p:cNvPr>
          <p:cNvSpPr/>
          <p:nvPr/>
        </p:nvSpPr>
        <p:spPr>
          <a:xfrm>
            <a:off x="4303781" y="2459576"/>
            <a:ext cx="5693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5400" b="1" i="0" u="none" strike="noStrike" kern="1200" cap="none" spc="0" normalizeH="0" baseline="0" noProof="0" dirty="0">
              <a:ln w="13462">
                <a:solidFill>
                  <a:prstClr val="white"/>
                </a:solidFill>
                <a:prstDash val="solid"/>
              </a:ln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2700000" algn="bl" rotWithShape="0">
                  <a:srgbClr val="5B9BD5"/>
                </a:outerShdw>
              </a:effectLs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167C89A3-DE9C-4CBB-9D79-FB23F157EA44}"/>
              </a:ext>
            </a:extLst>
          </p:cNvPr>
          <p:cNvSpPr/>
          <p:nvPr/>
        </p:nvSpPr>
        <p:spPr>
          <a:xfrm>
            <a:off x="1024965" y="3699891"/>
            <a:ext cx="56938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5400" b="1" i="0" u="none" strike="noStrike" kern="1200" cap="none" spc="0" normalizeH="0" baseline="0" noProof="0" dirty="0">
              <a:ln w="13462">
                <a:solidFill>
                  <a:prstClr val="white"/>
                </a:solidFill>
                <a:prstDash val="solid"/>
              </a:ln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2700000" algn="bl" rotWithShape="0">
                  <a:srgbClr val="5B9BD5"/>
                </a:outerShdw>
              </a:effectLs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9BAA1A03-C296-4796-87DA-0FBFC250EBD6}"/>
              </a:ext>
            </a:extLst>
          </p:cNvPr>
          <p:cNvSpPr/>
          <p:nvPr/>
        </p:nvSpPr>
        <p:spPr>
          <a:xfrm>
            <a:off x="8872714" y="2116927"/>
            <a:ext cx="56938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5400" b="1" i="0" u="none" strike="noStrike" kern="1200" cap="none" spc="0" normalizeH="0" baseline="0" noProof="0" dirty="0">
                <a:ln w="13462">
                  <a:solidFill>
                    <a:prstClr val="white"/>
                  </a:solidFill>
                  <a:prstDash val="solid"/>
                </a:ln>
                <a:solidFill>
                  <a:prstClr val="black">
                    <a:lumMod val="85000"/>
                    <a:lumOff val="15000"/>
                  </a:prstClr>
                </a:solidFill>
                <a:effectLst>
                  <a:outerShdw dist="38100" dir="2700000" algn="bl" rotWithShape="0">
                    <a:srgbClr val="5B9BD5"/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0" lang="zh-CN" altLang="en-US" sz="5400" b="1" i="0" u="none" strike="noStrike" kern="1200" cap="none" spc="0" normalizeH="0" baseline="0" noProof="0" dirty="0">
              <a:ln w="13462">
                <a:solidFill>
                  <a:prstClr val="white"/>
                </a:solidFill>
                <a:prstDash val="solid"/>
              </a:ln>
              <a:solidFill>
                <a:prstClr val="black">
                  <a:lumMod val="85000"/>
                  <a:lumOff val="15000"/>
                </a:prstClr>
              </a:solidFill>
              <a:effectLst>
                <a:outerShdw dist="38100" dir="2700000" algn="bl" rotWithShape="0">
                  <a:srgbClr val="5B9BD5"/>
                </a:outerShdw>
              </a:effectLs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D33FCD2A-9529-4F2B-98B8-AD4EE2A046AB}"/>
              </a:ext>
            </a:extLst>
          </p:cNvPr>
          <p:cNvCxnSpPr>
            <a:stCxn id="33" idx="2"/>
            <a:endCxn id="8" idx="1"/>
          </p:cNvCxnSpPr>
          <p:nvPr/>
        </p:nvCxnSpPr>
        <p:spPr>
          <a:xfrm rot="5400000" flipH="1" flipV="1">
            <a:off x="990935" y="700035"/>
            <a:ext cx="4697890" cy="5191918"/>
          </a:xfrm>
          <a:prstGeom prst="bentConnector4">
            <a:avLst>
              <a:gd name="adj1" fmla="val -4866"/>
              <a:gd name="adj2" fmla="val 5593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1AA66AA5-81D7-4722-97F8-5F085AA9A39D}"/>
              </a:ext>
            </a:extLst>
          </p:cNvPr>
          <p:cNvCxnSpPr>
            <a:cxnSpLocks/>
            <a:stCxn id="35" idx="2"/>
            <a:endCxn id="12" idx="1"/>
          </p:cNvCxnSpPr>
          <p:nvPr/>
        </p:nvCxnSpPr>
        <p:spPr>
          <a:xfrm rot="5400000" flipH="1" flipV="1">
            <a:off x="2691303" y="2414522"/>
            <a:ext cx="2406621" cy="4085035"/>
          </a:xfrm>
          <a:prstGeom prst="bentConnector4">
            <a:avLst>
              <a:gd name="adj1" fmla="val -9499"/>
              <a:gd name="adj2" fmla="val 5842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02822DF1-B944-4DAD-A0DE-E83F6EFD1FCF}"/>
              </a:ext>
            </a:extLst>
          </p:cNvPr>
          <p:cNvCxnSpPr>
            <a:cxnSpLocks/>
            <a:stCxn id="37" idx="2"/>
            <a:endCxn id="16" idx="1"/>
          </p:cNvCxnSpPr>
          <p:nvPr/>
        </p:nvCxnSpPr>
        <p:spPr>
          <a:xfrm rot="5400000" flipH="1" flipV="1">
            <a:off x="4296464" y="4018478"/>
            <a:ext cx="181406" cy="3071516"/>
          </a:xfrm>
          <a:prstGeom prst="bentConnector4">
            <a:avLst>
              <a:gd name="adj1" fmla="val -126016"/>
              <a:gd name="adj2" fmla="val 6085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842A29EF-5575-4B21-ACEA-695E025F08CA}"/>
              </a:ext>
            </a:extLst>
          </p:cNvPr>
          <p:cNvSpPr txBox="1"/>
          <p:nvPr/>
        </p:nvSpPr>
        <p:spPr>
          <a:xfrm>
            <a:off x="3586744" y="2259499"/>
            <a:ext cx="124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Data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7221C8B-BD3E-46A7-B3BB-4E55C37A9788}"/>
              </a:ext>
            </a:extLst>
          </p:cNvPr>
          <p:cNvSpPr txBox="1"/>
          <p:nvPr/>
        </p:nvSpPr>
        <p:spPr>
          <a:xfrm>
            <a:off x="3629430" y="4532949"/>
            <a:ext cx="124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Tree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87667A5-CAF4-4A24-B81D-1F802C198B8A}"/>
              </a:ext>
            </a:extLst>
          </p:cNvPr>
          <p:cNvSpPr txBox="1"/>
          <p:nvPr/>
        </p:nvSpPr>
        <p:spPr>
          <a:xfrm>
            <a:off x="3020060" y="2267656"/>
            <a:ext cx="124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Tree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E12022A-E40D-416D-8C16-D1393C2903C4}"/>
              </a:ext>
            </a:extLst>
          </p:cNvPr>
          <p:cNvSpPr txBox="1"/>
          <p:nvPr/>
        </p:nvSpPr>
        <p:spPr>
          <a:xfrm>
            <a:off x="4188843" y="4532949"/>
            <a:ext cx="124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Data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51EE1D6-B273-436D-8A85-114EC84D79A3}"/>
              </a:ext>
            </a:extLst>
          </p:cNvPr>
          <p:cNvSpPr txBox="1"/>
          <p:nvPr/>
        </p:nvSpPr>
        <p:spPr>
          <a:xfrm>
            <a:off x="4107291" y="5483517"/>
            <a:ext cx="124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Tree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F630F11-4D15-4E3B-A5B0-5079CE9A197C}"/>
              </a:ext>
            </a:extLst>
          </p:cNvPr>
          <p:cNvSpPr txBox="1"/>
          <p:nvPr/>
        </p:nvSpPr>
        <p:spPr>
          <a:xfrm>
            <a:off x="4666704" y="5483517"/>
            <a:ext cx="124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Data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8D0C64E-F8C9-42BD-9959-E058878E5269}"/>
              </a:ext>
            </a:extLst>
          </p:cNvPr>
          <p:cNvSpPr txBox="1"/>
          <p:nvPr/>
        </p:nvSpPr>
        <p:spPr>
          <a:xfrm>
            <a:off x="523971" y="3764954"/>
            <a:ext cx="840508" cy="76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👌</a:t>
            </a:r>
          </a:p>
        </p:txBody>
      </p:sp>
    </p:spTree>
    <p:extLst>
      <p:ext uri="{BB962C8B-B14F-4D97-AF65-F5344CB8AC3E}">
        <p14:creationId xmlns:p14="http://schemas.microsoft.com/office/powerpoint/2010/main" val="2689122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EFA93-F332-447B-9F37-5D9DC9152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Connector &amp; Executor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E8427C-7FF4-4911-8518-784446DC42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罗尹清</a:t>
            </a:r>
          </a:p>
        </p:txBody>
      </p:sp>
    </p:spTree>
    <p:extLst>
      <p:ext uri="{BB962C8B-B14F-4D97-AF65-F5344CB8AC3E}">
        <p14:creationId xmlns:p14="http://schemas.microsoft.com/office/powerpoint/2010/main" val="1077548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517CB4-5614-4A79-A8C5-58361FA39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Connector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4CD21C-B21D-4E50-886D-5A8849D21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492924-B0C6-4885-A129-887F39EDB505}"/>
              </a:ext>
            </a:extLst>
          </p:cNvPr>
          <p:cNvSpPr/>
          <p:nvPr/>
        </p:nvSpPr>
        <p:spPr>
          <a:xfrm>
            <a:off x="2859264" y="2259262"/>
            <a:ext cx="1693628" cy="74742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5CC777-D8F4-4F87-8D1B-0D3348531C11}"/>
              </a:ext>
            </a:extLst>
          </p:cNvPr>
          <p:cNvSpPr txBox="1"/>
          <p:nvPr/>
        </p:nvSpPr>
        <p:spPr>
          <a:xfrm>
            <a:off x="3142121" y="2427148"/>
            <a:ext cx="1563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Executor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92056EC8-7272-4892-831E-621CA198BCC4}"/>
                  </a:ext>
                </a:extLst>
              </p14:cNvPr>
              <p14:cNvContentPartPr/>
              <p14:nvPr/>
            </p14:nvContentPartPr>
            <p14:xfrm>
              <a:off x="5214768" y="2998790"/>
              <a:ext cx="360" cy="36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92056EC8-7272-4892-831E-621CA198BC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10448" y="2994470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AD1AC6ED-2AEB-4920-8751-C083B8D9BEAD}"/>
              </a:ext>
            </a:extLst>
          </p:cNvPr>
          <p:cNvSpPr txBox="1"/>
          <p:nvPr/>
        </p:nvSpPr>
        <p:spPr>
          <a:xfrm>
            <a:off x="5565879" y="2057816"/>
            <a:ext cx="147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SQL query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593DCF1-7F4E-43F4-BE8F-503FE8E90CDF}"/>
              </a:ext>
            </a:extLst>
          </p:cNvPr>
          <p:cNvSpPr txBox="1"/>
          <p:nvPr/>
        </p:nvSpPr>
        <p:spPr>
          <a:xfrm>
            <a:off x="7840287" y="2431527"/>
            <a:ext cx="1056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err="1">
                <a:solidFill>
                  <a:prstClr val="black"/>
                </a:solidFill>
                <a:latin typeface="Consolas" panose="020B0609020204030204" pitchFamily="49" charset="0"/>
                <a:ea typeface="等线" panose="02010600030101010101" pitchFamily="2" charset="-122"/>
              </a:rPr>
              <a:t>Mysql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E89B37D-6984-4BE4-BA02-04AC9F15B179}"/>
              </a:ext>
            </a:extLst>
          </p:cNvPr>
          <p:cNvSpPr txBox="1"/>
          <p:nvPr/>
        </p:nvSpPr>
        <p:spPr>
          <a:xfrm>
            <a:off x="4830036" y="2824780"/>
            <a:ext cx="3035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Data,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OK or FAIL,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Time spent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35EB677-633C-425A-9FCD-C8448474E2BB}"/>
              </a:ext>
            </a:extLst>
          </p:cNvPr>
          <p:cNvSpPr/>
          <p:nvPr/>
        </p:nvSpPr>
        <p:spPr>
          <a:xfrm>
            <a:off x="7824459" y="2242482"/>
            <a:ext cx="841085" cy="74742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9F05DB8-172F-4702-B479-79F4D66C050A}"/>
              </a:ext>
            </a:extLst>
          </p:cNvPr>
          <p:cNvCxnSpPr/>
          <p:nvPr/>
        </p:nvCxnSpPr>
        <p:spPr>
          <a:xfrm>
            <a:off x="4787522" y="2431527"/>
            <a:ext cx="303508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8EC7A4C-CD2D-43E2-91E6-7AA56F4D0F77}"/>
              </a:ext>
            </a:extLst>
          </p:cNvPr>
          <p:cNvCxnSpPr/>
          <p:nvPr/>
        </p:nvCxnSpPr>
        <p:spPr>
          <a:xfrm flipH="1">
            <a:off x="4787522" y="2747809"/>
            <a:ext cx="303508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061C59E8-921D-4444-8D11-6F171C50A3FC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C++ &amp; </a:t>
            </a:r>
            <a:r>
              <a:rPr lang="en-US" altLang="zh-CN" dirty="0" err="1"/>
              <a:t>Mysql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Problem: Data Structure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5338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7A988-E1C1-40F2-8ED6-607BE2A59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MY_MYSQL_RES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5EDA79-7900-43FA-8F27-4B7B3B339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BCACCE-CB14-45AA-8B2C-EDFC60D3C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581" y="1690688"/>
            <a:ext cx="9658838" cy="485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384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AF128-9412-4DFD-8566-F745A53B7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Executor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6229EF-2C0C-4031-B10C-19D519171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Requirements: </a:t>
            </a:r>
          </a:p>
          <a:p>
            <a:pPr lvl="1"/>
            <a:r>
              <a:rPr lang="en-US" altLang="zh-CN" dirty="0"/>
              <a:t>Execute the query or query tree</a:t>
            </a:r>
          </a:p>
          <a:p>
            <a:pPr lvl="1"/>
            <a:r>
              <a:rPr lang="en-US" altLang="zh-CN" dirty="0"/>
              <a:t>Time and volume of every step</a:t>
            </a:r>
          </a:p>
          <a:p>
            <a:r>
              <a:rPr lang="en-US" altLang="zh-CN" dirty="0"/>
              <a:t>Query(INSERT/DELETE): RPC + connector</a:t>
            </a:r>
          </a:p>
          <a:p>
            <a:r>
              <a:rPr lang="en-US" altLang="zh-CN" dirty="0"/>
              <a:t>Query(LOAD): </a:t>
            </a:r>
          </a:p>
          <a:p>
            <a:pPr lvl="1"/>
            <a:r>
              <a:rPr lang="en-US" altLang="zh-CN" dirty="0"/>
              <a:t>Fragmentation in memory</a:t>
            </a:r>
          </a:p>
          <a:p>
            <a:pPr lvl="1"/>
            <a:r>
              <a:rPr lang="en-US" altLang="zh-CN" dirty="0"/>
              <a:t>Fragmentation utilizing </a:t>
            </a:r>
            <a:r>
              <a:rPr lang="en-US" altLang="zh-CN" dirty="0" err="1"/>
              <a:t>Mysql</a:t>
            </a:r>
            <a:endParaRPr lang="en-US" altLang="zh-CN" dirty="0"/>
          </a:p>
          <a:p>
            <a:r>
              <a:rPr lang="en-US" altLang="zh-CN" dirty="0"/>
              <a:t>Query tree(SELECT)</a:t>
            </a:r>
          </a:p>
          <a:p>
            <a:pPr lvl="1"/>
            <a:r>
              <a:rPr lang="en-US" altLang="zh-CN" dirty="0"/>
              <a:t>Broadcast through ETCD</a:t>
            </a:r>
          </a:p>
          <a:p>
            <a:pPr lvl="1"/>
            <a:r>
              <a:rPr lang="en-US" altLang="zh-CN" dirty="0"/>
              <a:t>Recursive function passing sub query tree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990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FC361-B351-4206-A5FA-245D72EB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Recursive function passing sub query tree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B1CD3D-D50E-4495-84ED-C344430E4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altLang="zh-CN" dirty="0"/>
              <a:t>Input</a:t>
            </a:r>
            <a:r>
              <a:rPr lang="zh-CN" altLang="en-US" dirty="0"/>
              <a:t>：</a:t>
            </a:r>
            <a:r>
              <a:rPr lang="en-US" altLang="zh-CN" dirty="0"/>
              <a:t>query tree</a:t>
            </a:r>
          </a:p>
          <a:p>
            <a:r>
              <a:rPr lang="en-US" altLang="zh-CN" dirty="0"/>
              <a:t>Output: the result of query tree</a:t>
            </a:r>
          </a:p>
          <a:p>
            <a:r>
              <a:rPr lang="en-US" altLang="zh-CN" dirty="0"/>
              <a:t>Name: </a:t>
            </a:r>
            <a:r>
              <a:rPr lang="en-US" altLang="zh-CN" dirty="0" err="1"/>
              <a:t>QueryExecutor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5E73A8-0443-4B3B-898B-922DFEEF1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6236020" cy="332757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BB1A5C3-0A3D-4AC7-8D7E-BAD188EEC50A}"/>
              </a:ext>
            </a:extLst>
          </p:cNvPr>
          <p:cNvSpPr txBox="1"/>
          <p:nvPr/>
        </p:nvSpPr>
        <p:spPr>
          <a:xfrm>
            <a:off x="90608" y="603995"/>
            <a:ext cx="9780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🌰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08AAE975-33F0-490D-BEE5-10D0345DE054}"/>
              </a:ext>
            </a:extLst>
          </p:cNvPr>
          <p:cNvSpPr txBox="1">
            <a:spLocks/>
          </p:cNvSpPr>
          <p:nvPr/>
        </p:nvSpPr>
        <p:spPr>
          <a:xfrm>
            <a:off x="6465125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If root is not leaf node:</a:t>
            </a:r>
          </a:p>
          <a:p>
            <a:pPr lvl="1"/>
            <a:r>
              <a:rPr lang="en-US" altLang="zh-CN" dirty="0"/>
              <a:t>For node in sub-nodes:</a:t>
            </a:r>
          </a:p>
          <a:p>
            <a:pPr lvl="2"/>
            <a:r>
              <a:rPr lang="en-US" altLang="zh-CN" dirty="0"/>
              <a:t>If node on same site:</a:t>
            </a:r>
          </a:p>
          <a:p>
            <a:pPr lvl="3"/>
            <a:r>
              <a:rPr lang="en-US" altLang="zh-CN" dirty="0" err="1">
                <a:solidFill>
                  <a:srgbClr val="FF0000"/>
                </a:solidFill>
              </a:rPr>
              <a:t>QueryExecutor</a:t>
            </a:r>
            <a:r>
              <a:rPr lang="en-US" altLang="zh-CN" dirty="0">
                <a:solidFill>
                  <a:srgbClr val="FF0000"/>
                </a:solidFill>
              </a:rPr>
              <a:t>(sub-tree)</a:t>
            </a:r>
          </a:p>
          <a:p>
            <a:pPr lvl="2"/>
            <a:r>
              <a:rPr lang="en-US" altLang="zh-CN" dirty="0"/>
              <a:t>Else:</a:t>
            </a:r>
          </a:p>
          <a:p>
            <a:pPr lvl="3"/>
            <a:r>
              <a:rPr lang="en-US" altLang="zh-CN" dirty="0"/>
              <a:t>RPC(site, </a:t>
            </a:r>
            <a:r>
              <a:rPr lang="en-US" altLang="zh-CN" dirty="0" err="1">
                <a:solidFill>
                  <a:srgbClr val="FF0000"/>
                </a:solidFill>
              </a:rPr>
              <a:t>QueryExecutor</a:t>
            </a:r>
            <a:r>
              <a:rPr lang="en-US" altLang="zh-CN" dirty="0">
                <a:solidFill>
                  <a:srgbClr val="FF0000"/>
                </a:solidFill>
              </a:rPr>
              <a:t>(sub-tree))</a:t>
            </a:r>
          </a:p>
          <a:p>
            <a:pPr lvl="1"/>
            <a:r>
              <a:rPr lang="en-US" altLang="zh-CN" dirty="0"/>
              <a:t>Execute Operator of root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Return result</a:t>
            </a:r>
          </a:p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Else: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/>
              <a:t>Execute Operator of root</a:t>
            </a:r>
          </a:p>
          <a:p>
            <a:pPr marL="685800" lvl="2">
              <a:spcBef>
                <a:spcPts val="1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Return result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924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AF128-9412-4DFD-8566-F745A53B7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Executor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6229EF-2C0C-4031-B10C-19D519171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Requirements: time and volume of every step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6EEA8E-D8D6-4FEE-8A82-2262D0411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231" y="2249428"/>
            <a:ext cx="8935537" cy="445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009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DBEF4FE-F9CC-41C3-80BE-2369E8A837E3}"/>
              </a:ext>
            </a:extLst>
          </p:cNvPr>
          <p:cNvSpPr/>
          <p:nvPr/>
        </p:nvSpPr>
        <p:spPr>
          <a:xfrm>
            <a:off x="5262278" y="2967335"/>
            <a:ext cx="16674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Q&amp;A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4289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0DC35-732F-4A4F-9DC6-57AEDB017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9338"/>
          </a:xfrm>
        </p:spPr>
        <p:txBody>
          <a:bodyPr/>
          <a:lstStyle/>
          <a:p>
            <a:r>
              <a:rPr lang="en-US" altLang="zh-CN" dirty="0"/>
              <a:t>Work assignment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A0AA1ED-43C1-40DD-8082-EF30739BB3E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3261" y="1690688"/>
            <a:ext cx="8339402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86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06422-F3C2-4EEA-98E3-DD82DEC1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Metadata design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9365BFFD-8593-4FB0-8E9D-718E380813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62138"/>
            <a:ext cx="8378333" cy="4095750"/>
          </a:xfrm>
        </p:spPr>
      </p:pic>
    </p:spTree>
    <p:extLst>
      <p:ext uri="{BB962C8B-B14F-4D97-AF65-F5344CB8AC3E}">
        <p14:creationId xmlns:p14="http://schemas.microsoft.com/office/powerpoint/2010/main" val="1236596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06422-F3C2-4EEA-98E3-DD82DEC12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Metadata design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3362551-2506-4C8E-8CC9-5229E7972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8222456" cy="4638675"/>
          </a:xfrm>
        </p:spPr>
      </p:pic>
    </p:spTree>
    <p:extLst>
      <p:ext uri="{BB962C8B-B14F-4D97-AF65-F5344CB8AC3E}">
        <p14:creationId xmlns:p14="http://schemas.microsoft.com/office/powerpoint/2010/main" val="29273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EC729-42D5-4F67-9F8B-60CEF2C57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Metadata design</a:t>
            </a:r>
            <a:endParaRPr lang="zh-CN" altLang="en-US" dirty="0"/>
          </a:p>
        </p:txBody>
      </p:sp>
      <p:graphicFrame>
        <p:nvGraphicFramePr>
          <p:cNvPr id="8" name="内容占位符 4">
            <a:extLst>
              <a:ext uri="{FF2B5EF4-FFF2-40B4-BE49-F238E27FC236}">
                <a16:creationId xmlns:a16="http://schemas.microsoft.com/office/drawing/2014/main" id="{39F826CE-0903-46F0-ABDD-A0333CD8FA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1753439"/>
              </p:ext>
            </p:extLst>
          </p:nvPr>
        </p:nvGraphicFramePr>
        <p:xfrm>
          <a:off x="695325" y="1443907"/>
          <a:ext cx="10515599" cy="50489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72721">
                  <a:extLst>
                    <a:ext uri="{9D8B030D-6E8A-4147-A177-3AD203B41FA5}">
                      <a16:colId xmlns:a16="http://schemas.microsoft.com/office/drawing/2014/main" val="3713677630"/>
                    </a:ext>
                  </a:extLst>
                </a:gridCol>
                <a:gridCol w="1526478">
                  <a:extLst>
                    <a:ext uri="{9D8B030D-6E8A-4147-A177-3AD203B41FA5}">
                      <a16:colId xmlns:a16="http://schemas.microsoft.com/office/drawing/2014/main" val="1893433833"/>
                    </a:ext>
                  </a:extLst>
                </a:gridCol>
                <a:gridCol w="4916400">
                  <a:extLst>
                    <a:ext uri="{9D8B030D-6E8A-4147-A177-3AD203B41FA5}">
                      <a16:colId xmlns:a16="http://schemas.microsoft.com/office/drawing/2014/main" val="2399434912"/>
                    </a:ext>
                  </a:extLst>
                </a:gridCol>
              </a:tblGrid>
              <a:tr h="185351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Key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Value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Example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extLst>
                  <a:ext uri="{0D108BD9-81ED-4DB2-BD59-A6C34878D82A}">
                    <a16:rowId xmlns:a16="http://schemas.microsoft.com/office/drawing/2014/main" val="3502395169"/>
                  </a:ext>
                </a:extLst>
              </a:tr>
              <a:tr h="370702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/</a:t>
                      </a:r>
                      <a:r>
                        <a:rPr lang="en-US" sz="1800" kern="100" dirty="0" err="1">
                          <a:effectLst/>
                        </a:rPr>
                        <a:t>gdd_table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table-name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&lt;/gdd_table,”publisher, customer, book , order“&gt;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extLst>
                  <a:ext uri="{0D108BD9-81ED-4DB2-BD59-A6C34878D82A}">
                    <a16:rowId xmlns:a16="http://schemas.microsoft.com/office/drawing/2014/main" val="2981114936"/>
                  </a:ext>
                </a:extLst>
              </a:tr>
              <a:tr h="370702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/</a:t>
                      </a:r>
                      <a:r>
                        <a:rPr lang="en-US" sz="1800" kern="100" dirty="0" err="1">
                          <a:effectLst/>
                        </a:rPr>
                        <a:t>gdd_table</a:t>
                      </a:r>
                      <a:r>
                        <a:rPr lang="en-US" sz="1800" kern="100" dirty="0">
                          <a:effectLst/>
                        </a:rPr>
                        <a:t>/publisher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attri-name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&lt;/gdd_table/publisher,”id,name,nation”&gt;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extLst>
                  <a:ext uri="{0D108BD9-81ED-4DB2-BD59-A6C34878D82A}">
                    <a16:rowId xmlns:a16="http://schemas.microsoft.com/office/drawing/2014/main" val="1755943993"/>
                  </a:ext>
                </a:extLst>
              </a:tr>
              <a:tr h="185351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/</a:t>
                      </a:r>
                      <a:r>
                        <a:rPr lang="en-US" sz="1800" kern="100" dirty="0" err="1">
                          <a:effectLst/>
                        </a:rPr>
                        <a:t>gdd_table</a:t>
                      </a:r>
                      <a:r>
                        <a:rPr lang="en-US" sz="1800" kern="100" dirty="0">
                          <a:effectLst/>
                        </a:rPr>
                        <a:t>/publisher/id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attri-type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&lt;/gdd_tablepublisher/id,int&gt;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extLst>
                  <a:ext uri="{0D108BD9-81ED-4DB2-BD59-A6C34878D82A}">
                    <a16:rowId xmlns:a16="http://schemas.microsoft.com/office/drawing/2014/main" val="4094522795"/>
                  </a:ext>
                </a:extLst>
              </a:tr>
              <a:tr h="185351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/</a:t>
                      </a:r>
                      <a:r>
                        <a:rPr lang="en-US" sz="1800" kern="100" dirty="0" err="1">
                          <a:effectLst/>
                        </a:rPr>
                        <a:t>gdd_table</a:t>
                      </a:r>
                      <a:r>
                        <a:rPr lang="en-US" sz="1800" kern="100" dirty="0">
                          <a:effectLst/>
                        </a:rPr>
                        <a:t>/publisher/name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attri-type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&lt;/gdd_table/publisher/name,string&gt;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extLst>
                  <a:ext uri="{0D108BD9-81ED-4DB2-BD59-A6C34878D82A}">
                    <a16:rowId xmlns:a16="http://schemas.microsoft.com/office/drawing/2014/main" val="1466596771"/>
                  </a:ext>
                </a:extLst>
              </a:tr>
              <a:tr h="185351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/</a:t>
                      </a:r>
                      <a:r>
                        <a:rPr lang="en-US" sz="1800" kern="100" dirty="0" err="1">
                          <a:effectLst/>
                        </a:rPr>
                        <a:t>gdd_table</a:t>
                      </a:r>
                      <a:r>
                        <a:rPr lang="en-US" sz="1800" kern="100" dirty="0">
                          <a:effectLst/>
                        </a:rPr>
                        <a:t>/publisher/nation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attri-type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&lt;/gdd_table/publisher/nation,string&gt;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extLst>
                  <a:ext uri="{0D108BD9-81ED-4DB2-BD59-A6C34878D82A}">
                    <a16:rowId xmlns:a16="http://schemas.microsoft.com/office/drawing/2014/main" val="1894542522"/>
                  </a:ext>
                </a:extLst>
              </a:tr>
              <a:tr h="370702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/</a:t>
                      </a:r>
                      <a:r>
                        <a:rPr lang="en-US" sz="1800" kern="100" dirty="0" err="1">
                          <a:effectLst/>
                        </a:rPr>
                        <a:t>gdd_table</a:t>
                      </a:r>
                      <a:r>
                        <a:rPr lang="en-US" sz="1800" kern="100" dirty="0">
                          <a:effectLst/>
                        </a:rPr>
                        <a:t>/publisher/desc/id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description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&lt;/gdd_table/publisher/desc/id,”The ID of oublisher”&gt;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extLst>
                  <a:ext uri="{0D108BD9-81ED-4DB2-BD59-A6C34878D82A}">
                    <a16:rowId xmlns:a16="http://schemas.microsoft.com/office/drawing/2014/main" val="3319602159"/>
                  </a:ext>
                </a:extLst>
              </a:tr>
              <a:tr h="370702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/gdd_table/publisher/desc/name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description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&lt;/gdd_table/publisher/desc/name,”…”&gt;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extLst>
                  <a:ext uri="{0D108BD9-81ED-4DB2-BD59-A6C34878D82A}">
                    <a16:rowId xmlns:a16="http://schemas.microsoft.com/office/drawing/2014/main" val="2005682107"/>
                  </a:ext>
                </a:extLst>
              </a:tr>
              <a:tr h="370702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/gdd_table/publisher/desc/nation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description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&lt;/gdd_table/publisher/desc/nation,”…”&gt;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extLst>
                  <a:ext uri="{0D108BD9-81ED-4DB2-BD59-A6C34878D82A}">
                    <a16:rowId xmlns:a16="http://schemas.microsoft.com/office/drawing/2014/main" val="914432610"/>
                  </a:ext>
                </a:extLst>
              </a:tr>
              <a:tr h="370702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/gdd_key/publisher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primary-key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&lt;/gdd_key/publisher,”id”&gt;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extLst>
                  <a:ext uri="{0D108BD9-81ED-4DB2-BD59-A6C34878D82A}">
                    <a16:rowId xmlns:a16="http://schemas.microsoft.com/office/drawing/2014/main" val="80334403"/>
                  </a:ext>
                </a:extLst>
              </a:tr>
              <a:tr h="185351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/</a:t>
                      </a:r>
                      <a:r>
                        <a:rPr lang="en-US" sz="1800" kern="100" dirty="0" err="1">
                          <a:effectLst/>
                        </a:rPr>
                        <a:t>part_schema</a:t>
                      </a:r>
                      <a:r>
                        <a:rPr lang="en-US" sz="1800" kern="100" dirty="0">
                          <a:effectLst/>
                        </a:rPr>
                        <a:t>/publisher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H/V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&lt;/part_schema/publisher ,”H”&gt;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extLst>
                  <a:ext uri="{0D108BD9-81ED-4DB2-BD59-A6C34878D82A}">
                    <a16:rowId xmlns:a16="http://schemas.microsoft.com/office/drawing/2014/main" val="2017322991"/>
                  </a:ext>
                </a:extLst>
              </a:tr>
              <a:tr h="370702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/</a:t>
                      </a:r>
                      <a:r>
                        <a:rPr lang="en-US" sz="1800" kern="100" dirty="0" err="1">
                          <a:effectLst/>
                        </a:rPr>
                        <a:t>part_schema</a:t>
                      </a:r>
                      <a:r>
                        <a:rPr lang="en-US" sz="1800" kern="100" dirty="0">
                          <a:effectLst/>
                        </a:rPr>
                        <a:t>/publisher/H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associated attri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&lt;/part_schema/publisher/H,”id,nation”&gt;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extLst>
                  <a:ext uri="{0D108BD9-81ED-4DB2-BD59-A6C34878D82A}">
                    <a16:rowId xmlns:a16="http://schemas.microsoft.com/office/drawing/2014/main" val="88311483"/>
                  </a:ext>
                </a:extLst>
              </a:tr>
              <a:tr h="370702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/part_info/publisher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num of fragments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&lt;/</a:t>
                      </a:r>
                      <a:r>
                        <a:rPr lang="en-US" sz="1800" kern="100" dirty="0" err="1">
                          <a:effectLst/>
                        </a:rPr>
                        <a:t>part_info</a:t>
                      </a:r>
                      <a:r>
                        <a:rPr lang="en-US" sz="1800" kern="100" dirty="0">
                          <a:effectLst/>
                        </a:rPr>
                        <a:t>/publisher,4&gt;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extLst>
                  <a:ext uri="{0D108BD9-81ED-4DB2-BD59-A6C34878D82A}">
                    <a16:rowId xmlns:a16="http://schemas.microsoft.com/office/drawing/2014/main" val="1130578082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A9B87995-F8B6-4CB3-A45D-A03149701BEC}"/>
              </a:ext>
            </a:extLst>
          </p:cNvPr>
          <p:cNvSpPr txBox="1"/>
          <p:nvPr/>
        </p:nvSpPr>
        <p:spPr>
          <a:xfrm>
            <a:off x="209361" y="607791"/>
            <a:ext cx="9780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🌰</a:t>
            </a:r>
          </a:p>
        </p:txBody>
      </p:sp>
    </p:spTree>
    <p:extLst>
      <p:ext uri="{BB962C8B-B14F-4D97-AF65-F5344CB8AC3E}">
        <p14:creationId xmlns:p14="http://schemas.microsoft.com/office/powerpoint/2010/main" val="194342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EC729-42D5-4F67-9F8B-60CEF2C57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Metadata design</a:t>
            </a:r>
            <a:endParaRPr lang="zh-CN" altLang="en-US" dirty="0"/>
          </a:p>
        </p:txBody>
      </p:sp>
      <p:graphicFrame>
        <p:nvGraphicFramePr>
          <p:cNvPr id="4" name="内容占位符 4">
            <a:extLst>
              <a:ext uri="{FF2B5EF4-FFF2-40B4-BE49-F238E27FC236}">
                <a16:creationId xmlns:a16="http://schemas.microsoft.com/office/drawing/2014/main" id="{8C806A04-0FA8-405F-AEDD-3EEE50D5FE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700047"/>
              </p:ext>
            </p:extLst>
          </p:nvPr>
        </p:nvGraphicFramePr>
        <p:xfrm>
          <a:off x="1123950" y="1488394"/>
          <a:ext cx="9448800" cy="50044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59546">
                  <a:extLst>
                    <a:ext uri="{9D8B030D-6E8A-4147-A177-3AD203B41FA5}">
                      <a16:colId xmlns:a16="http://schemas.microsoft.com/office/drawing/2014/main" val="3713677630"/>
                    </a:ext>
                  </a:extLst>
                </a:gridCol>
                <a:gridCol w="1371618">
                  <a:extLst>
                    <a:ext uri="{9D8B030D-6E8A-4147-A177-3AD203B41FA5}">
                      <a16:colId xmlns:a16="http://schemas.microsoft.com/office/drawing/2014/main" val="1893433833"/>
                    </a:ext>
                  </a:extLst>
                </a:gridCol>
                <a:gridCol w="4417636">
                  <a:extLst>
                    <a:ext uri="{9D8B030D-6E8A-4147-A177-3AD203B41FA5}">
                      <a16:colId xmlns:a16="http://schemas.microsoft.com/office/drawing/2014/main" val="2399434912"/>
                    </a:ext>
                  </a:extLst>
                </a:gridCol>
              </a:tblGrid>
              <a:tr h="294381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effectLst/>
                        </a:rPr>
                        <a:t>Key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Value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effectLst/>
                        </a:rPr>
                        <a:t>Example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extLst>
                  <a:ext uri="{0D108BD9-81ED-4DB2-BD59-A6C34878D82A}">
                    <a16:rowId xmlns:a16="http://schemas.microsoft.com/office/drawing/2014/main" val="3502395169"/>
                  </a:ext>
                </a:extLst>
              </a:tr>
              <a:tr h="588763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/part_info/publisher/publisher.1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condition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&lt;/</a:t>
                      </a:r>
                      <a:r>
                        <a:rPr lang="en-US" sz="1800" kern="100" dirty="0" err="1">
                          <a:effectLst/>
                        </a:rPr>
                        <a:t>part_info</a:t>
                      </a:r>
                      <a:r>
                        <a:rPr lang="en-US" sz="1800" kern="100" dirty="0">
                          <a:effectLst/>
                        </a:rPr>
                        <a:t>/publisher/p.1,”id&lt;104000 and nation=’PRC’”&gt;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extLst>
                  <a:ext uri="{0D108BD9-81ED-4DB2-BD59-A6C34878D82A}">
                    <a16:rowId xmlns:a16="http://schemas.microsoft.com/office/drawing/2014/main" val="785102832"/>
                  </a:ext>
                </a:extLst>
              </a:tr>
              <a:tr h="588763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/part_info/publisher/publisher.2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condition 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&lt;/part_info/publisher/p.2,”id&lt;104000 and nation=’USA’”&gt;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extLst>
                  <a:ext uri="{0D108BD9-81ED-4DB2-BD59-A6C34878D82A}">
                    <a16:rowId xmlns:a16="http://schemas.microsoft.com/office/drawing/2014/main" val="2968711723"/>
                  </a:ext>
                </a:extLst>
              </a:tr>
              <a:tr h="588763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/</a:t>
                      </a:r>
                      <a:r>
                        <a:rPr lang="en-US" sz="1800" kern="100" dirty="0" err="1">
                          <a:effectLst/>
                        </a:rPr>
                        <a:t>part_info</a:t>
                      </a:r>
                      <a:r>
                        <a:rPr lang="en-US" sz="1800" kern="100" dirty="0">
                          <a:effectLst/>
                        </a:rPr>
                        <a:t>/publisher/publisher.3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condition 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&lt;/part_info/publisher/p.3,”id&gt;=104000 and nation=’PRC’”&gt;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extLst>
                  <a:ext uri="{0D108BD9-81ED-4DB2-BD59-A6C34878D82A}">
                    <a16:rowId xmlns:a16="http://schemas.microsoft.com/office/drawing/2014/main" val="1361655544"/>
                  </a:ext>
                </a:extLst>
              </a:tr>
              <a:tr h="588763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/part_info/publisher/publisher.4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condition 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&lt;/part_info/publisher/p.4,”id&gt;=104000 and nation=’USA’”&gt;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extLst>
                  <a:ext uri="{0D108BD9-81ED-4DB2-BD59-A6C34878D82A}">
                    <a16:rowId xmlns:a16="http://schemas.microsoft.com/office/drawing/2014/main" val="2979655930"/>
                  </a:ext>
                </a:extLst>
              </a:tr>
              <a:tr h="294381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/size/publisher.1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size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&lt;/</a:t>
                      </a:r>
                      <a:r>
                        <a:rPr lang="en-US" sz="1800" kern="100" dirty="0" err="1">
                          <a:effectLst/>
                        </a:rPr>
                        <a:t>part_info</a:t>
                      </a:r>
                      <a:r>
                        <a:rPr lang="en-US" sz="1800" kern="100" dirty="0">
                          <a:effectLst/>
                        </a:rPr>
                        <a:t>/publisher/p.1,int &gt;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extLst>
                  <a:ext uri="{0D108BD9-81ED-4DB2-BD59-A6C34878D82A}">
                    <a16:rowId xmlns:a16="http://schemas.microsoft.com/office/drawing/2014/main" val="2140430430"/>
                  </a:ext>
                </a:extLst>
              </a:tr>
              <a:tr h="294381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/size/publisher.2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size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&lt;/part_info/publisher/p.2,int &gt;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extLst>
                  <a:ext uri="{0D108BD9-81ED-4DB2-BD59-A6C34878D82A}">
                    <a16:rowId xmlns:a16="http://schemas.microsoft.com/office/drawing/2014/main" val="565155242"/>
                  </a:ext>
                </a:extLst>
              </a:tr>
              <a:tr h="294381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/size/publisher.3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size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&lt;/part_info/publisher/p.3 ,int &gt;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extLst>
                  <a:ext uri="{0D108BD9-81ED-4DB2-BD59-A6C34878D82A}">
                    <a16:rowId xmlns:a16="http://schemas.microsoft.com/office/drawing/2014/main" val="3713035404"/>
                  </a:ext>
                </a:extLst>
              </a:tr>
              <a:tr h="294381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/size/publisher.4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size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&lt;/part_info/publisher/p.4,int &gt;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extLst>
                  <a:ext uri="{0D108BD9-81ED-4DB2-BD59-A6C34878D82A}">
                    <a16:rowId xmlns:a16="http://schemas.microsoft.com/office/drawing/2014/main" val="2928419498"/>
                  </a:ext>
                </a:extLst>
              </a:tr>
              <a:tr h="294381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/part_site/ publisher.1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position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&lt;/part_site/ publisher.1,s1&gt;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extLst>
                  <a:ext uri="{0D108BD9-81ED-4DB2-BD59-A6C34878D82A}">
                    <a16:rowId xmlns:a16="http://schemas.microsoft.com/office/drawing/2014/main" val="3318026096"/>
                  </a:ext>
                </a:extLst>
              </a:tr>
              <a:tr h="294381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/part_site/ publisher.2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position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&lt;/part_site/ publisher.2,s2&gt;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extLst>
                  <a:ext uri="{0D108BD9-81ED-4DB2-BD59-A6C34878D82A}">
                    <a16:rowId xmlns:a16="http://schemas.microsoft.com/office/drawing/2014/main" val="1441009469"/>
                  </a:ext>
                </a:extLst>
              </a:tr>
              <a:tr h="294381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/part_site/ publisher.3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position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&lt;/part_site/ publisher.3,s3&gt;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extLst>
                  <a:ext uri="{0D108BD9-81ED-4DB2-BD59-A6C34878D82A}">
                    <a16:rowId xmlns:a16="http://schemas.microsoft.com/office/drawing/2014/main" val="2873692563"/>
                  </a:ext>
                </a:extLst>
              </a:tr>
              <a:tr h="294381"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/part_site/ publisher.4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>
                          <a:effectLst/>
                        </a:rPr>
                        <a:t>position</a:t>
                      </a:r>
                      <a:endParaRPr lang="zh-CN" sz="1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00" dirty="0">
                          <a:effectLst/>
                        </a:rPr>
                        <a:t>&lt;/</a:t>
                      </a:r>
                      <a:r>
                        <a:rPr lang="en-US" sz="1800" kern="100" dirty="0" err="1">
                          <a:effectLst/>
                        </a:rPr>
                        <a:t>part_site</a:t>
                      </a:r>
                      <a:r>
                        <a:rPr lang="en-US" sz="1800" kern="100" dirty="0">
                          <a:effectLst/>
                        </a:rPr>
                        <a:t>/ publisher.4,s4&gt;</a:t>
                      </a:r>
                      <a:endParaRPr lang="zh-CN" sz="1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0402" marR="50402" marT="0" marB="0"/>
                </a:tc>
                <a:extLst>
                  <a:ext uri="{0D108BD9-81ED-4DB2-BD59-A6C34878D82A}">
                    <a16:rowId xmlns:a16="http://schemas.microsoft.com/office/drawing/2014/main" val="1328032003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A247E93D-43D0-4B23-A494-DC0DA1F5D3D7}"/>
              </a:ext>
            </a:extLst>
          </p:cNvPr>
          <p:cNvSpPr txBox="1"/>
          <p:nvPr/>
        </p:nvSpPr>
        <p:spPr>
          <a:xfrm>
            <a:off x="209361" y="607791"/>
            <a:ext cx="9780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🌰</a:t>
            </a:r>
          </a:p>
        </p:txBody>
      </p:sp>
    </p:spTree>
    <p:extLst>
      <p:ext uri="{BB962C8B-B14F-4D97-AF65-F5344CB8AC3E}">
        <p14:creationId xmlns:p14="http://schemas.microsoft.com/office/powerpoint/2010/main" val="3627176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110EF-D4EB-40D0-8450-21765E0D4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gRPC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BB36E8-2AE2-47C0-B3D0-FE7FB00A3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Asynchronous + stream transmission</a:t>
            </a:r>
          </a:p>
          <a:p>
            <a:r>
              <a:rPr lang="en-US" altLang="zh-CN" dirty="0"/>
              <a:t>Example of </a:t>
            </a:r>
            <a:r>
              <a:rPr lang="zh-CN" altLang="en-US" dirty="0"/>
              <a:t>“</a:t>
            </a:r>
            <a:r>
              <a:rPr lang="en-US" altLang="zh-CN" dirty="0"/>
              <a:t>Hello world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C340D9-F8F7-4C28-AC76-2B5D511C3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94" y="3405981"/>
            <a:ext cx="10489308" cy="11906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548617A-C8C1-495D-A7E5-A86187D3B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94" y="5030786"/>
            <a:ext cx="10509784" cy="148113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65DED27-BCEF-488E-AA97-BF1C473AFE26}"/>
              </a:ext>
            </a:extLst>
          </p:cNvPr>
          <p:cNvSpPr txBox="1"/>
          <p:nvPr/>
        </p:nvSpPr>
        <p:spPr>
          <a:xfrm>
            <a:off x="3771901" y="451115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Server</a:t>
            </a:r>
            <a:r>
              <a:rPr lang="zh-CN" altLang="en-US" dirty="0"/>
              <a:t>：</a:t>
            </a:r>
            <a:r>
              <a:rPr lang="en-US" altLang="zh-CN" dirty="0"/>
              <a:t>WSL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C4055A-8C08-43DC-B8DF-F122B8035164}"/>
              </a:ext>
            </a:extLst>
          </p:cNvPr>
          <p:cNvSpPr txBox="1"/>
          <p:nvPr/>
        </p:nvSpPr>
        <p:spPr>
          <a:xfrm>
            <a:off x="4057651" y="6476521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Client</a:t>
            </a:r>
            <a:r>
              <a:rPr lang="zh-CN" altLang="en-US" dirty="0"/>
              <a:t>：</a:t>
            </a:r>
            <a:r>
              <a:rPr lang="en-US" altLang="zh-CN" dirty="0"/>
              <a:t>193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C2E477-E883-4A2B-BA1F-CF167815A141}"/>
              </a:ext>
            </a:extLst>
          </p:cNvPr>
          <p:cNvSpPr txBox="1"/>
          <p:nvPr/>
        </p:nvSpPr>
        <p:spPr>
          <a:xfrm>
            <a:off x="209361" y="607791"/>
            <a:ext cx="9780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🌰</a:t>
            </a:r>
          </a:p>
        </p:txBody>
      </p:sp>
    </p:spTree>
    <p:extLst>
      <p:ext uri="{BB962C8B-B14F-4D97-AF65-F5344CB8AC3E}">
        <p14:creationId xmlns:p14="http://schemas.microsoft.com/office/powerpoint/2010/main" val="3570755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B9E2E-3F09-4519-B7D9-C54C7F15F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 schedule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D88349B1-485F-4334-9C71-636051E916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793991"/>
              </p:ext>
            </p:extLst>
          </p:nvPr>
        </p:nvGraphicFramePr>
        <p:xfrm>
          <a:off x="1057274" y="1690687"/>
          <a:ext cx="9801224" cy="49708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50306">
                  <a:extLst>
                    <a:ext uri="{9D8B030D-6E8A-4147-A177-3AD203B41FA5}">
                      <a16:colId xmlns:a16="http://schemas.microsoft.com/office/drawing/2014/main" val="3719534458"/>
                    </a:ext>
                  </a:extLst>
                </a:gridCol>
                <a:gridCol w="2450306">
                  <a:extLst>
                    <a:ext uri="{9D8B030D-6E8A-4147-A177-3AD203B41FA5}">
                      <a16:colId xmlns:a16="http://schemas.microsoft.com/office/drawing/2014/main" val="1854077934"/>
                    </a:ext>
                  </a:extLst>
                </a:gridCol>
                <a:gridCol w="2450306">
                  <a:extLst>
                    <a:ext uri="{9D8B030D-6E8A-4147-A177-3AD203B41FA5}">
                      <a16:colId xmlns:a16="http://schemas.microsoft.com/office/drawing/2014/main" val="3053699102"/>
                    </a:ext>
                  </a:extLst>
                </a:gridCol>
                <a:gridCol w="2450306">
                  <a:extLst>
                    <a:ext uri="{9D8B030D-6E8A-4147-A177-3AD203B41FA5}">
                      <a16:colId xmlns:a16="http://schemas.microsoft.com/office/drawing/2014/main" val="3872132400"/>
                    </a:ext>
                  </a:extLst>
                </a:gridCol>
              </a:tblGrid>
              <a:tr h="501121"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</a:rPr>
                        <a:t>日期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</a:rPr>
                        <a:t>涂荐泓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</a:rPr>
                        <a:t>李晓桐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kern="100">
                          <a:effectLst/>
                        </a:rPr>
                        <a:t>罗尹清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6933460"/>
                  </a:ext>
                </a:extLst>
              </a:tr>
              <a:tr h="1002242"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effectLst/>
                        </a:rPr>
                        <a:t>12-18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 dirty="0" err="1">
                          <a:effectLst/>
                        </a:rPr>
                        <a:t>gRPC</a:t>
                      </a:r>
                      <a:r>
                        <a:rPr lang="zh-CN" sz="2400" kern="100" dirty="0">
                          <a:effectLst/>
                        </a:rPr>
                        <a:t>，</a:t>
                      </a:r>
                      <a:r>
                        <a:rPr lang="en-US" sz="2400" kern="100" dirty="0" err="1">
                          <a:effectLst/>
                        </a:rPr>
                        <a:t>Etcd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effectLst/>
                        </a:rPr>
                        <a:t>WSL+MYSQL</a:t>
                      </a:r>
                      <a:endParaRPr lang="zh-CN" sz="2400" kern="100">
                        <a:effectLst/>
                      </a:endParaRPr>
                    </a:p>
                    <a:p>
                      <a:pPr algn="just"/>
                      <a:r>
                        <a:rPr lang="zh-CN" sz="2400" kern="100">
                          <a:effectLst/>
                        </a:rPr>
                        <a:t>画图</a:t>
                      </a:r>
                      <a:r>
                        <a:rPr lang="en-US" sz="2400" kern="100">
                          <a:effectLst/>
                        </a:rPr>
                        <a:t>API</a:t>
                      </a:r>
                      <a:r>
                        <a:rPr lang="zh-CN" sz="2400" kern="100">
                          <a:effectLst/>
                        </a:rPr>
                        <a:t>调用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effectLst/>
                        </a:rPr>
                        <a:t>WSL + MYSQL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7520735"/>
                  </a:ext>
                </a:extLst>
              </a:tr>
              <a:tr h="501121"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effectLst/>
                        </a:rPr>
                        <a:t>19-25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effectLst/>
                        </a:rPr>
                        <a:t>Metadata Interface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effectLst/>
                        </a:rPr>
                        <a:t>PASER INITIAL 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effectLst/>
                        </a:rPr>
                        <a:t>CONNECTOR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9639254"/>
                  </a:ext>
                </a:extLst>
              </a:tr>
              <a:tr h="1002242"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effectLst/>
                        </a:rPr>
                        <a:t>26-2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effectLst/>
                        </a:rPr>
                        <a:t>Transfer Interface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effectLst/>
                        </a:rPr>
                        <a:t>PARSER INSERT/DELETE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effectLst/>
                        </a:rPr>
                        <a:t>LOAD EXECUTOR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9732253"/>
                  </a:ext>
                </a:extLst>
              </a:tr>
              <a:tr h="1002242"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effectLst/>
                        </a:rPr>
                        <a:t>3-9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 dirty="0">
                          <a:effectLst/>
                        </a:rPr>
                        <a:t>Transfer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 dirty="0">
                          <a:effectLst/>
                        </a:rPr>
                        <a:t>PASER SELECTOR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effectLst/>
                        </a:rPr>
                        <a:t>INSERT/ELETE EXECUTOR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6524198"/>
                  </a:ext>
                </a:extLst>
              </a:tr>
              <a:tr h="501121"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effectLst/>
                        </a:rPr>
                        <a:t>10-16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100" dirty="0">
                          <a:effectLst/>
                        </a:rPr>
                        <a:t>Transfer</a:t>
                      </a:r>
                      <a:endParaRPr lang="zh-CN" altLang="zh-CN" sz="2400" kern="100" dirty="0">
                        <a:effectLst/>
                        <a:latin typeface="等线" panose="02010600030101010101" pitchFamily="2" charset="-122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 dirty="0">
                          <a:effectLst/>
                        </a:rPr>
                        <a:t>SELECT EXECUTOR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48671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506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b="1" dirty="0" smtClean="0">
            <a:latin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2609</Words>
  <Application>Microsoft Office PowerPoint</Application>
  <PresentationFormat>宽屏</PresentationFormat>
  <Paragraphs>465</Paragraphs>
  <Slides>29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等线</vt:lpstr>
      <vt:lpstr>等线 Light</vt:lpstr>
      <vt:lpstr>Arial</vt:lpstr>
      <vt:lpstr>Cambria Math</vt:lpstr>
      <vt:lpstr>Consolas</vt:lpstr>
      <vt:lpstr>Office 主题​​</vt:lpstr>
      <vt:lpstr>1_Office 主题​​</vt:lpstr>
      <vt:lpstr>DDBMS中期设计</vt:lpstr>
      <vt:lpstr>Environment</vt:lpstr>
      <vt:lpstr>Work assignment</vt:lpstr>
      <vt:lpstr>Metadata design</vt:lpstr>
      <vt:lpstr>Metadata design</vt:lpstr>
      <vt:lpstr>Metadata design</vt:lpstr>
      <vt:lpstr>Metadata design</vt:lpstr>
      <vt:lpstr>gRPC</vt:lpstr>
      <vt:lpstr>Time schedule</vt:lpstr>
      <vt:lpstr>Parser &amp; Optimizer</vt:lpstr>
      <vt:lpstr>1.1-Parser</vt:lpstr>
      <vt:lpstr>1.1-Parser</vt:lpstr>
      <vt:lpstr>1.1-Parser</vt:lpstr>
      <vt:lpstr>1.1-Parse_SELECT</vt:lpstr>
      <vt:lpstr>1.1-Parse_SELECT</vt:lpstr>
      <vt:lpstr>1.1-Parse_SELECT</vt:lpstr>
      <vt:lpstr>1.1-Parse_SELECT</vt:lpstr>
      <vt:lpstr>1.1-Parser_SELECT</vt:lpstr>
      <vt:lpstr>PowerPoint 演示文稿</vt:lpstr>
      <vt:lpstr>1.2-Optimizer</vt:lpstr>
      <vt:lpstr>1.2-Optimizer</vt:lpstr>
      <vt:lpstr>PowerPoint 演示文稿</vt:lpstr>
      <vt:lpstr>Connector &amp; Executor</vt:lpstr>
      <vt:lpstr>Connector</vt:lpstr>
      <vt:lpstr>MY_MYSQL_RES</vt:lpstr>
      <vt:lpstr>Executor</vt:lpstr>
      <vt:lpstr>Recursive function passing sub query tree</vt:lpstr>
      <vt:lpstr>Executor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 T</dc:creator>
  <cp:lastModifiedBy>李 晓桐</cp:lastModifiedBy>
  <cp:revision>36</cp:revision>
  <dcterms:created xsi:type="dcterms:W3CDTF">2020-11-09T13:23:35Z</dcterms:created>
  <dcterms:modified xsi:type="dcterms:W3CDTF">2020-11-12T04:55:49Z</dcterms:modified>
</cp:coreProperties>
</file>