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3"/>
  </p:notesMasterIdLst>
  <p:sldIdLst>
    <p:sldId id="256" r:id="rId2"/>
    <p:sldId id="385" r:id="rId3"/>
    <p:sldId id="386" r:id="rId4"/>
    <p:sldId id="257" r:id="rId5"/>
    <p:sldId id="462" r:id="rId6"/>
    <p:sldId id="463" r:id="rId7"/>
    <p:sldId id="387" r:id="rId8"/>
    <p:sldId id="466" r:id="rId9"/>
    <p:sldId id="465" r:id="rId10"/>
    <p:sldId id="389" r:id="rId11"/>
    <p:sldId id="392" r:id="rId12"/>
    <p:sldId id="395" r:id="rId13"/>
    <p:sldId id="393" r:id="rId14"/>
    <p:sldId id="397" r:id="rId15"/>
    <p:sldId id="398" r:id="rId16"/>
    <p:sldId id="400" r:id="rId17"/>
    <p:sldId id="394" r:id="rId18"/>
    <p:sldId id="467" r:id="rId19"/>
    <p:sldId id="401" r:id="rId20"/>
    <p:sldId id="403" r:id="rId21"/>
    <p:sldId id="402" r:id="rId22"/>
    <p:sldId id="404" r:id="rId23"/>
    <p:sldId id="407" r:id="rId24"/>
    <p:sldId id="406" r:id="rId25"/>
    <p:sldId id="405" r:id="rId26"/>
    <p:sldId id="468" r:id="rId27"/>
    <p:sldId id="408" r:id="rId28"/>
    <p:sldId id="409" r:id="rId29"/>
    <p:sldId id="413" r:id="rId30"/>
    <p:sldId id="469" r:id="rId31"/>
    <p:sldId id="411" r:id="rId32"/>
    <p:sldId id="470" r:id="rId33"/>
    <p:sldId id="471" r:id="rId34"/>
    <p:sldId id="472" r:id="rId35"/>
    <p:sldId id="473" r:id="rId36"/>
    <p:sldId id="474" r:id="rId37"/>
    <p:sldId id="412" r:id="rId38"/>
    <p:sldId id="416" r:id="rId39"/>
    <p:sldId id="417" r:id="rId40"/>
    <p:sldId id="418" r:id="rId41"/>
    <p:sldId id="419" r:id="rId42"/>
    <p:sldId id="475" r:id="rId43"/>
    <p:sldId id="476" r:id="rId44"/>
    <p:sldId id="477" r:id="rId45"/>
    <p:sldId id="478" r:id="rId46"/>
    <p:sldId id="479" r:id="rId47"/>
    <p:sldId id="422" r:id="rId48"/>
    <p:sldId id="424" r:id="rId49"/>
    <p:sldId id="432" r:id="rId50"/>
    <p:sldId id="480" r:id="rId51"/>
    <p:sldId id="481" r:id="rId52"/>
    <p:sldId id="482" r:id="rId53"/>
    <p:sldId id="483" r:id="rId54"/>
    <p:sldId id="484" r:id="rId55"/>
    <p:sldId id="425" r:id="rId56"/>
    <p:sldId id="433" r:id="rId57"/>
    <p:sldId id="427" r:id="rId58"/>
    <p:sldId id="435" r:id="rId59"/>
    <p:sldId id="440" r:id="rId60"/>
    <p:sldId id="428" r:id="rId61"/>
    <p:sldId id="429" r:id="rId62"/>
    <p:sldId id="430" r:id="rId63"/>
    <p:sldId id="442" r:id="rId64"/>
    <p:sldId id="444" r:id="rId65"/>
    <p:sldId id="445" r:id="rId66"/>
    <p:sldId id="446" r:id="rId67"/>
    <p:sldId id="447" r:id="rId68"/>
    <p:sldId id="449" r:id="rId69"/>
    <p:sldId id="448" r:id="rId70"/>
    <p:sldId id="450" r:id="rId71"/>
    <p:sldId id="453" r:id="rId72"/>
    <p:sldId id="383" r:id="rId73"/>
    <p:sldId id="384" r:id="rId74"/>
    <p:sldId id="455" r:id="rId75"/>
    <p:sldId id="454" r:id="rId76"/>
    <p:sldId id="456" r:id="rId77"/>
    <p:sldId id="457" r:id="rId78"/>
    <p:sldId id="458" r:id="rId79"/>
    <p:sldId id="459" r:id="rId80"/>
    <p:sldId id="460" r:id="rId81"/>
    <p:sldId id="461" r:id="rId8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 autoAdjust="0"/>
    <p:restoredTop sz="94751"/>
  </p:normalViewPr>
  <p:slideViewPr>
    <p:cSldViewPr>
      <p:cViewPr>
        <p:scale>
          <a:sx n="66" d="100"/>
          <a:sy n="66" d="100"/>
        </p:scale>
        <p:origin x="1856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notesMaster" Target="notesMasters/notesMaster1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03AF86-BB76-41E8-B889-11C4A8C842E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1589E05-C7FC-4CED-A146-7B0579A5535E}">
      <dgm:prSet/>
      <dgm:spPr/>
      <dgm:t>
        <a:bodyPr/>
        <a:lstStyle/>
        <a:p>
          <a:pPr rtl="0"/>
          <a:r>
            <a:rPr lang="en-US" dirty="0" smtClean="0"/>
            <a:t>(1) normalization</a:t>
          </a:r>
          <a:endParaRPr lang="zh-CN" dirty="0"/>
        </a:p>
      </dgm:t>
    </dgm:pt>
    <dgm:pt modelId="{D18BCF72-E4DC-4E5E-9BEE-FD344DF65683}" type="parTrans" cxnId="{848D0B3D-4B55-4E0D-A6A7-0B7F14944C61}">
      <dgm:prSet/>
      <dgm:spPr/>
      <dgm:t>
        <a:bodyPr/>
        <a:lstStyle/>
        <a:p>
          <a:endParaRPr lang="zh-CN" altLang="en-US"/>
        </a:p>
      </dgm:t>
    </dgm:pt>
    <dgm:pt modelId="{630E0C7E-CACF-4F50-8441-95010302513D}" type="sibTrans" cxnId="{848D0B3D-4B55-4E0D-A6A7-0B7F14944C61}">
      <dgm:prSet/>
      <dgm:spPr/>
      <dgm:t>
        <a:bodyPr/>
        <a:lstStyle/>
        <a:p>
          <a:endParaRPr lang="zh-CN" altLang="en-US"/>
        </a:p>
      </dgm:t>
    </dgm:pt>
    <dgm:pt modelId="{C38CFBC4-E9C6-4230-892F-C9AE6F987B80}">
      <dgm:prSet/>
      <dgm:spPr/>
      <dgm:t>
        <a:bodyPr/>
        <a:lstStyle/>
        <a:p>
          <a:pPr rtl="0"/>
          <a:r>
            <a:rPr lang="en-US" dirty="0" smtClean="0"/>
            <a:t>(2) analysis</a:t>
          </a:r>
          <a:endParaRPr lang="zh-CN" dirty="0"/>
        </a:p>
      </dgm:t>
    </dgm:pt>
    <dgm:pt modelId="{D3A37024-328B-4F0E-B453-A05D94DCC6CF}" type="parTrans" cxnId="{E328A044-6BB0-47F5-BA4F-2177BABC9935}">
      <dgm:prSet/>
      <dgm:spPr/>
      <dgm:t>
        <a:bodyPr/>
        <a:lstStyle/>
        <a:p>
          <a:endParaRPr lang="zh-CN" altLang="en-US"/>
        </a:p>
      </dgm:t>
    </dgm:pt>
    <dgm:pt modelId="{4E8A517A-5FDE-43C5-84A7-5AC413AD3F13}" type="sibTrans" cxnId="{E328A044-6BB0-47F5-BA4F-2177BABC9935}">
      <dgm:prSet/>
      <dgm:spPr/>
      <dgm:t>
        <a:bodyPr/>
        <a:lstStyle/>
        <a:p>
          <a:endParaRPr lang="zh-CN" altLang="en-US"/>
        </a:p>
      </dgm:t>
    </dgm:pt>
    <dgm:pt modelId="{C1BEBD55-F3EF-423C-AD6C-1EF56FEEA54C}">
      <dgm:prSet/>
      <dgm:spPr/>
      <dgm:t>
        <a:bodyPr/>
        <a:lstStyle/>
        <a:p>
          <a:pPr rtl="0"/>
          <a:r>
            <a:rPr lang="en-US" dirty="0" smtClean="0"/>
            <a:t>(3) elimination of redundancy</a:t>
          </a:r>
          <a:endParaRPr lang="zh-CN" dirty="0"/>
        </a:p>
      </dgm:t>
    </dgm:pt>
    <dgm:pt modelId="{2A35C3EB-5F37-406B-BB4C-0A0CB56855D1}" type="parTrans" cxnId="{11AB8EA6-6048-4551-8A42-876C577F362C}">
      <dgm:prSet/>
      <dgm:spPr/>
      <dgm:t>
        <a:bodyPr/>
        <a:lstStyle/>
        <a:p>
          <a:endParaRPr lang="zh-CN" altLang="en-US"/>
        </a:p>
      </dgm:t>
    </dgm:pt>
    <dgm:pt modelId="{A3A55105-1125-432C-8E20-A9EE60E3EE7A}" type="sibTrans" cxnId="{11AB8EA6-6048-4551-8A42-876C577F362C}">
      <dgm:prSet/>
      <dgm:spPr/>
      <dgm:t>
        <a:bodyPr/>
        <a:lstStyle/>
        <a:p>
          <a:endParaRPr lang="zh-CN" altLang="en-US"/>
        </a:p>
      </dgm:t>
    </dgm:pt>
    <dgm:pt modelId="{F18E67CE-B3BE-4326-A80A-0D901486E695}">
      <dgm:prSet/>
      <dgm:spPr/>
      <dgm:t>
        <a:bodyPr/>
        <a:lstStyle/>
        <a:p>
          <a:pPr rtl="0"/>
          <a:r>
            <a:rPr lang="en-US" dirty="0" smtClean="0"/>
            <a:t>(4) rewriting</a:t>
          </a:r>
          <a:endParaRPr lang="zh-CN" dirty="0"/>
        </a:p>
      </dgm:t>
    </dgm:pt>
    <dgm:pt modelId="{BF12AC54-0059-414B-A4B7-1AE6BCFA66EA}" type="parTrans" cxnId="{EF506E72-8AA3-4520-B153-796502C5D196}">
      <dgm:prSet/>
      <dgm:spPr/>
      <dgm:t>
        <a:bodyPr/>
        <a:lstStyle/>
        <a:p>
          <a:endParaRPr lang="zh-CN" altLang="en-US"/>
        </a:p>
      </dgm:t>
    </dgm:pt>
    <dgm:pt modelId="{0069E23A-6C78-47C1-9DB1-6EA210BDDE73}" type="sibTrans" cxnId="{EF506E72-8AA3-4520-B153-796502C5D196}">
      <dgm:prSet/>
      <dgm:spPr/>
      <dgm:t>
        <a:bodyPr/>
        <a:lstStyle/>
        <a:p>
          <a:endParaRPr lang="zh-CN" altLang="en-US"/>
        </a:p>
      </dgm:t>
    </dgm:pt>
    <dgm:pt modelId="{5D4A49FA-BFE6-40DB-80EF-87BAB24E011A}" type="pres">
      <dgm:prSet presAssocID="{9303AF86-BB76-41E8-B889-11C4A8C842E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BA1B00-5220-43E4-9487-3699A435F935}" type="pres">
      <dgm:prSet presAssocID="{9303AF86-BB76-41E8-B889-11C4A8C842E1}" presName="dummyMaxCanvas" presStyleCnt="0">
        <dgm:presLayoutVars/>
      </dgm:prSet>
      <dgm:spPr/>
    </dgm:pt>
    <dgm:pt modelId="{0C87C977-D43D-4234-A761-A2B016EBDB53}" type="pres">
      <dgm:prSet presAssocID="{9303AF86-BB76-41E8-B889-11C4A8C842E1}" presName="FourNodes_1" presStyleLbl="node1" presStyleIdx="0" presStyleCnt="4" custLinFactNeighborX="-20313" custLinFactNeighborY="-98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5F387-F9C7-45B8-A324-8CFF6BB44F78}" type="pres">
      <dgm:prSet presAssocID="{9303AF86-BB76-41E8-B889-11C4A8C842E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D8FDF-F011-4C51-BFE1-0C9E96C0C4D1}" type="pres">
      <dgm:prSet presAssocID="{9303AF86-BB76-41E8-B889-11C4A8C842E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23B5C-BFEC-4726-8CE0-157666A4F753}" type="pres">
      <dgm:prSet presAssocID="{9303AF86-BB76-41E8-B889-11C4A8C842E1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04DF0-A3E9-4D9F-987B-5B869222022C}" type="pres">
      <dgm:prSet presAssocID="{9303AF86-BB76-41E8-B889-11C4A8C842E1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8B38D-AB7D-4C78-B67C-5A44EEEF3B93}" type="pres">
      <dgm:prSet presAssocID="{9303AF86-BB76-41E8-B889-11C4A8C842E1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82294-FBD6-41B7-AB46-C170B2F07B01}" type="pres">
      <dgm:prSet presAssocID="{9303AF86-BB76-41E8-B889-11C4A8C842E1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C0657-4C5B-43EF-8E32-A49ED95E90CB}" type="pres">
      <dgm:prSet presAssocID="{9303AF86-BB76-41E8-B889-11C4A8C842E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6F035-67DD-4363-BB0B-30B114EF35B5}" type="pres">
      <dgm:prSet presAssocID="{9303AF86-BB76-41E8-B889-11C4A8C842E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79AC0-7329-4327-B1CC-196229B8A0A2}" type="pres">
      <dgm:prSet presAssocID="{9303AF86-BB76-41E8-B889-11C4A8C842E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81E07-FA02-4899-A716-0CA846436B3C}" type="pres">
      <dgm:prSet presAssocID="{9303AF86-BB76-41E8-B889-11C4A8C842E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AB8EA6-6048-4551-8A42-876C577F362C}" srcId="{9303AF86-BB76-41E8-B889-11C4A8C842E1}" destId="{C1BEBD55-F3EF-423C-AD6C-1EF56FEEA54C}" srcOrd="2" destOrd="0" parTransId="{2A35C3EB-5F37-406B-BB4C-0A0CB56855D1}" sibTransId="{A3A55105-1125-432C-8E20-A9EE60E3EE7A}"/>
    <dgm:cxn modelId="{DF33AF7C-97BE-44EE-B5B7-C1003D26AF8B}" type="presOf" srcId="{F18E67CE-B3BE-4326-A80A-0D901486E695}" destId="{14E81E07-FA02-4899-A716-0CA846436B3C}" srcOrd="1" destOrd="0" presId="urn:microsoft.com/office/officeart/2005/8/layout/vProcess5"/>
    <dgm:cxn modelId="{858E5977-3DE3-4014-AE0F-F90931628481}" type="presOf" srcId="{C38CFBC4-E9C6-4230-892F-C9AE6F987B80}" destId="{FA65F387-F9C7-45B8-A324-8CFF6BB44F78}" srcOrd="0" destOrd="0" presId="urn:microsoft.com/office/officeart/2005/8/layout/vProcess5"/>
    <dgm:cxn modelId="{943094DB-D999-4112-BBAF-A8255D98D5D9}" type="presOf" srcId="{C1BEBD55-F3EF-423C-AD6C-1EF56FEEA54C}" destId="{2BC79AC0-7329-4327-B1CC-196229B8A0A2}" srcOrd="1" destOrd="0" presId="urn:microsoft.com/office/officeart/2005/8/layout/vProcess5"/>
    <dgm:cxn modelId="{BAD424A0-ED92-47D9-82A4-B3A4B6A8F815}" type="presOf" srcId="{F18E67CE-B3BE-4326-A80A-0D901486E695}" destId="{BBE23B5C-BFEC-4726-8CE0-157666A4F753}" srcOrd="0" destOrd="0" presId="urn:microsoft.com/office/officeart/2005/8/layout/vProcess5"/>
    <dgm:cxn modelId="{29D267DA-FDAC-4729-8EBA-B1971EFB22DB}" type="presOf" srcId="{4E8A517A-5FDE-43C5-84A7-5AC413AD3F13}" destId="{06C8B38D-AB7D-4C78-B67C-5A44EEEF3B93}" srcOrd="0" destOrd="0" presId="urn:microsoft.com/office/officeart/2005/8/layout/vProcess5"/>
    <dgm:cxn modelId="{4F75CF73-9B06-4F8E-A448-B728419F92E4}" type="presOf" srcId="{630E0C7E-CACF-4F50-8441-95010302513D}" destId="{B8304DF0-A3E9-4D9F-987B-5B869222022C}" srcOrd="0" destOrd="0" presId="urn:microsoft.com/office/officeart/2005/8/layout/vProcess5"/>
    <dgm:cxn modelId="{DF94FA76-C7A3-4690-A9FC-5D108300B0AA}" type="presOf" srcId="{C1BEBD55-F3EF-423C-AD6C-1EF56FEEA54C}" destId="{128D8FDF-F011-4C51-BFE1-0C9E96C0C4D1}" srcOrd="0" destOrd="0" presId="urn:microsoft.com/office/officeart/2005/8/layout/vProcess5"/>
    <dgm:cxn modelId="{848D0B3D-4B55-4E0D-A6A7-0B7F14944C61}" srcId="{9303AF86-BB76-41E8-B889-11C4A8C842E1}" destId="{E1589E05-C7FC-4CED-A146-7B0579A5535E}" srcOrd="0" destOrd="0" parTransId="{D18BCF72-E4DC-4E5E-9BEE-FD344DF65683}" sibTransId="{630E0C7E-CACF-4F50-8441-95010302513D}"/>
    <dgm:cxn modelId="{EF506E72-8AA3-4520-B153-796502C5D196}" srcId="{9303AF86-BB76-41E8-B889-11C4A8C842E1}" destId="{F18E67CE-B3BE-4326-A80A-0D901486E695}" srcOrd="3" destOrd="0" parTransId="{BF12AC54-0059-414B-A4B7-1AE6BCFA66EA}" sibTransId="{0069E23A-6C78-47C1-9DB1-6EA210BDDE73}"/>
    <dgm:cxn modelId="{5FE41E12-0446-4181-8437-2912AC38A4AA}" type="presOf" srcId="{E1589E05-C7FC-4CED-A146-7B0579A5535E}" destId="{59FC0657-4C5B-43EF-8E32-A49ED95E90CB}" srcOrd="1" destOrd="0" presId="urn:microsoft.com/office/officeart/2005/8/layout/vProcess5"/>
    <dgm:cxn modelId="{E328A044-6BB0-47F5-BA4F-2177BABC9935}" srcId="{9303AF86-BB76-41E8-B889-11C4A8C842E1}" destId="{C38CFBC4-E9C6-4230-892F-C9AE6F987B80}" srcOrd="1" destOrd="0" parTransId="{D3A37024-328B-4F0E-B453-A05D94DCC6CF}" sibTransId="{4E8A517A-5FDE-43C5-84A7-5AC413AD3F13}"/>
    <dgm:cxn modelId="{DC349346-4D4A-4B5D-AB81-B72FD4657FE9}" type="presOf" srcId="{A3A55105-1125-432C-8E20-A9EE60E3EE7A}" destId="{62D82294-FBD6-41B7-AB46-C170B2F07B01}" srcOrd="0" destOrd="0" presId="urn:microsoft.com/office/officeart/2005/8/layout/vProcess5"/>
    <dgm:cxn modelId="{2FB12199-FBA8-4720-87C4-7775B603CB80}" type="presOf" srcId="{C38CFBC4-E9C6-4230-892F-C9AE6F987B80}" destId="{7486F035-67DD-4363-BB0B-30B114EF35B5}" srcOrd="1" destOrd="0" presId="urn:microsoft.com/office/officeart/2005/8/layout/vProcess5"/>
    <dgm:cxn modelId="{AA235632-B9FE-4CCF-BCDF-DE6D6F6DA0BE}" type="presOf" srcId="{E1589E05-C7FC-4CED-A146-7B0579A5535E}" destId="{0C87C977-D43D-4234-A761-A2B016EBDB53}" srcOrd="0" destOrd="0" presId="urn:microsoft.com/office/officeart/2005/8/layout/vProcess5"/>
    <dgm:cxn modelId="{685D546C-BC24-456A-8EA2-7BAFA8877D39}" type="presOf" srcId="{9303AF86-BB76-41E8-B889-11C4A8C842E1}" destId="{5D4A49FA-BFE6-40DB-80EF-87BAB24E011A}" srcOrd="0" destOrd="0" presId="urn:microsoft.com/office/officeart/2005/8/layout/vProcess5"/>
    <dgm:cxn modelId="{E2D7F76E-248A-4859-A91E-10FC9B4F05DD}" type="presParOf" srcId="{5D4A49FA-BFE6-40DB-80EF-87BAB24E011A}" destId="{F1BA1B00-5220-43E4-9487-3699A435F935}" srcOrd="0" destOrd="0" presId="urn:microsoft.com/office/officeart/2005/8/layout/vProcess5"/>
    <dgm:cxn modelId="{631BB292-8F6E-4388-BDF0-7C6874F4A41C}" type="presParOf" srcId="{5D4A49FA-BFE6-40DB-80EF-87BAB24E011A}" destId="{0C87C977-D43D-4234-A761-A2B016EBDB53}" srcOrd="1" destOrd="0" presId="urn:microsoft.com/office/officeart/2005/8/layout/vProcess5"/>
    <dgm:cxn modelId="{6606FFB0-F856-4ACE-9107-08CBE62AF2CC}" type="presParOf" srcId="{5D4A49FA-BFE6-40DB-80EF-87BAB24E011A}" destId="{FA65F387-F9C7-45B8-A324-8CFF6BB44F78}" srcOrd="2" destOrd="0" presId="urn:microsoft.com/office/officeart/2005/8/layout/vProcess5"/>
    <dgm:cxn modelId="{CCACD991-4FFF-433F-9957-2DE2290B1608}" type="presParOf" srcId="{5D4A49FA-BFE6-40DB-80EF-87BAB24E011A}" destId="{128D8FDF-F011-4C51-BFE1-0C9E96C0C4D1}" srcOrd="3" destOrd="0" presId="urn:microsoft.com/office/officeart/2005/8/layout/vProcess5"/>
    <dgm:cxn modelId="{FB1EC81C-375A-4481-8906-12CF729C52E9}" type="presParOf" srcId="{5D4A49FA-BFE6-40DB-80EF-87BAB24E011A}" destId="{BBE23B5C-BFEC-4726-8CE0-157666A4F753}" srcOrd="4" destOrd="0" presId="urn:microsoft.com/office/officeart/2005/8/layout/vProcess5"/>
    <dgm:cxn modelId="{C9B3498E-C314-4E50-9E8A-94E1DE20C646}" type="presParOf" srcId="{5D4A49FA-BFE6-40DB-80EF-87BAB24E011A}" destId="{B8304DF0-A3E9-4D9F-987B-5B869222022C}" srcOrd="5" destOrd="0" presId="urn:microsoft.com/office/officeart/2005/8/layout/vProcess5"/>
    <dgm:cxn modelId="{01A284E9-E104-4DB1-99A2-122540F0C67F}" type="presParOf" srcId="{5D4A49FA-BFE6-40DB-80EF-87BAB24E011A}" destId="{06C8B38D-AB7D-4C78-B67C-5A44EEEF3B93}" srcOrd="6" destOrd="0" presId="urn:microsoft.com/office/officeart/2005/8/layout/vProcess5"/>
    <dgm:cxn modelId="{5C08A9C0-E71D-4D56-A6BD-96245EBE2C02}" type="presParOf" srcId="{5D4A49FA-BFE6-40DB-80EF-87BAB24E011A}" destId="{62D82294-FBD6-41B7-AB46-C170B2F07B01}" srcOrd="7" destOrd="0" presId="urn:microsoft.com/office/officeart/2005/8/layout/vProcess5"/>
    <dgm:cxn modelId="{6D99BC3C-9B30-4137-AF3D-5DE3AB8B5B74}" type="presParOf" srcId="{5D4A49FA-BFE6-40DB-80EF-87BAB24E011A}" destId="{59FC0657-4C5B-43EF-8E32-A49ED95E90CB}" srcOrd="8" destOrd="0" presId="urn:microsoft.com/office/officeart/2005/8/layout/vProcess5"/>
    <dgm:cxn modelId="{F9C824C0-1529-468E-8557-67991D08F94D}" type="presParOf" srcId="{5D4A49FA-BFE6-40DB-80EF-87BAB24E011A}" destId="{7486F035-67DD-4363-BB0B-30B114EF35B5}" srcOrd="9" destOrd="0" presId="urn:microsoft.com/office/officeart/2005/8/layout/vProcess5"/>
    <dgm:cxn modelId="{A4119F7D-4653-45DF-A8B9-89E35396ECFA}" type="presParOf" srcId="{5D4A49FA-BFE6-40DB-80EF-87BAB24E011A}" destId="{2BC79AC0-7329-4327-B1CC-196229B8A0A2}" srcOrd="10" destOrd="0" presId="urn:microsoft.com/office/officeart/2005/8/layout/vProcess5"/>
    <dgm:cxn modelId="{D954932C-CFCD-4C0F-AC44-C7D720D4047F}" type="presParOf" srcId="{5D4A49FA-BFE6-40DB-80EF-87BAB24E011A}" destId="{14E81E07-FA02-4899-A716-0CA846436B3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7C977-D43D-4234-A761-A2B016EBDB53}">
      <dsp:nvSpPr>
        <dsp:cNvPr id="0" name=""/>
        <dsp:cNvSpPr/>
      </dsp:nvSpPr>
      <dsp:spPr>
        <a:xfrm>
          <a:off x="0" y="0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(1) normalization</a:t>
          </a:r>
          <a:endParaRPr lang="zh-CN" sz="2700" kern="1200" dirty="0"/>
        </a:p>
      </dsp:txBody>
      <dsp:txXfrm>
        <a:off x="25778" y="25778"/>
        <a:ext cx="4405203" cy="828560"/>
      </dsp:txXfrm>
    </dsp:sp>
    <dsp:sp modelId="{FA65F387-F9C7-45B8-A324-8CFF6BB44F78}">
      <dsp:nvSpPr>
        <dsp:cNvPr id="0" name=""/>
        <dsp:cNvSpPr/>
      </dsp:nvSpPr>
      <dsp:spPr>
        <a:xfrm>
          <a:off x="454702" y="1040137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(2) analysis</a:t>
          </a:r>
          <a:endParaRPr lang="zh-CN" sz="2700" kern="1200" dirty="0"/>
        </a:p>
      </dsp:txBody>
      <dsp:txXfrm>
        <a:off x="480480" y="1065915"/>
        <a:ext cx="4350953" cy="828560"/>
      </dsp:txXfrm>
    </dsp:sp>
    <dsp:sp modelId="{128D8FDF-F011-4C51-BFE1-0C9E96C0C4D1}">
      <dsp:nvSpPr>
        <dsp:cNvPr id="0" name=""/>
        <dsp:cNvSpPr/>
      </dsp:nvSpPr>
      <dsp:spPr>
        <a:xfrm>
          <a:off x="902619" y="2080274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(3) elimination of redundancy</a:t>
          </a:r>
          <a:endParaRPr lang="zh-CN" sz="2700" kern="1200" dirty="0"/>
        </a:p>
      </dsp:txBody>
      <dsp:txXfrm>
        <a:off x="928397" y="2106052"/>
        <a:ext cx="4357740" cy="828560"/>
      </dsp:txXfrm>
    </dsp:sp>
    <dsp:sp modelId="{BBE23B5C-BFEC-4726-8CE0-157666A4F753}">
      <dsp:nvSpPr>
        <dsp:cNvPr id="0" name=""/>
        <dsp:cNvSpPr/>
      </dsp:nvSpPr>
      <dsp:spPr>
        <a:xfrm>
          <a:off x="1357322" y="3120411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(4) rewriting</a:t>
          </a:r>
          <a:endParaRPr lang="zh-CN" sz="2700" kern="1200" dirty="0"/>
        </a:p>
      </dsp:txBody>
      <dsp:txXfrm>
        <a:off x="1383100" y="3146189"/>
        <a:ext cx="4350953" cy="828560"/>
      </dsp:txXfrm>
    </dsp:sp>
    <dsp:sp modelId="{B8304DF0-A3E9-4D9F-987B-5B869222022C}">
      <dsp:nvSpPr>
        <dsp:cNvPr id="0" name=""/>
        <dsp:cNvSpPr/>
      </dsp:nvSpPr>
      <dsp:spPr>
        <a:xfrm>
          <a:off x="4857212" y="674088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4985929" y="674088"/>
        <a:ext cx="314641" cy="430486"/>
      </dsp:txXfrm>
    </dsp:sp>
    <dsp:sp modelId="{06C8B38D-AB7D-4C78-B67C-5A44EEEF3B93}">
      <dsp:nvSpPr>
        <dsp:cNvPr id="0" name=""/>
        <dsp:cNvSpPr/>
      </dsp:nvSpPr>
      <dsp:spPr>
        <a:xfrm>
          <a:off x="5311915" y="1714226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440632" y="1714226"/>
        <a:ext cx="314641" cy="430486"/>
      </dsp:txXfrm>
    </dsp:sp>
    <dsp:sp modelId="{62D82294-FBD6-41B7-AB46-C170B2F07B01}">
      <dsp:nvSpPr>
        <dsp:cNvPr id="0" name=""/>
        <dsp:cNvSpPr/>
      </dsp:nvSpPr>
      <dsp:spPr>
        <a:xfrm>
          <a:off x="5759831" y="2754363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888548" y="2754363"/>
        <a:ext cx="314641" cy="430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4" Type="http://schemas.openxmlformats.org/officeDocument/2006/relationships/image" Target="../media/image43.wmf"/><Relationship Id="rId1" Type="http://schemas.openxmlformats.org/officeDocument/2006/relationships/image" Target="../media/image40.wmf"/><Relationship Id="rId2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Relationship Id="rId2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8" Type="http://schemas.openxmlformats.org/officeDocument/2006/relationships/image" Target="../media/image12.wmf"/><Relationship Id="rId9" Type="http://schemas.openxmlformats.org/officeDocument/2006/relationships/image" Target="../media/image13.wmf"/><Relationship Id="rId10" Type="http://schemas.openxmlformats.org/officeDocument/2006/relationships/image" Target="../media/image14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77C5B0B-935E-9440-A5FB-C84AB50ADE36}" type="datetimeFigureOut">
              <a:rPr lang="zh-CN" altLang="en-US"/>
              <a:pPr>
                <a:defRPr/>
              </a:pPr>
              <a:t>2020/10/14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93B99A10-0926-844B-8CE4-9687335FC95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9C66F7F-0FF0-CA4D-93A3-F3A1D73D8A32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99A10-0926-844B-8CE4-9687335FC955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904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99A10-0926-844B-8CE4-9687335FC955}" type="slidenum">
              <a:rPr lang="zh-CN" altLang="en-US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6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C2317E4-584D-F04A-BDC1-FB24DE32D9C1}" type="datetime5">
              <a:rPr lang="zh-CN" altLang="en-US"/>
              <a:pPr>
                <a:defRPr/>
              </a:pPr>
              <a:t>2020/10/14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80AE1-C113-3F40-9BFC-380F6ED392F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57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AC609-C899-9E48-A12E-E1D6FFC3612B}" type="datetime5">
              <a:rPr lang="zh-CN" altLang="en-US"/>
              <a:pPr>
                <a:defRPr/>
              </a:pPr>
              <a:t>2020/10/14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59228-8A74-C44D-94AC-3BB0C361F93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90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CA223-2669-694B-81B7-D90EBFD5133F}" type="datetime5">
              <a:rPr lang="zh-CN" altLang="en-US"/>
              <a:pPr>
                <a:defRPr/>
              </a:pPr>
              <a:t>2020/10/14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01EE5-3293-D147-AE26-934925C4A6E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05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086B0-689E-A148-A11F-AECBFD4DE0B1}" type="datetime5">
              <a:rPr lang="zh-CN" altLang="en-US"/>
              <a:pPr>
                <a:defRPr/>
              </a:pPr>
              <a:t>2020/10/14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DCDAB-2781-4647-8180-90F1E931D79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58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1D92ED-5F32-3449-B911-68E5333CCD11}" type="datetime5">
              <a:rPr lang="zh-CN" altLang="en-US"/>
              <a:pPr>
                <a:defRPr/>
              </a:pPr>
              <a:t>2020/10/14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7276F-091B-2C46-A7AF-FDB1800F63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83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201A5-5A81-1F49-91A8-140808179A6A}" type="datetime5">
              <a:rPr lang="zh-CN" altLang="en-US"/>
              <a:pPr>
                <a:defRPr/>
              </a:pPr>
              <a:t>2020/10/14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FF600-09E7-234D-8E9F-CACC642C23B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85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370930-1147-C348-B8A1-AFB8CAE6A1DF}" type="datetime5">
              <a:rPr lang="zh-CN" altLang="en-US"/>
              <a:pPr>
                <a:defRPr/>
              </a:pPr>
              <a:t>2020/10/14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C3F14-863C-8646-A681-CF0291596D9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78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7D7AE-8AAC-874D-B431-BE857588407D}" type="datetime5">
              <a:rPr lang="zh-CN" altLang="en-US"/>
              <a:pPr>
                <a:defRPr/>
              </a:pPr>
              <a:t>2020/10/14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E0D87-B894-394F-B452-C7D5802C22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71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8503EA-21A8-6645-A1A4-2E0BACF88610}" type="datetime5">
              <a:rPr lang="zh-CN" altLang="en-US"/>
              <a:pPr>
                <a:defRPr/>
              </a:pPr>
              <a:t>2020/10/14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B28849-6558-0B4C-9158-D0396EB524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53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22E5B26-6256-544B-A893-B8BB34C7984C}" type="datetime5">
              <a:rPr lang="zh-CN" altLang="en-US"/>
              <a:pPr>
                <a:defRPr/>
              </a:pPr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7D259-B894-614A-A5B1-96BEC9B5E55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26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90E149-8F3C-C845-B6DA-53183212B752}" type="datetime5">
              <a:rPr lang="zh-CN" altLang="en-US"/>
              <a:pPr>
                <a:defRPr/>
              </a:pPr>
              <a:t>2020/10/14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2204D-E133-7749-AD62-F29BF96E50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79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048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DD42674-D4AF-F44B-B5A7-E51CD3275024}" type="datetime5">
              <a:rPr lang="zh-CN" altLang="en-US"/>
              <a:pPr>
                <a:defRPr/>
              </a:pPr>
              <a:t>2020/10/14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41848940-DBDA-4540-A7B1-90897BD5C5B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7" r:id="rId3"/>
    <p:sldLayoutId id="2147483734" r:id="rId4"/>
    <p:sldLayoutId id="2147483738" r:id="rId5"/>
    <p:sldLayoutId id="2147483733" r:id="rId6"/>
    <p:sldLayoutId id="2147483739" r:id="rId7"/>
    <p:sldLayoutId id="2147483740" r:id="rId8"/>
    <p:sldLayoutId id="2147483741" r:id="rId9"/>
    <p:sldLayoutId id="2147483732" r:id="rId10"/>
    <p:sldLayoutId id="214748373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oleObject" Target="../embeddings/oleObject20.bin"/><Relationship Id="rId5" Type="http://schemas.openxmlformats.org/officeDocument/2006/relationships/image" Target="../media/image3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3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oleObject" Target="../embeddings/oleObject22.bin"/><Relationship Id="rId5" Type="http://schemas.openxmlformats.org/officeDocument/2006/relationships/image" Target="../media/image36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40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41.w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42.w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43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20" Type="http://schemas.openxmlformats.org/officeDocument/2006/relationships/image" Target="../media/image13.wmf"/><Relationship Id="rId21" Type="http://schemas.openxmlformats.org/officeDocument/2006/relationships/oleObject" Target="../embeddings/oleObject12.bin"/><Relationship Id="rId22" Type="http://schemas.openxmlformats.org/officeDocument/2006/relationships/image" Target="../media/image14.wmf"/><Relationship Id="rId10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3" Type="http://schemas.openxmlformats.org/officeDocument/2006/relationships/oleObject" Target="../embeddings/oleObject8.bin"/><Relationship Id="rId14" Type="http://schemas.openxmlformats.org/officeDocument/2006/relationships/image" Target="../media/image10.wmf"/><Relationship Id="rId15" Type="http://schemas.openxmlformats.org/officeDocument/2006/relationships/oleObject" Target="../embeddings/oleObject9.bin"/><Relationship Id="rId16" Type="http://schemas.openxmlformats.org/officeDocument/2006/relationships/image" Target="../media/image11.wmf"/><Relationship Id="rId17" Type="http://schemas.openxmlformats.org/officeDocument/2006/relationships/oleObject" Target="../embeddings/oleObject10.bin"/><Relationship Id="rId18" Type="http://schemas.openxmlformats.org/officeDocument/2006/relationships/image" Target="../media/image12.wmf"/><Relationship Id="rId19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4" Type="http://schemas.openxmlformats.org/officeDocument/2006/relationships/oleObject" Target="../embeddings/oleObject27.bin"/><Relationship Id="rId5" Type="http://schemas.openxmlformats.org/officeDocument/2006/relationships/image" Target="../media/image46.wmf"/><Relationship Id="rId6" Type="http://schemas.openxmlformats.org/officeDocument/2006/relationships/image" Target="../media/image48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49.w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50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4" Type="http://schemas.openxmlformats.org/officeDocument/2006/relationships/image" Target="../media/image5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4" Type="http://schemas.openxmlformats.org/officeDocument/2006/relationships/image" Target="../media/image55.wmf"/><Relationship Id="rId5" Type="http://schemas.openxmlformats.org/officeDocument/2006/relationships/image" Target="../media/image5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57.wmf"/><Relationship Id="rId5" Type="http://schemas.openxmlformats.org/officeDocument/2006/relationships/image" Target="../media/image59.w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58.wmf"/><Relationship Id="rId8" Type="http://schemas.openxmlformats.org/officeDocument/2006/relationships/image" Target="../media/image60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dirty="0" smtClean="0"/>
              <a:t>Autumn, </a:t>
            </a:r>
            <a:r>
              <a:rPr lang="en-US" altLang="zh-CN" sz="2800" dirty="0" smtClean="0"/>
              <a:t>2020</a:t>
            </a:r>
            <a:endParaRPr lang="zh-CN" altLang="en-US" sz="2800" dirty="0"/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zh-CN" sz="2800" dirty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6000" dirty="0">
                <a:latin typeface="Gill Sans MT" charset="0"/>
                <a:ea typeface="华文中宋" charset="-122"/>
              </a:rPr>
              <a:t>Decomposition and Data Localization</a:t>
            </a:r>
            <a:endParaRPr lang="zh-CN" altLang="en-US" sz="2000" dirty="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E5F7247-E055-8844-967A-3AC88B21F30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Semantically incorrect</a:t>
            </a:r>
            <a:endParaRPr lang="zh-CN" altLang="en-US" dirty="0"/>
          </a:p>
        </p:txBody>
      </p:sp>
      <p:sp>
        <p:nvSpPr>
          <p:cNvPr id="410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 </a:t>
            </a:r>
            <a:r>
              <a:rPr lang="en-US" altLang="zh-CN" dirty="0"/>
              <a:t>query has some components not contributing to the query result</a:t>
            </a:r>
            <a:endParaRPr lang="zh-CN" altLang="en-US" dirty="0"/>
          </a:p>
          <a:p>
            <a:pPr eaLnBrk="1" hangingPunct="1"/>
            <a:r>
              <a:rPr lang="en-US" altLang="zh-CN" dirty="0"/>
              <a:t> Fact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It’s impossible to determine the semantic correctness of a general query. But it is possible to do so for queries </a:t>
            </a:r>
            <a:r>
              <a:rPr lang="en-US" altLang="zh-CN" dirty="0">
                <a:solidFill>
                  <a:srgbClr val="C00000"/>
                </a:solidFill>
              </a:rPr>
              <a:t>not containing</a:t>
            </a:r>
            <a:br>
              <a:rPr lang="en-US" altLang="zh-CN" dirty="0">
                <a:solidFill>
                  <a:srgbClr val="C00000"/>
                </a:solidFill>
              </a:rPr>
            </a:br>
            <a:r>
              <a:rPr lang="en-US" altLang="zh-CN" dirty="0">
                <a:solidFill>
                  <a:srgbClr val="C00000"/>
                </a:solidFill>
              </a:rPr>
              <a:t>     and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E47C47A-6426-144A-84F9-7FF4E2873AB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090321"/>
              </p:ext>
            </p:extLst>
          </p:nvPr>
        </p:nvGraphicFramePr>
        <p:xfrm>
          <a:off x="2143125" y="4437112"/>
          <a:ext cx="50006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" name="Equation" r:id="rId3" imgW="139761" imgH="127055" progId="Equation.DSMT4">
                  <p:embed/>
                </p:oleObj>
              </mc:Choice>
              <mc:Fallback>
                <p:oleObj name="Equation" r:id="rId3" imgW="139761" imgH="12705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437112"/>
                        <a:ext cx="500063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430281"/>
              </p:ext>
            </p:extLst>
          </p:nvPr>
        </p:nvGraphicFramePr>
        <p:xfrm>
          <a:off x="3263900" y="4467274"/>
          <a:ext cx="5461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" name="Equation" r:id="rId5" imgW="152280" imgH="101520" progId="Equation.DSMT4">
                  <p:embed/>
                </p:oleObj>
              </mc:Choice>
              <mc:Fallback>
                <p:oleObj name="Equation" r:id="rId5" imgW="152280" imgH="1015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467274"/>
                        <a:ext cx="5461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Tool of analysis</a:t>
            </a:r>
            <a:endParaRPr lang="zh-CN" alt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Query graph</a:t>
            </a:r>
          </a:p>
          <a:p>
            <a:pPr lvl="1" eaLnBrk="1" hangingPunct="1"/>
            <a:r>
              <a:rPr lang="en-US" altLang="zh-CN" dirty="0"/>
              <a:t>one node representing the result relation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other nodes to represent operand relations, and </a:t>
            </a:r>
            <a:endParaRPr lang="zh-CN" altLang="en-US" dirty="0"/>
          </a:p>
          <a:p>
            <a:pPr lvl="1" eaLnBrk="1" hangingPunct="1"/>
            <a:r>
              <a:rPr lang="en-US" altLang="zh-CN" dirty="0" smtClean="0"/>
              <a:t>two types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edges</a:t>
            </a:r>
            <a:endParaRPr lang="zh-CN" altLang="en-US" dirty="0"/>
          </a:p>
          <a:p>
            <a:pPr lvl="2" eaLnBrk="1" hangingPunct="1"/>
            <a:r>
              <a:rPr lang="en-US" altLang="zh-CN" dirty="0"/>
              <a:t>an edge to represent a join if neither of its two nodes is the result</a:t>
            </a:r>
            <a:endParaRPr lang="zh-CN" altLang="en-US" dirty="0"/>
          </a:p>
          <a:p>
            <a:pPr lvl="2" eaLnBrk="1" hangingPunct="1"/>
            <a:r>
              <a:rPr lang="en-US" altLang="zh-CN" dirty="0"/>
              <a:t>an edge to represent a projection if one of its node is the result node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897FCF0-473C-994C-96AA-2F72D727E05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1643063" y="5643563"/>
            <a:ext cx="66436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</a:rPr>
              <a:t>Nodes and edges may be labeled by predicates for selection, projection or join.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Tool of analysis</a:t>
            </a:r>
            <a:endParaRPr lang="zh-CN" alt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Join graph</a:t>
            </a:r>
          </a:p>
          <a:p>
            <a:pPr lvl="1" eaLnBrk="1" hangingPunct="1"/>
            <a:r>
              <a:rPr lang="en-US" altLang="zh-CN" dirty="0"/>
              <a:t>a </a:t>
            </a:r>
            <a:r>
              <a:rPr lang="en-US" altLang="zh-CN" dirty="0">
                <a:solidFill>
                  <a:srgbClr val="C00000"/>
                </a:solidFill>
              </a:rPr>
              <a:t>subgraph</a:t>
            </a:r>
            <a:r>
              <a:rPr lang="en-US" altLang="zh-CN" dirty="0"/>
              <a:t> of query graph for join operation</a:t>
            </a:r>
          </a:p>
          <a:p>
            <a:pPr eaLnBrk="1" hangingPunct="1"/>
            <a:r>
              <a:rPr lang="en-US" altLang="zh-CN" dirty="0" smtClean="0"/>
              <a:t>Example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14E5148-8D50-6042-8D52-0F5CB6A7B89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63688" y="3212976"/>
            <a:ext cx="684691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 typeface="Wingdings 2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SELECT	</a:t>
            </a:r>
            <a:r>
              <a:rPr lang="en-US" altLang="zh-CN" sz="2800" dirty="0" smtClean="0">
                <a:latin typeface="Courier New" charset="0"/>
              </a:rPr>
              <a:t>ENAME, RESP</a:t>
            </a:r>
            <a:br>
              <a:rPr lang="en-US" altLang="zh-CN" sz="2800" dirty="0" smtClean="0">
                <a:latin typeface="Courier New" charset="0"/>
              </a:rPr>
            </a:b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FROM		</a:t>
            </a:r>
            <a:r>
              <a:rPr lang="en-US" altLang="zh-CN" sz="2800" dirty="0" smtClean="0">
                <a:latin typeface="Courier New" charset="0"/>
              </a:rPr>
              <a:t>EMP,ASG,PROJ</a:t>
            </a:r>
            <a:r>
              <a:rPr lang="en-US" altLang="zh-CN" sz="1100" dirty="0" smtClean="0">
                <a:latin typeface="Courier New" charset="0"/>
              </a:rPr>
              <a:t/>
            </a:r>
            <a:br>
              <a:rPr lang="en-US" altLang="zh-CN" sz="1100" dirty="0" smtClean="0">
                <a:latin typeface="Courier New" charset="0"/>
              </a:rPr>
            </a:b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WHERE		</a:t>
            </a:r>
            <a:r>
              <a:rPr lang="en-US" altLang="zh-CN" sz="2800" dirty="0" smtClean="0">
                <a:latin typeface="Courier New" charset="0"/>
              </a:rPr>
              <a:t>EMP.ENO=ASG.GNO</a:t>
            </a:r>
            <a:br>
              <a:rPr lang="en-US" altLang="zh-CN" sz="2800" dirty="0" smtClean="0">
                <a:latin typeface="Courier New" charset="0"/>
              </a:rPr>
            </a:br>
            <a:r>
              <a:rPr lang="en-US" altLang="zh-CN" sz="2800" dirty="0" smtClean="0">
                <a:latin typeface="Courier New" charset="0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AND		</a:t>
            </a:r>
            <a:r>
              <a:rPr lang="en-US" altLang="zh-CN" sz="2800" dirty="0" smtClean="0">
                <a:latin typeface="Courier New" charset="0"/>
              </a:rPr>
              <a:t>ASG.PNO=PROJ.PNO</a:t>
            </a:r>
            <a:br>
              <a:rPr lang="en-US" altLang="zh-CN" sz="2800" dirty="0" smtClean="0">
                <a:latin typeface="Courier New" charset="0"/>
              </a:rPr>
            </a:br>
            <a:r>
              <a:rPr lang="en-US" altLang="zh-CN" sz="2800" dirty="0" smtClean="0">
                <a:latin typeface="Courier New" charset="0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AND		</a:t>
            </a:r>
            <a:r>
              <a:rPr lang="en-US" altLang="zh-CN" sz="2800" dirty="0" smtClean="0">
                <a:latin typeface="Courier New" charset="0"/>
              </a:rPr>
              <a:t>PNAME=“CAD/CAM”</a:t>
            </a:r>
            <a:br>
              <a:rPr lang="en-US" altLang="zh-CN" sz="2800" dirty="0" smtClean="0">
                <a:latin typeface="Courier New" charset="0"/>
              </a:rPr>
            </a:br>
            <a:r>
              <a:rPr lang="en-US" altLang="zh-CN" sz="2800" dirty="0" smtClean="0">
                <a:latin typeface="Courier New" charset="0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AND		</a:t>
            </a:r>
            <a:r>
              <a:rPr lang="en-US" altLang="zh-CN" sz="2800" dirty="0" smtClean="0">
                <a:latin typeface="Courier New" charset="0"/>
              </a:rPr>
              <a:t>DUR&gt;36</a:t>
            </a:r>
            <a:br>
              <a:rPr lang="en-US" altLang="zh-CN" sz="2800" dirty="0" smtClean="0">
                <a:latin typeface="Courier New" charset="0"/>
              </a:rPr>
            </a:br>
            <a:r>
              <a:rPr lang="en-US" altLang="zh-CN" sz="2800" dirty="0" smtClean="0">
                <a:latin typeface="Courier New" charset="0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AND		</a:t>
            </a:r>
            <a:r>
              <a:rPr lang="en-US" altLang="zh-CN" sz="2800" dirty="0" smtClean="0">
                <a:latin typeface="Courier New" charset="0"/>
              </a:rPr>
              <a:t>TITLE=“Programmer”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1 - query graph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DBB2520-7C97-DF46-B2B7-F31D5FA724A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214563"/>
            <a:ext cx="53244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1 - join graph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A1DD5F2-C1D3-484D-8EA7-A4B3B594298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233613"/>
            <a:ext cx="49815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A conjunctive query </a:t>
            </a:r>
            <a:r>
              <a:rPr lang="en-US" altLang="zh-CN" dirty="0">
                <a:solidFill>
                  <a:srgbClr val="C00000"/>
                </a:solidFill>
              </a:rPr>
              <a:t>without negation </a:t>
            </a:r>
            <a:r>
              <a:rPr lang="en-US" altLang="zh-CN" dirty="0"/>
              <a:t>is semantically incorrect if its query graph is </a:t>
            </a:r>
            <a:r>
              <a:rPr lang="en-US" altLang="zh-CN" dirty="0">
                <a:solidFill>
                  <a:srgbClr val="C00000"/>
                </a:solidFill>
              </a:rPr>
              <a:t>NOT</a:t>
            </a:r>
            <a:r>
              <a:rPr lang="en-US" altLang="zh-CN" dirty="0"/>
              <a:t> connected!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D74299C-CFD0-9A41-993C-3B91F73CAE0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 2" pitchFamily="18" charset="2"/>
              <a:buChar char=""/>
              <a:defRPr/>
            </a:pPr>
            <a:r>
              <a:rPr lang="en-US" dirty="0" smtClean="0"/>
              <a:t>Example 2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ENAME, RESP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FROM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EMP,ASG,PROJ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WHERE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EMP.ENO=ASG.GNO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strike="dblStrike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AND		</a:t>
            </a:r>
            <a:r>
              <a:rPr lang="en-US" strike="dblStrike" dirty="0" smtClean="0">
                <a:latin typeface="Courier New" pitchFamily="49" charset="0"/>
                <a:cs typeface="Courier New" pitchFamily="49" charset="0"/>
              </a:rPr>
              <a:t>ASG.PNO=PROJ.PNO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AND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PNAME=“CAD/CAM”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AND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DUR&gt;36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AND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TITLE=“Programmer”</a:t>
            </a:r>
            <a:endParaRPr lang="zh-CN" altLang="en-US" sz="12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Verdana" pitchFamily="34" charset="0"/>
              <a:buNone/>
              <a:defRPr/>
            </a:pPr>
            <a:endParaRPr lang="en-US" dirty="0" smtClean="0"/>
          </a:p>
          <a:p>
            <a:pPr eaLnBrk="1" hangingPunct="1">
              <a:buFont typeface="Wingdings 2" pitchFamily="18" charset="2"/>
              <a:buChar char="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C04184D-B3A7-5548-A3E5-6ED7128AACE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2 – query graph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F41C6D1-04CD-6545-9C5A-B9679A5C1A5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4096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257425"/>
            <a:ext cx="55530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Elimination of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E.g.: in conditions: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(S.A=1) </a:t>
            </a:r>
            <a:r>
              <a:rPr lang="en-US" altLang="x-none" b="1" dirty="0">
                <a:sym typeface="Symbol" charset="2"/>
              </a:rPr>
              <a:t></a:t>
            </a:r>
            <a:r>
              <a:rPr lang="en-US" altLang="x-none" dirty="0">
                <a:sym typeface="Symbol" charset="2"/>
              </a:rPr>
              <a:t> (S.A&gt;5)     False</a:t>
            </a:r>
          </a:p>
          <a:p>
            <a:pPr eaLnBrk="1" hangingPunct="1">
              <a:buFontTx/>
              <a:buNone/>
            </a:pPr>
            <a:r>
              <a:rPr lang="en-US" altLang="x-none" dirty="0">
                <a:sym typeface="Symbol" charset="2"/>
              </a:rPr>
              <a:t>	(S.A&lt;10) </a:t>
            </a:r>
            <a:r>
              <a:rPr lang="en-US" altLang="x-none" b="1" dirty="0">
                <a:sym typeface="Symbol" charset="2"/>
              </a:rPr>
              <a:t> </a:t>
            </a:r>
            <a:r>
              <a:rPr lang="en-US" altLang="x-none" dirty="0">
                <a:sym typeface="Symbol" charset="2"/>
              </a:rPr>
              <a:t>(S.A&lt;5)    S.A&lt;5</a:t>
            </a:r>
          </a:p>
          <a:p>
            <a:r>
              <a:rPr lang="en-US" altLang="x-none" dirty="0"/>
              <a:t>E.g.:  Common sub-expressions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18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64096" y="313062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   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		  U					U</a:t>
            </a:r>
          </a:p>
          <a:p>
            <a:pPr eaLnBrk="1" hangingPunct="1">
              <a:buFontTx/>
              <a:buNone/>
            </a:pPr>
            <a:r>
              <a:rPr lang="en-US" altLang="x-none" sz="4800" smtClean="0">
                <a:sym typeface="Symbol" charset="2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S   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1800" smtClean="0">
                <a:sym typeface="Symbol" charset="2"/>
              </a:rPr>
              <a:t>cond</a:t>
            </a:r>
            <a:r>
              <a:rPr lang="en-US" altLang="x-none" sz="1800" smtClean="0"/>
              <a:t>  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1800" smtClean="0">
                <a:sym typeface="Symbol" charset="2"/>
              </a:rPr>
              <a:t>cond</a:t>
            </a:r>
            <a:r>
              <a:rPr lang="en-US" altLang="x-none" sz="1800" smtClean="0"/>
              <a:t> 	 </a:t>
            </a:r>
            <a:r>
              <a:rPr lang="en-US" altLang="x-none" smtClean="0"/>
              <a:t>T</a:t>
            </a:r>
            <a:r>
              <a:rPr lang="en-US" altLang="x-none" sz="1800" smtClean="0"/>
              <a:t>	   	</a:t>
            </a:r>
            <a:r>
              <a:rPr lang="en-US" altLang="x-none" smtClean="0"/>
              <a:t>S     </a:t>
            </a:r>
            <a:r>
              <a:rPr lang="en-US" altLang="x-none" sz="1800" smtClean="0"/>
              <a:t>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1800" smtClean="0">
                <a:sym typeface="Symbol" charset="2"/>
              </a:rPr>
              <a:t>cond</a:t>
            </a:r>
            <a:r>
              <a:rPr lang="en-US" altLang="x-none" sz="1800" smtClean="0"/>
              <a:t>     </a:t>
            </a:r>
            <a:r>
              <a:rPr lang="en-US" altLang="x-none" smtClean="0"/>
              <a:t>T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	   R	R				R</a:t>
            </a:r>
            <a:endParaRPr lang="en-US" altLang="x-none" sz="1800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 rot="16200000">
            <a:off x="1949896" y="457842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16200000">
            <a:off x="3169096" y="457842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 rot="16200000">
            <a:off x="6140896" y="450222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16200000">
            <a:off x="7588696" y="450222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0696" y="434982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2102296" y="4197424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864296" y="4273624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3397696" y="50356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3702496" y="5035624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1568896" y="5111824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2178496" y="5035624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6369496" y="4197424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7283896" y="4197424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H="1">
            <a:off x="6064696" y="4959424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6598096" y="4959424"/>
            <a:ext cx="4445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flipH="1">
            <a:off x="7334696" y="4959424"/>
            <a:ext cx="4064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7817296" y="4959424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2178496" y="595002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 flipH="1">
            <a:off x="3321496" y="595002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 flipH="1">
            <a:off x="6979096" y="595002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Rules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Elimination of Redundancy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3889939-9219-404B-AD05-4F4204A5136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561762"/>
              </p:ext>
            </p:extLst>
          </p:nvPr>
        </p:nvGraphicFramePr>
        <p:xfrm>
          <a:off x="3648869" y="1499394"/>
          <a:ext cx="3071812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Equation" r:id="rId3" imgW="1219200" imgH="2260600" progId="Equation.DSMT4">
                  <p:embed/>
                </p:oleObj>
              </mc:Choice>
              <mc:Fallback>
                <p:oleObj name="Equation" r:id="rId3" imgW="1219200" imgH="2260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869" y="1499394"/>
                        <a:ext cx="3071812" cy="472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3380F5A-DD3B-B84C-AECE-61C565DB335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28676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42875"/>
            <a:ext cx="441007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44"/>
          <p:cNvSpPr txBox="1">
            <a:spLocks noChangeArrowheads="1"/>
          </p:cNvSpPr>
          <p:nvPr/>
        </p:nvSpPr>
        <p:spPr bwMode="auto">
          <a:xfrm>
            <a:off x="6286500" y="3786188"/>
            <a:ext cx="2857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  <a:latin typeface="Gill Sans MT" charset="0"/>
                <a:ea typeface="华文中宋" charset="-122"/>
              </a:rPr>
              <a:t>The first two layers of the laying scheme of last chapter</a:t>
            </a:r>
            <a:endParaRPr lang="zh-CN" altLang="en-US" sz="240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28750" y="714375"/>
            <a:ext cx="4714875" cy="235743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1" name="Shape 10"/>
          <p:cNvCxnSpPr>
            <a:stCxn id="9" idx="3"/>
          </p:cNvCxnSpPr>
          <p:nvPr/>
        </p:nvCxnSpPr>
        <p:spPr>
          <a:xfrm>
            <a:off x="6143625" y="1892300"/>
            <a:ext cx="1143000" cy="189388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Exercise</a:t>
            </a:r>
            <a:endParaRPr lang="zh-CN" alt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Please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eliminate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redundancy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1D063A9-97B8-4742-8B10-312E59718F5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714500" y="5291138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latin typeface="Courier New" charset="0"/>
              </a:rPr>
              <a:t>SELECT TITLE</a:t>
            </a:r>
          </a:p>
          <a:p>
            <a:pPr eaLnBrk="1" hangingPunct="1"/>
            <a:r>
              <a:rPr lang="en-US" altLang="zh-CN" dirty="0">
                <a:latin typeface="Courier New" charset="0"/>
              </a:rPr>
              <a:t>FROM	EMP</a:t>
            </a:r>
          </a:p>
          <a:p>
            <a:pPr eaLnBrk="1" hangingPunct="1"/>
            <a:r>
              <a:rPr lang="en-US" altLang="zh-CN" dirty="0">
                <a:latin typeface="Courier New" charset="0"/>
              </a:rPr>
              <a:t>WHERE	ENAME="</a:t>
            </a:r>
            <a:r>
              <a:rPr lang="en-US" altLang="zh-CN" dirty="0" err="1">
                <a:latin typeface="Courier New" charset="0"/>
              </a:rPr>
              <a:t>J.Doe</a:t>
            </a:r>
            <a:r>
              <a:rPr lang="en-US" altLang="zh-CN" dirty="0">
                <a:latin typeface="Courier New" charset="0"/>
              </a:rPr>
              <a:t>"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714500" y="2140086"/>
            <a:ext cx="667074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Courier New" charset="0"/>
              </a:rPr>
              <a:t>SELECT TITLE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FROM	EMP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WHERE	(NOT(TITLE=”Programmer)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AND	(TITLE=“Programmer”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OR	TITLE=“Electrical Eng.”)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AND	 NOT (TITLE=“Electrical Eng.”))</a:t>
            </a:r>
          </a:p>
          <a:p>
            <a:pPr eaLnBrk="1" hangingPunct="1"/>
            <a:r>
              <a:rPr lang="en-US" altLang="zh-CN" sz="2000" dirty="0" smtClean="0">
                <a:latin typeface="Courier New" charset="0"/>
              </a:rPr>
              <a:t>OR</a:t>
            </a:r>
            <a:r>
              <a:rPr lang="en-US" altLang="zh-CN" sz="2000" dirty="0">
                <a:latin typeface="Courier New" charset="0"/>
              </a:rPr>
              <a:t>	ENAME=“</a:t>
            </a:r>
            <a:r>
              <a:rPr lang="en-US" altLang="zh-CN" sz="2000" dirty="0" err="1">
                <a:latin typeface="Courier New" charset="0"/>
              </a:rPr>
              <a:t>J.Doe</a:t>
            </a:r>
            <a:r>
              <a:rPr lang="en-US" altLang="zh-CN" sz="2000" dirty="0">
                <a:latin typeface="Courier New" charset="0"/>
              </a:rPr>
              <a:t>”</a:t>
            </a:r>
          </a:p>
        </p:txBody>
      </p:sp>
      <p:sp>
        <p:nvSpPr>
          <p:cNvPr id="41992" name="TextBox 8"/>
          <p:cNvSpPr txBox="1">
            <a:spLocks noChangeArrowheads="1"/>
          </p:cNvSpPr>
          <p:nvPr/>
        </p:nvSpPr>
        <p:spPr bwMode="auto">
          <a:xfrm>
            <a:off x="1785938" y="4714875"/>
            <a:ext cx="485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Is equivalent to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</a:t>
            </a:r>
            <a:r>
              <a:rPr lang="en-US" altLang="x-none" dirty="0" smtClean="0"/>
              <a:t>ewriting</a:t>
            </a:r>
            <a:endParaRPr lang="zh-CN" alt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Rewrite a calculus query in relational algebra:</a:t>
            </a:r>
            <a:endParaRPr lang="zh-CN" altLang="en-US"/>
          </a:p>
          <a:p>
            <a:pPr lvl="1" eaLnBrk="1" hangingPunct="1"/>
            <a:r>
              <a:rPr lang="en-US" altLang="zh-CN"/>
              <a:t>translation, and</a:t>
            </a:r>
            <a:endParaRPr lang="zh-CN" altLang="en-US"/>
          </a:p>
          <a:p>
            <a:pPr lvl="1" eaLnBrk="1" hangingPunct="1"/>
            <a:r>
              <a:rPr lang="en-US" altLang="zh-CN"/>
              <a:t>reconstruction of algebra query to improve performance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13CE8AC-14D4-AE49-8902-F2044A32D0C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Rewriting</a:t>
            </a:r>
            <a:endParaRPr lang="zh-CN" alt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5400"/>
              <a:t>Relational algebra tree</a:t>
            </a:r>
            <a:br>
              <a:rPr lang="en-US" altLang="zh-CN" sz="5400"/>
            </a:br>
            <a:r>
              <a:rPr lang="en-US" altLang="zh-CN"/>
              <a:t>- a tree defined by:</a:t>
            </a:r>
            <a:endParaRPr lang="zh-CN" altLang="en-US"/>
          </a:p>
          <a:p>
            <a:pPr lvl="1" eaLnBrk="1" hangingPunct="1"/>
            <a:r>
              <a:rPr lang="en-US" altLang="zh-CN"/>
              <a:t>a root node representing the query result</a:t>
            </a:r>
            <a:endParaRPr lang="zh-CN" altLang="en-US"/>
          </a:p>
          <a:p>
            <a:pPr lvl="1" eaLnBrk="1" hangingPunct="1"/>
            <a:r>
              <a:rPr lang="en-US" altLang="zh-CN"/>
              <a:t>leaves representing database relations</a:t>
            </a:r>
            <a:endParaRPr lang="zh-CN" altLang="en-US"/>
          </a:p>
          <a:p>
            <a:pPr lvl="1" eaLnBrk="1" hangingPunct="1"/>
            <a:r>
              <a:rPr lang="en-US" altLang="zh-CN"/>
              <a:t>non-leaf nodes representing relations produced by operations, and</a:t>
            </a:r>
            <a:endParaRPr lang="zh-CN" altLang="en-US"/>
          </a:p>
          <a:p>
            <a:pPr lvl="1" eaLnBrk="1" hangingPunct="1"/>
            <a:r>
              <a:rPr lang="en-US" altLang="zh-CN"/>
              <a:t>edges from leaves to root representing the sequences of operations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5425F20-B975-274E-AC92-3259E13573F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Rewriting</a:t>
            </a:r>
            <a:endParaRPr lang="zh-CN" alt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translate an SQL query into an algebra tree</a:t>
            </a:r>
            <a:endParaRPr lang="zh-CN" altLang="en-US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/>
              <a:t>create a leaf for every relation in the FROM clause</a:t>
            </a:r>
            <a:endParaRPr lang="zh-CN" altLang="en-US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/>
              <a:t>create the root as a project operation involving attributes in the SELECT clause</a:t>
            </a:r>
            <a:endParaRPr lang="zh-CN" altLang="en-US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/>
              <a:t>create the operation sequence by the predicates and operators in the WHERE clause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BD1B39-F98C-8A4A-BECF-09D0194A6AD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Rewriting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SELECT	ENAME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FROM	PROJ, EMP, ASG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WHERE 	ASG.ENO=EMP.ENO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	AND	ASG.JNO=PROJ.JNO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	AND	ENAME&lt;&gt;“J.Doe”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	AND	PROJ.NAME=“CAD/CAM”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	AND	(DUR=12 OR DUR=24)</a:t>
            </a:r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9E7C92A-F24A-4641-A240-9EEC234D94A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Rewriting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– query tree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30019CB-4E09-6A4C-9583-7BB5BD606DA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143125"/>
            <a:ext cx="3048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Rewriting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/>
              <a:t> </a:t>
            </a:r>
            <a:r>
              <a:rPr lang="en-US" altLang="zh-CN" dirty="0" smtClean="0"/>
              <a:t>optimization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26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69046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E.g.: Push conditions down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							 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1800" dirty="0" smtClean="0">
                <a:sym typeface="Symbol" charset="2"/>
              </a:rPr>
              <a:t>cond3</a:t>
            </a:r>
            <a:r>
              <a:rPr lang="en-US" altLang="x-none" sz="1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x-none" sz="1800" dirty="0" smtClean="0"/>
              <a:t>			 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1800" dirty="0" err="1" smtClean="0">
                <a:sym typeface="Symbol" charset="2"/>
              </a:rPr>
              <a:t>cond</a:t>
            </a:r>
            <a:r>
              <a:rPr lang="en-US" altLang="x-none" sz="1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x-none" sz="1800" dirty="0" smtClean="0"/>
              <a:t>						 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1800" dirty="0" smtClean="0">
                <a:sym typeface="Symbol" charset="2"/>
              </a:rPr>
              <a:t>cond1</a:t>
            </a:r>
            <a:r>
              <a:rPr lang="en-US" altLang="x-none" sz="1800" dirty="0" smtClean="0"/>
              <a:t> 	 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1800" dirty="0" smtClean="0">
                <a:sym typeface="Symbol" charset="2"/>
              </a:rPr>
              <a:t>cond2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x-none" sz="1800" dirty="0" smtClean="0">
                <a:sym typeface="Symbol" charset="2"/>
              </a:rPr>
              <a:t>		</a:t>
            </a:r>
            <a:r>
              <a:rPr lang="en-US" altLang="x-none" sz="1800" dirty="0" smtClean="0"/>
              <a:t> </a:t>
            </a:r>
            <a:r>
              <a:rPr lang="en-US" altLang="x-none" dirty="0" smtClean="0"/>
              <a:t>R		S		 R		 S</a:t>
            </a:r>
          </a:p>
          <a:p>
            <a:pPr eaLnBrk="1" hangingPunct="1">
              <a:buFontTx/>
              <a:buNone/>
            </a:pPr>
            <a:endParaRPr lang="en-US" altLang="x-none" dirty="0" smtClean="0"/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6200000">
            <a:off x="3092624" y="420506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692824" y="382406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6200000">
            <a:off x="6978824" y="344306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245024" y="390026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2483024" y="4662264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626024" y="4586064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131224" y="306206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6369224" y="4052664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7436024" y="3976464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064424" y="4814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7893224" y="4814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Rewriting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zh-CN" alt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use transformation rules to optimize</a:t>
            </a:r>
            <a:endParaRPr lang="zh-CN" altLang="en-US"/>
          </a:p>
          <a:p>
            <a:pPr lvl="1" eaLnBrk="1" hangingPunct="1"/>
            <a:r>
              <a:rPr lang="en-US" altLang="zh-CN" sz="2400"/>
              <a:t>separate unary operations to simplify the query expression</a:t>
            </a:r>
          </a:p>
          <a:p>
            <a:pPr lvl="1" eaLnBrk="1" hangingPunct="1"/>
            <a:r>
              <a:rPr lang="en-US" altLang="zh-CN" sz="2400"/>
              <a:t>unary operations on the same relation may be grouped to access the same relation once</a:t>
            </a:r>
          </a:p>
          <a:p>
            <a:pPr lvl="1" eaLnBrk="1" hangingPunct="1"/>
            <a:r>
              <a:rPr lang="en-US" altLang="zh-CN" sz="2400"/>
              <a:t>unary operations may be commuted with binary operations, so that may be performed first to reduce the size of intermediate relations</a:t>
            </a:r>
          </a:p>
          <a:p>
            <a:pPr lvl="1" eaLnBrk="1" hangingPunct="1"/>
            <a:r>
              <a:rPr lang="en-US" altLang="zh-CN" sz="2400"/>
              <a:t>binary operations may be reordered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22BBD7E-E552-7643-BCFB-EEA306A4C1E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500313"/>
            <a:ext cx="3048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2166938"/>
            <a:ext cx="477202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Rewriting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zh-CN" altLang="en-US" dirty="0"/>
          </a:p>
        </p:txBody>
      </p:sp>
      <p:sp>
        <p:nvSpPr>
          <p:cNvPr id="491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2 – the optimization of previous query tree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EF8858B-9616-6A49-AEB2-55FC7D76041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71875" y="3857625"/>
            <a:ext cx="1071563" cy="64293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01600" y="3774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Localization of Distributed Data</a:t>
            </a:r>
            <a:endParaRPr lang="zh-CN" alt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DFD7496-81A8-664C-B285-7AF8E6D0F6F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Query Decomposition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7CBECED-B4D9-3542-9F5D-13503FE389A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Decomposition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After decomposition:</a:t>
            </a:r>
          </a:p>
          <a:p>
            <a:pPr lvl="1" eaLnBrk="1" hangingPunct="1"/>
            <a:r>
              <a:rPr lang="en-US" altLang="x-none" dirty="0"/>
              <a:t>One or more algebraic query trees			on relations</a:t>
            </a:r>
          </a:p>
          <a:p>
            <a:pPr eaLnBrk="1" hangingPunct="1"/>
            <a:r>
              <a:rPr lang="en-US" altLang="x-none" dirty="0"/>
              <a:t>Localization:</a:t>
            </a:r>
          </a:p>
          <a:p>
            <a:pPr lvl="1" eaLnBrk="1" hangingPunct="1"/>
            <a:r>
              <a:rPr lang="en-US" altLang="x-none" dirty="0"/>
              <a:t>Replace relations by corresponding</a:t>
            </a:r>
          </a:p>
          <a:p>
            <a:pPr lvl="1" eaLnBrk="1" hangingPunct="1">
              <a:buFontTx/>
              <a:buNone/>
            </a:pPr>
            <a:r>
              <a:rPr lang="en-US" altLang="x-none" dirty="0"/>
              <a:t>	  fragments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16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Localization of Distributed Data</a:t>
            </a:r>
            <a:endParaRPr lang="zh-CN" altLang="en-US" sz="3600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Objective</a:t>
            </a:r>
            <a:endParaRPr lang="en-US" altLang="zh-CN" dirty="0"/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Translate</a:t>
            </a:r>
            <a:r>
              <a:rPr lang="en-US" altLang="zh-CN" dirty="0"/>
              <a:t> a query on global relation into algebra queries on physical fragment, and </a:t>
            </a:r>
            <a:r>
              <a:rPr lang="en-US" altLang="zh-CN" dirty="0">
                <a:solidFill>
                  <a:srgbClr val="C00000"/>
                </a:solidFill>
              </a:rPr>
              <a:t>optimize</a:t>
            </a:r>
            <a:r>
              <a:rPr lang="en-US" altLang="zh-CN" i="1" dirty="0"/>
              <a:t> </a:t>
            </a:r>
            <a:r>
              <a:rPr lang="en-US" altLang="zh-CN" dirty="0"/>
              <a:t>the query by </a:t>
            </a:r>
            <a:r>
              <a:rPr lang="en-US" altLang="zh-CN" dirty="0">
                <a:solidFill>
                  <a:srgbClr val="C00000"/>
                </a:solidFill>
              </a:rPr>
              <a:t>reduction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AF84A2-00E5-304B-8C29-8490B8B73AC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416224" y="3933056"/>
            <a:ext cx="619437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		[R:  </a:t>
            </a:r>
            <a:r>
              <a:rPr lang="en-US" altLang="x-none" dirty="0" err="1" smtClean="0"/>
              <a:t>cond</a:t>
            </a:r>
            <a:r>
              <a:rPr lang="en-US" altLang="x-none" dirty="0" smtClean="0"/>
              <a:t>]</a:t>
            </a:r>
          </a:p>
          <a:p>
            <a:pPr eaLnBrk="1" hangingPunct="1">
              <a:buFontTx/>
              <a:buNone/>
            </a:pPr>
            <a:endParaRPr lang="en-US" altLang="x-none" dirty="0" smtClean="0"/>
          </a:p>
          <a:p>
            <a:pPr eaLnBrk="1" hangingPunct="1">
              <a:buFontTx/>
              <a:buNone/>
            </a:pPr>
            <a:r>
              <a:rPr lang="en-US" altLang="x-none" sz="2400" dirty="0" smtClean="0"/>
              <a:t>fragment                conditions its tuples satisfy</a:t>
            </a:r>
            <a:endParaRPr lang="en-US" altLang="x-none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3559224" y="4542656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 flipV="1">
            <a:off x="4854624" y="4542656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32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574800"/>
            <a:ext cx="77724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(1)		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400" smtClean="0">
                <a:sym typeface="Symbol" charset="2"/>
              </a:rPr>
              <a:t>E=3</a:t>
            </a:r>
          </a:p>
          <a:p>
            <a:pPr eaLnBrk="1" hangingPunct="1">
              <a:buFontTx/>
              <a:buNone/>
            </a:pPr>
            <a:r>
              <a:rPr lang="en-US" altLang="x-none" sz="2400" smtClean="0">
                <a:sym typeface="Symbol" charset="2"/>
              </a:rPr>
              <a:t>			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			 R</a:t>
            </a:r>
            <a:endParaRPr lang="en-US" altLang="x-none" sz="4800">
              <a:sym typeface="Symbol" charset="2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469704" y="241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7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33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54644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(2)			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400" smtClean="0">
                <a:sym typeface="Symbol" charset="2"/>
              </a:rPr>
              <a:t>E=3</a:t>
            </a:r>
          </a:p>
          <a:p>
            <a:pPr eaLnBrk="1" hangingPunct="1">
              <a:buFontTx/>
              <a:buNone/>
            </a:pPr>
            <a:endParaRPr lang="en-US" altLang="x-none" sz="240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2400" smtClean="0">
                <a:sym typeface="Symbol" charset="2"/>
              </a:rPr>
              <a:t>				 </a:t>
            </a:r>
            <a:r>
              <a:rPr lang="en-US" altLang="x-none" sz="3600" smtClean="0">
                <a:sym typeface="Symbol" charset="2"/>
              </a:rPr>
              <a:t></a:t>
            </a:r>
            <a:endParaRPr lang="en-US" altLang="x-none" smtClean="0">
              <a:sym typeface="MS Reference 1" charset="0"/>
            </a:endParaRPr>
          </a:p>
          <a:p>
            <a:pPr eaLnBrk="1" hangingPunct="1">
              <a:buFontTx/>
              <a:buNone/>
            </a:pPr>
            <a:endParaRPr lang="en-US" altLang="x-none" smtClean="0">
              <a:sym typeface="MS Reference 1" charset="0"/>
            </a:endParaRPr>
          </a:p>
          <a:p>
            <a:pPr eaLnBrk="1" hangingPunct="1">
              <a:buFontTx/>
              <a:buNone/>
            </a:pPr>
            <a:r>
              <a:rPr lang="en-US" altLang="x-none" smtClean="0">
                <a:sym typeface="MS Reference 1" charset="0"/>
              </a:rPr>
              <a:t>		[R</a:t>
            </a:r>
            <a:r>
              <a:rPr lang="en-US" altLang="x-none" sz="2400" smtClean="0">
                <a:sym typeface="MS Reference 1" charset="0"/>
              </a:rPr>
              <a:t>1</a:t>
            </a:r>
            <a:r>
              <a:rPr lang="en-US" altLang="x-none" smtClean="0">
                <a:sym typeface="MS Reference 1" charset="0"/>
              </a:rPr>
              <a:t>: E &lt; 10] 	[R</a:t>
            </a:r>
            <a:r>
              <a:rPr lang="en-US" altLang="x-none" sz="2400" smtClean="0">
                <a:sym typeface="MS Reference 1" charset="0"/>
              </a:rPr>
              <a:t>2</a:t>
            </a:r>
            <a:r>
              <a:rPr lang="en-US" altLang="x-none" smtClean="0">
                <a:sym typeface="MS Reference 1" charset="0"/>
              </a:rPr>
              <a:t>: E </a:t>
            </a:r>
            <a:r>
              <a:rPr lang="en-US" altLang="x-none" smtClean="0">
                <a:sym typeface="Symbol" charset="2"/>
              </a:rPr>
              <a:t> </a:t>
            </a:r>
            <a:r>
              <a:rPr lang="en-US" altLang="x-none" smtClean="0">
                <a:sym typeface="MS Reference 1" charset="0"/>
              </a:rPr>
              <a:t>10] </a:t>
            </a:r>
            <a:endParaRPr lang="en-US" altLang="x-none" sz="2400" smtClean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4384104" y="230844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3545904" y="3299048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688904" y="3299048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34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70080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(3)</a:t>
            </a:r>
            <a:r>
              <a:rPr lang="en-US" altLang="x-none" sz="2400" dirty="0" smtClean="0">
                <a:sym typeface="Symbol" charset="2"/>
              </a:rPr>
              <a:t>			   </a:t>
            </a:r>
            <a:r>
              <a:rPr lang="en-US" altLang="x-none" sz="3600" dirty="0" smtClean="0">
                <a:sym typeface="Symbol" charset="2"/>
              </a:rPr>
              <a:t></a:t>
            </a:r>
            <a:endParaRPr lang="en-US" altLang="x-none" dirty="0" smtClean="0">
              <a:sym typeface="MS Reference 1" charset="0"/>
            </a:endParaRPr>
          </a:p>
          <a:p>
            <a:pPr eaLnBrk="1" hangingPunct="1">
              <a:buFontTx/>
              <a:buNone/>
            </a:pPr>
            <a:r>
              <a:rPr lang="en-US" altLang="x-none" dirty="0" smtClean="0">
                <a:sym typeface="MS Reference 1" charset="0"/>
              </a:rPr>
              <a:t>			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2400" dirty="0" smtClean="0">
                <a:sym typeface="Symbol" charset="2"/>
              </a:rPr>
              <a:t>E=3	</a:t>
            </a:r>
            <a:r>
              <a:rPr lang="zh-CN" altLang="en-US" sz="2400" dirty="0" smtClean="0">
                <a:sym typeface="Symbol" charset="2"/>
              </a:rPr>
              <a:t>          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2400" dirty="0" smtClean="0">
                <a:sym typeface="Symbol" charset="2"/>
              </a:rPr>
              <a:t>E=3</a:t>
            </a:r>
          </a:p>
          <a:p>
            <a:pPr eaLnBrk="1" hangingPunct="1">
              <a:buFontTx/>
              <a:buNone/>
            </a:pPr>
            <a:endParaRPr lang="en-US" altLang="x-none" sz="2400" dirty="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2400" dirty="0" smtClean="0">
                <a:sym typeface="Symbol" charset="2"/>
              </a:rPr>
              <a:t>		 </a:t>
            </a:r>
            <a:r>
              <a:rPr lang="en-US" altLang="x-none" dirty="0" smtClean="0">
                <a:sym typeface="MS Reference 1" charset="0"/>
              </a:rPr>
              <a:t>[R</a:t>
            </a:r>
            <a:r>
              <a:rPr lang="en-US" altLang="x-none" sz="2400" dirty="0" smtClean="0">
                <a:sym typeface="MS Reference 1" charset="0"/>
              </a:rPr>
              <a:t>1</a:t>
            </a:r>
            <a:r>
              <a:rPr lang="en-US" altLang="x-none" dirty="0" smtClean="0">
                <a:sym typeface="MS Reference 1" charset="0"/>
              </a:rPr>
              <a:t>: E &lt; 10] 	[R</a:t>
            </a:r>
            <a:r>
              <a:rPr lang="en-US" altLang="x-none" sz="2400" dirty="0" smtClean="0">
                <a:sym typeface="MS Reference 1" charset="0"/>
              </a:rPr>
              <a:t>2</a:t>
            </a:r>
            <a:r>
              <a:rPr lang="en-US" altLang="x-none" dirty="0" smtClean="0">
                <a:sym typeface="MS Reference 1" charset="0"/>
              </a:rPr>
              <a:t>: E </a:t>
            </a:r>
            <a:r>
              <a:rPr lang="en-US" altLang="x-none" dirty="0" smtClean="0">
                <a:sym typeface="Symbol" charset="2"/>
              </a:rPr>
              <a:t> </a:t>
            </a:r>
            <a:r>
              <a:rPr lang="en-US" altLang="x-none" dirty="0" smtClean="0">
                <a:sym typeface="MS Reference 1" charset="0"/>
              </a:rPr>
              <a:t>10] </a:t>
            </a:r>
            <a:endParaRPr lang="en-US" altLang="x-none" sz="2400" dirty="0" smtClean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 smtClean="0">
              <a:sym typeface="Symbol" charset="2"/>
            </a:endParaRPr>
          </a:p>
          <a:p>
            <a:pPr algn="ctr"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3850704" y="2234208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841304" y="2234208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393504" y="307240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527104" y="3072408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41304" y="2492896"/>
            <a:ext cx="2322984" cy="20162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62611" y="5394447"/>
                <a:ext cx="88036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∅</m:t>
                      </m:r>
                    </m:oMath>
                  </m:oMathPara>
                </a14:m>
                <a:endParaRPr lang="en-US" sz="6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11" y="5394447"/>
                <a:ext cx="880369" cy="10156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5576303" y="4711030"/>
            <a:ext cx="942256" cy="59017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35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1640" y="1628800"/>
            <a:ext cx="77724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(4) 				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400" smtClean="0">
                <a:sym typeface="Symbol" charset="2"/>
              </a:rPr>
              <a:t>E=3</a:t>
            </a:r>
          </a:p>
          <a:p>
            <a:pPr algn="ctr" eaLnBrk="1" hangingPunct="1">
              <a:buFontTx/>
              <a:buNone/>
            </a:pPr>
            <a:endParaRPr lang="en-US" altLang="x-none" sz="2400" smtClean="0">
              <a:sym typeface="Symbol" charset="2"/>
            </a:endParaRPr>
          </a:p>
          <a:p>
            <a:pPr algn="ctr" eaLnBrk="1" hangingPunct="1">
              <a:buFontTx/>
              <a:buNone/>
            </a:pPr>
            <a:r>
              <a:rPr lang="en-US" altLang="x-none" sz="2400" smtClean="0">
                <a:sym typeface="Symbol" charset="2"/>
              </a:rPr>
              <a:t>		 </a:t>
            </a:r>
            <a:r>
              <a:rPr lang="en-US" altLang="x-none" smtClean="0">
                <a:sym typeface="MS Reference 1" charset="0"/>
              </a:rPr>
              <a:t>[R</a:t>
            </a:r>
            <a:r>
              <a:rPr lang="en-US" altLang="x-none" sz="2400" smtClean="0">
                <a:sym typeface="MS Reference 1" charset="0"/>
              </a:rPr>
              <a:t>1</a:t>
            </a:r>
            <a:r>
              <a:rPr lang="en-US" altLang="x-none" smtClean="0">
                <a:sym typeface="MS Reference 1" charset="0"/>
              </a:rPr>
              <a:t>: E &lt; 10] 	</a:t>
            </a:r>
            <a:endParaRPr lang="en-US" altLang="x-none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294040" y="24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Reduction for Primary Horizontal Fragmentation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36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916832"/>
            <a:ext cx="7499350" cy="4331568"/>
          </a:xfrm>
        </p:spPr>
        <p:txBody>
          <a:bodyPr/>
          <a:lstStyle/>
          <a:p>
            <a:pPr eaLnBrk="1" hangingPunct="1">
              <a:spcAft>
                <a:spcPts val="1800"/>
              </a:spcAft>
              <a:buFontTx/>
              <a:buNone/>
            </a:pPr>
            <a:r>
              <a:rPr lang="en-US" altLang="x-none" sz="4800" u="sng" dirty="0"/>
              <a:t>Rule </a:t>
            </a:r>
            <a:r>
              <a:rPr lang="en-US" altLang="x-none" sz="4800" u="sng" dirty="0" smtClean="0"/>
              <a:t>1</a:t>
            </a:r>
            <a:r>
              <a:rPr lang="en-US" altLang="zh-CN" sz="4800" u="sng" dirty="0" smtClean="0"/>
              <a:t>:</a:t>
            </a:r>
            <a:r>
              <a:rPr lang="zh-CN" altLang="en-US" sz="4800" u="sng" dirty="0" smtClean="0"/>
              <a:t> </a:t>
            </a:r>
            <a:r>
              <a:rPr lang="en-US" altLang="zh-CN" sz="3600" u="sng" dirty="0" smtClean="0"/>
              <a:t>Eliminate</a:t>
            </a:r>
            <a:r>
              <a:rPr lang="zh-CN" altLang="en-US" sz="3600" u="sng" dirty="0" smtClean="0"/>
              <a:t> </a:t>
            </a:r>
            <a:r>
              <a:rPr lang="en-US" altLang="zh-CN" sz="3600" u="sng" dirty="0"/>
              <a:t>useless</a:t>
            </a:r>
            <a:r>
              <a:rPr lang="zh-CN" altLang="en-US" sz="3600" u="sng" dirty="0"/>
              <a:t> </a:t>
            </a:r>
            <a:r>
              <a:rPr lang="en-US" altLang="zh-CN" sz="3600" u="sng" dirty="0" smtClean="0"/>
              <a:t>selections</a:t>
            </a:r>
            <a:endParaRPr lang="en-US" altLang="x-none" sz="4800" dirty="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6000" dirty="0" smtClean="0">
                <a:sym typeface="Symbol" charset="2"/>
              </a:rPr>
              <a:t>   </a:t>
            </a:r>
            <a:r>
              <a:rPr lang="en-US" altLang="x-none" sz="2800" dirty="0">
                <a:sym typeface="Symbol" charset="2"/>
              </a:rPr>
              <a:t>C1</a:t>
            </a:r>
            <a:r>
              <a:rPr lang="en-US" altLang="x-none" sz="4000" dirty="0">
                <a:sym typeface="Symbol" charset="2"/>
              </a:rPr>
              <a:t>[R: c2]  </a:t>
            </a:r>
            <a:r>
              <a:rPr lang="en-US" altLang="x-none" sz="6000" dirty="0">
                <a:sym typeface="Symbol" charset="2"/>
              </a:rPr>
              <a:t></a:t>
            </a:r>
            <a:r>
              <a:rPr lang="en-US" altLang="x-none" sz="2800" dirty="0">
                <a:sym typeface="Symbol" charset="2"/>
              </a:rPr>
              <a:t>C1</a:t>
            </a:r>
            <a:r>
              <a:rPr lang="en-US" altLang="x-none" sz="4000" dirty="0">
                <a:sym typeface="Symbol" charset="2"/>
              </a:rPr>
              <a:t>[R: c1 </a:t>
            </a:r>
            <a:r>
              <a:rPr lang="en-US" altLang="x-none" sz="4000" b="1" dirty="0">
                <a:sym typeface="Symbol" charset="2"/>
              </a:rPr>
              <a:t> </a:t>
            </a:r>
            <a:r>
              <a:rPr lang="en-US" altLang="x-none" sz="4000" dirty="0">
                <a:sym typeface="Symbol" charset="2"/>
              </a:rPr>
              <a:t>c2</a:t>
            </a:r>
            <a:r>
              <a:rPr lang="en-US" altLang="x-none" sz="4000" dirty="0" smtClean="0">
                <a:sym typeface="Symbol" charset="2"/>
              </a:rPr>
              <a:t>]</a:t>
            </a:r>
          </a:p>
          <a:p>
            <a:pPr eaLnBrk="1" hangingPunct="1">
              <a:buFontTx/>
              <a:buNone/>
            </a:pPr>
            <a:endParaRPr lang="en-US" altLang="x-none" sz="4000" dirty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4000" dirty="0">
                <a:sym typeface="Symbol" charset="2"/>
              </a:rPr>
              <a:t>	</a:t>
            </a:r>
            <a:r>
              <a:rPr lang="zh-CN" altLang="en-US" sz="4000" dirty="0" smtClean="0">
                <a:sym typeface="Symbol" charset="2"/>
              </a:rPr>
              <a:t>   </a:t>
            </a:r>
            <a:r>
              <a:rPr lang="en-US" altLang="x-none" sz="4000" dirty="0" smtClean="0">
                <a:sym typeface="Symbol" charset="2"/>
              </a:rPr>
              <a:t>[</a:t>
            </a:r>
            <a:r>
              <a:rPr lang="en-US" altLang="x-none" sz="4000" dirty="0">
                <a:sym typeface="Symbol" charset="2"/>
              </a:rPr>
              <a:t>R: False]   </a:t>
            </a:r>
            <a:r>
              <a:rPr lang="en-US" altLang="x-none" sz="4000" dirty="0" smtClean="0">
                <a:sym typeface="Symbol" charset="2"/>
              </a:rPr>
              <a:t></a:t>
            </a:r>
            <a:r>
              <a:rPr lang="zh-CN" altLang="en-US" sz="4000" dirty="0" smtClean="0">
                <a:sym typeface="Symbol" charset="2"/>
              </a:rPr>
              <a:t>  </a:t>
            </a:r>
            <a:r>
              <a:rPr lang="en-US" altLang="x-none" sz="4000" dirty="0" err="1" smtClean="0">
                <a:sym typeface="Symbol" charset="2"/>
              </a:rPr>
              <a:t>Ø</a:t>
            </a:r>
            <a:endParaRPr lang="en-US" altLang="x-none" sz="4000" dirty="0">
              <a:sym typeface="MS Reference 1" charset="0"/>
            </a:endParaRPr>
          </a:p>
          <a:p>
            <a:pPr eaLnBrk="1" hangingPunct="1">
              <a:buFontTx/>
              <a:buNone/>
            </a:pP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6045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 smtClean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1100"/>
              <a:t>	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latin typeface="Times New Roman" charset="0"/>
              </a:rPr>
              <a:t>EMP(ENO,ENAME,TITLE) </a:t>
            </a:r>
            <a:r>
              <a:rPr lang="en-US" altLang="zh-CN" sz="2400"/>
              <a:t>is fragmented: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5128404-EBA7-C146-94AD-0CAF3AF43A4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1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177214"/>
              </p:ext>
            </p:extLst>
          </p:nvPr>
        </p:nvGraphicFramePr>
        <p:xfrm>
          <a:off x="2240235" y="2928938"/>
          <a:ext cx="5572125" cy="268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name="Equation" r:id="rId3" imgW="1562100" imgH="914400" progId="Equation.DSMT4">
                  <p:embed/>
                </p:oleObj>
              </mc:Choice>
              <mc:Fallback>
                <p:oleObj name="Equation" r:id="rId3" imgW="156210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235" y="2928938"/>
                        <a:ext cx="5572125" cy="2681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000" dirty="0" smtClean="0"/>
              <a:t>Exercise: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Reduction for Primary Horizontal Fragmentation</a:t>
            </a:r>
            <a:endParaRPr lang="zh-CN" alt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 eaLnBrk="1" hangingPunct="1">
              <a:buNone/>
            </a:pPr>
            <a:r>
              <a:rPr lang="en-US" altLang="zh-CN" dirty="0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For the fragmented EMP we have</a:t>
            </a:r>
            <a:endParaRPr lang="zh-CN" altLang="en-US" dirty="0"/>
          </a:p>
          <a:p>
            <a:pPr eaLnBrk="1" hangingPunct="1">
              <a:buFont typeface="Wingdings 2" charset="2"/>
              <a:buNone/>
            </a:pPr>
            <a:r>
              <a:rPr lang="en-US" altLang="zh-CN" dirty="0">
                <a:latin typeface="Courier New" charset="0"/>
              </a:rPr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b="1" dirty="0">
                <a:latin typeface="Courier New" charset="0"/>
              </a:rPr>
              <a:t>	SELECT</a:t>
            </a:r>
            <a:r>
              <a:rPr lang="en-US" altLang="zh-CN" dirty="0">
                <a:latin typeface="Courier New" charset="0"/>
              </a:rPr>
              <a:t>	*</a:t>
            </a:r>
            <a:endParaRPr lang="zh-CN" altLang="en-US" dirty="0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 dirty="0">
                <a:latin typeface="Courier New" charset="0"/>
              </a:rPr>
              <a:t>	</a:t>
            </a:r>
            <a:r>
              <a:rPr lang="en-US" altLang="zh-CN" b="1" dirty="0">
                <a:latin typeface="Courier New" charset="0"/>
              </a:rPr>
              <a:t>FROM</a:t>
            </a:r>
            <a:r>
              <a:rPr lang="en-US" altLang="zh-CN" dirty="0">
                <a:latin typeface="Courier New" charset="0"/>
              </a:rPr>
              <a:t>		EMP</a:t>
            </a:r>
            <a:endParaRPr lang="zh-CN" altLang="en-US" dirty="0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 dirty="0">
                <a:latin typeface="Courier New" charset="0"/>
              </a:rPr>
              <a:t>	</a:t>
            </a:r>
            <a:r>
              <a:rPr lang="en-US" altLang="zh-CN" b="1" dirty="0">
                <a:latin typeface="Courier New" charset="0"/>
              </a:rPr>
              <a:t>WHERE</a:t>
            </a:r>
            <a:r>
              <a:rPr lang="en-US" altLang="zh-CN" dirty="0">
                <a:latin typeface="Courier New" charset="0"/>
              </a:rPr>
              <a:t>		ENO=”E5”</a:t>
            </a:r>
            <a:endParaRPr lang="zh-CN" altLang="en-US" dirty="0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BBC4DDC-742C-E649-ACEF-9D44B7E2B98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– Step 1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Generate a </a:t>
            </a:r>
            <a:r>
              <a:rPr lang="en-US" altLang="zh-CN">
                <a:solidFill>
                  <a:srgbClr val="C00000"/>
                </a:solidFill>
              </a:rPr>
              <a:t>global query tree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07F04E3-C628-F24F-AF9A-E3596DA1F69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5325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143250"/>
            <a:ext cx="34004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Overview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of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 Decomposition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Four steps: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AA5F453-A1FE-5842-819B-6C12FCD4D39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3072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1643042" y="2285992"/>
          <a:ext cx="6786610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– Step 2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Substitute fragments for EMP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EB5EFC7-C3A1-8C46-B50C-A022A608D7D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3000375"/>
            <a:ext cx="36290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071813"/>
            <a:ext cx="2589212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3714750" y="3786188"/>
            <a:ext cx="1071563" cy="64293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643188"/>
            <a:ext cx="38576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53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– Step 3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Reduction 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B10CCCF-4343-B943-B1EC-1E209E6ACE6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553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928938"/>
            <a:ext cx="251301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4" name="Rectangle 7"/>
          <p:cNvSpPr>
            <a:spLocks noChangeArrowheads="1"/>
          </p:cNvSpPr>
          <p:nvPr/>
        </p:nvSpPr>
        <p:spPr bwMode="auto">
          <a:xfrm>
            <a:off x="928688" y="5286375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</a:rPr>
              <a:t>ENO=”E5” is contradictory to ENO&lt;=”E3” and ENO&gt;”E6”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786188" y="3786188"/>
            <a:ext cx="1071562" cy="64293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42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4096" y="1871464"/>
            <a:ext cx="7772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(1)					A=common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x-none" smtClean="0"/>
              <a:t>						    attribute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x-none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x-none" smtClean="0"/>
              <a:t>		  R		S</a:t>
            </a:r>
            <a:endParaRPr lang="en-US" altLang="x-none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rot="16200000">
            <a:off x="3321496" y="202386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321496" y="2328664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A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788096" y="2709664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702496" y="2709664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43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63414" y="1700808"/>
            <a:ext cx="82423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(2)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			</a:t>
            </a:r>
            <a:r>
              <a:rPr lang="en-US" altLang="x-none" sz="3600" smtClean="0">
                <a:sym typeface="Symbol" charset="2"/>
              </a:rPr>
              <a:t></a:t>
            </a:r>
            <a:r>
              <a:rPr lang="en-US" altLang="x-none" smtClean="0"/>
              <a:t>				         </a:t>
            </a:r>
            <a:r>
              <a:rPr lang="en-US" altLang="x-none" sz="3600" smtClean="0">
                <a:sym typeface="Symbol" charset="2"/>
              </a:rPr>
              <a:t></a:t>
            </a: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z="2800" smtClean="0"/>
              <a:t>  </a:t>
            </a:r>
            <a:r>
              <a:rPr lang="en-US" altLang="x-none" smtClean="0"/>
              <a:t>			</a:t>
            </a:r>
            <a:endParaRPr lang="en-US" altLang="x-none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4163814" y="1853208"/>
            <a:ext cx="457200" cy="701675"/>
            <a:chOff x="2448" y="1344"/>
            <a:chExt cx="288" cy="442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020814" y="3453408"/>
            <a:ext cx="762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1598414" y="3377208"/>
            <a:ext cx="11938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249414" y="3301008"/>
            <a:ext cx="20828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6818114" y="3415308"/>
            <a:ext cx="876300" cy="173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8037314" y="3466108"/>
            <a:ext cx="482600" cy="173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608439" y="5150446"/>
            <a:ext cx="358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[S</a:t>
            </a:r>
            <a:r>
              <a:rPr lang="en-US" altLang="x-none" sz="2000"/>
              <a:t>1</a:t>
            </a:r>
            <a:r>
              <a:rPr lang="en-US" altLang="x-none" sz="2800"/>
              <a:t>: A&lt;5]  [S</a:t>
            </a:r>
            <a:r>
              <a:rPr lang="en-US" altLang="x-none" sz="2000"/>
              <a:t>2</a:t>
            </a:r>
            <a:r>
              <a:rPr lang="en-US" altLang="x-none" sz="2800"/>
              <a:t>: A </a:t>
            </a:r>
            <a:r>
              <a:rPr lang="en-US" altLang="x-none" sz="2800">
                <a:sym typeface="Symbol" charset="2"/>
              </a:rPr>
              <a:t> </a:t>
            </a:r>
            <a:r>
              <a:rPr lang="en-US" altLang="x-none" sz="2800"/>
              <a:t>5]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39552" y="4286846"/>
            <a:ext cx="6132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[R</a:t>
            </a:r>
            <a:r>
              <a:rPr lang="en-US" altLang="x-none" sz="2000"/>
              <a:t>1</a:t>
            </a:r>
            <a:r>
              <a:rPr lang="en-US" altLang="x-none" sz="2800"/>
              <a:t>: A&lt;5] [R</a:t>
            </a:r>
            <a:r>
              <a:rPr lang="en-US" altLang="x-none" sz="2000"/>
              <a:t>2</a:t>
            </a:r>
            <a:r>
              <a:rPr lang="en-US" altLang="x-none" sz="2800"/>
              <a:t>: 5 </a:t>
            </a:r>
            <a:r>
              <a:rPr lang="en-US" altLang="x-none" sz="2800">
                <a:sym typeface="Symbol" charset="2"/>
              </a:rPr>
              <a:t></a:t>
            </a:r>
            <a:r>
              <a:rPr lang="en-US" altLang="x-none" sz="2400">
                <a:sym typeface="Symbol" charset="2"/>
              </a:rPr>
              <a:t> </a:t>
            </a:r>
            <a:r>
              <a:rPr lang="en-US" altLang="x-none" sz="2800"/>
              <a:t>A </a:t>
            </a:r>
            <a:r>
              <a:rPr lang="en-US" altLang="x-none" sz="2800">
                <a:sym typeface="Symbol" charset="2"/>
              </a:rPr>
              <a:t></a:t>
            </a:r>
            <a:r>
              <a:rPr lang="en-US" altLang="x-none" sz="2400">
                <a:sym typeface="Symbol" charset="2"/>
              </a:rPr>
              <a:t> </a:t>
            </a:r>
            <a:r>
              <a:rPr lang="en-US" altLang="x-none" sz="2800"/>
              <a:t>10] [R</a:t>
            </a:r>
            <a:r>
              <a:rPr lang="en-US" altLang="x-none" sz="2000"/>
              <a:t>3</a:t>
            </a:r>
            <a:r>
              <a:rPr lang="en-US" altLang="x-none" sz="2800"/>
              <a:t>: A&gt;10]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3160514" y="2208808"/>
            <a:ext cx="9525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684514" y="2081808"/>
            <a:ext cx="280670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44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908720"/>
            <a:ext cx="8763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(3)				</a:t>
            </a:r>
            <a:r>
              <a:rPr lang="en-US" altLang="x-none" sz="3600" dirty="0" smtClean="0">
                <a:sym typeface="Symbol" charset="2"/>
              </a:rPr>
              <a:t></a:t>
            </a:r>
            <a:endParaRPr lang="en-US" altLang="x-none" dirty="0" smtClean="0"/>
          </a:p>
          <a:p>
            <a:pPr eaLnBrk="1" hangingPunct="1">
              <a:buFontTx/>
              <a:buNone/>
            </a:pPr>
            <a:endParaRPr lang="en-US" altLang="x-none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r>
              <a:rPr lang="en-US" altLang="x-none" sz="2400" dirty="0" smtClean="0"/>
              <a:t>[R</a:t>
            </a:r>
            <a:r>
              <a:rPr lang="en-US" altLang="x-none" sz="1800" dirty="0" smtClean="0"/>
              <a:t>1</a:t>
            </a:r>
            <a:r>
              <a:rPr lang="en-US" altLang="x-none" sz="2400" dirty="0" smtClean="0"/>
              <a:t>:A&lt;5][S</a:t>
            </a:r>
            <a:r>
              <a:rPr lang="en-US" altLang="x-none" sz="1800" dirty="0" smtClean="0"/>
              <a:t>1</a:t>
            </a:r>
            <a:r>
              <a:rPr lang="en-US" altLang="x-none" sz="2400" dirty="0" smtClean="0"/>
              <a:t>:A&lt;5] [R</a:t>
            </a:r>
            <a:r>
              <a:rPr lang="en-US" altLang="x-none" sz="1800" dirty="0" smtClean="0"/>
              <a:t>1</a:t>
            </a:r>
            <a:r>
              <a:rPr lang="en-US" altLang="x-none" sz="2400" dirty="0" smtClean="0"/>
              <a:t>:A&lt;5][S</a:t>
            </a:r>
            <a:r>
              <a:rPr lang="en-US" altLang="x-none" sz="1800" dirty="0" smtClean="0"/>
              <a:t>2</a:t>
            </a:r>
            <a:r>
              <a:rPr lang="en-US" altLang="x-none" sz="2400" dirty="0" smtClean="0"/>
              <a:t>:A</a:t>
            </a:r>
            <a:r>
              <a:rPr lang="en-US" altLang="x-none" dirty="0" smtClean="0">
                <a:sym typeface="Symbol" charset="2"/>
              </a:rPr>
              <a:t></a:t>
            </a:r>
            <a:r>
              <a:rPr lang="en-US" altLang="x-none" sz="2400" dirty="0" smtClean="0"/>
              <a:t>5] [R</a:t>
            </a:r>
            <a:r>
              <a:rPr lang="en-US" altLang="x-none" sz="1800" dirty="0" smtClean="0"/>
              <a:t>2</a:t>
            </a:r>
            <a:r>
              <a:rPr lang="en-US" altLang="x-none" sz="2400" dirty="0" smtClean="0"/>
              <a:t>:5</a:t>
            </a:r>
            <a:r>
              <a:rPr lang="en-US" altLang="x-none" dirty="0" smtClean="0">
                <a:sym typeface="Symbol" charset="2"/>
              </a:rPr>
              <a:t></a:t>
            </a:r>
            <a:r>
              <a:rPr lang="en-US" altLang="x-none" sz="2400" dirty="0" smtClean="0"/>
              <a:t>A</a:t>
            </a:r>
            <a:r>
              <a:rPr lang="en-US" altLang="x-none" dirty="0" smtClean="0">
                <a:sym typeface="Symbol" charset="2"/>
              </a:rPr>
              <a:t></a:t>
            </a:r>
            <a:r>
              <a:rPr lang="en-US" altLang="x-none" sz="2400" dirty="0" smtClean="0"/>
              <a:t>10][S</a:t>
            </a:r>
            <a:r>
              <a:rPr lang="en-US" altLang="x-none" sz="1800" dirty="0" smtClean="0"/>
              <a:t>1</a:t>
            </a:r>
            <a:r>
              <a:rPr lang="en-US" altLang="x-none" sz="2400" dirty="0" smtClean="0"/>
              <a:t>:A&lt;5] </a:t>
            </a:r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r>
              <a:rPr lang="en-US" altLang="x-none" sz="2400" dirty="0" smtClean="0"/>
              <a:t>[R</a:t>
            </a:r>
            <a:r>
              <a:rPr lang="en-US" altLang="x-none" sz="1800" dirty="0" smtClean="0"/>
              <a:t>2</a:t>
            </a:r>
            <a:r>
              <a:rPr lang="en-US" altLang="x-none" sz="2400" dirty="0" smtClean="0"/>
              <a:t>:5</a:t>
            </a:r>
            <a:r>
              <a:rPr lang="en-US" altLang="x-none" dirty="0" smtClean="0">
                <a:sym typeface="Symbol" charset="2"/>
              </a:rPr>
              <a:t></a:t>
            </a:r>
            <a:r>
              <a:rPr lang="en-US" altLang="x-none" sz="2400" dirty="0" smtClean="0"/>
              <a:t>A</a:t>
            </a:r>
            <a:r>
              <a:rPr lang="en-US" altLang="x-none" dirty="0" smtClean="0">
                <a:sym typeface="Symbol" charset="2"/>
              </a:rPr>
              <a:t></a:t>
            </a:r>
            <a:r>
              <a:rPr lang="en-US" altLang="x-none" sz="2400" dirty="0" smtClean="0"/>
              <a:t>10][S</a:t>
            </a:r>
            <a:r>
              <a:rPr lang="en-US" altLang="x-none" sz="1800" dirty="0" smtClean="0"/>
              <a:t>2</a:t>
            </a:r>
            <a:r>
              <a:rPr lang="en-US" altLang="x-none" sz="2400" dirty="0" smtClean="0"/>
              <a:t>:A</a:t>
            </a:r>
            <a:r>
              <a:rPr lang="en-US" altLang="x-none" dirty="0" smtClean="0">
                <a:sym typeface="Symbol" charset="2"/>
              </a:rPr>
              <a:t></a:t>
            </a:r>
            <a:r>
              <a:rPr lang="en-US" altLang="x-none" sz="2400" dirty="0" smtClean="0"/>
              <a:t>5] [R</a:t>
            </a:r>
            <a:r>
              <a:rPr lang="en-US" altLang="x-none" sz="1800" dirty="0" smtClean="0"/>
              <a:t>3</a:t>
            </a:r>
            <a:r>
              <a:rPr lang="en-US" altLang="x-none" sz="2400" dirty="0" smtClean="0"/>
              <a:t>:A&gt;10][S</a:t>
            </a:r>
            <a:r>
              <a:rPr lang="en-US" altLang="x-none" sz="1800" dirty="0" smtClean="0"/>
              <a:t>1</a:t>
            </a:r>
            <a:r>
              <a:rPr lang="en-US" altLang="x-none" sz="2400" dirty="0" smtClean="0"/>
              <a:t>:A&lt;5] [R</a:t>
            </a:r>
            <a:r>
              <a:rPr lang="en-US" altLang="x-none" sz="1800" dirty="0" smtClean="0"/>
              <a:t>3</a:t>
            </a:r>
            <a:r>
              <a:rPr lang="en-US" altLang="x-none" sz="2400" dirty="0" smtClean="0"/>
              <a:t>:A&gt;10][S</a:t>
            </a:r>
            <a:r>
              <a:rPr lang="en-US" altLang="x-none" sz="1800" dirty="0" smtClean="0"/>
              <a:t>2</a:t>
            </a:r>
            <a:r>
              <a:rPr lang="en-US" altLang="x-none" sz="2400" dirty="0" smtClean="0"/>
              <a:t>:A</a:t>
            </a:r>
            <a:r>
              <a:rPr lang="en-US" altLang="x-none" dirty="0" smtClean="0">
                <a:sym typeface="Symbol" charset="2"/>
              </a:rPr>
              <a:t></a:t>
            </a:r>
            <a:r>
              <a:rPr lang="en-US" altLang="x-none" sz="2400" dirty="0" smtClean="0"/>
              <a:t>5]</a:t>
            </a:r>
            <a:endParaRPr lang="en-US" altLang="x-none" sz="2400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125144" y="1746920"/>
            <a:ext cx="457200" cy="701675"/>
            <a:chOff x="2448" y="1344"/>
            <a:chExt cx="288" cy="442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6182544" y="1670720"/>
            <a:ext cx="457200" cy="701675"/>
            <a:chOff x="2448" y="1344"/>
            <a:chExt cx="288" cy="442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2524944" y="1746920"/>
            <a:ext cx="457200" cy="701675"/>
            <a:chOff x="2448" y="1344"/>
            <a:chExt cx="288" cy="442"/>
          </a:xfrm>
        </p:grpSpPr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6258744" y="4413920"/>
            <a:ext cx="457200" cy="701675"/>
            <a:chOff x="2448" y="1344"/>
            <a:chExt cx="288" cy="442"/>
          </a:xfrm>
        </p:grpSpPr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2448744" y="4490120"/>
            <a:ext cx="457200" cy="701675"/>
            <a:chOff x="2448" y="1344"/>
            <a:chExt cx="288" cy="442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4353744" y="4413920"/>
            <a:ext cx="457200" cy="701675"/>
            <a:chOff x="2448" y="1344"/>
            <a:chExt cx="288" cy="442"/>
          </a:xfrm>
        </p:grpSpPr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3134544" y="144212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4353744" y="144212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4658544" y="136592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1534344" y="220412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2524944" y="243272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3667944" y="228032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4582344" y="228032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6030144" y="220412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6715944" y="212792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1686744" y="5023520"/>
            <a:ext cx="685800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2905944" y="5023520"/>
            <a:ext cx="1143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 flipH="1">
            <a:off x="4188644" y="5023520"/>
            <a:ext cx="16510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4887144" y="4947320"/>
            <a:ext cx="647700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6487344" y="5175920"/>
            <a:ext cx="3175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6944544" y="4947320"/>
            <a:ext cx="12065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H="1">
            <a:off x="7020744" y="380432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 flipH="1">
            <a:off x="5039544" y="3804320"/>
            <a:ext cx="3276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H="1">
            <a:off x="2982144" y="3804320"/>
            <a:ext cx="533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" name="Curved Connector 44"/>
          <p:cNvCxnSpPr>
            <a:stCxn id="27" idx="0"/>
            <a:endCxn id="43" idx="0"/>
          </p:cNvCxnSpPr>
          <p:nvPr/>
        </p:nvCxnSpPr>
        <p:spPr>
          <a:xfrm rot="16200000" flipH="1">
            <a:off x="5268144" y="756320"/>
            <a:ext cx="2438400" cy="3657600"/>
          </a:xfrm>
          <a:prstGeom prst="curvedConnector5">
            <a:avLst>
              <a:gd name="adj1" fmla="val -19315"/>
              <a:gd name="adj2" fmla="val 113165"/>
              <a:gd name="adj3" fmla="val 1021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50468" y="1594520"/>
            <a:ext cx="2265276" cy="2116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230410" y="1594520"/>
            <a:ext cx="2857134" cy="21169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39344" y="4337720"/>
            <a:ext cx="2425699" cy="20993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45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78904" y="1978496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(4)				 </a:t>
            </a:r>
            <a:r>
              <a:rPr lang="en-US" altLang="x-none" sz="3600" smtClean="0">
                <a:sym typeface="Symbol" charset="2"/>
              </a:rPr>
              <a:t></a:t>
            </a:r>
            <a:endParaRPr lang="en-US" altLang="x-none" sz="2400" smtClean="0"/>
          </a:p>
          <a:p>
            <a:pPr algn="ctr" eaLnBrk="1" hangingPunct="1">
              <a:buFontTx/>
              <a:buNone/>
            </a:pPr>
            <a:endParaRPr lang="en-US" altLang="x-none" sz="2400" smtClean="0"/>
          </a:p>
          <a:p>
            <a:pPr algn="ctr" eaLnBrk="1" hangingPunct="1">
              <a:buFontTx/>
              <a:buNone/>
            </a:pPr>
            <a:endParaRPr lang="en-US" altLang="x-none" sz="2400" smtClean="0"/>
          </a:p>
          <a:p>
            <a:pPr algn="ctr" eaLnBrk="1" hangingPunct="1">
              <a:buFontTx/>
              <a:buNone/>
            </a:pPr>
            <a:endParaRPr lang="en-US" altLang="x-none" sz="2400" smtClean="0"/>
          </a:p>
          <a:p>
            <a:pPr eaLnBrk="1" hangingPunct="1">
              <a:buFontTx/>
              <a:buNone/>
            </a:pPr>
            <a:r>
              <a:rPr lang="en-US" altLang="x-none" sz="2800" smtClean="0"/>
              <a:t>[R</a:t>
            </a:r>
            <a:r>
              <a:rPr lang="en-US" altLang="x-none" sz="2000" smtClean="0"/>
              <a:t>1</a:t>
            </a:r>
            <a:r>
              <a:rPr lang="en-US" altLang="x-none" sz="2800" smtClean="0"/>
              <a:t>:A&lt;5][S</a:t>
            </a:r>
            <a:r>
              <a:rPr lang="en-US" altLang="x-none" sz="2000" smtClean="0"/>
              <a:t>1</a:t>
            </a:r>
            <a:r>
              <a:rPr lang="en-US" altLang="x-none" sz="2800" smtClean="0"/>
              <a:t>:A&lt;5]  [R</a:t>
            </a:r>
            <a:r>
              <a:rPr lang="en-US" altLang="x-none" sz="2000" smtClean="0"/>
              <a:t>2</a:t>
            </a:r>
            <a:r>
              <a:rPr lang="en-US" altLang="x-none" sz="2800" smtClean="0"/>
              <a:t>:5</a:t>
            </a:r>
            <a:r>
              <a:rPr lang="en-US" altLang="x-none" smtClean="0">
                <a:sym typeface="Symbol" charset="2"/>
              </a:rPr>
              <a:t></a:t>
            </a:r>
            <a:r>
              <a:rPr lang="en-US" altLang="x-none" sz="2800" smtClean="0"/>
              <a:t>A</a:t>
            </a:r>
            <a:r>
              <a:rPr lang="en-US" altLang="x-none" smtClean="0">
                <a:sym typeface="Symbol" charset="2"/>
              </a:rPr>
              <a:t></a:t>
            </a:r>
            <a:r>
              <a:rPr lang="en-US" altLang="x-none" sz="2800" smtClean="0"/>
              <a:t>10][S</a:t>
            </a:r>
            <a:r>
              <a:rPr lang="en-US" altLang="x-none" sz="2000" smtClean="0"/>
              <a:t>2</a:t>
            </a:r>
            <a:r>
              <a:rPr lang="en-US" altLang="x-none" sz="2800" smtClean="0"/>
              <a:t>:A</a:t>
            </a:r>
            <a:r>
              <a:rPr lang="en-US" altLang="x-none" smtClean="0">
                <a:sym typeface="Symbol" charset="2"/>
              </a:rPr>
              <a:t></a:t>
            </a:r>
            <a:r>
              <a:rPr lang="en-US" altLang="x-none" sz="2800" smtClean="0"/>
              <a:t>5]</a:t>
            </a:r>
            <a:endParaRPr lang="en-US" altLang="x-none" sz="2400" smtClean="0"/>
          </a:p>
          <a:p>
            <a:pPr eaLnBrk="1" hangingPunct="1">
              <a:buFontTx/>
              <a:buNone/>
            </a:pPr>
            <a:endParaRPr lang="en-US" altLang="x-none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860104" y="2816696"/>
            <a:ext cx="457200" cy="701675"/>
            <a:chOff x="2448" y="1344"/>
            <a:chExt cx="288" cy="442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688904" y="2816696"/>
            <a:ext cx="457200" cy="701675"/>
            <a:chOff x="2448" y="1344"/>
            <a:chExt cx="288" cy="442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7749604" y="2702396"/>
            <a:ext cx="457200" cy="701675"/>
            <a:chOff x="2448" y="1344"/>
            <a:chExt cx="288" cy="442"/>
          </a:xfrm>
        </p:grpSpPr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3469704" y="2283296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917504" y="251189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146104" y="2207096"/>
            <a:ext cx="24003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2098104" y="3350096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088704" y="350249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4485704" y="3273896"/>
            <a:ext cx="2794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5374704" y="3273896"/>
            <a:ext cx="9144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7190804" y="3210396"/>
            <a:ext cx="622300" cy="222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8321104" y="3146896"/>
            <a:ext cx="165100" cy="231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684267" y="5374159"/>
            <a:ext cx="3165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[R</a:t>
            </a:r>
            <a:r>
              <a:rPr lang="en-US" altLang="x-none" sz="2000"/>
              <a:t>3</a:t>
            </a:r>
            <a:r>
              <a:rPr lang="en-US" altLang="x-none" sz="2800"/>
              <a:t>:A&gt;10][S</a:t>
            </a:r>
            <a:r>
              <a:rPr lang="en-US" altLang="x-none" sz="2000"/>
              <a:t>2</a:t>
            </a:r>
            <a:r>
              <a:rPr lang="en-US" altLang="x-none" sz="2800"/>
              <a:t>:A</a:t>
            </a:r>
            <a:r>
              <a:rPr lang="en-US" altLang="x-none">
                <a:sym typeface="Symbol" charset="2"/>
              </a:rPr>
              <a:t></a:t>
            </a:r>
            <a:r>
              <a:rPr lang="en-US" altLang="x-none" sz="2800"/>
              <a:t>5]</a:t>
            </a:r>
          </a:p>
        </p:txBody>
      </p:sp>
    </p:spTree>
    <p:extLst>
      <p:ext uri="{BB962C8B-B14F-4D97-AF65-F5344CB8AC3E}">
        <p14:creationId xmlns:p14="http://schemas.microsoft.com/office/powerpoint/2010/main" val="15610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Reduction for Primary Horizontal Fragmentation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46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916832"/>
            <a:ext cx="7499350" cy="4331568"/>
          </a:xfrm>
        </p:spPr>
        <p:txBody>
          <a:bodyPr/>
          <a:lstStyle/>
          <a:p>
            <a:pPr eaLnBrk="1" hangingPunct="1">
              <a:spcAft>
                <a:spcPts val="1800"/>
              </a:spcAft>
              <a:buFontTx/>
              <a:buNone/>
            </a:pPr>
            <a:r>
              <a:rPr lang="en-US" altLang="x-none" sz="4800" u="sng" dirty="0"/>
              <a:t>Rule </a:t>
            </a:r>
            <a:r>
              <a:rPr lang="en-US" altLang="zh-CN" sz="4800" u="sng" dirty="0" smtClean="0"/>
              <a:t>2:</a:t>
            </a:r>
            <a:r>
              <a:rPr lang="zh-CN" altLang="en-US" sz="4800" u="sng" dirty="0" smtClean="0"/>
              <a:t> </a:t>
            </a:r>
            <a:r>
              <a:rPr lang="en-US" altLang="zh-CN" sz="4400" u="sng" dirty="0" smtClean="0"/>
              <a:t>Eliminate</a:t>
            </a:r>
            <a:r>
              <a:rPr lang="zh-CN" altLang="en-US" sz="4400" u="sng" dirty="0" smtClean="0"/>
              <a:t> </a:t>
            </a:r>
            <a:r>
              <a:rPr lang="en-US" altLang="zh-CN" sz="4400" u="sng" dirty="0" smtClean="0"/>
              <a:t>useless</a:t>
            </a:r>
            <a:r>
              <a:rPr lang="zh-CN" altLang="en-US" sz="4400" u="sng" dirty="0" smtClean="0"/>
              <a:t> </a:t>
            </a:r>
            <a:r>
              <a:rPr lang="en-US" altLang="zh-CN" sz="4400" u="sng" dirty="0" smtClean="0"/>
              <a:t>joins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61592" y="3068960"/>
            <a:ext cx="6270848" cy="253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[R: C</a:t>
            </a:r>
            <a:r>
              <a:rPr lang="en-US" altLang="x-none" sz="2400" smtClean="0"/>
              <a:t>1</a:t>
            </a:r>
            <a:r>
              <a:rPr lang="en-US" altLang="x-none" smtClean="0"/>
              <a:t>]      [S: C</a:t>
            </a:r>
            <a:r>
              <a:rPr lang="en-US" altLang="x-none" sz="2400" smtClean="0"/>
              <a:t>2</a:t>
            </a:r>
            <a:r>
              <a:rPr lang="en-US" altLang="x-none" smtClean="0"/>
              <a:t>]  </a:t>
            </a:r>
            <a:r>
              <a:rPr lang="en-US" altLang="x-none" smtClean="0">
                <a:sym typeface="Symbol" charset="2"/>
              </a:rPr>
              <a:t></a:t>
            </a:r>
          </a:p>
          <a:p>
            <a:pPr eaLnBrk="1" hangingPunct="1">
              <a:buFontTx/>
              <a:buNone/>
            </a:pPr>
            <a:endParaRPr lang="en-US" altLang="x-none" dirty="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 smtClean="0">
                <a:sym typeface="Symbol" charset="2"/>
              </a:rPr>
              <a:t>[R      S: C</a:t>
            </a:r>
            <a:r>
              <a:rPr lang="en-US" altLang="x-none" sz="2400" dirty="0" smtClean="0">
                <a:sym typeface="Symbol" charset="2"/>
              </a:rPr>
              <a:t>1</a:t>
            </a:r>
            <a:r>
              <a:rPr lang="en-US" altLang="x-none" dirty="0" smtClean="0">
                <a:sym typeface="Symbol" charset="2"/>
              </a:rPr>
              <a:t> </a:t>
            </a:r>
            <a:r>
              <a:rPr lang="en-US" altLang="x-none" b="1" dirty="0" smtClean="0">
                <a:sym typeface="Symbol" charset="2"/>
              </a:rPr>
              <a:t> </a:t>
            </a:r>
            <a:r>
              <a:rPr lang="en-US" altLang="x-none" dirty="0" smtClean="0">
                <a:sym typeface="Symbol" charset="2"/>
              </a:rPr>
              <a:t>C</a:t>
            </a:r>
            <a:r>
              <a:rPr lang="en-US" altLang="x-none" sz="2400" dirty="0" smtClean="0">
                <a:sym typeface="Symbol" charset="2"/>
              </a:rPr>
              <a:t>2</a:t>
            </a:r>
            <a:r>
              <a:rPr lang="en-US" altLang="x-none" b="1" dirty="0" smtClean="0">
                <a:sym typeface="Symbol" charset="2"/>
              </a:rPr>
              <a:t>  </a:t>
            </a:r>
            <a:r>
              <a:rPr lang="en-US" altLang="x-none" dirty="0" smtClean="0">
                <a:sym typeface="Symbol" charset="2"/>
              </a:rPr>
              <a:t>R.A = S.A]</a:t>
            </a:r>
            <a:endParaRPr lang="en-US" altLang="x-none" b="1" dirty="0">
              <a:sym typeface="Symbol" charset="2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3734792" y="3234060"/>
            <a:ext cx="457200" cy="701675"/>
            <a:chOff x="2448" y="1344"/>
            <a:chExt cx="288" cy="442"/>
          </a:xfrm>
        </p:grpSpPr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845792" y="4389760"/>
            <a:ext cx="457200" cy="701675"/>
            <a:chOff x="2448" y="1344"/>
            <a:chExt cx="288" cy="442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23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 smtClean="0"/>
              <a:t>Exercise: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102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Assume EMP is fragmented as before, and ASG is fragmented as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4325EAF-66BD-8F48-8215-1F28F0A2FE2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02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2" name="Object 1"/>
          <p:cNvGraphicFramePr>
            <a:graphicFrameLocks noChangeAspect="1"/>
          </p:cNvGraphicFramePr>
          <p:nvPr/>
        </p:nvGraphicFramePr>
        <p:xfrm>
          <a:off x="1857375" y="3214688"/>
          <a:ext cx="4573588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4" name="Equation" r:id="rId3" imgW="1320227" imgH="457002" progId="Equation.DSMT4">
                  <p:embed/>
                </p:oleObj>
              </mc:Choice>
              <mc:Fallback>
                <p:oleObj name="Equation" r:id="rId3" imgW="1320227" imgH="45700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214688"/>
                        <a:ext cx="4573588" cy="164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928813" y="5000625"/>
          <a:ext cx="328612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" name="Equation" r:id="rId5" imgW="1562100" imgH="914400" progId="Equation.DSMT4">
                  <p:embed/>
                </p:oleObj>
              </mc:Choice>
              <mc:Fallback>
                <p:oleObj name="Equation" r:id="rId5" imgW="156210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5000625"/>
                        <a:ext cx="3286125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Bent Arrow 33"/>
          <p:cNvSpPr/>
          <p:nvPr/>
        </p:nvSpPr>
        <p:spPr>
          <a:xfrm rot="10800000">
            <a:off x="5286375" y="2571750"/>
            <a:ext cx="2028825" cy="3571875"/>
          </a:xfrm>
          <a:prstGeom prst="bentArrow">
            <a:avLst>
              <a:gd name="adj1" fmla="val 7199"/>
              <a:gd name="adj2" fmla="val 10693"/>
              <a:gd name="adj3" fmla="val 17550"/>
              <a:gd name="adj4" fmla="val 12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500813" y="2571750"/>
            <a:ext cx="142875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EMP and ASG are fragmented using predicates </a:t>
            </a:r>
            <a:r>
              <a:rPr lang="en-US" altLang="zh-CN">
                <a:solidFill>
                  <a:srgbClr val="C00000"/>
                </a:solidFill>
              </a:rPr>
              <a:t>on the same attribute ENO</a:t>
            </a:r>
            <a:endParaRPr lang="zh-CN" altLang="en-US">
              <a:solidFill>
                <a:srgbClr val="C00000"/>
              </a:solidFill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Query: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b="1">
                <a:latin typeface="Courier New" charset="0"/>
              </a:rPr>
              <a:t>SELECT</a:t>
            </a:r>
            <a:r>
              <a:rPr lang="en-US" altLang="zh-CN">
                <a:latin typeface="Courier New" charset="0"/>
              </a:rPr>
              <a:t>	*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 		EMP, ASG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WHERE</a:t>
            </a:r>
            <a:r>
              <a:rPr lang="en-US" altLang="zh-CN">
                <a:latin typeface="Courier New" charset="0"/>
              </a:rPr>
              <a:t>		EMP.ENO=ASG.ENO</a:t>
            </a:r>
            <a:endParaRPr lang="zh-CN" altLang="en-US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C3ED9D6-849B-864F-AA9C-0D6675502B4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63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Reduced query tree</a:t>
            </a:r>
            <a:endParaRPr lang="zh-CN" altLang="en-US">
              <a:solidFill>
                <a:srgbClr val="C00000"/>
              </a:solidFill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C181332-EB23-484E-AE1F-71C62E4C85E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83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83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45" y="2852936"/>
            <a:ext cx="7722443" cy="286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Convert from general language to a “standard” form (e.g.,  Relational Algebra)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Conjunctive </a:t>
            </a:r>
            <a:r>
              <a:rPr lang="en-US" altLang="zh-CN" dirty="0"/>
              <a:t>normal form </a:t>
            </a:r>
            <a:r>
              <a:rPr lang="en-US" altLang="zh-CN" dirty="0">
                <a:solidFill>
                  <a:srgbClr val="C00000"/>
                </a:solidFill>
              </a:rPr>
              <a:t>(more practical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en-US" altLang="zh-CN" dirty="0" smtClean="0"/>
          </a:p>
          <a:p>
            <a:endParaRPr lang="en-US" altLang="zh-CN" dirty="0"/>
          </a:p>
          <a:p>
            <a:pPr>
              <a:spcBef>
                <a:spcPts val="2400"/>
              </a:spcBef>
            </a:pPr>
            <a:r>
              <a:rPr lang="en-US" altLang="zh-CN" dirty="0" smtClean="0"/>
              <a:t>Disjunctive </a:t>
            </a:r>
            <a:r>
              <a:rPr lang="en-US" altLang="zh-CN" dirty="0"/>
              <a:t>normal form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</a:t>
            </a:fld>
            <a:endParaRPr lang="en-US" altLang="zh-CN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916197"/>
              </p:ext>
            </p:extLst>
          </p:nvPr>
        </p:nvGraphicFramePr>
        <p:xfrm>
          <a:off x="1857375" y="3861048"/>
          <a:ext cx="68008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" name="Equation" r:id="rId3" imgW="2628900" imgH="203200" progId="Equation.DSMT4">
                  <p:embed/>
                </p:oleObj>
              </mc:Choice>
              <mc:Fallback>
                <p:oleObj name="Equation" r:id="rId3" imgW="2628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861048"/>
                        <a:ext cx="68008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126101"/>
              </p:ext>
            </p:extLst>
          </p:nvPr>
        </p:nvGraphicFramePr>
        <p:xfrm>
          <a:off x="1857375" y="5156423"/>
          <a:ext cx="6775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7" name="Equation" r:id="rId5" imgW="2641600" imgH="203200" progId="Equation.DSMT4">
                  <p:embed/>
                </p:oleObj>
              </mc:Choice>
              <mc:Fallback>
                <p:oleObj name="Equation" r:id="rId5" imgW="2641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5156423"/>
                        <a:ext cx="67754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5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50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4096" y="154644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endParaRPr lang="en-US" altLang="x-none" u="sng" dirty="0" smtClean="0"/>
          </a:p>
          <a:p>
            <a:pPr eaLnBrk="1" hangingPunct="1">
              <a:buFontTx/>
              <a:buNone/>
            </a:pPr>
            <a:r>
              <a:rPr lang="en-US" altLang="x-none" dirty="0" smtClean="0"/>
              <a:t>(1)		</a:t>
            </a:r>
            <a:r>
              <a:rPr lang="en-US" altLang="x-none" dirty="0" smtClean="0">
                <a:sym typeface="Symbol" charset="2"/>
              </a:rPr>
              <a:t></a:t>
            </a:r>
            <a:r>
              <a:rPr lang="en-US" altLang="x-none" baseline="-25000" dirty="0" smtClean="0">
                <a:sym typeface="Symbol" charset="2"/>
              </a:rPr>
              <a:t>A</a:t>
            </a:r>
            <a:r>
              <a:rPr lang="en-US" altLang="x-none" dirty="0" smtClean="0"/>
              <a:t>	              R</a:t>
            </a:r>
            <a:r>
              <a:rPr lang="en-US" altLang="x-none" sz="2400" dirty="0" smtClean="0"/>
              <a:t>1</a:t>
            </a:r>
            <a:r>
              <a:rPr lang="en-US" altLang="x-none" dirty="0" smtClean="0"/>
              <a:t>(K, A, B)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x-none" dirty="0" smtClean="0"/>
              <a:t>			R	              R</a:t>
            </a:r>
            <a:r>
              <a:rPr lang="en-US" altLang="x-none" sz="2400" dirty="0" smtClean="0"/>
              <a:t>2</a:t>
            </a:r>
            <a:r>
              <a:rPr lang="en-US" altLang="x-none" dirty="0" smtClean="0"/>
              <a:t>(K, C, D)</a:t>
            </a:r>
            <a:endParaRPr lang="en-US" altLang="x-none" dirty="0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3321496" y="2689448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477321" y="2056036"/>
            <a:ext cx="265113" cy="1546225"/>
          </a:xfrm>
          <a:prstGeom prst="leftBrace">
            <a:avLst>
              <a:gd name="adj1" fmla="val 486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818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51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1640" y="170080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(2) 		</a:t>
            </a:r>
            <a:r>
              <a:rPr lang="en-US" altLang="x-none" smtClean="0">
                <a:sym typeface="Symbol" charset="2"/>
              </a:rPr>
              <a:t></a:t>
            </a:r>
            <a:r>
              <a:rPr lang="en-US" altLang="x-none" baseline="-25000" smtClean="0">
                <a:sym typeface="Symbol" charset="2"/>
              </a:rPr>
              <a:t>A</a:t>
            </a:r>
            <a:r>
              <a:rPr lang="en-US" altLang="x-none" smtClean="0"/>
              <a:t>	 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		R</a:t>
            </a:r>
            <a:r>
              <a:rPr lang="en-US" altLang="x-none" sz="2400" smtClean="0"/>
              <a:t>1		</a:t>
            </a:r>
            <a:r>
              <a:rPr lang="en-US" altLang="x-none" smtClean="0"/>
              <a:t>R</a:t>
            </a:r>
            <a:r>
              <a:rPr lang="en-US" altLang="x-none" sz="2400" smtClean="0"/>
              <a:t>2</a:t>
            </a: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  (K, A, B)       (K, C, D)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236640" y="2615208"/>
            <a:ext cx="457200" cy="701675"/>
            <a:chOff x="2448" y="1344"/>
            <a:chExt cx="288" cy="442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97" y="153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K</a:t>
              </a:r>
            </a:p>
          </p:txBody>
        </p:sp>
      </p:grp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465240" y="223420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2703240" y="3148608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922440" y="299620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7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52</a:t>
            </a:fld>
            <a:endParaRPr lang="en-US" altLang="zh-C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336104" y="169046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(3) 		</a:t>
            </a:r>
            <a:r>
              <a:rPr lang="en-US" altLang="x-none" smtClean="0">
                <a:sym typeface="Symbol" charset="2"/>
              </a:rPr>
              <a:t></a:t>
            </a:r>
            <a:r>
              <a:rPr lang="en-US" altLang="x-none" baseline="-25000" smtClean="0">
                <a:sym typeface="Symbol" charset="2"/>
              </a:rPr>
              <a:t>A</a:t>
            </a:r>
            <a:r>
              <a:rPr lang="en-US" altLang="x-none" smtClean="0"/>
              <a:t>	 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		</a:t>
            </a:r>
            <a:r>
              <a:rPr lang="en-US" altLang="x-none" baseline="-25000" smtClean="0">
                <a:sym typeface="Symbol" charset="2"/>
              </a:rPr>
              <a:t>K,A</a:t>
            </a:r>
            <a:r>
              <a:rPr lang="en-US" altLang="x-none" smtClean="0"/>
              <a:t> 		</a:t>
            </a:r>
            <a:r>
              <a:rPr lang="en-US" altLang="x-none" smtClean="0">
                <a:sym typeface="Symbol" charset="2"/>
              </a:rPr>
              <a:t></a:t>
            </a:r>
            <a:r>
              <a:rPr lang="en-US" altLang="x-none" baseline="-25000" smtClean="0">
                <a:sym typeface="Symbol" charset="2"/>
              </a:rPr>
              <a:t>K,A 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		R</a:t>
            </a:r>
            <a:r>
              <a:rPr lang="en-US" altLang="x-none" sz="2400" smtClean="0"/>
              <a:t>1		</a:t>
            </a:r>
            <a:r>
              <a:rPr lang="en-US" altLang="x-none" smtClean="0"/>
              <a:t>R</a:t>
            </a:r>
            <a:r>
              <a:rPr lang="en-US" altLang="x-none" sz="2400" smtClean="0"/>
              <a:t>2</a:t>
            </a: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  (K, A, B)       (K, C, D)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241104" y="2604864"/>
            <a:ext cx="457200" cy="701675"/>
            <a:chOff x="2448" y="1344"/>
            <a:chExt cx="288" cy="442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97" y="153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K</a:t>
              </a:r>
            </a:p>
          </p:txBody>
        </p:sp>
      </p:grp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469704" y="22238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2707704" y="3138264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3926904" y="2985864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2479104" y="420506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4307904" y="412886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800279" y="3462114"/>
            <a:ext cx="1658938" cy="9556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not really</a:t>
            </a:r>
          </a:p>
          <a:p>
            <a:pPr algn="ctr" eaLnBrk="1" hangingPunct="1"/>
            <a:r>
              <a:rPr lang="en-US" altLang="x-none" sz="2800" dirty="0"/>
              <a:t>needed</a:t>
            </a:r>
            <a:endParaRPr lang="en-US" altLang="x-none" dirty="0"/>
          </a:p>
        </p:txBody>
      </p:sp>
      <p:sp>
        <p:nvSpPr>
          <p:cNvPr id="16" name="Rectangle 15"/>
          <p:cNvSpPr/>
          <p:nvPr/>
        </p:nvSpPr>
        <p:spPr>
          <a:xfrm>
            <a:off x="3469704" y="3359323"/>
            <a:ext cx="2111374" cy="25221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8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53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64096" y="184482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(4) 	</a:t>
            </a:r>
            <a:r>
              <a:rPr lang="en-US" altLang="x-none" smtClean="0">
                <a:sym typeface="Symbol" charset="2"/>
              </a:rPr>
              <a:t></a:t>
            </a:r>
            <a:r>
              <a:rPr lang="en-US" altLang="x-none" baseline="-25000" smtClean="0">
                <a:sym typeface="Symbol" charset="2"/>
              </a:rPr>
              <a:t>A</a:t>
            </a:r>
            <a:r>
              <a:rPr lang="en-US" altLang="x-none" smtClean="0"/>
              <a:t>	 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		R</a:t>
            </a:r>
            <a:r>
              <a:rPr lang="en-US" altLang="x-none" sz="2400" smtClean="0"/>
              <a:t>1</a:t>
            </a:r>
          </a:p>
          <a:p>
            <a:pPr eaLnBrk="1" hangingPunct="1">
              <a:buFontTx/>
              <a:buNone/>
            </a:pPr>
            <a:r>
              <a:rPr lang="en-US" altLang="x-none" sz="2400" smtClean="0"/>
              <a:t>     </a:t>
            </a:r>
            <a:r>
              <a:rPr lang="en-US" altLang="x-none" smtClean="0"/>
              <a:t>(K, A, B)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483296" y="253062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Reduction for </a:t>
            </a:r>
            <a:r>
              <a:rPr lang="en-US" altLang="zh-CN" sz="3600" dirty="0" smtClean="0"/>
              <a:t>Vertical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Fragmentation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54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916832"/>
            <a:ext cx="7499350" cy="4331568"/>
          </a:xfrm>
        </p:spPr>
        <p:txBody>
          <a:bodyPr/>
          <a:lstStyle/>
          <a:p>
            <a:pPr eaLnBrk="1" hangingPunct="1">
              <a:spcAft>
                <a:spcPts val="1800"/>
              </a:spcAft>
              <a:buFontTx/>
              <a:buNone/>
            </a:pPr>
            <a:r>
              <a:rPr lang="en-US" altLang="x-none" sz="4800" u="sng" dirty="0"/>
              <a:t>Rule </a:t>
            </a:r>
            <a:r>
              <a:rPr lang="en-US" altLang="zh-CN" sz="4800" u="sng" dirty="0" smtClean="0"/>
              <a:t>3:</a:t>
            </a:r>
            <a:r>
              <a:rPr lang="zh-CN" altLang="en-US" sz="4800" u="sng" dirty="0" smtClean="0"/>
              <a:t> </a:t>
            </a:r>
            <a:r>
              <a:rPr lang="en-US" altLang="zh-CN" sz="4400" u="sng" dirty="0" smtClean="0"/>
              <a:t>Eliminate</a:t>
            </a:r>
            <a:r>
              <a:rPr lang="zh-CN" altLang="en-US" sz="4400" u="sng" dirty="0" smtClean="0"/>
              <a:t> </a:t>
            </a:r>
            <a:r>
              <a:rPr lang="en-US" altLang="zh-CN" sz="4400" u="sng" dirty="0" smtClean="0"/>
              <a:t>useless</a:t>
            </a:r>
            <a:r>
              <a:rPr lang="zh-CN" altLang="en-US" sz="4400" u="sng" dirty="0" smtClean="0"/>
              <a:t> </a:t>
            </a:r>
            <a:r>
              <a:rPr lang="en-US" altLang="zh-CN" sz="4400" u="sng" dirty="0" smtClean="0"/>
              <a:t>joins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768152" y="2924944"/>
            <a:ext cx="77724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en-US" altLang="x-none" dirty="0" smtClean="0"/>
              <a:t>Given vertical fragmentation of R: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	</a:t>
            </a:r>
            <a:r>
              <a:rPr lang="en-US" altLang="x-none" dirty="0" err="1" smtClean="0"/>
              <a:t>R</a:t>
            </a:r>
            <a:r>
              <a:rPr lang="en-US" altLang="x-none" sz="2400" dirty="0" err="1" smtClean="0"/>
              <a:t>i</a:t>
            </a:r>
            <a:r>
              <a:rPr lang="en-US" altLang="x-none" sz="2400" dirty="0" smtClean="0"/>
              <a:t> =</a:t>
            </a:r>
            <a:r>
              <a:rPr lang="en-US" altLang="x-none" dirty="0" smtClean="0">
                <a:sym typeface="Symbol" charset="2"/>
              </a:rPr>
              <a:t> </a:t>
            </a:r>
            <a:r>
              <a:rPr lang="en-US" altLang="x-none" sz="3600" baseline="-25000" dirty="0" smtClean="0">
                <a:sym typeface="Symbol" charset="2"/>
              </a:rPr>
              <a:t>Ai</a:t>
            </a:r>
            <a:r>
              <a:rPr lang="en-US" altLang="x-none" baseline="-25000" dirty="0" smtClean="0">
                <a:sym typeface="Symbol" charset="2"/>
              </a:rPr>
              <a:t> </a:t>
            </a:r>
            <a:r>
              <a:rPr lang="en-US" altLang="x-none" dirty="0" smtClean="0">
                <a:sym typeface="Symbol" charset="2"/>
              </a:rPr>
              <a:t>(R),  Ai  A</a:t>
            </a:r>
          </a:p>
          <a:p>
            <a:pPr eaLnBrk="1" hangingPunct="1"/>
            <a:r>
              <a:rPr lang="en-US" altLang="x-none" dirty="0" smtClean="0"/>
              <a:t>Then for any B </a:t>
            </a:r>
            <a:r>
              <a:rPr lang="en-US" altLang="x-none" dirty="0" smtClean="0">
                <a:sym typeface="Symbol" charset="2"/>
              </a:rPr>
              <a:t></a:t>
            </a:r>
            <a:r>
              <a:rPr lang="en-US" altLang="x-none" dirty="0" smtClean="0"/>
              <a:t> A:</a:t>
            </a:r>
          </a:p>
          <a:p>
            <a:pPr eaLnBrk="1" hangingPunct="1">
              <a:buFontTx/>
              <a:buNone/>
            </a:pPr>
            <a:r>
              <a:rPr lang="en-US" altLang="x-none" dirty="0" smtClean="0">
                <a:sym typeface="Symbol" charset="2"/>
              </a:rPr>
              <a:t>	</a:t>
            </a:r>
            <a:r>
              <a:rPr lang="en-US" altLang="x-none" baseline="-25000" dirty="0" smtClean="0">
                <a:sym typeface="Symbol" charset="2"/>
              </a:rPr>
              <a:t>B </a:t>
            </a:r>
            <a:r>
              <a:rPr lang="en-US" altLang="x-none" dirty="0" smtClean="0">
                <a:sym typeface="Symbol" charset="2"/>
              </a:rPr>
              <a:t>(R) = </a:t>
            </a:r>
            <a:r>
              <a:rPr lang="en-US" altLang="x-none" baseline="-25000" dirty="0" smtClean="0">
                <a:sym typeface="Symbol" charset="2"/>
              </a:rPr>
              <a:t>B</a:t>
            </a:r>
            <a:r>
              <a:rPr lang="en-US" altLang="x-none" dirty="0" smtClean="0">
                <a:sym typeface="Symbol" charset="2"/>
              </a:rPr>
              <a:t> [ </a:t>
            </a:r>
            <a:r>
              <a:rPr lang="zh-CN" altLang="en-US" dirty="0" smtClean="0">
                <a:sym typeface="Symbol" charset="2"/>
              </a:rPr>
              <a:t>   </a:t>
            </a:r>
            <a:r>
              <a:rPr lang="en-US" altLang="x-none" dirty="0" smtClean="0">
                <a:sym typeface="Symbol" charset="2"/>
              </a:rPr>
              <a:t>    </a:t>
            </a:r>
            <a:r>
              <a:rPr lang="en-US" altLang="x-none" dirty="0" err="1" smtClean="0">
                <a:sym typeface="Symbol" charset="2"/>
              </a:rPr>
              <a:t>R</a:t>
            </a:r>
            <a:r>
              <a:rPr lang="en-US" altLang="x-none" sz="2400" dirty="0" err="1" smtClean="0">
                <a:sym typeface="Symbol" charset="2"/>
              </a:rPr>
              <a:t>i</a:t>
            </a:r>
            <a:r>
              <a:rPr lang="en-US" altLang="x-none" dirty="0" smtClean="0">
                <a:sym typeface="Symbol" charset="2"/>
              </a:rPr>
              <a:t> | B </a:t>
            </a:r>
            <a:r>
              <a:rPr lang="en-US" altLang="x-none" sz="3600" dirty="0" smtClean="0">
                <a:sym typeface="Symbol" charset="2"/>
              </a:rPr>
              <a:t></a:t>
            </a:r>
            <a:r>
              <a:rPr lang="en-US" altLang="x-none" dirty="0" smtClean="0">
                <a:sym typeface="Symbol" charset="2"/>
              </a:rPr>
              <a:t> A</a:t>
            </a:r>
            <a:r>
              <a:rPr lang="en-US" altLang="x-none" sz="2400" dirty="0" smtClean="0">
                <a:sym typeface="Symbol" charset="2"/>
              </a:rPr>
              <a:t>i</a:t>
            </a:r>
            <a:r>
              <a:rPr lang="en-US" altLang="x-none" dirty="0" smtClean="0">
                <a:sym typeface="Symbol" charset="2"/>
              </a:rPr>
              <a:t>  </a:t>
            </a:r>
            <a:r>
              <a:rPr lang="en-US" altLang="x-none" dirty="0" err="1" smtClean="0">
                <a:sym typeface="Symbol" charset="2"/>
              </a:rPr>
              <a:t>Ø</a:t>
            </a:r>
            <a:r>
              <a:rPr lang="en-US" altLang="x-none" dirty="0" smtClean="0">
                <a:sym typeface="Symbol" charset="2"/>
              </a:rPr>
              <a:t> ]</a:t>
            </a:r>
            <a:endParaRPr lang="en-US" altLang="x-none" dirty="0">
              <a:sym typeface="Symbol" charset="2"/>
            </a:endParaRPr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4663752" y="4829944"/>
            <a:ext cx="457200" cy="701675"/>
            <a:chOff x="2448" y="1344"/>
            <a:chExt cx="288" cy="442"/>
          </a:xfrm>
        </p:grpSpPr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526" y="153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0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Vertical Fragmentation</a:t>
            </a:r>
            <a:endParaRPr lang="zh-CN" altLang="en-US" sz="3200" dirty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The reconstruction operation for a relation vertically fragmented is</a:t>
            </a:r>
            <a:r>
              <a:rPr lang="en-US" altLang="zh-CN" sz="4000" i="1"/>
              <a:t> </a:t>
            </a:r>
            <a:r>
              <a:rPr lang="en-US" altLang="zh-CN" sz="4000">
                <a:solidFill>
                  <a:srgbClr val="C00000"/>
                </a:solidFill>
              </a:rPr>
              <a:t>join</a:t>
            </a:r>
            <a:r>
              <a:rPr lang="en-US" altLang="zh-CN" sz="4000"/>
              <a:t>.</a:t>
            </a:r>
            <a:endParaRPr lang="zh-CN" altLang="en-US" sz="4000"/>
          </a:p>
          <a:p>
            <a:pPr eaLnBrk="1" hangingPunct="1"/>
            <a:r>
              <a:rPr lang="en-US" altLang="zh-CN" sz="4000"/>
              <a:t>Every fragment must </a:t>
            </a:r>
            <a:r>
              <a:rPr lang="en-US" altLang="zh-CN" sz="4000">
                <a:solidFill>
                  <a:srgbClr val="C00000"/>
                </a:solidFill>
              </a:rPr>
              <a:t>contain the key</a:t>
            </a:r>
            <a:r>
              <a:rPr lang="en-US" altLang="zh-CN" sz="4000"/>
              <a:t> of the relation</a:t>
            </a:r>
            <a:endParaRPr lang="zh-CN" altLang="en-US" sz="4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DA9963E-EC96-C842-8527-3B94082C2A5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Exercise: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Reduction for Vertical Fragmentation</a:t>
            </a:r>
            <a:endParaRPr lang="zh-CN" altLang="en-US" sz="3200" dirty="0"/>
          </a:p>
        </p:txBody>
      </p:sp>
      <p:sp>
        <p:nvSpPr>
          <p:cNvPr id="1126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DE0143-7D2C-3640-9985-CA93BDDABFE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12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6" name="Object 1"/>
          <p:cNvGraphicFramePr>
            <a:graphicFrameLocks noChangeAspect="1"/>
          </p:cNvGraphicFramePr>
          <p:nvPr/>
        </p:nvGraphicFramePr>
        <p:xfrm>
          <a:off x="1736725" y="2214563"/>
          <a:ext cx="644683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" name="Equation" r:id="rId3" imgW="2031840" imgH="711000" progId="Equation.DSMT4">
                  <p:embed/>
                </p:oleObj>
              </mc:Choice>
              <mc:Fallback>
                <p:oleObj name="Equation" r:id="rId3" imgW="2031840" imgH="711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2214563"/>
                        <a:ext cx="6446838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Exercise:</a:t>
            </a:r>
            <a:r>
              <a:rPr lang="zh-CN" altLang="en-US" sz="3200" dirty="0"/>
              <a:t> </a:t>
            </a:r>
            <a:r>
              <a:rPr lang="en-US" altLang="zh-CN" sz="3200" dirty="0"/>
              <a:t>Reduction for Vertical Fragmentation</a:t>
            </a:r>
            <a:endParaRPr lang="zh-CN" altLang="en-US" sz="3200" dirty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	SELECT</a:t>
            </a:r>
            <a:r>
              <a:rPr lang="en-US" altLang="zh-CN">
                <a:latin typeface="Courier New" charset="0"/>
              </a:rPr>
              <a:t> 	ENAME 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 		EMP</a:t>
            </a:r>
            <a:endParaRPr lang="zh-CN" altLang="en-US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AA26BE1-1693-E24A-AD2B-73AD49231BA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Exercise:</a:t>
            </a:r>
            <a:r>
              <a:rPr lang="zh-CN" altLang="en-US" sz="3200" dirty="0"/>
              <a:t> </a:t>
            </a:r>
            <a:r>
              <a:rPr lang="en-US" altLang="zh-CN" sz="3200" dirty="0"/>
              <a:t>Reduction for Vertical Fragmentation</a:t>
            </a:r>
            <a:endParaRPr lang="zh-CN" altLang="en-US" sz="3200" dirty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Generic query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8CD6D43-AFD8-3042-A3A1-F5603A901E2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614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857500"/>
            <a:ext cx="33242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Exercise:</a:t>
            </a:r>
            <a:r>
              <a:rPr lang="zh-CN" altLang="en-US" sz="3200" dirty="0"/>
              <a:t> </a:t>
            </a:r>
            <a:r>
              <a:rPr lang="en-US" altLang="zh-CN" sz="3200" dirty="0"/>
              <a:t>Reduction for Vertical Fragmentation</a:t>
            </a:r>
            <a:endParaRPr lang="zh-CN" altLang="en-US" sz="3200" dirty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Reduced query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A1BE2AF-CF9F-E142-958D-5E7C5CFDA0E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3429000"/>
            <a:ext cx="16859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4096" y="1636166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z="2400" smtClean="0"/>
              <a:t>Select A,C</a:t>
            </a:r>
          </a:p>
          <a:p>
            <a:pPr eaLnBrk="1" hangingPunct="1">
              <a:buFontTx/>
              <a:buNone/>
            </a:pPr>
            <a:r>
              <a:rPr lang="en-US" altLang="x-none" sz="2400" smtClean="0"/>
              <a:t>From R,S</a:t>
            </a:r>
          </a:p>
          <a:p>
            <a:pPr eaLnBrk="1" hangingPunct="1">
              <a:buFontTx/>
              <a:buNone/>
            </a:pPr>
            <a:r>
              <a:rPr lang="en-US" altLang="x-none" sz="2400" smtClean="0"/>
              <a:t>Where (R.B=1 and S.D=2) or (R.C&gt;3 and S.D.=2)</a:t>
            </a:r>
          </a:p>
          <a:p>
            <a:pPr eaLnBrk="1" hangingPunct="1">
              <a:buFontTx/>
              <a:buNone/>
            </a:pPr>
            <a:endParaRPr lang="en-US" altLang="x-none" sz="2400" smtClean="0"/>
          </a:p>
          <a:p>
            <a:pPr eaLnBrk="1" hangingPunct="1">
              <a:buFontTx/>
              <a:buNone/>
            </a:pPr>
            <a:endParaRPr lang="en-US" altLang="x-none" sz="2400" smtClean="0"/>
          </a:p>
          <a:p>
            <a:pPr eaLnBrk="1" hangingPunct="1">
              <a:buFontTx/>
              <a:buNone/>
            </a:pPr>
            <a:r>
              <a:rPr lang="en-US" altLang="x-none" smtClean="0"/>
              <a:t>		</a:t>
            </a:r>
            <a:r>
              <a:rPr lang="en-US" altLang="x-none" sz="4800" smtClean="0">
                <a:sym typeface="Symbol" charset="2"/>
              </a:rPr>
              <a:t> </a:t>
            </a:r>
            <a:r>
              <a:rPr lang="en-US" altLang="x-none" sz="2400" smtClean="0">
                <a:sym typeface="Symbol" charset="2"/>
              </a:rPr>
              <a:t>(R.B=1 v R.C&gt;3) </a:t>
            </a:r>
            <a:r>
              <a:rPr lang="en-US" altLang="x-none" sz="2400" b="1" smtClean="0">
                <a:sym typeface="Symbol" charset="2"/>
              </a:rPr>
              <a:t></a:t>
            </a:r>
            <a:r>
              <a:rPr lang="en-US" altLang="x-none" sz="2400" smtClean="0">
                <a:sym typeface="Symbol" charset="2"/>
              </a:rPr>
              <a:t> S.D.=2</a:t>
            </a:r>
            <a:endParaRPr lang="en-US" altLang="x-none" sz="4800" smtClean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480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R			S</a:t>
            </a:r>
            <a:endParaRPr lang="en-US" altLang="x-none" sz="480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4800" smtClean="0">
                <a:sym typeface="Symbol" charset="2"/>
              </a:rPr>
              <a:t>		</a:t>
            </a:r>
            <a:endParaRPr lang="en-US" altLang="x-none" sz="2400" dirty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rot="16200000">
            <a:off x="2254696" y="490165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2407096" y="459685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1721296" y="5358854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2788096" y="5358854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826696" y="4977854"/>
            <a:ext cx="18478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Conjunctive </a:t>
            </a:r>
          </a:p>
          <a:p>
            <a:pPr algn="ctr" eaLnBrk="1" hangingPunct="1"/>
            <a:r>
              <a:rPr lang="en-US" altLang="x-none" sz="2400"/>
              <a:t>normal</a:t>
            </a:r>
          </a:p>
          <a:p>
            <a:pPr algn="ctr" eaLnBrk="1" hangingPunct="1"/>
            <a:r>
              <a:rPr lang="en-US" altLang="x-none" sz="2400"/>
              <a:t>form</a:t>
            </a: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 flipV="1">
            <a:off x="6293296" y="4749254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2178496" y="3072854"/>
            <a:ext cx="5222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4800">
                <a:ea typeface="ＭＳ Ｐゴシック" charset="-128"/>
                <a:sym typeface="Symbol" charset="2"/>
              </a:rPr>
              <a:t></a:t>
            </a:r>
            <a:endParaRPr lang="en-US" altLang="x-none" sz="4800">
              <a:ea typeface="ＭＳ Ｐゴシック" charset="-128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2407096" y="383485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2649984" y="3555454"/>
            <a:ext cx="742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400">
                <a:ea typeface="ＭＳ Ｐゴシック" charset="-128"/>
              </a:rPr>
              <a:t>A, C</a:t>
            </a:r>
          </a:p>
        </p:txBody>
      </p:sp>
    </p:spTree>
    <p:extLst>
      <p:ext uri="{BB962C8B-B14F-4D97-AF65-F5344CB8AC3E}">
        <p14:creationId xmlns:p14="http://schemas.microsoft.com/office/powerpoint/2010/main" val="11613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Derived Fragmentation</a:t>
            </a:r>
            <a:endParaRPr lang="zh-CN" altLang="en-US" sz="3200" dirty="0"/>
          </a:p>
        </p:txBody>
      </p:sp>
      <p:sp>
        <p:nvSpPr>
          <p:cNvPr id="133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 is primary horizontal fragmented, R is fragmented by                   , where A is the common attributes set, and a foreign key of R referring to S.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ED54A1B-A4BA-1C47-9379-6A183792242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133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929063"/>
            <a:ext cx="42672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4284663" y="1989138"/>
          <a:ext cx="18351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公式" r:id="rId4" imgW="787400" imgH="228600" progId="Equation.3">
                  <p:embed/>
                </p:oleObj>
              </mc:Choice>
              <mc:Fallback>
                <p:oleObj name="公式" r:id="rId4" imgW="7874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989138"/>
                        <a:ext cx="183515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Derived Fragmentation</a:t>
            </a:r>
            <a:endParaRPr lang="zh-CN" altLang="en-US" sz="3200" dirty="0"/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In the Engineering database ASG is fragmented based on EMP as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60118F5-B2E9-8D4C-8837-464C2AC61FB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43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1908175" y="3284538"/>
          <a:ext cx="5759450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" name="公式" r:id="rId3" imgW="1727200" imgH="1181100" progId="Equation.3">
                  <p:embed/>
                </p:oleObj>
              </mc:Choice>
              <mc:Fallback>
                <p:oleObj name="公式" r:id="rId3" imgW="1727200" imgH="1181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284538"/>
                        <a:ext cx="5759450" cy="307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Derived Fragmentation</a:t>
            </a:r>
            <a:endParaRPr lang="zh-CN" altLang="en-US" sz="3200" dirty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Query optimization method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Distribute joins over unions and eliminate those useless joins </a:t>
            </a:r>
            <a:r>
              <a:rPr lang="en-US" altLang="zh-CN">
                <a:solidFill>
                  <a:srgbClr val="C00000"/>
                </a:solidFill>
              </a:rPr>
              <a:t>due to predicate conflicts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b="1">
                <a:latin typeface="Courier New" charset="0"/>
              </a:rPr>
              <a:t>SELECT</a:t>
            </a:r>
            <a:r>
              <a:rPr lang="en-US" altLang="zh-CN">
                <a:latin typeface="Courier New" charset="0"/>
              </a:rPr>
              <a:t> *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	EMP, ASG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WHERE</a:t>
            </a:r>
            <a:r>
              <a:rPr lang="en-US" altLang="zh-CN">
                <a:latin typeface="Courier New" charset="0"/>
              </a:rPr>
              <a:t>	ASG.ENO=EMP.ENO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	</a:t>
            </a:r>
            <a:r>
              <a:rPr lang="en-US" altLang="zh-CN" b="1">
                <a:latin typeface="Courier New" charset="0"/>
              </a:rPr>
              <a:t>AND</a:t>
            </a:r>
            <a:r>
              <a:rPr lang="en-US" altLang="zh-CN">
                <a:latin typeface="Courier New" charset="0"/>
              </a:rPr>
              <a:t>	TITLE=“Mec.Eng.”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FCB45B1-2B37-5646-9F40-51D4FE43650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928938"/>
            <a:ext cx="60007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Derived Fragmentation</a:t>
            </a:r>
            <a:endParaRPr lang="zh-CN" altLang="en-US" sz="3200" dirty="0"/>
          </a:p>
        </p:txBody>
      </p:sp>
      <p:sp>
        <p:nvSpPr>
          <p:cNvPr id="655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Generic query (ignoring the final projection)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746428D-9FB2-654C-A692-3FA3FA5A685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3214688"/>
            <a:ext cx="49911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Derived Fragmentation</a:t>
            </a:r>
            <a:endParaRPr lang="zh-CN" altLang="en-US" sz="3200" dirty="0"/>
          </a:p>
        </p:txBody>
      </p:sp>
      <p:sp>
        <p:nvSpPr>
          <p:cNvPr id="1536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sz="2400"/>
              <a:t>Push                              down and eliminate E1 as it is defined by predicate TITLE= “Programmer”.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6BABA4F-702E-684A-8128-818C19C78C7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53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2" name="Object 1"/>
          <p:cNvGraphicFramePr>
            <a:graphicFrameLocks noChangeAspect="1"/>
          </p:cNvGraphicFramePr>
          <p:nvPr/>
        </p:nvGraphicFramePr>
        <p:xfrm>
          <a:off x="2500313" y="1981200"/>
          <a:ext cx="24288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" name="Equation" r:id="rId4" imgW="889000" imgH="228600" progId="Equation.DSMT4">
                  <p:embed/>
                </p:oleObj>
              </mc:Choice>
              <mc:Fallback>
                <p:oleObj name="Equation" r:id="rId4" imgW="8890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1981200"/>
                        <a:ext cx="2428875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Derived Fragmentation</a:t>
            </a:r>
            <a:endParaRPr lang="zh-CN" altLang="en-US" sz="3200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Distribute join over union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B462083-68A6-E94D-810E-DC1829F9F4C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65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65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714625"/>
            <a:ext cx="59150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214688"/>
            <a:ext cx="46005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Derived Fragmentation</a:t>
            </a:r>
            <a:endParaRPr lang="zh-CN" altLang="en-US" sz="3200" dirty="0"/>
          </a:p>
        </p:txBody>
      </p:sp>
      <p:sp>
        <p:nvSpPr>
          <p:cNvPr id="675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Remove the useless join (left branch of the tree) to get the best result.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CD01A4B-9DBD-7E44-A547-95380426565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Hybrid Fragmentation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5400"/>
              <a:t>	The </a:t>
            </a:r>
            <a:r>
              <a:rPr lang="en-US" altLang="zh-CN" sz="8800"/>
              <a:t>combination</a:t>
            </a:r>
            <a:r>
              <a:rPr lang="en-US" altLang="zh-CN" sz="5400"/>
              <a:t> of horizontal and vertical fragmentation</a:t>
            </a:r>
            <a:endParaRPr lang="zh-CN" altLang="en-US" sz="54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33D9D9C-4810-934F-8271-89435796CE1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163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EMP is vertically fragmented first, and then horizontally next.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7A1C932-C98A-7F48-B78A-0DAAFAA0EBB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357438" y="3286125"/>
          <a:ext cx="41338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3" name="Equation" r:id="rId3" imgW="2044700" imgH="241300" progId="Equation.DSMT4">
                  <p:embed/>
                </p:oleObj>
              </mc:Choice>
              <mc:Fallback>
                <p:oleObj name="Equation" r:id="rId3" imgW="20447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3286125"/>
                        <a:ext cx="41338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357438" y="4000500"/>
          <a:ext cx="4152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4" name="Equation" r:id="rId5" imgW="2057400" imgH="241300" progId="Equation.DSMT4">
                  <p:embed/>
                </p:oleObj>
              </mc:Choice>
              <mc:Fallback>
                <p:oleObj name="Equation" r:id="rId5" imgW="20574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000500"/>
                        <a:ext cx="41529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2357438" y="4714875"/>
          <a:ext cx="2695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5" name="Equation" r:id="rId7" imgW="1333500" imgH="241300" progId="Equation.DSMT4">
                  <p:embed/>
                </p:oleObj>
              </mc:Choice>
              <mc:Fallback>
                <p:oleObj name="Equation" r:id="rId7" imgW="13335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714875"/>
                        <a:ext cx="26955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"/>
          <p:cNvGraphicFramePr>
            <a:graphicFrameLocks noChangeAspect="1"/>
          </p:cNvGraphicFramePr>
          <p:nvPr/>
        </p:nvGraphicFramePr>
        <p:xfrm>
          <a:off x="2330450" y="5370513"/>
          <a:ext cx="29559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6" name="Equation" r:id="rId9" imgW="1460160" imgH="228600" progId="Equation.DSMT4">
                  <p:embed/>
                </p:oleObj>
              </mc:Choice>
              <mc:Fallback>
                <p:oleObj name="Equation" r:id="rId9" imgW="146016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5370513"/>
                        <a:ext cx="29559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Combine </a:t>
            </a:r>
            <a:r>
              <a:rPr lang="en-US" altLang="zh-CN">
                <a:solidFill>
                  <a:srgbClr val="C00000"/>
                </a:solidFill>
              </a:rPr>
              <a:t>all discussed three rules </a:t>
            </a:r>
            <a:r>
              <a:rPr lang="en-US" altLang="zh-CN"/>
              <a:t>to reduce hybrid fragmentation.</a:t>
            </a:r>
          </a:p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A query on EMP fragmented as above example.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b="1">
                <a:latin typeface="Courier New" charset="0"/>
              </a:rPr>
              <a:t>SELECT	</a:t>
            </a:r>
            <a:r>
              <a:rPr lang="en-US" altLang="zh-CN">
                <a:latin typeface="Courier New" charset="0"/>
              </a:rPr>
              <a:t>ENAME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 		EMP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WHERE		</a:t>
            </a:r>
            <a:r>
              <a:rPr lang="en-US" altLang="zh-CN">
                <a:latin typeface="Courier New" charset="0"/>
              </a:rPr>
              <a:t>ENO=“E5”</a:t>
            </a:r>
            <a:endParaRPr lang="zh-CN" altLang="en-US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3E35B55-C18D-5E4C-BEAD-001F7274C7B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Transformation rules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DD342E1-6E88-984F-AF30-F87E18BD4D1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20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044158"/>
              </p:ext>
            </p:extLst>
          </p:nvPr>
        </p:nvGraphicFramePr>
        <p:xfrm>
          <a:off x="2258046" y="1721767"/>
          <a:ext cx="23431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3" imgW="1079500" imgH="203200" progId="Equation.DSMT4">
                  <p:embed/>
                </p:oleObj>
              </mc:Choice>
              <mc:Fallback>
                <p:oleObj name="Equation" r:id="rId3" imgW="10795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1721767"/>
                        <a:ext cx="23431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497124"/>
              </p:ext>
            </p:extLst>
          </p:nvPr>
        </p:nvGraphicFramePr>
        <p:xfrm>
          <a:off x="2258046" y="2155155"/>
          <a:ext cx="23431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5" imgW="1079500" imgH="203200" progId="Equation.DSMT4">
                  <p:embed/>
                </p:oleObj>
              </mc:Choice>
              <mc:Fallback>
                <p:oleObj name="Equation" r:id="rId5" imgW="10795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2155155"/>
                        <a:ext cx="23431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99503"/>
              </p:ext>
            </p:extLst>
          </p:nvPr>
        </p:nvGraphicFramePr>
        <p:xfrm>
          <a:off x="2258046" y="2583780"/>
          <a:ext cx="40481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7" imgW="1866900" imgH="203200" progId="Equation.DSMT4">
                  <p:embed/>
                </p:oleObj>
              </mc:Choice>
              <mc:Fallback>
                <p:oleObj name="Equation" r:id="rId7" imgW="18669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2583780"/>
                        <a:ext cx="40481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949684"/>
              </p:ext>
            </p:extLst>
          </p:nvPr>
        </p:nvGraphicFramePr>
        <p:xfrm>
          <a:off x="2258046" y="3017167"/>
          <a:ext cx="40195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9" imgW="1854200" imgH="203200" progId="Equation.DSMT4">
                  <p:embed/>
                </p:oleObj>
              </mc:Choice>
              <mc:Fallback>
                <p:oleObj name="Equation" r:id="rId9" imgW="18542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3017167"/>
                        <a:ext cx="40195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57700"/>
              </p:ext>
            </p:extLst>
          </p:nvPr>
        </p:nvGraphicFramePr>
        <p:xfrm>
          <a:off x="2258046" y="3441030"/>
          <a:ext cx="40481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11" imgW="1866900" imgH="203200" progId="Equation.DSMT4">
                  <p:embed/>
                </p:oleObj>
              </mc:Choice>
              <mc:Fallback>
                <p:oleObj name="Equation" r:id="rId11" imgW="18669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3441030"/>
                        <a:ext cx="40481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345484"/>
              </p:ext>
            </p:extLst>
          </p:nvPr>
        </p:nvGraphicFramePr>
        <p:xfrm>
          <a:off x="2258046" y="3869655"/>
          <a:ext cx="48768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13" imgW="2247900" imgH="203200" progId="Equation.DSMT4">
                  <p:embed/>
                </p:oleObj>
              </mc:Choice>
              <mc:Fallback>
                <p:oleObj name="Equation" r:id="rId13" imgW="22479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3869655"/>
                        <a:ext cx="48768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987528"/>
              </p:ext>
            </p:extLst>
          </p:nvPr>
        </p:nvGraphicFramePr>
        <p:xfrm>
          <a:off x="2258046" y="4298280"/>
          <a:ext cx="48768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15" imgW="2247900" imgH="203200" progId="Equation.DSMT4">
                  <p:embed/>
                </p:oleObj>
              </mc:Choice>
              <mc:Fallback>
                <p:oleObj name="Equation" r:id="rId15" imgW="22479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4298280"/>
                        <a:ext cx="48768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384897"/>
              </p:ext>
            </p:extLst>
          </p:nvPr>
        </p:nvGraphicFramePr>
        <p:xfrm>
          <a:off x="2258046" y="4722142"/>
          <a:ext cx="32480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17" imgW="1498600" imgH="203200" progId="Equation.DSMT4">
                  <p:embed/>
                </p:oleObj>
              </mc:Choice>
              <mc:Fallback>
                <p:oleObj name="Equation" r:id="rId17" imgW="14986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4722142"/>
                        <a:ext cx="32480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954334"/>
              </p:ext>
            </p:extLst>
          </p:nvPr>
        </p:nvGraphicFramePr>
        <p:xfrm>
          <a:off x="2258046" y="5150767"/>
          <a:ext cx="32480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19" imgW="1498600" imgH="203200" progId="Equation.DSMT4">
                  <p:embed/>
                </p:oleObj>
              </mc:Choice>
              <mc:Fallback>
                <p:oleObj name="Equation" r:id="rId19" imgW="14986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5150767"/>
                        <a:ext cx="32480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39292"/>
              </p:ext>
            </p:extLst>
          </p:nvPr>
        </p:nvGraphicFramePr>
        <p:xfrm>
          <a:off x="2253283" y="5579392"/>
          <a:ext cx="17907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21" imgW="825500" imgH="203200" progId="Equation.DSMT4">
                  <p:embed/>
                </p:oleObj>
              </mc:Choice>
              <mc:Fallback>
                <p:oleObj name="Equation" r:id="rId21" imgW="825500" imgH="20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283" y="5579392"/>
                        <a:ext cx="17907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TextBox 25"/>
          <p:cNvSpPr txBox="1">
            <a:spLocks noChangeArrowheads="1"/>
          </p:cNvSpPr>
          <p:nvPr/>
        </p:nvSpPr>
        <p:spPr bwMode="auto">
          <a:xfrm>
            <a:off x="1043608" y="172176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1.</a:t>
            </a:r>
            <a:endParaRPr lang="zh-CN" altLang="en-US"/>
          </a:p>
        </p:txBody>
      </p:sp>
      <p:sp>
        <p:nvSpPr>
          <p:cNvPr id="2065" name="TextBox 26"/>
          <p:cNvSpPr txBox="1">
            <a:spLocks noChangeArrowheads="1"/>
          </p:cNvSpPr>
          <p:nvPr/>
        </p:nvSpPr>
        <p:spPr bwMode="auto">
          <a:xfrm>
            <a:off x="1043608" y="213769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2.</a:t>
            </a:r>
            <a:endParaRPr lang="zh-CN" altLang="en-US"/>
          </a:p>
        </p:txBody>
      </p:sp>
      <p:sp>
        <p:nvSpPr>
          <p:cNvPr id="2066" name="TextBox 27"/>
          <p:cNvSpPr txBox="1">
            <a:spLocks noChangeArrowheads="1"/>
          </p:cNvSpPr>
          <p:nvPr/>
        </p:nvSpPr>
        <p:spPr bwMode="auto">
          <a:xfrm>
            <a:off x="1043608" y="256631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3.</a:t>
            </a:r>
            <a:endParaRPr lang="zh-CN" altLang="en-US"/>
          </a:p>
        </p:txBody>
      </p:sp>
      <p:sp>
        <p:nvSpPr>
          <p:cNvPr id="2067" name="TextBox 28"/>
          <p:cNvSpPr txBox="1">
            <a:spLocks noChangeArrowheads="1"/>
          </p:cNvSpPr>
          <p:nvPr/>
        </p:nvSpPr>
        <p:spPr bwMode="auto">
          <a:xfrm>
            <a:off x="1043608" y="300764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4.</a:t>
            </a:r>
            <a:endParaRPr lang="zh-CN" altLang="en-US"/>
          </a:p>
        </p:txBody>
      </p:sp>
      <p:sp>
        <p:nvSpPr>
          <p:cNvPr id="2068" name="TextBox 29"/>
          <p:cNvSpPr txBox="1">
            <a:spLocks noChangeArrowheads="1"/>
          </p:cNvSpPr>
          <p:nvPr/>
        </p:nvSpPr>
        <p:spPr bwMode="auto">
          <a:xfrm>
            <a:off x="1043608" y="343626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5.</a:t>
            </a:r>
            <a:endParaRPr lang="zh-CN" altLang="en-US"/>
          </a:p>
        </p:txBody>
      </p:sp>
      <p:sp>
        <p:nvSpPr>
          <p:cNvPr id="2069" name="TextBox 30"/>
          <p:cNvSpPr txBox="1">
            <a:spLocks noChangeArrowheads="1"/>
          </p:cNvSpPr>
          <p:nvPr/>
        </p:nvSpPr>
        <p:spPr bwMode="auto">
          <a:xfrm>
            <a:off x="1043608" y="386489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6.</a:t>
            </a:r>
            <a:endParaRPr lang="zh-CN" altLang="en-US"/>
          </a:p>
        </p:txBody>
      </p:sp>
      <p:sp>
        <p:nvSpPr>
          <p:cNvPr id="2070" name="TextBox 31"/>
          <p:cNvSpPr txBox="1">
            <a:spLocks noChangeArrowheads="1"/>
          </p:cNvSpPr>
          <p:nvPr/>
        </p:nvSpPr>
        <p:spPr bwMode="auto">
          <a:xfrm>
            <a:off x="1043608" y="429351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7.</a:t>
            </a:r>
            <a:endParaRPr lang="zh-CN" altLang="en-US"/>
          </a:p>
        </p:txBody>
      </p:sp>
      <p:sp>
        <p:nvSpPr>
          <p:cNvPr id="2071" name="TextBox 32"/>
          <p:cNvSpPr txBox="1">
            <a:spLocks noChangeArrowheads="1"/>
          </p:cNvSpPr>
          <p:nvPr/>
        </p:nvSpPr>
        <p:spPr bwMode="auto">
          <a:xfrm>
            <a:off x="1043608" y="472214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8.</a:t>
            </a:r>
            <a:endParaRPr lang="zh-CN" altLang="en-US"/>
          </a:p>
        </p:txBody>
      </p:sp>
      <p:sp>
        <p:nvSpPr>
          <p:cNvPr id="2072" name="TextBox 33"/>
          <p:cNvSpPr txBox="1">
            <a:spLocks noChangeArrowheads="1"/>
          </p:cNvSpPr>
          <p:nvPr/>
        </p:nvSpPr>
        <p:spPr bwMode="auto">
          <a:xfrm>
            <a:off x="1043608" y="515076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9.</a:t>
            </a:r>
            <a:endParaRPr lang="zh-CN" altLang="en-US"/>
          </a:p>
        </p:txBody>
      </p:sp>
      <p:sp>
        <p:nvSpPr>
          <p:cNvPr id="2073" name="TextBox 34"/>
          <p:cNvSpPr txBox="1">
            <a:spLocks noChangeArrowheads="1"/>
          </p:cNvSpPr>
          <p:nvPr/>
        </p:nvSpPr>
        <p:spPr bwMode="auto">
          <a:xfrm>
            <a:off x="1043608" y="557939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10.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2905125"/>
            <a:ext cx="3795712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16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Generic query tree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D28063D-3B9E-C746-8D6A-518BD664E44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By </a:t>
            </a:r>
            <a:r>
              <a:rPr lang="en-US" altLang="zh-CN">
                <a:solidFill>
                  <a:srgbClr val="C00000"/>
                </a:solidFill>
              </a:rPr>
              <a:t>rule 3</a:t>
            </a:r>
            <a:r>
              <a:rPr lang="en-US" altLang="zh-CN"/>
              <a:t>, E3 is eliminated, and by </a:t>
            </a:r>
            <a:r>
              <a:rPr lang="en-US" altLang="zh-CN">
                <a:solidFill>
                  <a:srgbClr val="C00000"/>
                </a:solidFill>
              </a:rPr>
              <a:t>rule 1</a:t>
            </a:r>
            <a:r>
              <a:rPr lang="en-US" altLang="zh-CN"/>
              <a:t>, E1 is eliminated. The reduced query is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55CC032-91D1-5F46-A7F9-1D7229C90BF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27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14688"/>
            <a:ext cx="23241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Conclusions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8AB788F-F17A-9D49-82B1-E65492F8FF7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Conclusions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Decomposition</a:t>
            </a:r>
            <a:r>
              <a:rPr lang="en-US" altLang="zh-CN"/>
              <a:t> generates algebraic queries from calculus queries. </a:t>
            </a:r>
            <a:r>
              <a:rPr lang="en-US" altLang="zh-CN">
                <a:solidFill>
                  <a:srgbClr val="C00000"/>
                </a:solidFill>
              </a:rPr>
              <a:t>Localization</a:t>
            </a:r>
            <a:r>
              <a:rPr lang="en-US" altLang="zh-CN"/>
              <a:t> express algebraic queries on fragments. An algebraic query can be optimized by </a:t>
            </a:r>
            <a:r>
              <a:rPr lang="en-US" altLang="zh-CN">
                <a:solidFill>
                  <a:srgbClr val="C00000"/>
                </a:solidFill>
              </a:rPr>
              <a:t>transformation</a:t>
            </a:r>
            <a:r>
              <a:rPr lang="en-US" altLang="zh-CN"/>
              <a:t>, </a:t>
            </a:r>
            <a:r>
              <a:rPr lang="en-US" altLang="zh-CN">
                <a:solidFill>
                  <a:srgbClr val="C00000"/>
                </a:solidFill>
              </a:rPr>
              <a:t>heuristics</a:t>
            </a:r>
            <a:r>
              <a:rPr lang="en-US" altLang="zh-CN"/>
              <a:t>, and </a:t>
            </a:r>
            <a:r>
              <a:rPr lang="en-US" altLang="zh-CN">
                <a:solidFill>
                  <a:srgbClr val="C00000"/>
                </a:solidFill>
              </a:rPr>
              <a:t>elimination</a:t>
            </a:r>
            <a:r>
              <a:rPr lang="en-US" altLang="zh-CN"/>
              <a:t> of </a:t>
            </a:r>
            <a:r>
              <a:rPr lang="en-US" altLang="zh-CN">
                <a:solidFill>
                  <a:srgbClr val="C00000"/>
                </a:solidFill>
              </a:rPr>
              <a:t>useless operations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AF630DA-CC60-C844-8BB8-B3CED54609A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6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387F151-8B09-4149-B4B6-6BC35029163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 sz="6000"/>
              <a:t>	Let R(A</a:t>
            </a:r>
            <a:r>
              <a:rPr lang="en-US" altLang="zh-CN" sz="6000" baseline="-25000"/>
              <a:t>1</a:t>
            </a:r>
            <a:r>
              <a:rPr lang="en-US" altLang="zh-CN" sz="6000"/>
              <a:t>, A</a:t>
            </a:r>
            <a:r>
              <a:rPr lang="en-US" altLang="zh-CN" sz="6000" baseline="-25000"/>
              <a:t>2</a:t>
            </a:r>
            <a:r>
              <a:rPr lang="en-US" altLang="zh-CN" sz="6000"/>
              <a:t>, …, A</a:t>
            </a:r>
            <a:r>
              <a:rPr lang="en-US" altLang="zh-CN" sz="6000" baseline="-25000"/>
              <a:t>n</a:t>
            </a:r>
            <a:r>
              <a:rPr lang="en-US" altLang="zh-CN" sz="6000"/>
              <a:t>), S(B</a:t>
            </a:r>
            <a:r>
              <a:rPr lang="en-US" altLang="zh-CN" sz="6000" baseline="-25000"/>
              <a:t>1</a:t>
            </a:r>
            <a:r>
              <a:rPr lang="en-US" altLang="zh-CN" sz="6000"/>
              <a:t>, B</a:t>
            </a:r>
            <a:r>
              <a:rPr lang="en-US" altLang="zh-CN" sz="6000" baseline="-25000"/>
              <a:t>2</a:t>
            </a:r>
            <a:r>
              <a:rPr lang="en-US" altLang="zh-CN" sz="6000"/>
              <a:t>, …, B</a:t>
            </a:r>
            <a:r>
              <a:rPr lang="en-US" altLang="zh-CN" sz="6000" baseline="-25000"/>
              <a:t>n</a:t>
            </a:r>
            <a:r>
              <a:rPr lang="en-US" altLang="zh-CN" sz="6000"/>
              <a:t>) , and T be relations</a:t>
            </a:r>
            <a:endParaRPr lang="zh-CN" altLang="en-US" sz="6000"/>
          </a:p>
          <a:p>
            <a:pPr eaLnBrk="1" hangingPunct="1"/>
            <a:endParaRPr lang="zh-CN" altLang="en-US" sz="6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2AE5574-5247-EE4C-AA54-04982B4C184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Commutativity of binary operations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87BD18D-D89A-BA42-8170-96B4D4BB000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174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857500"/>
            <a:ext cx="17811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814513" y="3429000"/>
          <a:ext cx="182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" name="Equation" r:id="rId4" imgW="862477" imgH="177569" progId="Equation.DSMT4">
                  <p:embed/>
                </p:oleObj>
              </mc:Choice>
              <mc:Fallback>
                <p:oleObj name="Equation" r:id="rId4" imgW="862477" imgH="17756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3429000"/>
                        <a:ext cx="1828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071938"/>
            <a:ext cx="166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8" name="Rectangle 5"/>
          <p:cNvSpPr>
            <a:spLocks noChangeArrowheads="1"/>
          </p:cNvSpPr>
          <p:nvPr/>
        </p:nvSpPr>
        <p:spPr bwMode="auto">
          <a:xfrm>
            <a:off x="269875" y="809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7419" name="Rectangle 6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0" name="Rectangle 7"/>
          <p:cNvSpPr>
            <a:spLocks noChangeArrowheads="1"/>
          </p:cNvSpPr>
          <p:nvPr/>
        </p:nvSpPr>
        <p:spPr bwMode="auto">
          <a:xfrm>
            <a:off x="3786188" y="4000500"/>
            <a:ext cx="3060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charset="0"/>
              </a:rPr>
              <a:t>if R and S are compatible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184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Associativity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2F6D299-5E09-4B4A-B932-0ED7063A362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857375" y="2714625"/>
          <a:ext cx="524986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5" name="Equation" r:id="rId3" imgW="1587500" imgH="203200" progId="Equation.DSMT4">
                  <p:embed/>
                </p:oleObj>
              </mc:Choice>
              <mc:Fallback>
                <p:oleObj name="Equation" r:id="rId3" imgW="15875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714625"/>
                        <a:ext cx="5249863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"/>
          <p:cNvGraphicFramePr>
            <a:graphicFrameLocks noChangeAspect="1"/>
          </p:cNvGraphicFramePr>
          <p:nvPr/>
        </p:nvGraphicFramePr>
        <p:xfrm>
          <a:off x="1857375" y="3714750"/>
          <a:ext cx="52149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6" name="Equation" r:id="rId5" imgW="1498600" imgH="203200" progId="Equation.DSMT4">
                  <p:embed/>
                </p:oleObj>
              </mc:Choice>
              <mc:Fallback>
                <p:oleObj name="Equation" r:id="rId5" imgW="1498600" imgH="20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714750"/>
                        <a:ext cx="5214938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1" name="Rectangle 4"/>
          <p:cNvSpPr>
            <a:spLocks noChangeArrowheads="1"/>
          </p:cNvSpPr>
          <p:nvPr/>
        </p:nvSpPr>
        <p:spPr bwMode="auto">
          <a:xfrm>
            <a:off x="0" y="7715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Idempodance of unary operation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DA76A0E-6BA7-D045-8188-59BF26835C7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78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670175"/>
            <a:ext cx="20716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643188"/>
            <a:ext cx="39465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4387850"/>
            <a:ext cx="742632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3" name="Rectangle 4"/>
          <p:cNvSpPr>
            <a:spLocks noChangeArrowheads="1"/>
          </p:cNvSpPr>
          <p:nvPr/>
        </p:nvSpPr>
        <p:spPr bwMode="auto">
          <a:xfrm>
            <a:off x="1357313" y="2643188"/>
            <a:ext cx="60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latin typeface="Times New Roman" charset="0"/>
              </a:rPr>
              <a:t>If </a:t>
            </a:r>
            <a:endParaRPr lang="en-US" altLang="zh-CN" sz="3200"/>
          </a:p>
        </p:txBody>
      </p:sp>
      <p:sp>
        <p:nvSpPr>
          <p:cNvPr id="77834" name="Rectangle 5"/>
          <p:cNvSpPr>
            <a:spLocks noChangeArrowheads="1"/>
          </p:cNvSpPr>
          <p:nvPr/>
        </p:nvSpPr>
        <p:spPr bwMode="auto">
          <a:xfrm>
            <a:off x="4071938" y="2571750"/>
            <a:ext cx="1325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latin typeface="Times New Roman" charset="0"/>
              </a:rPr>
              <a:t>, then </a:t>
            </a:r>
            <a:endParaRPr lang="en-US" altLang="zh-CN" sz="3200"/>
          </a:p>
        </p:txBody>
      </p:sp>
      <p:sp>
        <p:nvSpPr>
          <p:cNvPr id="77835" name="Rectangle 6"/>
          <p:cNvSpPr>
            <a:spLocks noChangeArrowheads="1"/>
          </p:cNvSpPr>
          <p:nvPr/>
        </p:nvSpPr>
        <p:spPr bwMode="auto">
          <a:xfrm>
            <a:off x="1357313" y="3143250"/>
            <a:ext cx="599757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zh-CN" sz="3600">
              <a:latin typeface="Times New Roman" charset="0"/>
            </a:endParaRPr>
          </a:p>
          <a:p>
            <a:pPr eaLnBrk="1" hangingPunct="1"/>
            <a:r>
              <a:rPr lang="en-US" altLang="zh-CN" sz="3600">
                <a:latin typeface="Times New Roman" charset="0"/>
              </a:rPr>
              <a:t>If </a:t>
            </a:r>
            <a:r>
              <a:rPr lang="en-US" altLang="zh-CN" sz="3600" baseline="-30000">
                <a:latin typeface="Times New Roman" charset="0"/>
              </a:rPr>
              <a:t>i</a:t>
            </a:r>
            <a:r>
              <a:rPr lang="en-US" altLang="zh-CN" sz="3600">
                <a:latin typeface="Times New Roman" charset="0"/>
              </a:rPr>
              <a:t>(A</a:t>
            </a:r>
            <a:r>
              <a:rPr lang="en-US" altLang="zh-CN" sz="3600" baseline="-30000">
                <a:latin typeface="Times New Roman" charset="0"/>
              </a:rPr>
              <a:t>i</a:t>
            </a:r>
            <a:r>
              <a:rPr lang="en-US" altLang="zh-CN" sz="3600">
                <a:latin typeface="Times New Roman" charset="0"/>
              </a:rPr>
              <a:t>) is a predicate on R, then</a:t>
            </a:r>
            <a:endParaRPr lang="en-US" altLang="zh-CN" sz="1400">
              <a:latin typeface="Times New Roman" charset="0"/>
            </a:endParaRPr>
          </a:p>
          <a:p>
            <a:r>
              <a:rPr lang="en-US" altLang="zh-CN" sz="1400">
                <a:latin typeface="Times New Roman" charset="0"/>
              </a:rPr>
              <a:t>	</a:t>
            </a:r>
            <a:endParaRPr lang="en-US" altLang="zh-CN" sz="3200"/>
          </a:p>
        </p:txBody>
      </p:sp>
      <p:sp>
        <p:nvSpPr>
          <p:cNvPr id="77836" name="Rectangle 7"/>
          <p:cNvSpPr>
            <a:spLocks noChangeArrowheads="1"/>
          </p:cNvSpPr>
          <p:nvPr/>
        </p:nvSpPr>
        <p:spPr bwMode="auto">
          <a:xfrm>
            <a:off x="1357313" y="4291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1100"/>
              <a:t> 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Commuting </a:t>
            </a:r>
            <a:r>
              <a:rPr lang="el-GR" altLang="zh-CN">
                <a:latin typeface="Times New Roman" charset="0"/>
              </a:rPr>
              <a:t>σ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/>
              <a:t>with </a:t>
            </a:r>
            <a:r>
              <a:rPr lang="el-GR" altLang="zh-CN">
                <a:latin typeface="Times New Roman" charset="0"/>
              </a:rPr>
              <a:t>π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F1C7B36-4CDF-A147-A67C-3DCFAB023C0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88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2214563"/>
            <a:ext cx="738663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3071813"/>
            <a:ext cx="235743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3714750"/>
            <a:ext cx="37449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8" name="Rectangle 5"/>
          <p:cNvSpPr>
            <a:spLocks noChangeArrowheads="1"/>
          </p:cNvSpPr>
          <p:nvPr/>
        </p:nvSpPr>
        <p:spPr bwMode="auto">
          <a:xfrm>
            <a:off x="1357313" y="3000375"/>
            <a:ext cx="730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987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If</a:t>
            </a:r>
            <a:endParaRPr lang="en-US" altLang="zh-CN" sz="2800"/>
          </a:p>
        </p:txBody>
      </p:sp>
      <p:sp>
        <p:nvSpPr>
          <p:cNvPr id="78859" name="Rectangle 6"/>
          <p:cNvSpPr>
            <a:spLocks noChangeArrowheads="1"/>
          </p:cNvSpPr>
          <p:nvPr/>
        </p:nvSpPr>
        <p:spPr bwMode="auto">
          <a:xfrm>
            <a:off x="4251325" y="3000375"/>
            <a:ext cx="48926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987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then the right hand side is </a:t>
            </a:r>
            <a:endParaRPr lang="en-US" altLang="zh-CN" sz="1600"/>
          </a:p>
          <a:p>
            <a:r>
              <a:rPr lang="en-US" altLang="zh-CN" sz="1200">
                <a:latin typeface="Times New Roman" charset="0"/>
              </a:rPr>
              <a:t>		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Objective</a:t>
            </a:r>
          </a:p>
          <a:p>
            <a:pPr lvl="1" eaLnBrk="1" hangingPunct="1"/>
            <a:r>
              <a:rPr lang="en-US" altLang="zh-CN"/>
              <a:t>reject </a:t>
            </a:r>
            <a:r>
              <a:rPr lang="en-US" altLang="zh-CN">
                <a:solidFill>
                  <a:srgbClr val="C00000"/>
                </a:solidFill>
              </a:rPr>
              <a:t>type incorrect </a:t>
            </a:r>
            <a:r>
              <a:rPr lang="en-US" altLang="zh-CN"/>
              <a:t>or semantically incorrect queries.</a:t>
            </a:r>
            <a:endParaRPr lang="zh-CN" altLang="en-US"/>
          </a:p>
          <a:p>
            <a:pPr eaLnBrk="1" hangingPunct="1"/>
            <a:r>
              <a:rPr lang="en-US" altLang="zh-CN"/>
              <a:t> Type incorrect</a:t>
            </a:r>
          </a:p>
          <a:p>
            <a:pPr lvl="1" eaLnBrk="1" hangingPunct="1"/>
            <a:r>
              <a:rPr lang="en-US" altLang="zh-CN"/>
              <a:t>undefined relation, attribute, wrong type mapping etc.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313DC65-A290-154F-9D9E-B86DD0511CD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1946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Commuting </a:t>
            </a:r>
            <a:r>
              <a:rPr lang="el-GR" altLang="zh-CN">
                <a:latin typeface="Times New Roman" charset="0"/>
              </a:rPr>
              <a:t>σ</a:t>
            </a:r>
            <a:r>
              <a:rPr lang="en-US" altLang="zh-CN"/>
              <a:t> with binary operations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6A7B5B3-5B69-3643-BE00-9B67B9CF7AB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9464" name="Rectangle 11"/>
          <p:cNvSpPr>
            <a:spLocks noChangeArrowheads="1"/>
          </p:cNvSpPr>
          <p:nvPr/>
        </p:nvSpPr>
        <p:spPr bwMode="auto">
          <a:xfrm>
            <a:off x="1857375" y="2357438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Let </a:t>
            </a:r>
            <a:endParaRPr lang="en-US" altLang="zh-CN" sz="2800"/>
          </a:p>
        </p:txBody>
      </p:sp>
      <p:graphicFrame>
        <p:nvGraphicFramePr>
          <p:cNvPr id="19458" name="Object 10"/>
          <p:cNvGraphicFramePr>
            <a:graphicFrameLocks noChangeAspect="1"/>
          </p:cNvGraphicFramePr>
          <p:nvPr/>
        </p:nvGraphicFramePr>
        <p:xfrm>
          <a:off x="2571750" y="2428875"/>
          <a:ext cx="3706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4" name="Equation" r:id="rId3" imgW="1524000" imgH="241300" progId="Equation.DSMT4">
                  <p:embed/>
                </p:oleObj>
              </mc:Choice>
              <mc:Fallback>
                <p:oleObj name="Equation" r:id="rId3" imgW="15240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428875"/>
                        <a:ext cx="37068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12"/>
          <p:cNvSpPr>
            <a:spLocks noChangeArrowheads="1"/>
          </p:cNvSpPr>
          <p:nvPr/>
        </p:nvSpPr>
        <p:spPr bwMode="auto">
          <a:xfrm>
            <a:off x="1785938" y="2928938"/>
            <a:ext cx="678656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 be a predicate, R and T are defined on same schema</a:t>
            </a:r>
            <a:endParaRPr lang="en-US" altLang="zh-CN" sz="2800"/>
          </a:p>
        </p:txBody>
      </p:sp>
      <p:pic>
        <p:nvPicPr>
          <p:cNvPr id="19466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143375"/>
            <a:ext cx="31432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59" name="Object 14"/>
          <p:cNvGraphicFramePr>
            <a:graphicFrameLocks noChangeAspect="1"/>
          </p:cNvGraphicFramePr>
          <p:nvPr/>
        </p:nvGraphicFramePr>
        <p:xfrm>
          <a:off x="1857375" y="4643438"/>
          <a:ext cx="4733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5" name="Equation" r:id="rId6" imgW="2692400" imgH="254000" progId="Equation.DSMT4">
                  <p:embed/>
                </p:oleObj>
              </mc:Choice>
              <mc:Fallback>
                <p:oleObj name="Equation" r:id="rId6" imgW="2692400" imgH="254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643438"/>
                        <a:ext cx="47339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5286375"/>
            <a:ext cx="4419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8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9" name="Rectangle 17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0" name="Rectangle 18"/>
          <p:cNvSpPr>
            <a:spLocks noChangeArrowheads="1"/>
          </p:cNvSpPr>
          <p:nvPr/>
        </p:nvSpPr>
        <p:spPr bwMode="auto">
          <a:xfrm>
            <a:off x="0" y="17907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Commuting </a:t>
            </a:r>
            <a:r>
              <a:rPr lang="el-GR" altLang="zh-CN">
                <a:latin typeface="Times New Roman" charset="0"/>
              </a:rPr>
              <a:t>π</a:t>
            </a:r>
            <a:r>
              <a:rPr lang="en-US" altLang="zh-CN"/>
              <a:t> with binary operations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274044E-6B5D-AE44-8F73-285102AE4F8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987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428875"/>
            <a:ext cx="638175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E.g.:  Select * from R where R.A =3			</a:t>
            </a:r>
            <a:r>
              <a:rPr lang="en-US" altLang="x-none" dirty="0">
                <a:sym typeface="ZapfDingbats" charset="0"/>
              </a:rPr>
              <a:t></a:t>
            </a:r>
            <a:r>
              <a:rPr lang="en-US" altLang="x-none" dirty="0"/>
              <a:t> R does not have “A” attribute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35100" y="2660848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en-US" altLang="zh-CN" dirty="0" smtClean="0"/>
              <a:t>Example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600" b="1" dirty="0" smtClean="0">
                <a:solidFill>
                  <a:schemeClr val="accent1"/>
                </a:solidFill>
                <a:latin typeface="Courier New" charset="0"/>
              </a:rPr>
              <a:t>SELECT</a:t>
            </a:r>
            <a:r>
              <a:rPr lang="en-US" altLang="zh-CN" sz="3600" dirty="0" smtClean="0">
                <a:latin typeface="Courier New" charset="0"/>
              </a:rPr>
              <a:t>	</a:t>
            </a:r>
            <a:r>
              <a:rPr lang="en-US" altLang="zh-CN" sz="3600" dirty="0" smtClean="0">
                <a:solidFill>
                  <a:srgbClr val="C00000"/>
                </a:solidFill>
                <a:latin typeface="Courier New" charset="0"/>
              </a:rPr>
              <a:t>E#</a:t>
            </a:r>
            <a:r>
              <a:rPr lang="en-US" altLang="zh-CN" sz="3600" dirty="0" smtClean="0">
                <a:latin typeface="Courier New" charset="0"/>
              </a:rPr>
              <a:t> 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600" b="1" dirty="0" smtClean="0">
                <a:solidFill>
                  <a:schemeClr val="accent1"/>
                </a:solidFill>
                <a:latin typeface="Courier New" charset="0"/>
              </a:rPr>
              <a:t>FROM</a:t>
            </a:r>
            <a:r>
              <a:rPr lang="en-US" altLang="zh-CN" sz="3600" dirty="0" smtClean="0">
                <a:latin typeface="Courier New" charset="0"/>
              </a:rPr>
              <a:t>		EMP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600" b="1" dirty="0" smtClean="0">
                <a:solidFill>
                  <a:schemeClr val="accent1"/>
                </a:solidFill>
                <a:latin typeface="Courier New" charset="0"/>
              </a:rPr>
              <a:t>WHERE</a:t>
            </a:r>
            <a:r>
              <a:rPr lang="en-US" altLang="zh-CN" sz="3600" dirty="0" smtClean="0">
                <a:latin typeface="Courier New" charset="0"/>
              </a:rPr>
              <a:t>	</a:t>
            </a:r>
            <a:r>
              <a:rPr lang="en-US" altLang="zh-CN" sz="3600" dirty="0" smtClean="0">
                <a:solidFill>
                  <a:srgbClr val="C00000"/>
                </a:solidFill>
                <a:latin typeface="Courier New" charset="0"/>
              </a:rPr>
              <a:t>ENAME&gt;200</a:t>
            </a:r>
            <a:endParaRPr lang="en-US" altLang="zh-CN" sz="4400" dirty="0" smtClean="0">
              <a:solidFill>
                <a:srgbClr val="C00000"/>
              </a:solidFill>
              <a:latin typeface="Courier New" charset="0"/>
            </a:endParaRPr>
          </a:p>
          <a:p>
            <a:pPr lvl="1" eaLnBrk="1" hangingPunct="1">
              <a:buFont typeface="Verdana" charset="0"/>
              <a:buNone/>
            </a:pPr>
            <a:endParaRPr lang="zh-CN" alt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6286500" y="2792909"/>
            <a:ext cx="2428875" cy="150018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8425"/>
              <a:gd name="adj6" fmla="val -4980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C00000"/>
                </a:solidFill>
              </a:rPr>
              <a:t>! Undefined attribute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6357938" y="4725144"/>
            <a:ext cx="2428875" cy="15001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93"/>
              <a:gd name="adj6" fmla="val -1998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C00000"/>
                </a:solidFill>
              </a:rPr>
              <a:t>! Type mismatch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2316</TotalTime>
  <Words>1419</Words>
  <Application>Microsoft Macintosh PowerPoint</Application>
  <PresentationFormat>On-screen Show (4:3)</PresentationFormat>
  <Paragraphs>560</Paragraphs>
  <Slides>81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9" baseType="lpstr">
      <vt:lpstr>Calibri</vt:lpstr>
      <vt:lpstr>Cambria Math</vt:lpstr>
      <vt:lpstr>Courier New</vt:lpstr>
      <vt:lpstr>Gill Sans MT</vt:lpstr>
      <vt:lpstr>ＭＳ Ｐゴシック</vt:lpstr>
      <vt:lpstr>MS Reference 1</vt:lpstr>
      <vt:lpstr>Symbol</vt:lpstr>
      <vt:lpstr>Tahoma</vt:lpstr>
      <vt:lpstr>Times New Roman</vt:lpstr>
      <vt:lpstr>Verdana</vt:lpstr>
      <vt:lpstr>Wingdings 2</vt:lpstr>
      <vt:lpstr>ZapfDingbats</vt:lpstr>
      <vt:lpstr>华文中宋</vt:lpstr>
      <vt:lpstr>宋体</vt:lpstr>
      <vt:lpstr>Arial</vt:lpstr>
      <vt:lpstr>Solstice</vt:lpstr>
      <vt:lpstr>Equation</vt:lpstr>
      <vt:lpstr>公式</vt:lpstr>
      <vt:lpstr>Distributed Database Systems</vt:lpstr>
      <vt:lpstr>PowerPoint Presentation</vt:lpstr>
      <vt:lpstr>Query Decomposition</vt:lpstr>
      <vt:lpstr>Overview of Query Decomposition</vt:lpstr>
      <vt:lpstr>Normalization</vt:lpstr>
      <vt:lpstr>Example</vt:lpstr>
      <vt:lpstr>Transformation rules</vt:lpstr>
      <vt:lpstr>Analysis</vt:lpstr>
      <vt:lpstr>Example</vt:lpstr>
      <vt:lpstr>Semantically incorrect</vt:lpstr>
      <vt:lpstr>Tool of analysis</vt:lpstr>
      <vt:lpstr>Tool of analysis</vt:lpstr>
      <vt:lpstr>Tool of analysis</vt:lpstr>
      <vt:lpstr>Tool of analysis</vt:lpstr>
      <vt:lpstr>Tool of analysis</vt:lpstr>
      <vt:lpstr>Tool of analysis</vt:lpstr>
      <vt:lpstr>Tool of analysis</vt:lpstr>
      <vt:lpstr>Elimination of Redundancy</vt:lpstr>
      <vt:lpstr>Rules for Elimination of Redundancy</vt:lpstr>
      <vt:lpstr>Exercise</vt:lpstr>
      <vt:lpstr>Rewriting</vt:lpstr>
      <vt:lpstr>Rewriting</vt:lpstr>
      <vt:lpstr>Rewriting</vt:lpstr>
      <vt:lpstr>Rewriting Example</vt:lpstr>
      <vt:lpstr>Rewriting Example</vt:lpstr>
      <vt:lpstr>Rewriting rules for optimization</vt:lpstr>
      <vt:lpstr>Rewriting rules for optimization</vt:lpstr>
      <vt:lpstr>Rewriting rules for optimization</vt:lpstr>
      <vt:lpstr>Localization of Distributed Data</vt:lpstr>
      <vt:lpstr>Decomposition VS. Localization</vt:lpstr>
      <vt:lpstr>Localization of Distributed Data</vt:lpstr>
      <vt:lpstr>Localization Example A</vt:lpstr>
      <vt:lpstr>Localization Example A</vt:lpstr>
      <vt:lpstr>Localization Example A</vt:lpstr>
      <vt:lpstr>Localization Example A</vt:lpstr>
      <vt:lpstr>Reduction for Primary Horizontal Fragmentation</vt:lpstr>
      <vt:lpstr>Reduction for Primary Horizontal Fragmentation</vt:lpstr>
      <vt:lpstr>Exercise: Reduction for Primary Horizontal Fragmentation</vt:lpstr>
      <vt:lpstr>Exercise: Reduction for Primary Horizontal Fragmentation</vt:lpstr>
      <vt:lpstr>Exercise: Reduction for Primary Horizontal Fragmentation</vt:lpstr>
      <vt:lpstr>Exercise: Reduction for Primary Horizontal Fragmentation</vt:lpstr>
      <vt:lpstr>Localization Example B</vt:lpstr>
      <vt:lpstr>Localization Example B</vt:lpstr>
      <vt:lpstr>PowerPoint Presentation</vt:lpstr>
      <vt:lpstr>Localization Example B</vt:lpstr>
      <vt:lpstr>Reduction for Primary Horizontal Fragmentation</vt:lpstr>
      <vt:lpstr>Exercise: Reduction for Primary Horizontal Fragmentation</vt:lpstr>
      <vt:lpstr>Exercise: Reduction for Primary Horizontal Fragmentation</vt:lpstr>
      <vt:lpstr>Exercise: Reduction for Primary Horizontal Fragmentation</vt:lpstr>
      <vt:lpstr>Localization Example C</vt:lpstr>
      <vt:lpstr>Localization Example C</vt:lpstr>
      <vt:lpstr>Localization Example C</vt:lpstr>
      <vt:lpstr>Localization Example C</vt:lpstr>
      <vt:lpstr>Reduction for Vertical Fragmentation</vt:lpstr>
      <vt:lpstr>Reduction for Vertical Fragmentation</vt:lpstr>
      <vt:lpstr>Exercise: Reduction for Vertical Fragmentation</vt:lpstr>
      <vt:lpstr>Exercise: Reduction for Vertical Fragmentation</vt:lpstr>
      <vt:lpstr>Exercise: Reduction for Vertical Fragmentation</vt:lpstr>
      <vt:lpstr>Exercise: Reduction for Vertical Fragmentation</vt:lpstr>
      <vt:lpstr>Reduction for Derived Fragmentation</vt:lpstr>
      <vt:lpstr>Reduction for Derived Fragmentation</vt:lpstr>
      <vt:lpstr>Reduction for Derived Fragmentation</vt:lpstr>
      <vt:lpstr>Reduction for Derived Fragmentation</vt:lpstr>
      <vt:lpstr>Reduction for Derived Fragmentation</vt:lpstr>
      <vt:lpstr>Reduction for Derived Fragmentation</vt:lpstr>
      <vt:lpstr>Reduction for Derived Fragmentation</vt:lpstr>
      <vt:lpstr>Reduction for Hybrid Fragmentation</vt:lpstr>
      <vt:lpstr>Reduction for Hybrid Fragmentation</vt:lpstr>
      <vt:lpstr>Reduction for Hybrid Fragmentation</vt:lpstr>
      <vt:lpstr>Reduction for Hybrid Fragmentation</vt:lpstr>
      <vt:lpstr>Reduction for Hybrid Fragmentation</vt:lpstr>
      <vt:lpstr>Conclusions</vt:lpstr>
      <vt:lpstr>Conclusions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 举</cp:lastModifiedBy>
  <cp:revision>519</cp:revision>
  <dcterms:created xsi:type="dcterms:W3CDTF">2007-09-19T09:41:51Z</dcterms:created>
  <dcterms:modified xsi:type="dcterms:W3CDTF">2020-10-14T09:59:29Z</dcterms:modified>
</cp:coreProperties>
</file>