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2"/>
  </p:notesMasterIdLst>
  <p:handoutMasterIdLst>
    <p:handoutMasterId r:id="rId73"/>
  </p:handoutMasterIdLst>
  <p:sldIdLst>
    <p:sldId id="256" r:id="rId2"/>
    <p:sldId id="603" r:id="rId3"/>
    <p:sldId id="604" r:id="rId4"/>
    <p:sldId id="605" r:id="rId5"/>
    <p:sldId id="606" r:id="rId6"/>
    <p:sldId id="561" r:id="rId7"/>
    <p:sldId id="559" r:id="rId8"/>
    <p:sldId id="560" r:id="rId9"/>
    <p:sldId id="558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4" r:id="rId19"/>
    <p:sldId id="570" r:id="rId20"/>
    <p:sldId id="571" r:id="rId21"/>
    <p:sldId id="572" r:id="rId22"/>
    <p:sldId id="576" r:id="rId23"/>
    <p:sldId id="577" r:id="rId24"/>
    <p:sldId id="578" r:id="rId25"/>
    <p:sldId id="579" r:id="rId26"/>
    <p:sldId id="610" r:id="rId27"/>
    <p:sldId id="611" r:id="rId28"/>
    <p:sldId id="613" r:id="rId29"/>
    <p:sldId id="612" r:id="rId30"/>
    <p:sldId id="614" r:id="rId31"/>
    <p:sldId id="615" r:id="rId32"/>
    <p:sldId id="616" r:id="rId33"/>
    <p:sldId id="581" r:id="rId34"/>
    <p:sldId id="580" r:id="rId35"/>
    <p:sldId id="582" r:id="rId36"/>
    <p:sldId id="583" r:id="rId37"/>
    <p:sldId id="584" r:id="rId38"/>
    <p:sldId id="609" r:id="rId39"/>
    <p:sldId id="585" r:id="rId40"/>
    <p:sldId id="592" r:id="rId41"/>
    <p:sldId id="586" r:id="rId42"/>
    <p:sldId id="587" r:id="rId43"/>
    <p:sldId id="588" r:id="rId44"/>
    <p:sldId id="617" r:id="rId45"/>
    <p:sldId id="618" r:id="rId46"/>
    <p:sldId id="619" r:id="rId47"/>
    <p:sldId id="620" r:id="rId48"/>
    <p:sldId id="621" r:id="rId49"/>
    <p:sldId id="589" r:id="rId50"/>
    <p:sldId id="623" r:id="rId51"/>
    <p:sldId id="624" r:id="rId52"/>
    <p:sldId id="591" r:id="rId53"/>
    <p:sldId id="590" r:id="rId54"/>
    <p:sldId id="593" r:id="rId55"/>
    <p:sldId id="594" r:id="rId56"/>
    <p:sldId id="595" r:id="rId57"/>
    <p:sldId id="596" r:id="rId58"/>
    <p:sldId id="598" r:id="rId59"/>
    <p:sldId id="597" r:id="rId60"/>
    <p:sldId id="599" r:id="rId61"/>
    <p:sldId id="600" r:id="rId62"/>
    <p:sldId id="601" r:id="rId63"/>
    <p:sldId id="625" r:id="rId64"/>
    <p:sldId id="626" r:id="rId65"/>
    <p:sldId id="627" r:id="rId66"/>
    <p:sldId id="628" r:id="rId67"/>
    <p:sldId id="629" r:id="rId68"/>
    <p:sldId id="630" r:id="rId69"/>
    <p:sldId id="631" r:id="rId70"/>
    <p:sldId id="632" r:id="rId7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02" autoAdjust="0"/>
    <p:restoredTop sz="96851" autoAdjust="0"/>
  </p:normalViewPr>
  <p:slideViewPr>
    <p:cSldViewPr>
      <p:cViewPr varScale="1">
        <p:scale>
          <a:sx n="95" d="100"/>
          <a:sy n="95" d="100"/>
        </p:scale>
        <p:origin x="1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50ED05-E765-5A43-BC44-9726167F9935}" type="datetimeFigureOut">
              <a:rPr lang="en-US"/>
              <a:pPr>
                <a:defRPr/>
              </a:pPr>
              <a:t>11/26/19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E58E21-FB34-DE44-B651-9E77E0FC69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6C395BD-D1EC-AA4A-9321-448F5C5D754E}" type="datetimeFigureOut">
              <a:rPr lang="zh-CN" altLang="en-US"/>
              <a:pPr>
                <a:defRPr/>
              </a:pPr>
              <a:t>2019/11/26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pPr>
              <a:defRPr/>
            </a:pPr>
            <a:fld id="{58C99FFB-B219-CF4E-A4A3-87DC3B8C54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B9EC55F9-139B-4149-8CC3-F8D65AF265B8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C99FFB-B219-CF4E-A4A3-87DC3B8C54F5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3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400D5AD-3190-2D45-B12D-B62AC466A547}" type="datetime5">
              <a:rPr lang="en-SG" altLang="zh-CN" smtClean="0"/>
              <a:t>26-Nov-19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828FE-E2C1-4145-A145-FF99B07D26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0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B3E00-1D0F-F642-9FE2-832D47692761}" type="datetime5">
              <a:rPr lang="en-SG" altLang="zh-CN" smtClean="0"/>
              <a:t>26-Nov-19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D458F-1C12-5F4A-AB96-1412B01CF2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6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E53D3-3E15-D24D-B9DF-1A304B83154B}" type="datetime5">
              <a:rPr lang="en-SG" altLang="zh-CN" smtClean="0"/>
              <a:t>26-Nov-19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76C56-F8DA-BF4B-A9BF-ED7F121D11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22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5D77F-D2F8-F748-AA66-FBE2CAFB2F88}" type="datetime5">
              <a:rPr lang="en-SG" altLang="zh-CN" smtClean="0"/>
              <a:t>26-Nov-19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39BD9-4C27-2345-99BB-5F50A51699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17EAEC9-1B07-644C-B8F9-461D16761E24}" type="datetime5">
              <a:rPr lang="en-SG" altLang="zh-CN" smtClean="0"/>
              <a:t>26-Nov-19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DE462-93A3-E443-9E12-629E66F98E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1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F5DB4-B0BC-CD4C-8500-F67F9D146CA2}" type="datetime5">
              <a:rPr lang="en-SG" altLang="zh-CN" smtClean="0"/>
              <a:t>26-Nov-19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1DF6-9F19-0B47-B034-7E5CD8818E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7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AFB623B-4CDE-BE48-A21E-0B941160BA7B}" type="datetime5">
              <a:rPr lang="en-SG" altLang="zh-CN" smtClean="0"/>
              <a:t>26-Nov-19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59F72-CD2B-964A-B6F3-4D0BCC6C9E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72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25BA1-F661-7146-82EB-6DE5B77C68B3}" type="datetime5">
              <a:rPr lang="en-SG" altLang="zh-CN" smtClean="0"/>
              <a:t>26-Nov-19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867B2-EE95-C547-8341-AF7BC39C56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4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495C74-3BAB-244C-923A-4A5689831C5D}" type="datetime5">
              <a:rPr lang="en-SG" altLang="zh-CN" smtClean="0"/>
              <a:t>26-Nov-19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97C61-21D1-4942-99DC-23C9EAEA03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B28BA75-4699-EB45-8205-4FEC28EDE7D1}" type="datetime5">
              <a:rPr lang="en-SG" altLang="zh-CN" smtClean="0"/>
              <a:t>26-Nov-19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CC799-0251-F14E-9E0D-E0B6464DE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EC7F65-5A50-4842-96CE-6A851C71A346}" type="datetime5">
              <a:rPr lang="en-SG" altLang="zh-CN" smtClean="0"/>
              <a:t>26-Nov-19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AACE1-625D-6845-9C9A-A4969A421E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75B8DA1-4CAE-BD4D-8E33-783A4C308E03}" type="datetime5">
              <a:rPr lang="en-SG" altLang="zh-CN" smtClean="0"/>
              <a:t>26-Nov-19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1DD663C7-0FC3-FA4B-ACAD-A90C1E1D1F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9" r:id="rId2"/>
    <p:sldLayoutId id="2147483805" r:id="rId3"/>
    <p:sldLayoutId id="2147483800" r:id="rId4"/>
    <p:sldLayoutId id="2147483806" r:id="rId5"/>
    <p:sldLayoutId id="2147483801" r:id="rId6"/>
    <p:sldLayoutId id="2147483807" r:id="rId7"/>
    <p:sldLayoutId id="2147483808" r:id="rId8"/>
    <p:sldLayoutId id="2147483809" r:id="rId9"/>
    <p:sldLayoutId id="2147483802" r:id="rId10"/>
    <p:sldLayoutId id="214748380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 smtClean="0"/>
              <a:t>Autumn</a:t>
            </a:r>
            <a:r>
              <a:rPr lang="en-US" altLang="zh-CN" sz="2800" smtClean="0"/>
              <a:t>, 2019</a:t>
            </a:r>
            <a:endParaRPr lang="zh-CN" altLang="en-US" sz="2800" dirty="0"/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Chapter 11 – Part 2 of 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Concurrency Control</a:t>
            </a:r>
            <a:endParaRPr lang="zh-CN" altLang="en-US" sz="6000"/>
          </a:p>
        </p:txBody>
      </p:sp>
      <p:sp>
        <p:nvSpPr>
          <p:cNvPr id="1536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33E14-BD7F-7D4B-919A-92A1317784A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LM receives DB operations and associated information (transaction ID etc.) from the TM, or a message from the data processor.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B47C90-342C-C446-B61B-2E6D19EE327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charset="0"/>
              <a:buAutoNum type="arabicPeriod" startAt="2"/>
            </a:pPr>
            <a:r>
              <a:rPr lang="en-US" altLang="zh-CN" sz="2800"/>
              <a:t>For a message from the TM, LM checks if the lu which contains the required data item is locked:</a:t>
            </a:r>
          </a:p>
          <a:p>
            <a:pPr marL="871538" lvl="1" indent="-514350" eaLnBrk="1" hangingPunct="1">
              <a:buFont typeface="Arial" charset="0"/>
              <a:buChar char="•"/>
            </a:pPr>
            <a:r>
              <a:rPr lang="en-US" altLang="zh-CN" sz="2400"/>
              <a:t>If so, and the locking mode is </a:t>
            </a:r>
            <a:r>
              <a:rPr lang="en-US" altLang="zh-CN" sz="2400">
                <a:solidFill>
                  <a:srgbClr val="C00000"/>
                </a:solidFill>
              </a:rPr>
              <a:t>incompatible</a:t>
            </a:r>
            <a:r>
              <a:rPr lang="en-US" altLang="zh-CN" sz="2400"/>
              <a:t>, then</a:t>
            </a:r>
            <a:br>
              <a:rPr lang="en-US" altLang="zh-CN" sz="2400"/>
            </a:br>
            <a:r>
              <a:rPr lang="en-US" altLang="zh-CN" sz="2400"/>
              <a:t>put the current operation on queue;</a:t>
            </a:r>
          </a:p>
          <a:p>
            <a:pPr marL="871538" lvl="1" indent="-514350" eaLnBrk="1" hangingPunct="1">
              <a:buFont typeface="Arial" charset="0"/>
              <a:buChar char="•"/>
            </a:pPr>
            <a:r>
              <a:rPr lang="en-US" altLang="zh-CN" sz="2400"/>
              <a:t>Otherwise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the lock is set in an </a:t>
            </a:r>
            <a:r>
              <a:rPr lang="en-US" altLang="zh-CN">
                <a:solidFill>
                  <a:srgbClr val="C00000"/>
                </a:solidFill>
              </a:rPr>
              <a:t>appropriate mode</a:t>
            </a:r>
            <a:r>
              <a:rPr lang="en-US" altLang="zh-CN"/>
              <a:t>, and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database operation is passed onto the data processor, and then</a:t>
            </a:r>
          </a:p>
          <a:p>
            <a:pPr marL="1117600" lvl="2" indent="-514350" eaLnBrk="1" hangingPunct="1">
              <a:buFont typeface="Gill Sans MT" charset="0"/>
              <a:buAutoNum type="romanUcPeriod"/>
            </a:pPr>
            <a:r>
              <a:rPr lang="en-US" altLang="zh-CN"/>
              <a:t>wait for messages from the data processor.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795034-7E1E-C646-B652-0F3E3A73449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+mj-lt"/>
              <a:buAutoNum type="arabicPeriod" startAt="3"/>
              <a:defRPr/>
            </a:pPr>
            <a:r>
              <a:rPr lang="en-US" dirty="0" smtClean="0"/>
              <a:t>Upon the receive of a message from the data processor:</a:t>
            </a:r>
          </a:p>
          <a:p>
            <a:pPr marL="928688" lvl="1" indent="-571500" eaLnBrk="1" hangingPunct="1">
              <a:buFont typeface="+mj-lt"/>
              <a:buAutoNum type="romanUcPeriod"/>
              <a:defRPr/>
            </a:pPr>
            <a:r>
              <a:rPr lang="en-US" dirty="0" smtClean="0"/>
              <a:t>Release the lock on </a:t>
            </a:r>
            <a:r>
              <a:rPr lang="en-US" dirty="0" err="1" smtClean="0"/>
              <a:t>lu</a:t>
            </a:r>
            <a:r>
              <a:rPr lang="en-US" dirty="0" smtClean="0"/>
              <a:t>;</a:t>
            </a:r>
          </a:p>
          <a:p>
            <a:pPr marL="928688" lvl="1" indent="-571500" eaLnBrk="1" hangingPunct="1">
              <a:buFont typeface="+mj-lt"/>
              <a:buAutoNum type="romanUcPeriod"/>
              <a:defRPr/>
            </a:pPr>
            <a:r>
              <a:rPr lang="en-US" dirty="0" smtClean="0"/>
              <a:t>check if there are more locks on </a:t>
            </a:r>
            <a:r>
              <a:rPr lang="en-US" dirty="0" err="1" smtClean="0"/>
              <a:t>lu</a:t>
            </a:r>
            <a:r>
              <a:rPr lang="en-US" dirty="0" smtClean="0"/>
              <a:t> and operations in the waiting queue and take proper actions.</a:t>
            </a:r>
            <a:endParaRPr lang="zh-CN" altLang="en-US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en-US" dirty="0" smtClean="0"/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 smtClean="0"/>
              <a:t>	For detailed algorithm,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read algorithm 11.1 on p310-p311</a:t>
            </a:r>
            <a:r>
              <a:rPr lang="en-US" dirty="0" smtClean="0"/>
              <a:t>.</a:t>
            </a:r>
            <a:endParaRPr lang="zh-CN" altLang="en-US" dirty="0" smtClean="0"/>
          </a:p>
          <a:p>
            <a:pPr marL="596900" indent="-514350" eaLnBrk="1" hangingPunct="1">
              <a:buFont typeface="+mj-lt"/>
              <a:buAutoNum type="arabicPeriod" startAt="2"/>
              <a:defRPr/>
            </a:pPr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A8499D-C016-D845-9817-D6778F673BD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LM Algorithm</a:t>
            </a:r>
            <a:endParaRPr lang="zh-CN" alt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Problem</a:t>
            </a:r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6600">
                <a:solidFill>
                  <a:srgbClr val="C00000"/>
                </a:solidFill>
              </a:rPr>
              <a:t>Early release of data</a:t>
            </a:r>
            <a:endParaRPr lang="en-US" altLang="zh-CN" sz="6600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Example (next page):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767762-8326-7442-A8E5-7B1BEC8AB45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 – Early release of data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05E15-D44B-CD48-A37C-CCC251D38B2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57313"/>
            <a:ext cx="3071813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072063" y="1428750"/>
            <a:ext cx="392906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Initial:	x = 50	y = 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above scheduling: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102	y = 39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schedule {T1,T2}: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102	y = 38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Result of schedule {T2,T1}: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charset="0"/>
                <a:ea typeface="宋体" charset="-122"/>
              </a:rPr>
              <a:t>	x = 101	y = 39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75" y="5824538"/>
            <a:ext cx="75723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Basic LM algorithm may generate </a:t>
            </a:r>
            <a:r>
              <a:rPr lang="en-US" sz="2400" dirty="0">
                <a:solidFill>
                  <a:srgbClr val="C00000"/>
                </a:solidFill>
              </a:rPr>
              <a:t>non-</a:t>
            </a:r>
            <a:r>
              <a:rPr lang="en-US" sz="2400" dirty="0" err="1">
                <a:solidFill>
                  <a:srgbClr val="C00000"/>
                </a:solidFill>
              </a:rPr>
              <a:t>serializable</a:t>
            </a:r>
            <a:r>
              <a:rPr lang="en-US" sz="2400" dirty="0">
                <a:solidFill>
                  <a:schemeClr val="tx2"/>
                </a:solidFill>
              </a:rPr>
              <a:t> schedule!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Two-Phase Locking (2PL)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82B420-BDDB-804A-AFF9-023BF59DE1C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428750"/>
            <a:ext cx="66579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500188" y="5786438"/>
            <a:ext cx="7143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Note: (1). 2PL is serializable; (2) 2PL can cause </a:t>
            </a:r>
            <a:r>
              <a:rPr lang="en-US" altLang="zh-CN" sz="1800">
                <a:solidFill>
                  <a:srgbClr val="C00000"/>
                </a:solidFill>
                <a:latin typeface="Arial" charset="0"/>
                <a:ea typeface="宋体" charset="-122"/>
              </a:rPr>
              <a:t>cascading aborts</a:t>
            </a:r>
            <a:r>
              <a:rPr lang="en-US" altLang="zh-CN" sz="1800">
                <a:latin typeface="Arial" charset="0"/>
                <a:ea typeface="宋体" charset="-122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Strict 2PL (S2PL)</a:t>
            </a:r>
            <a:endParaRPr lang="zh-CN" altLang="en-US" dirty="0"/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435100" y="5286375"/>
            <a:ext cx="7499350" cy="962025"/>
          </a:xfrm>
        </p:spPr>
        <p:txBody>
          <a:bodyPr/>
          <a:lstStyle/>
          <a:p>
            <a:pPr eaLnBrk="1" hangingPunct="1"/>
            <a:r>
              <a:rPr lang="en-US" altLang="zh-CN" sz="2400"/>
              <a:t>S2PL provides </a:t>
            </a:r>
            <a:r>
              <a:rPr lang="en-US" altLang="zh-CN" sz="2400">
                <a:solidFill>
                  <a:srgbClr val="C00000"/>
                </a:solidFill>
              </a:rPr>
              <a:t>degree 3</a:t>
            </a:r>
            <a:r>
              <a:rPr lang="en-US" altLang="zh-CN" sz="2400"/>
              <a:t> consistency!</a:t>
            </a:r>
            <a:endParaRPr lang="zh-CN" altLang="en-US" sz="2400"/>
          </a:p>
          <a:p>
            <a:pPr eaLnBrk="1" hangingPunct="1"/>
            <a:r>
              <a:rPr lang="en-US" altLang="zh-CN" sz="2400"/>
              <a:t>S2PL requires minimal modification to 2PL algorithm.</a:t>
            </a:r>
            <a:endParaRPr lang="zh-CN" altLang="en-US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C7DA9-67C9-BB4A-95DA-840A973F46E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57313"/>
            <a:ext cx="641985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Details</a:t>
            </a:r>
            <a:endParaRPr lang="zh-CN" alt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The TM algorithm and cooperative S2PL algorithm, algorithm </a:t>
            </a:r>
            <a:r>
              <a:rPr lang="en-US" altLang="zh-CN">
                <a:solidFill>
                  <a:srgbClr val="C00000"/>
                </a:solidFill>
              </a:rPr>
              <a:t>11.2</a:t>
            </a:r>
            <a:r>
              <a:rPr lang="en-US" altLang="zh-CN"/>
              <a:t> and </a:t>
            </a:r>
            <a:r>
              <a:rPr lang="en-US" altLang="zh-CN">
                <a:solidFill>
                  <a:srgbClr val="C00000"/>
                </a:solidFill>
              </a:rPr>
              <a:t>11.3</a:t>
            </a:r>
            <a:r>
              <a:rPr lang="en-US" altLang="zh-CN"/>
              <a:t>, are presented on p314-316. 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Read them for details.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659545-56C0-7B4B-A17F-F28BCCADEA4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98F6B-955D-8A48-99FA-C19A2601771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11.3.1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Centralized 2PL for Distributed Databases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11.3.1 Centralized 2PL for Distributed Databases</a:t>
            </a:r>
            <a:endParaRPr lang="zh-CN" altLang="en-US" sz="2800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method to delegate lock management responsibility </a:t>
            </a:r>
            <a:r>
              <a:rPr lang="en-US" altLang="zh-CN">
                <a:solidFill>
                  <a:srgbClr val="C00000"/>
                </a:solidFill>
              </a:rPr>
              <a:t>to a single site only</a:t>
            </a:r>
            <a:r>
              <a:rPr lang="en-US" altLang="zh-CN"/>
              <a:t>, known as primary 2PL algorithm.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Coordinating TM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>
                <a:solidFill>
                  <a:srgbClr val="0070C0"/>
                </a:solidFill>
              </a:rPr>
              <a:t>	</a:t>
            </a:r>
            <a:r>
              <a:rPr lang="en-US" altLang="zh-CN"/>
              <a:t>The TM at the site where the transaction is initiated.</a:t>
            </a:r>
            <a:endParaRPr lang="zh-CN" altLang="en-US"/>
          </a:p>
          <a:p>
            <a:pPr lvl="1" eaLnBrk="1" hangingPunct="1"/>
            <a:r>
              <a:rPr lang="en-US" altLang="zh-CN">
                <a:solidFill>
                  <a:srgbClr val="0000FF"/>
                </a:solidFill>
              </a:rPr>
              <a:t>Participating site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Those at which database operations to be carried out.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5D2100-3497-BE4A-B7B4-776064C2966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describe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concepts?</a:t>
            </a:r>
          </a:p>
          <a:p>
            <a:pPr lvl="1"/>
            <a:r>
              <a:rPr lang="en-US" altLang="zh-CN" dirty="0" smtClean="0"/>
              <a:t>Schedule</a:t>
            </a:r>
            <a:r>
              <a:rPr lang="zh-CN" altLang="en-US" dirty="0" smtClean="0"/>
              <a:t> </a:t>
            </a:r>
            <a:r>
              <a:rPr lang="en-US" altLang="zh-CN" dirty="0" smtClean="0"/>
              <a:t>(history)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Complete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Conflicting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operations/transactions</a:t>
            </a:r>
          </a:p>
          <a:p>
            <a:pPr lvl="1"/>
            <a:r>
              <a:rPr lang="en-US" altLang="zh-CN" dirty="0" smtClean="0"/>
              <a:t>Serial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Conflict-equivalent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schedules</a:t>
            </a:r>
          </a:p>
          <a:p>
            <a:pPr lvl="1"/>
            <a:r>
              <a:rPr lang="en-US" altLang="zh-CN" dirty="0" smtClean="0"/>
              <a:t>Serializable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</a:t>
            </a:r>
          </a:p>
          <a:p>
            <a:pPr lvl="1"/>
            <a:r>
              <a:rPr lang="en-US" altLang="zh-CN" dirty="0" smtClean="0"/>
              <a:t>Serialization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order</a:t>
            </a:r>
          </a:p>
          <a:p>
            <a:pPr lvl="1"/>
            <a:r>
              <a:rPr lang="en-US" altLang="zh-CN" dirty="0" smtClean="0"/>
              <a:t>Union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schedules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sites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5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Communication structure of centralized 2PL</a:t>
            </a:r>
            <a:endParaRPr lang="zh-CN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B661D7-3B4E-444E-98B0-A7A19ADE0FB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214563"/>
            <a:ext cx="47720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6143625" y="1357313"/>
            <a:ext cx="3000375" cy="388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charset="0"/>
                <a:ea typeface="宋体" charset="-122"/>
              </a:rPr>
              <a:t>Messages: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locks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dirty="0" smtClean="0"/>
              <a:t>Communication structure of centralized 2PL</a:t>
            </a:r>
            <a:endParaRPr lang="zh-CN" altLang="en-US" sz="2800" dirty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Algorithms for Centralized 2PL TM and LM – see algorithm </a:t>
            </a:r>
            <a:r>
              <a:rPr lang="en-US" altLang="zh-CN">
                <a:solidFill>
                  <a:srgbClr val="C00000"/>
                </a:solidFill>
              </a:rPr>
              <a:t>11.4 </a:t>
            </a:r>
            <a:r>
              <a:rPr lang="en-US" altLang="zh-CN"/>
              <a:t>and </a:t>
            </a:r>
            <a:r>
              <a:rPr lang="en-US" altLang="zh-CN">
                <a:solidFill>
                  <a:srgbClr val="C00000"/>
                </a:solidFill>
              </a:rPr>
              <a:t>11.5</a:t>
            </a:r>
            <a:r>
              <a:rPr lang="en-US" altLang="zh-CN"/>
              <a:t> on p319, 321.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Problems: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poor performance and reliability.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F7E6E7-52A1-E543-A8D4-AADCF319922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218176-3269-E444-91D4-BB636D1079E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11.3.</a:t>
            </a:r>
            <a:r>
              <a:rPr lang="en-US" altLang="zh-CN" sz="2000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2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Distributed 2PL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11.3.</a:t>
            </a:r>
            <a:r>
              <a:rPr lang="en-US" altLang="zh-CN" dirty="0" smtClean="0"/>
              <a:t>2</a:t>
            </a:r>
            <a:r>
              <a:rPr lang="en-US" dirty="0" smtClean="0"/>
              <a:t> Distributed 2PL</a:t>
            </a:r>
            <a:endParaRPr lang="zh-CN" altLang="en-US" dirty="0"/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There is a lock manager </a:t>
            </a:r>
            <a:r>
              <a:rPr lang="en-US" altLang="zh-CN">
                <a:solidFill>
                  <a:srgbClr val="C00000"/>
                </a:solidFill>
              </a:rPr>
              <a:t>at every site</a:t>
            </a:r>
            <a:r>
              <a:rPr lang="en-US" altLang="zh-CN"/>
              <a:t>.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/>
              <a:t>Concurrency control is accomplished by the cooperation of lock manager </a:t>
            </a:r>
            <a:r>
              <a:rPr lang="en-US" altLang="zh-CN">
                <a:solidFill>
                  <a:srgbClr val="C00000"/>
                </a:solidFill>
              </a:rPr>
              <a:t>at the sites where data are involved</a:t>
            </a:r>
            <a:r>
              <a:rPr lang="en-US" altLang="zh-CN"/>
              <a:t> in the set of transactions.</a:t>
            </a:r>
            <a:endParaRPr lang="zh-CN" altLang="en-US"/>
          </a:p>
          <a:p>
            <a:pPr eaLnBrk="1" hangingPunct="1"/>
            <a:r>
              <a:rPr lang="en-US" altLang="zh-CN"/>
              <a:t>If database is not replicated, distributed 2PL becomes </a:t>
            </a:r>
            <a:r>
              <a:rPr lang="en-US" altLang="zh-CN">
                <a:solidFill>
                  <a:srgbClr val="C00000"/>
                </a:solidFill>
              </a:rPr>
              <a:t>primary copy 2PL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For replicated database, a </a:t>
            </a:r>
            <a:r>
              <a:rPr lang="en-US" altLang="zh-CN">
                <a:solidFill>
                  <a:srgbClr val="C00000"/>
                </a:solidFill>
              </a:rPr>
              <a:t>Read One Write All </a:t>
            </a:r>
            <a:r>
              <a:rPr lang="en-US" altLang="zh-CN"/>
              <a:t>protocol is needed.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97669-6073-D147-A91D-18529E141CB6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FR" dirty="0" smtClean="0"/>
              <a:t>Communication structure</a:t>
            </a:r>
            <a:endParaRPr lang="zh-CN" altLang="en-US" dirty="0"/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1435100" y="4714875"/>
            <a:ext cx="7499350" cy="1533525"/>
          </a:xfrm>
        </p:spPr>
        <p:txBody>
          <a:bodyPr/>
          <a:lstStyle/>
          <a:p>
            <a:pPr eaLnBrk="1" hangingPunct="1"/>
            <a:r>
              <a:rPr lang="en-US" altLang="zh-CN" sz="2800"/>
              <a:t>Differences between </a:t>
            </a:r>
            <a:r>
              <a:rPr lang="en-US" altLang="zh-CN" sz="2800">
                <a:solidFill>
                  <a:srgbClr val="C00000"/>
                </a:solidFill>
              </a:rPr>
              <a:t>centralized 2PL </a:t>
            </a:r>
            <a:r>
              <a:rPr lang="en-US" altLang="zh-CN" sz="2800"/>
              <a:t>and </a:t>
            </a:r>
            <a:r>
              <a:rPr lang="en-US" altLang="zh-CN" sz="2800">
                <a:solidFill>
                  <a:srgbClr val="C00000"/>
                </a:solidFill>
              </a:rPr>
              <a:t>distributed 2PL </a:t>
            </a:r>
            <a:r>
              <a:rPr lang="en-US" altLang="zh-CN" sz="2800"/>
              <a:t>can be observed by looking at the communication structures.</a:t>
            </a:r>
            <a:endParaRPr lang="zh-CN" altLang="en-US" sz="28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3E95DF-8990-334A-A67D-82E90999EE5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1785938"/>
            <a:ext cx="36385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357813" y="1566863"/>
            <a:ext cx="37147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Arial" charset="0"/>
                <a:ea typeface="宋体" charset="-122"/>
              </a:rPr>
              <a:t>Messages: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/>
              <a:t>Differences between </a:t>
            </a:r>
            <a:r>
              <a:rPr lang="en-US" sz="2400" dirty="0" smtClean="0">
                <a:solidFill>
                  <a:srgbClr val="C00000"/>
                </a:solidFill>
              </a:rPr>
              <a:t>centralized 2PL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C00000"/>
                </a:solidFill>
              </a:rPr>
              <a:t>distributed 2PL</a:t>
            </a:r>
            <a:endParaRPr lang="zh-CN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1FFF74-0519-AB45-8576-03EA2FD3B07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5813"/>
            <a:ext cx="4214813" cy="251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2286000"/>
            <a:ext cx="3251200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1143000" y="4675188"/>
            <a:ext cx="40005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locks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5357813" y="4714875"/>
            <a:ext cx="37861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457200"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request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Lock granted</a:t>
            </a:r>
            <a:endParaRPr lang="zh-CN" altLang="en-US" sz="1800" b="1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End of database operation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1800" b="1">
                <a:latin typeface="Arial" charset="0"/>
                <a:ea typeface="宋体" charset="-122"/>
              </a:rPr>
              <a:t>Release Lock</a:t>
            </a:r>
            <a:endParaRPr lang="zh-CN" altLang="en-US" sz="1800" b="1">
              <a:latin typeface="Arial" charset="0"/>
              <a:ea typeface="宋体" charset="-122"/>
            </a:endParaRPr>
          </a:p>
        </p:txBody>
      </p:sp>
      <p:sp>
        <p:nvSpPr>
          <p:cNvPr id="38920" name="TextBox 9"/>
          <p:cNvSpPr txBox="1">
            <a:spLocks noChangeArrowheads="1"/>
          </p:cNvSpPr>
          <p:nvPr/>
        </p:nvSpPr>
        <p:spPr bwMode="auto">
          <a:xfrm>
            <a:off x="1285875" y="1428750"/>
            <a:ext cx="3643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Centralized 2PL</a:t>
            </a:r>
            <a:endParaRPr lang="zh-CN" altLang="en-US" sz="180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  <p:sp>
        <p:nvSpPr>
          <p:cNvPr id="38921" name="TextBox 10"/>
          <p:cNvSpPr txBox="1">
            <a:spLocks noChangeArrowheads="1"/>
          </p:cNvSpPr>
          <p:nvPr/>
        </p:nvSpPr>
        <p:spPr bwMode="auto">
          <a:xfrm>
            <a:off x="5429250" y="1428750"/>
            <a:ext cx="3357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FF"/>
                </a:solidFill>
                <a:latin typeface="Arial" charset="0"/>
                <a:ea typeface="宋体" charset="-122"/>
              </a:rPr>
              <a:t>Distributed 2PL</a:t>
            </a:r>
            <a:endParaRPr lang="zh-CN" altLang="en-US" sz="1800">
              <a:solidFill>
                <a:srgbClr val="0000FF"/>
              </a:solidFill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Note: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2PL </a:t>
            </a:r>
            <a:r>
              <a:rPr lang="en-US" sz="2800" dirty="0"/>
              <a:t>may lead to </a:t>
            </a:r>
            <a:r>
              <a:rPr lang="en-US" sz="2800" dirty="0" smtClean="0"/>
              <a:t>deadlocks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Need </a:t>
            </a:r>
            <a:r>
              <a:rPr lang="en-US" sz="2800" dirty="0"/>
              <a:t>to avoid cycles in wait-for graph (WFG) between </a:t>
            </a:r>
            <a:r>
              <a:rPr lang="en-US" sz="2800" dirty="0" smtClean="0"/>
              <a:t>transactions</a:t>
            </a:r>
          </a:p>
          <a:p>
            <a:r>
              <a:rPr lang="en-US" sz="2800" dirty="0" smtClean="0"/>
              <a:t>Many </a:t>
            </a:r>
            <a:r>
              <a:rPr lang="en-US" sz="2800" dirty="0"/>
              <a:t>deadlock </a:t>
            </a:r>
            <a:r>
              <a:rPr lang="en-US" sz="2800" dirty="0" smtClean="0"/>
              <a:t>solutions</a:t>
            </a:r>
          </a:p>
          <a:p>
            <a:r>
              <a:rPr lang="en-US" sz="2800" dirty="0"/>
              <a:t>Detection vs. prevention </a:t>
            </a:r>
            <a:endParaRPr lang="en-US" sz="2800" dirty="0" smtClean="0"/>
          </a:p>
          <a:p>
            <a:pPr lvl="1"/>
            <a:r>
              <a:rPr lang="en-US" sz="2400" dirty="0" smtClean="0"/>
              <a:t>Timeouts</a:t>
            </a:r>
          </a:p>
          <a:p>
            <a:pPr lvl="1"/>
            <a:r>
              <a:rPr lang="en-US" sz="2400" dirty="0" smtClean="0"/>
              <a:t>Wait-die</a:t>
            </a:r>
          </a:p>
          <a:p>
            <a:pPr lvl="1"/>
            <a:r>
              <a:rPr lang="en-US" sz="2400" dirty="0" smtClean="0"/>
              <a:t>Wound-wait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2339752" y="2276872"/>
            <a:ext cx="36423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sz="2400" dirty="0"/>
              <a:t>T1 </a:t>
            </a:r>
            <a:r>
              <a:rPr lang="zh-CN" altLang="en-US" sz="2400" dirty="0" smtClean="0"/>
              <a:t>         </a:t>
            </a:r>
            <a:r>
              <a:rPr lang="mr-IN" sz="2400" dirty="0" smtClean="0"/>
              <a:t>L(X</a:t>
            </a:r>
            <a:r>
              <a:rPr lang="mr-IN" sz="2400" dirty="0"/>
              <a:t>), </a:t>
            </a:r>
            <a:r>
              <a:rPr lang="mr-IN" sz="2400" dirty="0" err="1"/>
              <a:t>r</a:t>
            </a:r>
            <a:r>
              <a:rPr lang="mr-IN" sz="2400" dirty="0"/>
              <a:t>(X), </a:t>
            </a:r>
            <a:r>
              <a:rPr lang="mr-IN" sz="2400" dirty="0">
                <a:solidFill>
                  <a:srgbClr val="FF0000"/>
                </a:solidFill>
              </a:rPr>
              <a:t>L(</a:t>
            </a:r>
            <a:r>
              <a:rPr lang="mr-IN" sz="2400" dirty="0" err="1">
                <a:solidFill>
                  <a:srgbClr val="FF0000"/>
                </a:solidFill>
              </a:rPr>
              <a:t>Y</a:t>
            </a:r>
            <a:r>
              <a:rPr lang="mr-IN" sz="2400" dirty="0">
                <a:solidFill>
                  <a:srgbClr val="FF0000"/>
                </a:solidFill>
              </a:rPr>
              <a:t>)</a:t>
            </a:r>
            <a:r>
              <a:rPr lang="mr-IN" sz="2400" dirty="0"/>
              <a:t> </a:t>
            </a:r>
            <a:endParaRPr lang="en-US" sz="2400" dirty="0" smtClean="0"/>
          </a:p>
          <a:p>
            <a:r>
              <a:rPr lang="mr-IN" sz="2400" dirty="0" smtClean="0"/>
              <a:t>T2 </a:t>
            </a:r>
            <a:r>
              <a:rPr lang="zh-CN" altLang="en-US" sz="2400" dirty="0" smtClean="0"/>
              <a:t>         </a:t>
            </a:r>
            <a:r>
              <a:rPr lang="mr-IN" sz="2400" dirty="0" smtClean="0"/>
              <a:t>L(</a:t>
            </a:r>
            <a:r>
              <a:rPr lang="mr-IN" sz="2400" dirty="0" err="1" smtClean="0"/>
              <a:t>Y</a:t>
            </a:r>
            <a:r>
              <a:rPr lang="mr-IN" sz="2400" dirty="0"/>
              <a:t>), </a:t>
            </a:r>
            <a:r>
              <a:rPr lang="mr-IN" sz="2400" dirty="0" err="1"/>
              <a:t>r</a:t>
            </a:r>
            <a:r>
              <a:rPr lang="mr-IN" sz="2400" dirty="0"/>
              <a:t>(</a:t>
            </a:r>
            <a:r>
              <a:rPr lang="mr-IN" sz="2400" dirty="0" err="1"/>
              <a:t>Y</a:t>
            </a:r>
            <a:r>
              <a:rPr lang="mr-IN" sz="2400" dirty="0"/>
              <a:t>), </a:t>
            </a:r>
            <a:r>
              <a:rPr lang="mr-IN" sz="2400" dirty="0">
                <a:solidFill>
                  <a:srgbClr val="FF0000"/>
                </a:solidFill>
              </a:rPr>
              <a:t>L(X)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Wait-die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currently held 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zh-CN" altLang="en-US" sz="2800" dirty="0" smtClean="0"/>
              <a:t> </a:t>
            </a:r>
            <a:r>
              <a:rPr lang="en-US" sz="2800" dirty="0" err="1" smtClean="0"/>
              <a:t>Ti</a:t>
            </a:r>
            <a:r>
              <a:rPr lang="en-US" sz="2800" dirty="0" smtClean="0"/>
              <a:t> </a:t>
            </a:r>
            <a:r>
              <a:rPr lang="en-US" sz="2800" dirty="0"/>
              <a:t>is allowed to wait only if it has a timestamp smaller than that of </a:t>
            </a:r>
            <a:r>
              <a:rPr lang="en-US" sz="2800" dirty="0" err="1"/>
              <a:t>Tj</a:t>
            </a:r>
            <a:r>
              <a:rPr lang="en-US" sz="2800" dirty="0"/>
              <a:t> (That is </a:t>
            </a:r>
            <a:r>
              <a:rPr lang="en-US" sz="2800" dirty="0" err="1"/>
              <a:t>Ti</a:t>
            </a:r>
            <a:r>
              <a:rPr lang="en-US" sz="2800" dirty="0"/>
              <a:t> is older than </a:t>
            </a:r>
            <a:r>
              <a:rPr lang="en-US" sz="2800" dirty="0" err="1"/>
              <a:t>Tj</a:t>
            </a:r>
            <a:r>
              <a:rPr lang="en-US" sz="2800" dirty="0"/>
              <a:t>), otherwise </a:t>
            </a:r>
            <a:r>
              <a:rPr lang="en-US" sz="2800" dirty="0" err="1"/>
              <a:t>Ti</a:t>
            </a:r>
            <a:r>
              <a:rPr lang="en-US" sz="2800" dirty="0"/>
              <a:t> is rolled back (dies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(1) If TS(</a:t>
            </a:r>
            <a:r>
              <a:rPr lang="en-US" sz="2400" dirty="0" err="1"/>
              <a:t>Ti</a:t>
            </a:r>
            <a:r>
              <a:rPr lang="en-US" sz="2400" dirty="0"/>
              <a:t>) &lt; TS(</a:t>
            </a:r>
            <a:r>
              <a:rPr lang="en-US" sz="2400" dirty="0" err="1"/>
              <a:t>Tj</a:t>
            </a:r>
            <a:r>
              <a:rPr lang="en-US" sz="2400" dirty="0"/>
              <a:t>) − that is </a:t>
            </a:r>
            <a:r>
              <a:rPr lang="en-US" sz="2400" dirty="0" err="1"/>
              <a:t>Ti</a:t>
            </a:r>
            <a:r>
              <a:rPr lang="en-US" sz="2400" dirty="0"/>
              <a:t>, which is requesting a conflicting lock, is older than </a:t>
            </a:r>
            <a:r>
              <a:rPr lang="en-US" sz="2400" dirty="0" err="1"/>
              <a:t>Tj</a:t>
            </a:r>
            <a:r>
              <a:rPr lang="en-US" sz="2400" dirty="0"/>
              <a:t> − then </a:t>
            </a:r>
            <a:r>
              <a:rPr lang="en-US" sz="2400" dirty="0" err="1"/>
              <a:t>Ti</a:t>
            </a:r>
            <a:r>
              <a:rPr lang="en-US" sz="2400" dirty="0"/>
              <a:t> is allowed to wait until the data-item is available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2) If TS(</a:t>
            </a:r>
            <a:r>
              <a:rPr lang="en-US" sz="2400" dirty="0" err="1"/>
              <a:t>Ti</a:t>
            </a:r>
            <a:r>
              <a:rPr lang="en-US" sz="2400" dirty="0"/>
              <a:t>) &gt; TS(</a:t>
            </a:r>
            <a:r>
              <a:rPr lang="en-US" sz="2400" dirty="0" err="1"/>
              <a:t>tj</a:t>
            </a:r>
            <a:r>
              <a:rPr lang="en-US" sz="2400" dirty="0"/>
              <a:t>) − that is </a:t>
            </a:r>
            <a:r>
              <a:rPr lang="en-US" sz="2400" dirty="0" err="1"/>
              <a:t>Ti</a:t>
            </a:r>
            <a:r>
              <a:rPr lang="en-US" sz="2400" dirty="0"/>
              <a:t> is younger than </a:t>
            </a:r>
            <a:r>
              <a:rPr lang="en-US" sz="2400" dirty="0" err="1"/>
              <a:t>Tj</a:t>
            </a:r>
            <a:r>
              <a:rPr lang="en-US" sz="2400" dirty="0"/>
              <a:t> − then </a:t>
            </a:r>
            <a:r>
              <a:rPr lang="en-US" sz="2400" dirty="0" err="1"/>
              <a:t>Ti</a:t>
            </a:r>
            <a:r>
              <a:rPr lang="en-US" sz="2400" dirty="0"/>
              <a:t> dies. </a:t>
            </a:r>
            <a:r>
              <a:rPr lang="en-US" sz="2400" dirty="0" err="1"/>
              <a:t>Ti</a:t>
            </a:r>
            <a:r>
              <a:rPr lang="en-US" sz="2400" dirty="0"/>
              <a:t> is restarted later with a random delay but with the same timestamp.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9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Wait-die</a:t>
            </a:r>
            <a:r>
              <a:rPr lang="zh-CN" altLang="en-US" dirty="0" smtClean="0"/>
              <a:t> </a:t>
            </a:r>
            <a:r>
              <a:rPr lang="en-US" altLang="zh-CN" dirty="0" smtClean="0"/>
              <a:t>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When 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currently held 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zh-CN" altLang="en-US" sz="2800" dirty="0" smtClean="0"/>
              <a:t> </a:t>
            </a:r>
            <a:r>
              <a:rPr lang="en-US" sz="2800" dirty="0" err="1" smtClean="0"/>
              <a:t>Ti</a:t>
            </a:r>
            <a:r>
              <a:rPr lang="en-US" sz="2800" dirty="0" smtClean="0"/>
              <a:t> </a:t>
            </a:r>
            <a:r>
              <a:rPr lang="en-US" sz="2800" dirty="0"/>
              <a:t>is allowed to wait only if it has a timestamp smaller than that of </a:t>
            </a:r>
            <a:r>
              <a:rPr lang="en-US" sz="2800" dirty="0" err="1"/>
              <a:t>Tj</a:t>
            </a:r>
            <a:r>
              <a:rPr lang="en-US" sz="2800" dirty="0"/>
              <a:t> (That is </a:t>
            </a:r>
            <a:r>
              <a:rPr lang="en-US" sz="2800" dirty="0" err="1"/>
              <a:t>Ti</a:t>
            </a:r>
            <a:r>
              <a:rPr lang="en-US" sz="2800" dirty="0"/>
              <a:t> is older than </a:t>
            </a:r>
            <a:r>
              <a:rPr lang="en-US" sz="2800" dirty="0" err="1"/>
              <a:t>Tj</a:t>
            </a:r>
            <a:r>
              <a:rPr lang="en-US" sz="2800" dirty="0"/>
              <a:t>), otherwise </a:t>
            </a:r>
            <a:r>
              <a:rPr lang="en-US" sz="2800" dirty="0" err="1"/>
              <a:t>Ti</a:t>
            </a:r>
            <a:r>
              <a:rPr lang="en-US" sz="2800" dirty="0"/>
              <a:t> is rolled back (dies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Suppose that transaction T22, T23, T24 have time-stamps 5, 10 and 15 respectively. If T22requests a data item held by T23 then T22 will wait. If T24 requests a data item held by T23, then T24 will be rolled back.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7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Wound-wait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counterpart to the wait-die scheme.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</a:t>
            </a:r>
            <a:r>
              <a:rPr lang="en-US" sz="2800" dirty="0" smtClean="0"/>
              <a:t>held </a:t>
            </a:r>
            <a:r>
              <a:rPr lang="en-US" sz="2800" dirty="0"/>
              <a:t>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en-US" sz="2800" dirty="0" err="1"/>
              <a:t>Ti</a:t>
            </a:r>
            <a:r>
              <a:rPr lang="en-US" sz="2800" dirty="0"/>
              <a:t> is allowed to wait only if it has a timestamp larger than that of </a:t>
            </a:r>
            <a:r>
              <a:rPr lang="en-US" sz="2800" dirty="0" err="1"/>
              <a:t>Tj</a:t>
            </a:r>
            <a:r>
              <a:rPr lang="en-US" sz="2800" dirty="0"/>
              <a:t>, otherwise </a:t>
            </a:r>
            <a:r>
              <a:rPr lang="en-US" sz="2800" dirty="0" err="1"/>
              <a:t>Tj</a:t>
            </a:r>
            <a:r>
              <a:rPr lang="en-US" sz="2800" dirty="0"/>
              <a:t> is rolled back (</a:t>
            </a:r>
            <a:r>
              <a:rPr lang="en-US" sz="2800" dirty="0" err="1"/>
              <a:t>Tj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wounded by </a:t>
            </a:r>
            <a:r>
              <a:rPr lang="en-US" sz="2800" dirty="0" err="1"/>
              <a:t>Ti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(1) If TS(</a:t>
            </a:r>
            <a:r>
              <a:rPr lang="en-US" sz="2400" dirty="0" err="1"/>
              <a:t>Ti</a:t>
            </a:r>
            <a:r>
              <a:rPr lang="en-US" sz="2400" dirty="0"/>
              <a:t>) </a:t>
            </a:r>
            <a:r>
              <a:rPr lang="en-US" sz="2400" dirty="0" smtClean="0"/>
              <a:t>&lt; </a:t>
            </a:r>
            <a:r>
              <a:rPr lang="en-US" sz="2400" dirty="0"/>
              <a:t>TS(</a:t>
            </a:r>
            <a:r>
              <a:rPr lang="en-US" sz="2400" dirty="0" err="1"/>
              <a:t>Tj</a:t>
            </a:r>
            <a:r>
              <a:rPr lang="en-US" sz="2400" dirty="0"/>
              <a:t>), then </a:t>
            </a:r>
            <a:r>
              <a:rPr lang="en-US" sz="2400" dirty="0" err="1"/>
              <a:t>Ti</a:t>
            </a:r>
            <a:r>
              <a:rPr lang="en-US" sz="2400" dirty="0"/>
              <a:t> forces </a:t>
            </a:r>
            <a:r>
              <a:rPr lang="en-US" sz="2400" dirty="0" err="1"/>
              <a:t>Tj</a:t>
            </a:r>
            <a:r>
              <a:rPr lang="en-US" sz="2400" dirty="0"/>
              <a:t> to be rolled back − that is </a:t>
            </a:r>
            <a:r>
              <a:rPr lang="en-US" sz="2400" dirty="0" err="1"/>
              <a:t>Ti</a:t>
            </a:r>
            <a:r>
              <a:rPr lang="en-US" sz="2400" dirty="0"/>
              <a:t> wounds </a:t>
            </a:r>
            <a:r>
              <a:rPr lang="en-US" sz="2400" dirty="0" err="1"/>
              <a:t>Tj</a:t>
            </a:r>
            <a:r>
              <a:rPr lang="en-US" sz="2400" dirty="0"/>
              <a:t>. </a:t>
            </a:r>
            <a:r>
              <a:rPr lang="en-US" sz="2400" dirty="0" err="1"/>
              <a:t>Tj</a:t>
            </a:r>
            <a:r>
              <a:rPr lang="en-US" sz="2400" dirty="0"/>
              <a:t> is restarted later with a random delay but with the same timestamp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(</a:t>
            </a:r>
            <a:r>
              <a:rPr lang="en-US" sz="2400" dirty="0"/>
              <a:t>2) If TS(</a:t>
            </a:r>
            <a:r>
              <a:rPr lang="en-US" sz="2400" dirty="0" err="1"/>
              <a:t>Ti</a:t>
            </a:r>
            <a:r>
              <a:rPr lang="en-US" sz="2400" dirty="0"/>
              <a:t>) </a:t>
            </a:r>
            <a:r>
              <a:rPr lang="en-US" sz="2400" dirty="0" smtClean="0"/>
              <a:t>&gt; </a:t>
            </a:r>
            <a:r>
              <a:rPr lang="en-US" sz="2400" dirty="0"/>
              <a:t>TS(</a:t>
            </a:r>
            <a:r>
              <a:rPr lang="en-US" sz="2400" dirty="0" err="1"/>
              <a:t>Tj</a:t>
            </a:r>
            <a:r>
              <a:rPr lang="en-US" sz="2400" dirty="0"/>
              <a:t>), then </a:t>
            </a:r>
            <a:r>
              <a:rPr lang="en-US" sz="2400" dirty="0" err="1"/>
              <a:t>Ti</a:t>
            </a:r>
            <a:r>
              <a:rPr lang="en-US" sz="2400" dirty="0"/>
              <a:t> is forced to wait until the resource is available.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5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978584B-2D30-1A42-80AC-4ABD13B4C5E1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2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Definition of P(S)</a:t>
            </a:r>
          </a:p>
        </p:txBody>
      </p:sp>
      <p:sp>
        <p:nvSpPr>
          <p:cNvPr id="922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15616" y="1447800"/>
            <a:ext cx="7647384" cy="3074988"/>
          </a:xfrm>
        </p:spPr>
        <p:txBody>
          <a:bodyPr/>
          <a:lstStyle/>
          <a:p>
            <a:pPr eaLnBrk="1" hangingPunct="1"/>
            <a:r>
              <a:rPr lang="en-US" altLang="en-US" sz="2800"/>
              <a:t>The precedence graph for schedule S, P(S), is a directed graph where</a:t>
            </a:r>
          </a:p>
          <a:p>
            <a:pPr lvl="1" eaLnBrk="1" hangingPunct="1"/>
            <a:r>
              <a:rPr lang="en-US" altLang="en-US" dirty="0"/>
              <a:t>nodes: the transactions in S</a:t>
            </a:r>
          </a:p>
          <a:p>
            <a:pPr lvl="1" eaLnBrk="1" hangingPunct="1"/>
            <a:r>
              <a:rPr lang="en-US" altLang="en-US" dirty="0"/>
              <a:t>edges: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charset="2"/>
              </a:rPr>
              <a:t>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j</a:t>
            </a:r>
            <a:r>
              <a:rPr lang="en-US" altLang="en-US" dirty="0">
                <a:sym typeface="Symbol" charset="2"/>
              </a:rPr>
              <a:t> is an edge IFF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 p 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i</a:t>
            </a:r>
            <a:r>
              <a:rPr lang="en-US" altLang="en-US" dirty="0">
                <a:sym typeface="Symbol" charset="2"/>
              </a:rPr>
              <a:t>, q  </a:t>
            </a:r>
            <a:r>
              <a:rPr lang="en-US" altLang="en-US" dirty="0" err="1">
                <a:sym typeface="Symbol" charset="2"/>
              </a:rPr>
              <a:t>T</a:t>
            </a:r>
            <a:r>
              <a:rPr lang="en-US" altLang="en-US" baseline="-25000" dirty="0" err="1">
                <a:sym typeface="Symbol" charset="2"/>
              </a:rPr>
              <a:t>j</a:t>
            </a:r>
            <a:r>
              <a:rPr lang="en-US" altLang="en-US" dirty="0">
                <a:sym typeface="Symbol" charset="2"/>
              </a:rPr>
              <a:t> such that</a:t>
            </a:r>
            <a:br>
              <a:rPr lang="en-US" altLang="en-US" dirty="0">
                <a:sym typeface="Symbol" charset="2"/>
              </a:rPr>
            </a:br>
            <a:r>
              <a:rPr lang="en-US" altLang="en-US" dirty="0">
                <a:sym typeface="Symbol" charset="2"/>
              </a:rPr>
              <a:t>p, q conflict and p &lt;</a:t>
            </a:r>
            <a:r>
              <a:rPr lang="en-US" altLang="en-US" baseline="-25000" dirty="0">
                <a:sym typeface="Symbol" charset="2"/>
              </a:rPr>
              <a:t>S</a:t>
            </a:r>
            <a:r>
              <a:rPr lang="en-US" altLang="en-US" dirty="0">
                <a:sym typeface="Symbol" charset="2"/>
              </a:rPr>
              <a:t> q</a:t>
            </a:r>
          </a:p>
        </p:txBody>
      </p:sp>
    </p:spTree>
    <p:extLst>
      <p:ext uri="{BB962C8B-B14F-4D97-AF65-F5344CB8AC3E}">
        <p14:creationId xmlns:p14="http://schemas.microsoft.com/office/powerpoint/2010/main" val="44136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Wound-wait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counterpart to the wait-die scheme.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Transaction </a:t>
            </a:r>
            <a:r>
              <a:rPr lang="en-US" sz="2800" dirty="0" err="1"/>
              <a:t>Ti</a:t>
            </a:r>
            <a:r>
              <a:rPr lang="en-US" sz="2800" dirty="0"/>
              <a:t> requests a data item </a:t>
            </a:r>
            <a:r>
              <a:rPr lang="en-US" sz="2800" dirty="0" smtClean="0"/>
              <a:t>held </a:t>
            </a:r>
            <a:r>
              <a:rPr lang="en-US" sz="2800" dirty="0"/>
              <a:t>by </a:t>
            </a:r>
            <a:r>
              <a:rPr lang="en-US" sz="2800" dirty="0" err="1"/>
              <a:t>Tj</a:t>
            </a:r>
            <a:r>
              <a:rPr lang="en-US" sz="2800" dirty="0"/>
              <a:t>, </a:t>
            </a:r>
            <a:r>
              <a:rPr lang="en-US" sz="2800" dirty="0" err="1"/>
              <a:t>Ti</a:t>
            </a:r>
            <a:r>
              <a:rPr lang="en-US" sz="2800" dirty="0"/>
              <a:t> is allowed to wait only if it has a timestamp larger than that of </a:t>
            </a:r>
            <a:r>
              <a:rPr lang="en-US" sz="2800" dirty="0" err="1"/>
              <a:t>Tj</a:t>
            </a:r>
            <a:r>
              <a:rPr lang="en-US" sz="2800" dirty="0"/>
              <a:t>, otherwise </a:t>
            </a:r>
            <a:r>
              <a:rPr lang="en-US" sz="2800" dirty="0" err="1"/>
              <a:t>Tj</a:t>
            </a:r>
            <a:r>
              <a:rPr lang="en-US" sz="2800" dirty="0"/>
              <a:t> is rolled back (</a:t>
            </a:r>
            <a:r>
              <a:rPr lang="en-US" sz="2800" dirty="0" err="1"/>
              <a:t>Tj</a:t>
            </a:r>
            <a:r>
              <a:rPr lang="en-US" sz="2800" dirty="0"/>
              <a:t> </a:t>
            </a:r>
            <a:r>
              <a:rPr lang="en-US" sz="2800" dirty="0" smtClean="0"/>
              <a:t>is </a:t>
            </a:r>
            <a:r>
              <a:rPr lang="en-US" sz="2800" dirty="0"/>
              <a:t>wounded by </a:t>
            </a:r>
            <a:r>
              <a:rPr lang="en-US" sz="2800" dirty="0" err="1"/>
              <a:t>Ti</a:t>
            </a:r>
            <a:r>
              <a:rPr lang="en-US" sz="2800" dirty="0" smtClean="0"/>
              <a:t>).</a:t>
            </a:r>
          </a:p>
          <a:p>
            <a:pPr lvl="1"/>
            <a:r>
              <a:rPr lang="en-US" sz="2400" dirty="0"/>
              <a:t>Suppose that Transactions T22, T23, T24 have time-stamps 5, 10 and 15 respectively . If T22requests a data item held by T23, then data item will be preempted from T23 and T23 will be rolled back. If T24 requests a data item held by T23, then T24 will wait.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nodes check WFG locally, global deadlocks are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996" y="2852936"/>
            <a:ext cx="629555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5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combine local WFG to discover global deadlocks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925" y="2780928"/>
            <a:ext cx="6029699" cy="332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7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1A8E99-7C5D-2D4A-A199-3C20FDFECED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dirty="0" smtClean="0"/>
              <a:t>11.4 </a:t>
            </a:r>
            <a:r>
              <a:rPr lang="en-US" sz="2400" dirty="0" err="1" smtClean="0"/>
              <a:t>Tiemstamp</a:t>
            </a:r>
            <a:r>
              <a:rPr lang="en-US" sz="2400" dirty="0" smtClean="0"/>
              <a:t>-based Concurrency Control Algorithms</a:t>
            </a:r>
            <a:endParaRPr lang="zh-CN" altLang="en-US" sz="2400" dirty="0"/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Lock method maintains serializability by </a:t>
            </a:r>
            <a:r>
              <a:rPr lang="en-US" altLang="zh-CN">
                <a:solidFill>
                  <a:srgbClr val="C00000"/>
                </a:solidFill>
              </a:rPr>
              <a:t>mutual exclusion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Timestamp method maintains serializability by </a:t>
            </a:r>
            <a:r>
              <a:rPr lang="en-US" altLang="zh-CN">
                <a:solidFill>
                  <a:srgbClr val="C00000"/>
                </a:solidFill>
              </a:rPr>
              <a:t>assigning a unique timestamp</a:t>
            </a:r>
            <a:r>
              <a:rPr lang="en-US" altLang="zh-CN"/>
              <a:t> to every transaction and executing transactions accordingly.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0897CC-9DFC-BC4D-A4B8-52D7E8638DF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is a timestamp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  <a:endParaRPr lang="zh-CN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 </a:t>
            </a:r>
            <a:r>
              <a:rPr lang="en-US" altLang="zh-CN">
                <a:solidFill>
                  <a:srgbClr val="C00000"/>
                </a:solidFill>
              </a:rPr>
              <a:t>identifier</a:t>
            </a:r>
            <a:r>
              <a:rPr lang="en-US" altLang="zh-CN"/>
              <a:t> for transaction</a:t>
            </a:r>
            <a:endParaRPr lang="zh-CN" altLang="en-US"/>
          </a:p>
          <a:p>
            <a:pPr eaLnBrk="1" hangingPunct="1"/>
            <a:r>
              <a:rPr lang="en-US" altLang="zh-CN"/>
              <a:t>Used to </a:t>
            </a:r>
            <a:r>
              <a:rPr lang="en-US" altLang="zh-CN">
                <a:solidFill>
                  <a:srgbClr val="C00000"/>
                </a:solidFill>
              </a:rPr>
              <a:t>permit ordering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Monotonicity</a:t>
            </a:r>
            <a:br>
              <a:rPr lang="en-US" altLang="zh-CN">
                <a:solidFill>
                  <a:srgbClr val="C00000"/>
                </a:solidFill>
              </a:rPr>
            </a:br>
            <a:r>
              <a:rPr lang="en-US" altLang="zh-CN"/>
              <a:t>– timestamps generated by the same TM are monotonically increased in values.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614BA7-6C89-E046-8B10-BD208287946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 a monotonically </a:t>
            </a:r>
            <a:r>
              <a:rPr lang="en-US" altLang="zh-CN">
                <a:solidFill>
                  <a:srgbClr val="C00000"/>
                </a:solidFill>
              </a:rPr>
              <a:t>increasing counter</a:t>
            </a:r>
            <a:r>
              <a:rPr lang="en-US" altLang="zh-CN"/>
              <a:t>, but this is difficult in distributed environment.</a:t>
            </a:r>
            <a:endParaRPr lang="zh-CN" altLang="en-US"/>
          </a:p>
          <a:p>
            <a:pPr eaLnBrk="1" hangingPunct="1"/>
            <a:r>
              <a:rPr lang="en-US" altLang="zh-CN"/>
              <a:t>Use a two-tuple form:</a:t>
            </a:r>
            <a:br>
              <a:rPr lang="en-US" altLang="zh-CN"/>
            </a:br>
            <a:r>
              <a:rPr lang="en-US" altLang="zh-CN" sz="2400" b="1">
                <a:latin typeface="Courier New" charset="0"/>
              </a:rPr>
              <a:t>&lt;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local-counter-value</a:t>
            </a:r>
            <a:r>
              <a:rPr lang="en-US" altLang="zh-CN" sz="2400" b="1">
                <a:latin typeface="Courier New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site-identifier</a:t>
            </a:r>
            <a:r>
              <a:rPr lang="en-US" altLang="zh-CN" sz="2400" b="1">
                <a:latin typeface="Courier New" charset="0"/>
              </a:rPr>
              <a:t>&gt;</a:t>
            </a:r>
            <a:endParaRPr lang="zh-CN" altLang="en-US" sz="2400" b="1">
              <a:latin typeface="Courier New" charset="0"/>
            </a:endParaRPr>
          </a:p>
          <a:p>
            <a:pPr eaLnBrk="1" hangingPunct="1"/>
            <a:r>
              <a:rPr lang="en-US" altLang="zh-CN"/>
              <a:t>Use another two-tuple form:</a:t>
            </a:r>
            <a:br>
              <a:rPr lang="en-US" altLang="zh-CN"/>
            </a:br>
            <a:r>
              <a:rPr lang="en-US" altLang="zh-CN" sz="2400" b="1">
                <a:latin typeface="Courier New" charset="0"/>
              </a:rPr>
              <a:t>&lt;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local-system-clock</a:t>
            </a:r>
            <a:r>
              <a:rPr lang="en-US" altLang="zh-CN" sz="2400" b="1">
                <a:latin typeface="Courier New" charset="0"/>
              </a:rPr>
              <a:t>, </a:t>
            </a:r>
            <a:r>
              <a:rPr lang="en-US" altLang="zh-CN" sz="2400" b="1">
                <a:solidFill>
                  <a:srgbClr val="C00000"/>
                </a:solidFill>
                <a:latin typeface="Courier New" charset="0"/>
              </a:rPr>
              <a:t>site-identifier</a:t>
            </a:r>
            <a:r>
              <a:rPr lang="en-US" altLang="zh-CN" sz="2400" b="1">
                <a:latin typeface="Courier New" charset="0"/>
              </a:rPr>
              <a:t>&gt;</a:t>
            </a:r>
            <a:endParaRPr lang="zh-CN" altLang="en-US" b="1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857875" y="4000501"/>
            <a:ext cx="1214437" cy="1071562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929313" y="4786313"/>
            <a:ext cx="928687" cy="35718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How to assign a timestamp value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301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F5A9A4-2EA2-D74D-9967-FFDBB632158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7375" y="5137150"/>
            <a:ext cx="6929438" cy="11398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</a:rPr>
              <a:t>site ID is put in the least significant position</a:t>
            </a:r>
            <a:r>
              <a:rPr lang="en-US" altLang="zh-CN" sz="2400" dirty="0">
                <a:solidFill>
                  <a:srgbClr val="C00000"/>
                </a:solidFill>
              </a:rPr>
              <a:t/>
            </a:r>
            <a:br>
              <a:rPr lang="en-US" altLang="zh-CN" sz="2400" dirty="0">
                <a:solidFill>
                  <a:srgbClr val="C00000"/>
                </a:solidFill>
              </a:rPr>
            </a:br>
            <a:r>
              <a:rPr lang="en-US" altLang="zh-CN" sz="2000" dirty="0">
                <a:solidFill>
                  <a:schemeClr val="tx2"/>
                </a:solidFill>
              </a:rPr>
              <a:t>to avoid the situation that timestamps from a site will always be larger/smaller than timestamps from another site.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(Timestamps Ordering) Rule</a:t>
            </a:r>
            <a:endParaRPr lang="zh-CN" altLang="en-US" dirty="0"/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Given two conflicting operations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and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kl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belonging to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and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 </a:t>
            </a:r>
            <a:r>
              <a:rPr lang="en-US" altLang="zh-CN"/>
              <a:t> respectively, </a:t>
            </a:r>
            <a:br>
              <a:rPr lang="en-US" altLang="zh-CN"/>
            </a:br>
            <a:r>
              <a:rPr lang="en-US" altLang="zh-CN" sz="1400"/>
              <a:t/>
            </a:r>
            <a:br>
              <a:rPr lang="en-US" altLang="zh-CN" sz="1400"/>
            </a:b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is executed before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kl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</a:t>
            </a:r>
            <a:r>
              <a:rPr lang="en-US" altLang="zh-CN" i="1">
                <a:latin typeface="Times New Roman" charset="0"/>
              </a:rPr>
              <a:t>iff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 &lt;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),</a:t>
            </a:r>
            <a:br>
              <a:rPr lang="en-US" altLang="zh-CN">
                <a:latin typeface="Times New Roman" charset="0"/>
              </a:rPr>
            </a:br>
            <a:r>
              <a:rPr lang="en-US" altLang="zh-CN">
                <a:latin typeface="Times New Roman" charset="0"/>
              </a:rPr>
              <a:t>	</a:t>
            </a:r>
            <a:r>
              <a:rPr lang="en-US" altLang="zh-CN" sz="2800"/>
              <a:t>i.e. </a:t>
            </a:r>
            <a:r>
              <a:rPr lang="en-US" altLang="zh-CN" sz="2800">
                <a:solidFill>
                  <a:srgbClr val="C00000"/>
                </a:solidFill>
              </a:rPr>
              <a:t>the older transaction gets executed first</a:t>
            </a:r>
            <a:r>
              <a:rPr lang="en-US" altLang="zh-CN" sz="2800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5AD7A-1F06-2A47-8D84-D98D8BD9B97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07201" name="Rectangle 1"/>
          <p:cNvSpPr>
            <a:spLocks noChangeArrowheads="1"/>
          </p:cNvSpPr>
          <p:nvPr/>
        </p:nvSpPr>
        <p:spPr bwMode="auto">
          <a:xfrm>
            <a:off x="1785938" y="4857750"/>
            <a:ext cx="7072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4000" i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ts</a:t>
            </a:r>
            <a:r>
              <a:rPr lang="en-US" altLang="zh-CN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sz="40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sz="40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4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the timestamp value of transaction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</a:t>
            </a:r>
            <a:r>
              <a:rPr lang="en-US" altLang="zh-CN" sz="2800" i="1" baseline="-25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8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previous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305E15-D44B-CD48-A37C-CCC251D38B2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357313"/>
            <a:ext cx="3071813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072063" y="1428750"/>
            <a:ext cx="3929062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Initial:	x = 50	y = 20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above scheduling: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102	y = 39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schedule {T1,T2}: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102	y = 38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Result of schedule {T2,T1}: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-122"/>
              </a:rPr>
              <a:t>	x = 101	y = 39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5875" y="5824538"/>
            <a:ext cx="75723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Basic LM algorithm may generate </a:t>
            </a:r>
            <a:r>
              <a:rPr lang="en-US" sz="2400" dirty="0">
                <a:solidFill>
                  <a:srgbClr val="C00000"/>
                </a:solidFill>
              </a:rPr>
              <a:t>non-</a:t>
            </a:r>
            <a:r>
              <a:rPr lang="en-US" sz="2400" dirty="0" err="1">
                <a:solidFill>
                  <a:srgbClr val="C00000"/>
                </a:solidFill>
              </a:rPr>
              <a:t>serializable</a:t>
            </a:r>
            <a:r>
              <a:rPr lang="en-US" sz="2400" dirty="0">
                <a:solidFill>
                  <a:schemeClr val="tx2"/>
                </a:solidFill>
              </a:rPr>
              <a:t> schedule!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49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Schedule by the TO Rule</a:t>
            </a:r>
            <a:endParaRPr lang="zh-CN" altLang="en-US" dirty="0"/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 sz="2400"/>
              <a:t>Basic procedure: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 sz="2400"/>
              <a:t>Check each new operation against conflicting operations that have been scheduled;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 sz="2400">
                <a:latin typeface="Times New Roman" charset="0"/>
              </a:rPr>
              <a:t>IF</a:t>
            </a:r>
            <a:r>
              <a:rPr lang="en-US" altLang="zh-CN" sz="2400"/>
              <a:t> </a:t>
            </a:r>
            <a:r>
              <a:rPr lang="en-US" altLang="zh-CN" sz="2000"/>
              <a:t>the new operation belongs to a younger (</a:t>
            </a:r>
            <a:r>
              <a:rPr lang="en-US" altLang="zh-CN" sz="2000">
                <a:solidFill>
                  <a:srgbClr val="C00000"/>
                </a:solidFill>
              </a:rPr>
              <a:t>later</a:t>
            </a:r>
            <a:r>
              <a:rPr lang="en-US" altLang="zh-CN" sz="2000"/>
              <a:t>) transaction than </a:t>
            </a:r>
            <a:r>
              <a:rPr lang="en-US" altLang="zh-CN" sz="2000">
                <a:solidFill>
                  <a:srgbClr val="C00000"/>
                </a:solidFill>
              </a:rPr>
              <a:t>all</a:t>
            </a:r>
            <a:r>
              <a:rPr lang="en-US" altLang="zh-CN" sz="2000"/>
              <a:t> conflicting ones </a:t>
            </a:r>
            <a:r>
              <a:rPr lang="en-US" altLang="zh-CN" sz="2400">
                <a:latin typeface="Times New Roman" charset="0"/>
              </a:rPr>
              <a:t>THEN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accept it;</a:t>
            </a: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latin typeface="Times New Roman" charset="0"/>
              </a:rPr>
              <a:t>ELSE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reject it;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2000"/>
              <a:t>		restart the </a:t>
            </a:r>
            <a:r>
              <a:rPr lang="en-US" altLang="zh-CN" sz="2000">
                <a:solidFill>
                  <a:srgbClr val="C00000"/>
                </a:solidFill>
              </a:rPr>
              <a:t>entire transaction </a:t>
            </a:r>
            <a:r>
              <a:rPr lang="en-US" altLang="zh-CN" sz="2000"/>
              <a:t>with a new timestamp.</a:t>
            </a:r>
            <a:endParaRPr lang="zh-CN" alt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FA6086-5E9A-2047-9B09-B2B47470257F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2561" name="Rectangle 1"/>
          <p:cNvSpPr>
            <a:spLocks noChangeArrowheads="1"/>
          </p:cNvSpPr>
          <p:nvPr/>
        </p:nvSpPr>
        <p:spPr bwMode="auto">
          <a:xfrm>
            <a:off x="1428750" y="5332413"/>
            <a:ext cx="7358063" cy="9540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This means the system maintains the execution order </a:t>
            </a:r>
            <a:r>
              <a:rPr lang="en-US" altLang="zh-CN" sz="2800" dirty="0">
                <a:solidFill>
                  <a:srgbClr val="C00000"/>
                </a:solidFill>
                <a:ea typeface="宋体" pitchFamily="2" charset="-122"/>
                <a:cs typeface="Times New Roman" pitchFamily="18" charset="0"/>
              </a:rPr>
              <a:t>according to the timestamps order</a:t>
            </a:r>
            <a:r>
              <a:rPr lang="en-US" altLang="zh-CN" sz="28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.</a:t>
            </a:r>
            <a:endParaRPr lang="en-US" altLang="zh-CN" sz="2400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20F1EFA-FC66-494E-872A-CED8643DF0F2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024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0246" name="Text Box 1027"/>
          <p:cNvSpPr txBox="1">
            <a:spLocks noChangeArrowheads="1"/>
          </p:cNvSpPr>
          <p:nvPr/>
        </p:nvSpPr>
        <p:spPr bwMode="auto">
          <a:xfrm>
            <a:off x="809625" y="2430463"/>
            <a:ext cx="62261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S</a:t>
            </a:r>
            <a:r>
              <a:rPr lang="en-US" altLang="en-US" baseline="-25000"/>
              <a:t>1</a:t>
            </a:r>
            <a:r>
              <a:rPr lang="en-US" altLang="en-US"/>
              <a:t>:     r</a:t>
            </a:r>
            <a:r>
              <a:rPr lang="en-US" altLang="en-US" baseline="-25000"/>
              <a:t>1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[X]  w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[Y]</a:t>
            </a:r>
          </a:p>
        </p:txBody>
      </p:sp>
      <p:sp>
        <p:nvSpPr>
          <p:cNvPr id="10247" name="Text Box 1028"/>
          <p:cNvSpPr txBox="1">
            <a:spLocks noChangeArrowheads="1"/>
          </p:cNvSpPr>
          <p:nvPr/>
        </p:nvSpPr>
        <p:spPr bwMode="auto">
          <a:xfrm>
            <a:off x="4129088" y="1538288"/>
            <a:ext cx="3205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3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3</a:t>
            </a:r>
            <a:r>
              <a:rPr lang="en-US" altLang="en-US">
                <a:sym typeface="Symbol" charset="2"/>
              </a:rPr>
              <a:t>[X]</a:t>
            </a:r>
          </a:p>
        </p:txBody>
      </p:sp>
      <p:sp>
        <p:nvSpPr>
          <p:cNvPr id="10248" name="Text Box 1029"/>
          <p:cNvSpPr txBox="1">
            <a:spLocks noChangeArrowheads="1"/>
          </p:cNvSpPr>
          <p:nvPr/>
        </p:nvSpPr>
        <p:spPr bwMode="auto">
          <a:xfrm>
            <a:off x="2432050" y="3398838"/>
            <a:ext cx="331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r</a:t>
            </a:r>
            <a:r>
              <a:rPr lang="en-US" altLang="en-US" baseline="-25000"/>
              <a:t>2</a:t>
            </a:r>
            <a:r>
              <a:rPr lang="en-US" altLang="en-US"/>
              <a:t>[X] </a:t>
            </a:r>
            <a:r>
              <a:rPr lang="en-US" altLang="en-US">
                <a:sym typeface="Symbol" charset="2"/>
              </a:rPr>
              <a:t> w</a:t>
            </a:r>
            <a:r>
              <a:rPr lang="en-US" altLang="en-US" baseline="-25000">
                <a:sym typeface="Symbol" charset="2"/>
              </a:rPr>
              <a:t>2</a:t>
            </a:r>
            <a:r>
              <a:rPr lang="en-US" altLang="en-US">
                <a:sym typeface="Symbol" charset="2"/>
              </a:rPr>
              <a:t>[Y]</a:t>
            </a:r>
          </a:p>
        </p:txBody>
      </p:sp>
      <p:sp>
        <p:nvSpPr>
          <p:cNvPr id="10249" name="Line 1030"/>
          <p:cNvSpPr>
            <a:spLocks noChangeShapeType="1"/>
          </p:cNvSpPr>
          <p:nvPr/>
        </p:nvSpPr>
        <p:spPr bwMode="auto">
          <a:xfrm flipV="1">
            <a:off x="3406775" y="2954338"/>
            <a:ext cx="625475" cy="492125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31"/>
          <p:cNvSpPr>
            <a:spLocks noChangeShapeType="1"/>
          </p:cNvSpPr>
          <p:nvPr/>
        </p:nvSpPr>
        <p:spPr bwMode="auto">
          <a:xfrm flipV="1">
            <a:off x="4216400" y="2089150"/>
            <a:ext cx="423863" cy="43338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032"/>
          <p:cNvSpPr>
            <a:spLocks noChangeShapeType="1"/>
          </p:cNvSpPr>
          <p:nvPr/>
        </p:nvSpPr>
        <p:spPr bwMode="auto">
          <a:xfrm flipV="1">
            <a:off x="4937125" y="2974975"/>
            <a:ext cx="750888" cy="4810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Text Box 1033"/>
          <p:cNvSpPr txBox="1">
            <a:spLocks noChangeArrowheads="1"/>
          </p:cNvSpPr>
          <p:nvPr/>
        </p:nvSpPr>
        <p:spPr bwMode="auto">
          <a:xfrm>
            <a:off x="2373313" y="5132388"/>
            <a:ext cx="4730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P(S</a:t>
            </a:r>
            <a:r>
              <a:rPr lang="en-US" altLang="en-US" baseline="-25000"/>
              <a:t>1</a:t>
            </a:r>
            <a:r>
              <a:rPr lang="en-US" altLang="en-US"/>
              <a:t>):   T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>
                <a:sym typeface="Symbol" charset="2"/>
              </a:rPr>
              <a:t> T</a:t>
            </a:r>
            <a:r>
              <a:rPr lang="en-US" altLang="en-US" baseline="-25000">
                <a:sym typeface="Symbol" charset="2"/>
              </a:rPr>
              <a:t>1</a:t>
            </a:r>
            <a:r>
              <a:rPr lang="en-US" altLang="en-US">
                <a:sym typeface="Symbol" charset="2"/>
              </a:rPr>
              <a:t>  T</a:t>
            </a:r>
            <a:r>
              <a:rPr lang="en-US" altLang="en-US" baseline="-25000">
                <a:sym typeface="Symbol" charset="2"/>
              </a:rPr>
              <a:t>3</a:t>
            </a:r>
            <a:endParaRPr lang="en-US" altLang="en-US">
              <a:sym typeface="Symbol" charset="2"/>
            </a:endParaRPr>
          </a:p>
        </p:txBody>
      </p:sp>
      <p:sp>
        <p:nvSpPr>
          <p:cNvPr id="10253" name="Freeform 1034"/>
          <p:cNvSpPr>
            <a:spLocks/>
          </p:cNvSpPr>
          <p:nvPr/>
        </p:nvSpPr>
        <p:spPr bwMode="auto">
          <a:xfrm>
            <a:off x="4264025" y="4818063"/>
            <a:ext cx="2043113" cy="387350"/>
          </a:xfrm>
          <a:custGeom>
            <a:avLst/>
            <a:gdLst>
              <a:gd name="T0" fmla="*/ 0 w 1287"/>
              <a:gd name="T1" fmla="*/ 2147483647 h 244"/>
              <a:gd name="T2" fmla="*/ 2147483647 w 1287"/>
              <a:gd name="T3" fmla="*/ 2147483647 h 244"/>
              <a:gd name="T4" fmla="*/ 2147483647 w 1287"/>
              <a:gd name="T5" fmla="*/ 2147483647 h 244"/>
              <a:gd name="T6" fmla="*/ 2147483647 w 1287"/>
              <a:gd name="T7" fmla="*/ 2147483647 h 244"/>
              <a:gd name="T8" fmla="*/ 2147483647 w 1287"/>
              <a:gd name="T9" fmla="*/ 2147483647 h 2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87"/>
              <a:gd name="T16" fmla="*/ 0 h 244"/>
              <a:gd name="T17" fmla="*/ 1287 w 1287"/>
              <a:gd name="T18" fmla="*/ 244 h 2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87" h="244">
                <a:moveTo>
                  <a:pt x="0" y="244"/>
                </a:moveTo>
                <a:cubicBezTo>
                  <a:pt x="53" y="166"/>
                  <a:pt x="107" y="88"/>
                  <a:pt x="218" y="48"/>
                </a:cubicBezTo>
                <a:cubicBezTo>
                  <a:pt x="329" y="8"/>
                  <a:pt x="526" y="5"/>
                  <a:pt x="669" y="4"/>
                </a:cubicBezTo>
                <a:cubicBezTo>
                  <a:pt x="812" y="3"/>
                  <a:pt x="973" y="0"/>
                  <a:pt x="1076" y="40"/>
                </a:cubicBezTo>
                <a:cubicBezTo>
                  <a:pt x="1179" y="80"/>
                  <a:pt x="1233" y="162"/>
                  <a:pt x="1287" y="244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err="1" smtClean="0"/>
              <a:t>Tiemstamp</a:t>
            </a:r>
            <a:r>
              <a:rPr lang="en-US" sz="3200" cap="none" dirty="0" smtClean="0"/>
              <a:t>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36AD93-F8A5-F045-864A-9BB8E0E704E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11.4.1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Basic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TM is responsible for assigning a timestamp to </a:t>
            </a:r>
            <a:r>
              <a:rPr lang="en-US" altLang="zh-CN">
                <a:solidFill>
                  <a:srgbClr val="C00000"/>
                </a:solidFill>
              </a:rPr>
              <a:t>each transaction </a:t>
            </a:r>
            <a:r>
              <a:rPr lang="en-US" altLang="zh-CN"/>
              <a:t>and attaching it to </a:t>
            </a:r>
            <a:r>
              <a:rPr lang="en-US" altLang="zh-CN">
                <a:solidFill>
                  <a:srgbClr val="C00000"/>
                </a:solidFill>
              </a:rPr>
              <a:t>each database operation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Two timestamps maintained by DBMS for each data item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 for scheduling:</a:t>
            </a:r>
            <a:endParaRPr lang="zh-CN" altLang="en-US"/>
          </a:p>
          <a:p>
            <a:pPr lvl="1" eaLnBrk="1" hangingPunct="1"/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rts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/>
              <a:t>: the largest (youngest) of timestamps of transactions that have </a:t>
            </a:r>
            <a:r>
              <a:rPr lang="en-US" altLang="zh-CN">
                <a:solidFill>
                  <a:srgbClr val="C00000"/>
                </a:solidFill>
              </a:rPr>
              <a:t>read</a:t>
            </a:r>
            <a:r>
              <a:rPr lang="en-US" altLang="zh-CN"/>
              <a:t>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.</a:t>
            </a:r>
            <a:endParaRPr lang="zh-CN" altLang="en-US"/>
          </a:p>
          <a:p>
            <a:pPr lvl="1" eaLnBrk="1" hangingPunct="1"/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wts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i="1">
                <a:solidFill>
                  <a:srgbClr val="0000FF"/>
                </a:solidFill>
                <a:latin typeface="Times New Roman" charset="0"/>
              </a:rPr>
              <a:t>x</a:t>
            </a:r>
            <a:r>
              <a:rPr lang="en-US" altLang="zh-CN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/>
              <a:t>: the largest (youngest) of timestamps of transactions that have </a:t>
            </a:r>
            <a:r>
              <a:rPr lang="en-US" altLang="zh-CN">
                <a:solidFill>
                  <a:srgbClr val="C00000"/>
                </a:solidFill>
              </a:rPr>
              <a:t>written</a:t>
            </a:r>
            <a:r>
              <a:rPr lang="en-US" altLang="zh-CN"/>
              <a:t>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DD8902-BB3C-6C4D-B17A-FB0B3D5C7E6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2800" i="1">
                <a:solidFill>
                  <a:srgbClr val="0000FF"/>
                </a:solidFill>
                <a:latin typeface="Times New Roman" charset="0"/>
              </a:rPr>
              <a:t>	ts</a:t>
            </a:r>
            <a:r>
              <a:rPr lang="en-US" altLang="zh-CN" sz="2800">
                <a:solidFill>
                  <a:srgbClr val="0000FF"/>
                </a:solidFill>
                <a:latin typeface="Times New Roman" charset="0"/>
              </a:rPr>
              <a:t>(</a:t>
            </a:r>
            <a:r>
              <a:rPr lang="en-US" altLang="zh-CN" sz="2800" i="1">
                <a:solidFill>
                  <a:srgbClr val="0000FF"/>
                </a:solidFill>
                <a:latin typeface="Times New Roman" charset="0"/>
              </a:rPr>
              <a:t>T</a:t>
            </a:r>
            <a:r>
              <a:rPr lang="en-US" altLang="zh-CN" sz="2800">
                <a:solidFill>
                  <a:srgbClr val="0000FF"/>
                </a:solidFill>
                <a:latin typeface="Times New Roman" charset="0"/>
              </a:rPr>
              <a:t>)</a:t>
            </a:r>
            <a:r>
              <a:rPr lang="en-US" altLang="zh-CN" sz="200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zh-CN" sz="2400"/>
              <a:t>- the timestamp for a new transaction accessing </a:t>
            </a:r>
            <a:r>
              <a:rPr lang="en-US" altLang="zh-CN" sz="2400" i="1">
                <a:latin typeface="Times New Roman" charset="0"/>
              </a:rPr>
              <a:t>x</a:t>
            </a:r>
            <a:endParaRPr lang="en-US" altLang="zh-CN" sz="2400"/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For read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000">
                <a:latin typeface="Times New Roman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IF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THEN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send </a:t>
            </a:r>
            <a:r>
              <a:rPr lang="en-US" altLang="zh-CN" sz="2800" i="1">
                <a:latin typeface="Times New Roman" charset="0"/>
              </a:rPr>
              <a:t>read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to DP;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END IF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5A7AB9-7382-C447-9F5C-7F75E62382B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11.4.1 Basic TO Algorithm</a:t>
            </a:r>
            <a:endParaRPr lang="zh-CN" altLang="en-US" dirty="0"/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/>
              <a:t>	For write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en-US" altLang="zh-CN" sz="2800"/>
          </a:p>
          <a:p>
            <a:pPr eaLnBrk="1" hangingPunct="1">
              <a:buFont typeface="Wingdings 2" charset="2"/>
              <a:buNone/>
            </a:pPr>
            <a:r>
              <a:rPr lang="en-US" altLang="zh-CN" sz="2800"/>
              <a:t>	</a:t>
            </a:r>
            <a:r>
              <a:rPr lang="en-US" altLang="zh-CN" sz="2800">
                <a:latin typeface="Times New Roman" charset="0"/>
              </a:rPr>
              <a:t>IF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AND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 &gt; </a:t>
            </a:r>
            <a:r>
              <a:rPr lang="en-US" altLang="zh-CN" sz="2800" i="1">
                <a:latin typeface="Times New Roman" charset="0"/>
              </a:rPr>
              <a:t>wts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THEN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send </a:t>
            </a:r>
            <a:r>
              <a:rPr lang="en-US" altLang="zh-CN" sz="2800" i="1">
                <a:latin typeface="Times New Roman" charset="0"/>
              </a:rPr>
              <a:t>write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to DP;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  </a:t>
            </a:r>
            <a:r>
              <a:rPr lang="en-US" altLang="zh-CN" sz="2800" i="1">
                <a:latin typeface="Times New Roman" charset="0"/>
              </a:rPr>
              <a:t>rts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);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 i="1">
                <a:latin typeface="Times New Roman" charset="0"/>
              </a:rPr>
              <a:t>	  wts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 sz="2800">
                <a:latin typeface="Times New Roman" charset="0"/>
                <a:sym typeface="Wingdings" charset="2"/>
              </a:rPr>
              <a:t>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>
                <a:latin typeface="Times New Roman" charset="0"/>
              </a:rPr>
              <a:t>).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</a:rPr>
              <a:t>	END IF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1E7A1B-F0F6-814D-B2BA-0143FB06CC2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323585" name="Rectangle 1"/>
          <p:cNvSpPr>
            <a:spLocks noChangeArrowheads="1"/>
          </p:cNvSpPr>
          <p:nvPr/>
        </p:nvSpPr>
        <p:spPr bwMode="auto">
          <a:xfrm>
            <a:off x="1857375" y="5429250"/>
            <a:ext cx="5857875" cy="769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200" dirty="0">
                <a:solidFill>
                  <a:schemeClr val="tx2"/>
                </a:solidFill>
                <a:ea typeface="宋体" pitchFamily="2" charset="-122"/>
                <a:cs typeface="Times New Roman" pitchFamily="18" charset="0"/>
              </a:rPr>
              <a:t>For basic timestamp algorithms for the TM and scheduler, read p319 to p322.</a:t>
            </a:r>
            <a:endParaRPr lang="en-US" altLang="zh-CN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11.4.1 Basic TO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79" y="1791494"/>
            <a:ext cx="6919109" cy="27176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11.4.1 Basic TO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6768752" cy="3384376"/>
          </a:xfrm>
        </p:spPr>
      </p:pic>
      <p:sp>
        <p:nvSpPr>
          <p:cNvPr id="8" name="Rectangle 7"/>
          <p:cNvSpPr/>
          <p:nvPr/>
        </p:nvSpPr>
        <p:spPr>
          <a:xfrm>
            <a:off x="4519801" y="5398043"/>
            <a:ext cx="3366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>
                <a:solidFill>
                  <a:srgbClr val="FF0000"/>
                </a:solidFill>
              </a:rPr>
              <a:t>cascading aborts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35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written items until it is certain that writing transaction has been successful </a:t>
            </a:r>
            <a:endParaRPr lang="en-US" dirty="0" smtClean="0"/>
          </a:p>
          <a:p>
            <a:pPr lvl="1"/>
            <a:r>
              <a:rPr lang="en-US" dirty="0"/>
              <a:t>Avoid cascading aborts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written items until it is certain that writing transaction has been successful </a:t>
            </a:r>
            <a:endParaRPr lang="en-US" dirty="0" smtClean="0"/>
          </a:p>
          <a:p>
            <a:pPr lvl="1"/>
            <a:r>
              <a:rPr lang="en-US" dirty="0"/>
              <a:t>Avoid cascading aborts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068960"/>
            <a:ext cx="648288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6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Strict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written items until it is certain that writing transaction has been successful </a:t>
            </a:r>
            <a:endParaRPr lang="en-US" dirty="0" smtClean="0"/>
          </a:p>
          <a:p>
            <a:pPr lvl="1"/>
            <a:r>
              <a:rPr lang="en-US" dirty="0"/>
              <a:t>Avoid cascading aborts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68959"/>
            <a:ext cx="6336704" cy="3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Maintain timestamps among sites</a:t>
            </a:r>
            <a:endParaRPr lang="zh-CN" altLang="en-US" dirty="0"/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1428750" y="3929063"/>
            <a:ext cx="7499350" cy="242887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When </a:t>
            </a:r>
            <a:r>
              <a:rPr lang="en-US" altLang="zh-CN" sz="2400" i="1" dirty="0" err="1">
                <a:latin typeface="Times New Roman" charset="0"/>
              </a:rPr>
              <a:t>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T</a:t>
            </a:r>
            <a:r>
              <a:rPr lang="en-US" altLang="zh-CN" sz="2400" dirty="0">
                <a:latin typeface="Times New Roman" charset="0"/>
              </a:rPr>
              <a:t>) &lt; </a:t>
            </a:r>
            <a:r>
              <a:rPr lang="en-US" altLang="zh-CN" sz="2400" i="1" dirty="0" err="1">
                <a:latin typeface="Times New Roman" charset="0"/>
              </a:rPr>
              <a:t>rts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dirty="0">
                <a:latin typeface="Times New Roman" charset="0"/>
              </a:rPr>
              <a:t>),</a:t>
            </a:r>
            <a:r>
              <a:rPr lang="en-US" altLang="zh-CN" sz="2400" dirty="0"/>
              <a:t> the read is rejected.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Site 2 adjusts its timestamp by making it larger than </a:t>
            </a:r>
            <a:r>
              <a:rPr lang="en-US" altLang="zh-CN" sz="2400" i="1" dirty="0" err="1">
                <a:latin typeface="Times New Roman" charset="0"/>
              </a:rPr>
              <a:t>rts</a:t>
            </a:r>
            <a:r>
              <a:rPr lang="en-US" altLang="zh-CN" sz="2400" dirty="0">
                <a:latin typeface="Times New Roman" charset="0"/>
              </a:rPr>
              <a:t>(</a:t>
            </a:r>
            <a:r>
              <a:rPr lang="en-US" altLang="zh-CN" sz="2400" i="1" dirty="0">
                <a:latin typeface="Times New Roman" charset="0"/>
              </a:rPr>
              <a:t>x</a:t>
            </a:r>
            <a:r>
              <a:rPr lang="en-US" altLang="zh-CN" sz="2400" dirty="0">
                <a:latin typeface="Times New Roman" charset="0"/>
              </a:rPr>
              <a:t>)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restart</a:t>
            </a:r>
            <a:r>
              <a:rPr lang="en-US" altLang="zh-CN" sz="2400" dirty="0"/>
              <a:t>.</a:t>
            </a:r>
            <a:endParaRPr lang="zh-CN" altLang="en-US" sz="2400" dirty="0"/>
          </a:p>
          <a:p>
            <a:pPr eaLnBrk="1" hangingPunct="1"/>
            <a:r>
              <a:rPr lang="en-US" altLang="zh-CN" sz="2400" dirty="0" smtClean="0">
                <a:latin typeface="Arial" charset="0"/>
              </a:rPr>
              <a:t>Why? </a:t>
            </a:r>
            <a:r>
              <a:rPr lang="en-US" altLang="zh-CN" sz="2400" dirty="0" smtClean="0"/>
              <a:t>Avoid </a:t>
            </a:r>
            <a:r>
              <a:rPr lang="en-US" altLang="zh-CN" sz="2400" i="1" dirty="0" err="1" smtClean="0">
                <a:latin typeface="Times New Roman" charset="0"/>
              </a:rPr>
              <a:t>ts</a:t>
            </a:r>
            <a:r>
              <a:rPr lang="en-US" altLang="zh-CN" sz="2400" dirty="0" smtClean="0">
                <a:latin typeface="Times New Roman" charset="0"/>
              </a:rPr>
              <a:t>(site 1) &gt;&gt;</a:t>
            </a:r>
            <a:r>
              <a:rPr lang="en-US" altLang="zh-CN" sz="2400" i="1" dirty="0" smtClean="0">
                <a:latin typeface="Times New Roman" charset="0"/>
              </a:rPr>
              <a:t> </a:t>
            </a:r>
            <a:r>
              <a:rPr lang="en-US" altLang="zh-CN" sz="2400" i="1" dirty="0" err="1" smtClean="0">
                <a:latin typeface="Times New Roman" charset="0"/>
              </a:rPr>
              <a:t>ts</a:t>
            </a:r>
            <a:r>
              <a:rPr lang="en-US" altLang="zh-CN" sz="2400" dirty="0" smtClean="0">
                <a:latin typeface="Times New Roman" charset="0"/>
              </a:rPr>
              <a:t>(site 2)</a:t>
            </a:r>
            <a:r>
              <a:rPr lang="en-US" altLang="zh-CN" sz="2400" dirty="0" smtClean="0"/>
              <a:t> which may make operations from site 2 never get executed.</a:t>
            </a:r>
            <a:endParaRPr lang="zh-CN" altLang="en-US" sz="2400" dirty="0" smtClean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690222-2652-2144-B29D-1114022489B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357313"/>
            <a:ext cx="43719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smtClean="0"/>
              <a:t>Distributed Database Systems</a:t>
            </a:r>
            <a:endParaRPr lang="en-US" altLang="en-US" sz="140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03FFA01-7726-4540-980C-C55AC64E431C}" type="slidenum">
              <a:rPr lang="en-US" altLang="en-US" sz="1400"/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Serializability Theorem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u="sng"/>
              <a:t>Theorem:</a:t>
            </a:r>
            <a:r>
              <a:rPr lang="en-US" altLang="en-US"/>
              <a:t>  A schedule S is serializable IFF 			 P(S) is acyclic.</a:t>
            </a:r>
            <a:endParaRPr lang="en-US" altLang="en-US" u="sng"/>
          </a:p>
        </p:txBody>
      </p:sp>
    </p:spTree>
    <p:extLst>
      <p:ext uri="{BB962C8B-B14F-4D97-AF65-F5344CB8AC3E}">
        <p14:creationId xmlns:p14="http://schemas.microsoft.com/office/powerpoint/2010/main" val="915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2PL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r-IN" dirty="0"/>
              <a:t>T1 </a:t>
            </a:r>
            <a:r>
              <a:rPr lang="zh-CN" altLang="en-US" dirty="0" smtClean="0"/>
              <a:t>  </a:t>
            </a:r>
            <a:r>
              <a:rPr lang="mr-IN" dirty="0" smtClean="0"/>
              <a:t>w1[</a:t>
            </a:r>
            <a:r>
              <a:rPr lang="mr-IN" dirty="0" err="1" smtClean="0"/>
              <a:t>Y</a:t>
            </a:r>
            <a:r>
              <a:rPr lang="mr-IN" dirty="0" smtClean="0"/>
              <a:t>]</a:t>
            </a:r>
            <a:endParaRPr lang="en-US" dirty="0" smtClean="0"/>
          </a:p>
          <a:p>
            <a:r>
              <a:rPr lang="mr-IN" dirty="0" smtClean="0"/>
              <a:t>T2 </a:t>
            </a:r>
            <a:r>
              <a:rPr lang="zh-CN" altLang="en-US" dirty="0" smtClean="0"/>
              <a:t>  </a:t>
            </a:r>
            <a:r>
              <a:rPr lang="mr-IN" dirty="0" smtClean="0"/>
              <a:t>r2[X] r2[</a:t>
            </a:r>
            <a:r>
              <a:rPr lang="mr-IN" dirty="0" err="1" smtClean="0"/>
              <a:t>Y</a:t>
            </a:r>
            <a:r>
              <a:rPr lang="mr-IN" dirty="0" smtClean="0"/>
              <a:t>] w2[</a:t>
            </a:r>
            <a:r>
              <a:rPr lang="mr-IN" dirty="0" err="1" smtClean="0"/>
              <a:t>Z</a:t>
            </a:r>
            <a:r>
              <a:rPr lang="mr-IN" dirty="0" smtClean="0"/>
              <a:t>]</a:t>
            </a:r>
            <a:endParaRPr lang="en-US" dirty="0" smtClean="0"/>
          </a:p>
          <a:p>
            <a:r>
              <a:rPr lang="mr-IN" dirty="0" smtClean="0"/>
              <a:t>T3 </a:t>
            </a:r>
            <a:r>
              <a:rPr lang="zh-CN" altLang="en-US" dirty="0" smtClean="0"/>
              <a:t>  </a:t>
            </a:r>
            <a:r>
              <a:rPr lang="mr-IN" dirty="0" smtClean="0"/>
              <a:t>w3[X]</a:t>
            </a:r>
            <a:endParaRPr lang="en-US" dirty="0" smtClean="0"/>
          </a:p>
          <a:p>
            <a:endParaRPr lang="en-US" dirty="0" smtClean="0"/>
          </a:p>
          <a:p>
            <a:r>
              <a:rPr lang="mr-IN" dirty="0" err="1"/>
              <a:t>ts</a:t>
            </a:r>
            <a:r>
              <a:rPr lang="mr-IN" dirty="0"/>
              <a:t>(T1) &lt; </a:t>
            </a:r>
            <a:r>
              <a:rPr lang="mr-IN" dirty="0" err="1"/>
              <a:t>ts</a:t>
            </a:r>
            <a:r>
              <a:rPr lang="mr-IN" dirty="0"/>
              <a:t>(T2) &lt; </a:t>
            </a:r>
            <a:r>
              <a:rPr lang="mr-IN" dirty="0" err="1"/>
              <a:t>ts</a:t>
            </a:r>
            <a:r>
              <a:rPr lang="mr-IN" dirty="0"/>
              <a:t>(T3</a:t>
            </a:r>
            <a:r>
              <a:rPr lang="mr-IN" dirty="0" smtClean="0"/>
              <a:t>)</a:t>
            </a:r>
            <a:endParaRPr lang="en-US" dirty="0" smtClean="0"/>
          </a:p>
          <a:p>
            <a:r>
              <a:rPr lang="mr-IN" dirty="0" err="1" smtClean="0"/>
              <a:t>S</a:t>
            </a:r>
            <a:r>
              <a:rPr lang="mr-IN" dirty="0" smtClean="0"/>
              <a:t> r2[X] w3[X] </a:t>
            </a:r>
            <a:r>
              <a:rPr lang="mr-IN" dirty="0"/>
              <a:t>w1 </a:t>
            </a:r>
            <a:r>
              <a:rPr lang="mr-IN" dirty="0" smtClean="0"/>
              <a:t>[</a:t>
            </a:r>
            <a:r>
              <a:rPr lang="mr-IN" dirty="0" err="1" smtClean="0"/>
              <a:t>Y</a:t>
            </a:r>
            <a:r>
              <a:rPr lang="mr-IN" dirty="0" smtClean="0"/>
              <a:t>] r2[</a:t>
            </a:r>
            <a:r>
              <a:rPr lang="mr-IN" dirty="0" err="1" smtClean="0"/>
              <a:t>Y</a:t>
            </a:r>
            <a:r>
              <a:rPr lang="mr-IN" dirty="0" smtClean="0"/>
              <a:t>] w2[</a:t>
            </a:r>
            <a:r>
              <a:rPr lang="mr-IN" dirty="0" err="1" smtClean="0"/>
              <a:t>Z</a:t>
            </a:r>
            <a:r>
              <a:rPr lang="mr-IN" dirty="0" smtClean="0"/>
              <a:t>] </a:t>
            </a:r>
            <a:endParaRPr lang="en-US" dirty="0"/>
          </a:p>
          <a:p>
            <a:r>
              <a:rPr lang="en-US" dirty="0"/>
              <a:t>S could be produced with TO but not with 2PL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6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2PL</a:t>
            </a:r>
            <a:r>
              <a:rPr lang="zh-CN" altLang="en-US" dirty="0" smtClean="0"/>
              <a:t> </a:t>
            </a:r>
            <a:r>
              <a:rPr lang="en-US" altLang="zh-CN" dirty="0" smtClean="0"/>
              <a:t>&lt;&gt;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086" y="1916832"/>
            <a:ext cx="7363364" cy="367240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39BD9-4C27-2345-99BB-5F50A5169954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8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5177AE-D188-3745-9BA8-38828E4C6AC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11.4.2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Conservative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11.4.2 Conservative TO Algorithm</a:t>
            </a:r>
            <a:endParaRPr lang="zh-CN" altLang="en-US" dirty="0"/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Basic TO algorithm: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dead lock free but too many restarts</a:t>
            </a:r>
            <a:r>
              <a:rPr lang="en-US" altLang="zh-CN" dirty="0" smtClean="0"/>
              <a:t>.</a:t>
            </a:r>
          </a:p>
          <a:p>
            <a:pPr eaLnBrk="1" hangingPunct="1">
              <a:buFont typeface="Wingdings 2" charset="2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give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example</a:t>
            </a:r>
            <a:r>
              <a:rPr lang="en-US" altLang="zh-CN" dirty="0" smtClean="0"/>
              <a:t>?</a:t>
            </a:r>
            <a:r>
              <a:rPr lang="zh-CN" altLang="en-US" dirty="0" smtClean="0"/>
              <a:t> </a:t>
            </a:r>
          </a:p>
          <a:p>
            <a:pPr eaLnBrk="1" hangingPunct="1"/>
            <a:r>
              <a:rPr lang="en-US" altLang="zh-CN" dirty="0" smtClean="0"/>
              <a:t>Conservative </a:t>
            </a:r>
            <a:r>
              <a:rPr lang="en-US" altLang="zh-CN" dirty="0"/>
              <a:t>TO algorithm: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delays each operation </a:t>
            </a:r>
            <a:r>
              <a:rPr lang="en-US" altLang="zh-CN" dirty="0"/>
              <a:t>until there is an assurance that no operation with smaller timestamps can arrive at that scheduler.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99D0A-A376-DB45-8795-89A0883AB9B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technique</a:t>
            </a:r>
            <a:endParaRPr lang="zh-CN" altLang="en-US" dirty="0"/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 site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, each scheduler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has one queue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for each </a:t>
            </a:r>
            <a:r>
              <a:rPr lang="en-US" altLang="zh-CN" i="1">
                <a:latin typeface="Times New Roman" charset="0"/>
              </a:rPr>
              <a:t>TM</a:t>
            </a:r>
            <a:r>
              <a:rPr lang="en-US" altLang="zh-CN"/>
              <a:t> at site </a:t>
            </a:r>
            <a:r>
              <a:rPr lang="en-US" altLang="zh-CN" i="1">
                <a:latin typeface="Times New Roman" charset="0"/>
              </a:rPr>
              <a:t>j</a:t>
            </a:r>
            <a:r>
              <a:rPr lang="en-US" altLang="zh-CN"/>
              <a:t> in the system.</a:t>
            </a:r>
            <a:endParaRPr lang="zh-CN" altLang="en-US"/>
          </a:p>
          <a:p>
            <a:pPr eaLnBrk="1" hangingPunct="1"/>
            <a:r>
              <a:rPr lang="en-US" altLang="zh-CN"/>
              <a:t>An operation from </a:t>
            </a:r>
            <a:r>
              <a:rPr lang="en-US" altLang="zh-CN" i="1">
                <a:latin typeface="Times New Roman" charset="0"/>
              </a:rPr>
              <a:t>TM</a:t>
            </a:r>
            <a:r>
              <a:rPr lang="en-US" altLang="zh-CN" i="1" baseline="-25000">
                <a:latin typeface="Times New Roman" charset="0"/>
              </a:rPr>
              <a:t>j</a:t>
            </a:r>
            <a:r>
              <a:rPr lang="en-US" altLang="zh-CN"/>
              <a:t> is placed in </a:t>
            </a:r>
            <a:r>
              <a:rPr lang="en-US" altLang="zh-CN" i="1">
                <a:latin typeface="Times New Roman" charset="0"/>
              </a:rPr>
              <a:t>Q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in increasing timestamp order.</a:t>
            </a:r>
          </a:p>
          <a:p>
            <a:pPr eaLnBrk="1" hangingPunct="1"/>
            <a:r>
              <a:rPr lang="en-US" altLang="zh-CN"/>
              <a:t>Scheduler </a:t>
            </a:r>
            <a:r>
              <a:rPr lang="en-US" altLang="zh-CN" i="1">
                <a:latin typeface="Times New Roman" charset="0"/>
              </a:rPr>
              <a:t>i</a:t>
            </a:r>
            <a:r>
              <a:rPr lang="en-US" altLang="zh-CN"/>
              <a:t> executes operation </a:t>
            </a:r>
            <a:r>
              <a:rPr lang="en-US" altLang="zh-CN">
                <a:solidFill>
                  <a:srgbClr val="C00000"/>
                </a:solidFill>
              </a:rPr>
              <a:t>from all queues </a:t>
            </a:r>
            <a:r>
              <a:rPr lang="en-US" altLang="zh-CN"/>
              <a:t>in this order also.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32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355BF2-9F41-A149-8EEE-CA343BABEC8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57375" y="4857750"/>
            <a:ext cx="6643688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This reduces the number of restarts.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rgbClr val="C00000"/>
                </a:solidFill>
              </a:rPr>
              <a:t>But restart may occur when a queue is empty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US" altLang="zh-CN" dirty="0">
              <a:solidFill>
                <a:schemeClr val="tx2"/>
              </a:solidFill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Basic technique</a:t>
            </a:r>
            <a:endParaRPr lang="zh-CN" altLang="en-US" dirty="0"/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>
          <a:xfrm>
            <a:off x="4643438" y="1500188"/>
            <a:ext cx="4357687" cy="4748212"/>
          </a:xfrm>
        </p:spPr>
        <p:txBody>
          <a:bodyPr/>
          <a:lstStyle/>
          <a:p>
            <a:pPr eaLnBrk="1" hangingPunct="1"/>
            <a:r>
              <a:rPr lang="en-US" altLang="zh-CN" sz="2800"/>
              <a:t>Suppose Q23 is empty and scheduler 2 chooses an operation op from Q21 and Q22.</a:t>
            </a:r>
          </a:p>
          <a:p>
            <a:pPr eaLnBrk="1" hangingPunct="1"/>
            <a:r>
              <a:rPr lang="en-US" altLang="zh-CN" sz="2800"/>
              <a:t>But later a conflicting operation with smaller timestamp than ts(op) from site 3 arrives, then this operation must be rejected and restarted!</a:t>
            </a:r>
            <a:endParaRPr lang="zh-CN" altLang="en-US" sz="2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6AE419-5F11-D444-BCBF-8BC93A012FA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571625"/>
            <a:ext cx="34290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Improvement 1</a:t>
            </a:r>
            <a:endParaRPr lang="zh-CN" altLang="en-US" dirty="0"/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Use </a:t>
            </a:r>
            <a:r>
              <a:rPr lang="en-US" altLang="zh-CN" sz="2800">
                <a:solidFill>
                  <a:srgbClr val="C00000"/>
                </a:solidFill>
              </a:rPr>
              <a:t>extremely conservative algorithm</a:t>
            </a:r>
            <a:r>
              <a:rPr lang="en-US" altLang="zh-CN" sz="2800" i="1"/>
              <a:t> </a:t>
            </a:r>
            <a:r>
              <a:rPr lang="en-US" altLang="zh-CN" sz="2800"/>
              <a:t>complemented by</a:t>
            </a:r>
            <a:endParaRPr lang="zh-CN" altLang="en-US" sz="2800"/>
          </a:p>
          <a:p>
            <a:pPr lvl="1" eaLnBrk="1" hangingPunct="1"/>
            <a:r>
              <a:rPr lang="en-US" altLang="zh-CN" sz="2400"/>
              <a:t>In each queue there is </a:t>
            </a:r>
            <a:r>
              <a:rPr lang="en-US" altLang="zh-CN" sz="2400">
                <a:solidFill>
                  <a:srgbClr val="C00000"/>
                </a:solidFill>
              </a:rPr>
              <a:t>at least one operation</a:t>
            </a:r>
            <a:r>
              <a:rPr lang="en-US" altLang="zh-CN" sz="2400"/>
              <a:t>, or</a:t>
            </a:r>
            <a:endParaRPr lang="zh-CN" altLang="en-US" sz="2400"/>
          </a:p>
          <a:p>
            <a:pPr lvl="1" eaLnBrk="1" hangingPunct="1"/>
            <a:r>
              <a:rPr lang="en-US" altLang="zh-CN" sz="2400"/>
              <a:t>if a TM does not have a transaction to process, it has to </a:t>
            </a:r>
            <a:r>
              <a:rPr lang="en-US" altLang="zh-CN" sz="2400">
                <a:solidFill>
                  <a:srgbClr val="C00000"/>
                </a:solidFill>
              </a:rPr>
              <a:t>send a message periodically </a:t>
            </a:r>
            <a:r>
              <a:rPr lang="en-US" altLang="zh-CN" sz="2400"/>
              <a:t>to inform that in the future it will send timestamp larger than that of the message.</a:t>
            </a:r>
            <a:endParaRPr lang="zh-CN" altLang="en-US" sz="2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8F641E-CAAD-0241-83CF-71859F0BF76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57313" y="4500563"/>
            <a:ext cx="7500937" cy="830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Extremely conservative algorithm actually executes transaction serially at each site – </a:t>
            </a:r>
            <a:r>
              <a:rPr lang="en-US" sz="2400" dirty="0">
                <a:solidFill>
                  <a:srgbClr val="C00000"/>
                </a:solidFill>
              </a:rPr>
              <a:t>too conservative</a:t>
            </a:r>
            <a:r>
              <a:rPr lang="en-US" sz="2400" dirty="0">
                <a:solidFill>
                  <a:schemeClr val="tx2"/>
                </a:solidFill>
              </a:rPr>
              <a:t>!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7313" y="5429250"/>
            <a:ext cx="7500937" cy="830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/>
                </a:solidFill>
              </a:rPr>
              <a:t>An operation may have to wait for the coming of a younger operation of an empty queue – </a:t>
            </a:r>
            <a:r>
              <a:rPr lang="en-US" sz="2400" dirty="0">
                <a:solidFill>
                  <a:srgbClr val="C00000"/>
                </a:solidFill>
              </a:rPr>
              <a:t>a delay problem</a:t>
            </a:r>
            <a:r>
              <a:rPr lang="en-US" sz="2400" dirty="0">
                <a:solidFill>
                  <a:schemeClr val="tx2"/>
                </a:solidFill>
              </a:rPr>
              <a:t>!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Improvement 2</a:t>
            </a:r>
            <a:endParaRPr lang="zh-CN" altLang="en-US" dirty="0"/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Define </a:t>
            </a:r>
            <a:r>
              <a:rPr lang="en-US" altLang="zh-CN">
                <a:solidFill>
                  <a:srgbClr val="C00000"/>
                </a:solidFill>
              </a:rPr>
              <a:t>transaction classes </a:t>
            </a:r>
            <a:r>
              <a:rPr lang="en-US" altLang="zh-CN"/>
              <a:t>and set a queue for each class instead of each TM.</a:t>
            </a:r>
            <a:endParaRPr lang="zh-CN" altLang="en-US"/>
          </a:p>
          <a:p>
            <a:pPr lvl="1" eaLnBrk="1" hangingPunct="1"/>
            <a:r>
              <a:rPr lang="en-US" altLang="zh-CN"/>
              <a:t>Transaction classes are defined by their </a:t>
            </a:r>
            <a:r>
              <a:rPr lang="en-US" altLang="zh-CN">
                <a:solidFill>
                  <a:srgbClr val="C00000"/>
                </a:solidFill>
              </a:rPr>
              <a:t>read set </a:t>
            </a:r>
            <a:r>
              <a:rPr lang="en-US" altLang="zh-CN"/>
              <a:t>and </a:t>
            </a:r>
            <a:r>
              <a:rPr lang="en-US" altLang="zh-CN">
                <a:solidFill>
                  <a:srgbClr val="C00000"/>
                </a:solidFill>
              </a:rPr>
              <a:t>write set</a:t>
            </a:r>
            <a:r>
              <a:rPr lang="en-US" altLang="zh-CN"/>
              <a:t>: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/>
              <a:t>	If a transaction’s read set and write set are subset of a class, then the transaction belongs to that class.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FBE879-23E5-5149-80E0-A8BD627062C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71625" y="5214938"/>
            <a:ext cx="7143750" cy="584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2"/>
                </a:solidFill>
              </a:rPr>
              <a:t>It is difficult to define transaction classes!</a:t>
            </a:r>
            <a:endParaRPr lang="zh-CN" alt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cap="none" dirty="0" smtClean="0"/>
              <a:t>Timestamp-based Concurrency Control Algorithms</a:t>
            </a:r>
            <a:endParaRPr lang="zh-CN" altLang="en-US" sz="32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11.4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6C48D8-90C2-8D45-8CB4-D1B9F497B51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50" y="4287838"/>
            <a:ext cx="6429375" cy="9858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+mj-lt"/>
                <a:ea typeface="宋体" pitchFamily="2" charset="-122"/>
              </a:rPr>
              <a:t>Subsection 11.4.3</a:t>
            </a:r>
          </a:p>
          <a:p>
            <a:pPr eaLnBrk="1" hangingPunct="1">
              <a:defRPr/>
            </a:pPr>
            <a:endParaRPr lang="en-US" sz="1000" dirty="0">
              <a:latin typeface="+mj-lt"/>
              <a:ea typeface="宋体" pitchFamily="2" charset="-122"/>
            </a:endParaRPr>
          </a:p>
          <a:p>
            <a:pPr eaLnBrk="1" hangingPunct="1">
              <a:defRPr/>
            </a:pPr>
            <a:r>
              <a:rPr lang="en-US" altLang="zh-CN" sz="2800" dirty="0" err="1">
                <a:solidFill>
                  <a:srgbClr val="C00000"/>
                </a:solidFill>
                <a:latin typeface="+mj-lt"/>
                <a:ea typeface="宋体" pitchFamily="2" charset="-122"/>
              </a:rPr>
              <a:t>Multiversion</a:t>
            </a:r>
            <a:r>
              <a:rPr lang="en-US" altLang="zh-CN" sz="2800" dirty="0">
                <a:solidFill>
                  <a:srgbClr val="C00000"/>
                </a:solidFill>
                <a:latin typeface="+mj-lt"/>
                <a:ea typeface="宋体" pitchFamily="2" charset="-122"/>
              </a:rPr>
              <a:t> TO Algorithm</a:t>
            </a:r>
            <a:endParaRPr lang="zh-CN" altLang="en-US" sz="2800" dirty="0">
              <a:solidFill>
                <a:srgbClr val="C00000"/>
              </a:solidFill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 smtClean="0"/>
              <a:t>11.4.3 </a:t>
            </a:r>
            <a:r>
              <a:rPr lang="en-US" altLang="zh-CN" dirty="0" err="1" smtClean="0"/>
              <a:t>Multiversion</a:t>
            </a:r>
            <a:r>
              <a:rPr lang="en-US" altLang="zh-CN" dirty="0" smtClean="0"/>
              <a:t> TO Algorithm</a:t>
            </a:r>
            <a:endParaRPr lang="zh-CN" altLang="en-US" dirty="0"/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Each write creates a new version of the data item to be updated. Versions are </a:t>
            </a:r>
            <a:r>
              <a:rPr lang="en-US" altLang="zh-CN">
                <a:solidFill>
                  <a:srgbClr val="C00000"/>
                </a:solidFill>
              </a:rPr>
              <a:t>transparent</a:t>
            </a:r>
            <a:r>
              <a:rPr lang="en-US" altLang="zh-CN"/>
              <a:t> to users.</a:t>
            </a:r>
            <a:endParaRPr lang="zh-CN" altLang="en-US"/>
          </a:p>
          <a:p>
            <a:pPr eaLnBrk="1" hangingPunct="1"/>
            <a:r>
              <a:rPr lang="en-US" altLang="zh-CN"/>
              <a:t>Transactions are processed on a state of database that it would have seen if they were executed serially.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495428-B7FD-084C-AB93-2AC53918C6F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cap="none" dirty="0" smtClean="0"/>
              <a:t>Taxonomy Of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11.2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5D91E9-3EFE-C149-A920-3A438D593F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For a read from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/>
              <a:t> , i.e.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:</a:t>
            </a:r>
            <a:endParaRPr lang="en-US" altLang="zh-CN">
              <a:latin typeface="Times New Roman" charset="0"/>
            </a:endParaRP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Find a version of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, say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/>
              <a:t> , </a:t>
            </a:r>
            <a:br>
              <a:rPr lang="en-US" altLang="zh-CN"/>
            </a:br>
            <a:r>
              <a:rPr lang="en-US" altLang="zh-CN"/>
              <a:t>s.t.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is the largest timestamp less than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596900" indent="-514350" eaLnBrk="1" hangingPunct="1">
              <a:buFont typeface="Gill Sans MT" charset="0"/>
              <a:buAutoNum type="arabicPeriod"/>
            </a:pPr>
            <a:r>
              <a:rPr lang="en-US" altLang="zh-CN"/>
              <a:t>Send </a:t>
            </a:r>
            <a:r>
              <a:rPr lang="en-US" altLang="zh-CN" i="1">
                <a:latin typeface="Times New Roman" charset="0"/>
              </a:rPr>
              <a:t>R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v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to the data processor.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EF5BD2-5A51-BB46-8434-C7328DEB2389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For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from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 i="1">
                <a:latin typeface="Times New Roman" charset="0"/>
              </a:rPr>
              <a:t> </a:t>
            </a:r>
            <a:r>
              <a:rPr lang="en-US" altLang="zh-CN"/>
              <a:t>:</a:t>
            </a:r>
            <a:endParaRPr lang="en-US" altLang="zh-CN" i="1" baseline="-25000">
              <a:latin typeface="Times New Roman" charset="0"/>
            </a:endParaRP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 i="1" baseline="-25000">
                <a:latin typeface="Times New Roman" charset="0"/>
              </a:rPr>
              <a:t>	</a:t>
            </a:r>
            <a:r>
              <a:rPr lang="en-US" altLang="zh-CN"/>
              <a:t>IF </a:t>
            </a:r>
            <a:r>
              <a:rPr lang="en-US" altLang="zh-CN" sz="2800"/>
              <a:t>the scheduler has already processed a </a:t>
            </a:r>
            <a:r>
              <a:rPr lang="en-US" altLang="zh-CN" sz="2800" i="1">
                <a:latin typeface="Times New Roman" charset="0"/>
              </a:rPr>
              <a:t>R</a:t>
            </a:r>
            <a:r>
              <a:rPr lang="en-US" altLang="zh-CN" sz="2800" i="1" baseline="-25000">
                <a:latin typeface="Times New Roman" charset="0"/>
              </a:rPr>
              <a:t>j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 i="1" baseline="-25000">
                <a:latin typeface="Times New Roman" charset="0"/>
              </a:rPr>
              <a:t>r</a:t>
            </a:r>
            <a:r>
              <a:rPr lang="en-US" altLang="zh-CN" sz="2800">
                <a:latin typeface="Times New Roman" charset="0"/>
              </a:rPr>
              <a:t>)</a:t>
            </a:r>
            <a:r>
              <a:rPr lang="en-US" altLang="zh-CN" sz="2800"/>
              <a:t> such that 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i</a:t>
            </a:r>
            <a:r>
              <a:rPr lang="en-US" altLang="zh-CN" sz="2800">
                <a:latin typeface="Times New Roman" charset="0"/>
              </a:rPr>
              <a:t>)&lt;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x</a:t>
            </a:r>
            <a:r>
              <a:rPr lang="en-US" altLang="zh-CN" sz="2800" i="1" baseline="-25000">
                <a:latin typeface="Times New Roman" charset="0"/>
              </a:rPr>
              <a:t>r</a:t>
            </a:r>
            <a:r>
              <a:rPr lang="en-US" altLang="zh-CN" sz="2800">
                <a:latin typeface="Times New Roman" charset="0"/>
              </a:rPr>
              <a:t>)&lt;</a:t>
            </a:r>
            <a:r>
              <a:rPr lang="en-US" altLang="zh-CN" sz="2800" i="1">
                <a:latin typeface="Times New Roman" charset="0"/>
              </a:rPr>
              <a:t>ts</a:t>
            </a:r>
            <a:r>
              <a:rPr lang="en-US" altLang="zh-CN" sz="2800">
                <a:latin typeface="Times New Roman" charset="0"/>
              </a:rPr>
              <a:t>(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j</a:t>
            </a:r>
            <a:r>
              <a:rPr lang="en-US" altLang="zh-CN" sz="2800">
                <a:latin typeface="Times New Roman" charset="0"/>
              </a:rPr>
              <a:t>) </a:t>
            </a:r>
            <a:r>
              <a:rPr lang="en-US" altLang="zh-CN"/>
              <a:t>THEN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reject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596900" indent="-514350" eaLnBrk="1" hangingPunct="1">
              <a:buFont typeface="Wingdings 2" charset="2"/>
              <a:buNone/>
            </a:pPr>
            <a:r>
              <a:rPr lang="en-US" altLang="zh-CN"/>
              <a:t>	ELSE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translate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into </a:t>
            </a:r>
            <a:r>
              <a:rPr lang="en-US" altLang="zh-CN" i="1">
                <a:latin typeface="Times New Roman" charset="0"/>
              </a:rPr>
              <a:t>W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;</a:t>
            </a:r>
          </a:p>
          <a:p>
            <a:pPr marL="871538" lvl="1" indent="-514350" eaLnBrk="1" hangingPunct="1">
              <a:buFont typeface="Verdana" charset="0"/>
              <a:buNone/>
            </a:pP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 i="1" baseline="-25000">
                <a:latin typeface="Times New Roman" charset="0"/>
              </a:rPr>
              <a:t>w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>
                <a:latin typeface="Times New Roman" charset="0"/>
                <a:sym typeface="Wingdings" charset="2"/>
              </a:rPr>
              <a:t>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</a:t>
            </a:r>
            <a:r>
              <a:rPr lang="en-US" altLang="zh-CN">
                <a:latin typeface="Times New Roman" charset="0"/>
              </a:rPr>
              <a:t>).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CA81A6-8A5F-ED4C-AD61-5E7D7DCFAD1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Work of the scheduler</a:t>
            </a:r>
            <a:endParaRPr lang="zh-CN" altLang="en-US" dirty="0"/>
          </a:p>
        </p:txBody>
      </p:sp>
      <p:sp>
        <p:nvSpPr>
          <p:cNvPr id="61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This scheduler generates serializable schedule.</a:t>
            </a:r>
            <a:endParaRPr lang="zh-CN" altLang="en-US"/>
          </a:p>
          <a:p>
            <a:pPr eaLnBrk="1" hangingPunct="1"/>
            <a:r>
              <a:rPr lang="en-US" altLang="zh-CN"/>
              <a:t>Versions may be purged when they are not accessed by any transactions.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D483EF-C30D-DC4D-9CD1-A383BD1ECD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cap="none" dirty="0" smtClean="0"/>
              <a:t>Optimistic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11.5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273DB3-E3C6-9D48-AF44-904BB0610B9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80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800" dirty="0" smtClean="0"/>
              <a:t>11.5 Optimistic Concurrency Control Algorithms</a:t>
            </a:r>
            <a:endParaRPr lang="zh-CN" altLang="en-US" sz="2800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3422650" cy="4800600"/>
          </a:xfrm>
        </p:spPr>
        <p:txBody>
          <a:bodyPr/>
          <a:lstStyle/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Pessimistic algorithms assume conflicts happen </a:t>
            </a:r>
            <a:r>
              <a:rPr lang="en-US" altLang="zh-CN" sz="2400">
                <a:solidFill>
                  <a:srgbClr val="FF0000"/>
                </a:solidFill>
              </a:rPr>
              <a:t>quite often</a:t>
            </a:r>
            <a:r>
              <a:rPr lang="en-US" altLang="zh-CN" sz="2400"/>
              <a:t>.</a:t>
            </a: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Optimistic algorithms </a:t>
            </a:r>
            <a:r>
              <a:rPr lang="en-US" altLang="zh-CN" sz="2400">
                <a:solidFill>
                  <a:srgbClr val="FF0000"/>
                </a:solidFill>
              </a:rPr>
              <a:t>delay the validation phase </a:t>
            </a:r>
            <a:r>
              <a:rPr lang="en-US" altLang="zh-CN" sz="2400"/>
              <a:t>until write phase.</a:t>
            </a:r>
            <a:endParaRPr lang="zh-CN" altLang="en-US" sz="2400"/>
          </a:p>
          <a:p>
            <a:pPr eaLnBrk="1" hangingPunct="1"/>
            <a:endParaRPr lang="en-US" altLang="zh-CN" sz="2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5F7144-95BD-1C42-AA7E-11BA57E3FA8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000250"/>
            <a:ext cx="4100513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113" y="4000500"/>
            <a:ext cx="43624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21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Concepts</a:t>
            </a:r>
            <a:endParaRPr lang="zh-CN" alt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Timestamps are only associated with transactions, but not with data items.</a:t>
            </a:r>
            <a:endParaRPr lang="zh-CN" altLang="en-US"/>
          </a:p>
          <a:p>
            <a:pPr eaLnBrk="1" hangingPunct="1"/>
            <a:r>
              <a:rPr lang="en-US" altLang="zh-CN"/>
              <a:t>Timestamps are assigned at the beginning of validation phase, but not the initialization of transactions.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F01823-AA7B-A140-B972-D587728AFE7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57375" y="4357688"/>
          <a:ext cx="6929438" cy="1571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2938"/>
                <a:gridCol w="6286500"/>
              </a:tblGrid>
              <a:tr h="556617">
                <a:tc>
                  <a:txBody>
                    <a:bodyPr/>
                    <a:lstStyle/>
                    <a:p>
                      <a:r>
                        <a:rPr lang="en-US" altLang="zh-CN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8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800" b="1" baseline="-25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A transaction</a:t>
                      </a:r>
                      <a:endParaRPr lang="zh-CN" altLang="en-US" sz="2800" b="0" dirty="0"/>
                    </a:p>
                  </a:txBody>
                  <a:tcPr marL="91439" marR="91439"/>
                </a:tc>
              </a:tr>
              <a:tr h="1015008">
                <a:tc>
                  <a:txBody>
                    <a:bodyPr/>
                    <a:lstStyle/>
                    <a:p>
                      <a:r>
                        <a:rPr lang="en-US" altLang="zh-CN" sz="28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800" b="1" i="1" baseline="-25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800" b="1" baseline="-250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a sub-transaction of </a:t>
                      </a:r>
                      <a:r>
                        <a:rPr lang="en-US" altLang="zh-CN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8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altLang="zh-CN" sz="2800" b="1" dirty="0" smtClean="0"/>
                        <a:t> </a:t>
                      </a:r>
                      <a:r>
                        <a:rPr lang="en-US" altLang="zh-CN" sz="2800" b="0" dirty="0" smtClean="0"/>
                        <a:t>executed at site </a:t>
                      </a:r>
                      <a:r>
                        <a:rPr lang="en-US" altLang="zh-CN" sz="2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800" b="1" dirty="0"/>
                    </a:p>
                  </a:txBody>
                  <a:tcPr marL="91439" marR="9143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6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Local validation of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/>
              <a:t> – Rule 1</a:t>
            </a:r>
            <a:endParaRPr lang="zh-CN" alt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all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/>
              <a:t> with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 &lt;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/>
              <a:t>have completed before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has started, then the validation succeeds.</a:t>
            </a:r>
          </a:p>
          <a:p>
            <a:pPr eaLnBrk="1" hangingPunct="1"/>
            <a:r>
              <a:rPr lang="en-US" altLang="zh-CN"/>
              <a:t>This is a serial order.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E38698-F58F-E64F-AB8B-B1E3DD0BBB8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362450"/>
            <a:ext cx="58388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08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Local validation of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/>
              <a:t> – Rule 2</a:t>
            </a:r>
            <a:endParaRPr lang="zh-CN" alt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there is any transaction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zh-CN" altLang="en-US" b="1" i="1" baseline="-25000">
                <a:latin typeface="Times New Roman" charset="0"/>
              </a:rPr>
              <a:t> </a:t>
            </a:r>
            <a:r>
              <a:rPr lang="en-US" altLang="zh-CN"/>
              <a:t>, s.t.</a:t>
            </a:r>
          </a:p>
          <a:p>
            <a:pPr lvl="1" eaLnBrk="1" hangingPunct="1"/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 &lt; </a:t>
            </a:r>
            <a:r>
              <a:rPr lang="en-US" altLang="zh-CN" i="1">
                <a:latin typeface="Times New Roman" charset="0"/>
              </a:rPr>
              <a:t>ts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, and</a:t>
            </a:r>
            <a:endParaRPr lang="en-US" altLang="zh-CN">
              <a:latin typeface="Times New Roman" charset="0"/>
            </a:endParaRPr>
          </a:p>
          <a:p>
            <a:pPr lvl="1" eaLnBrk="1" hangingPunct="1"/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 </a:t>
            </a:r>
            <a:r>
              <a:rPr lang="en-US" altLang="zh-CN"/>
              <a:t>is in </a:t>
            </a:r>
            <a:r>
              <a:rPr lang="en-US" altLang="zh-CN">
                <a:solidFill>
                  <a:srgbClr val="FF0000"/>
                </a:solidFill>
              </a:rPr>
              <a:t>write</a:t>
            </a:r>
            <a:r>
              <a:rPr lang="en-US" altLang="zh-CN"/>
              <a:t> phase, and</a:t>
            </a:r>
          </a:p>
          <a:p>
            <a:pPr lvl="1" eaLnBrk="1" hangingPunct="1"/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/>
              <a:t> is in </a:t>
            </a:r>
            <a:r>
              <a:rPr lang="en-US" altLang="zh-CN">
                <a:solidFill>
                  <a:srgbClr val="FF0000"/>
                </a:solidFill>
              </a:rPr>
              <a:t>read</a:t>
            </a:r>
            <a:r>
              <a:rPr lang="en-US" altLang="zh-CN"/>
              <a:t> phase, and</a:t>
            </a:r>
          </a:p>
          <a:p>
            <a:pPr lvl="1" eaLnBrk="1" hangingPunct="1"/>
            <a:r>
              <a:rPr lang="en-US" altLang="zh-CN">
                <a:latin typeface="Times New Roman" charset="0"/>
              </a:rPr>
              <a:t>WS(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k</a:t>
            </a:r>
            <a:r>
              <a:rPr lang="en-US" altLang="zh-CN">
                <a:latin typeface="Times New Roman" charset="0"/>
              </a:rPr>
              <a:t>) </a:t>
            </a:r>
            <a:r>
              <a:rPr lang="en-US" altLang="zh-CN">
                <a:latin typeface="Times New Roman" charset="0"/>
                <a:sym typeface="Symbol" charset="2"/>
              </a:rPr>
              <a:t> </a:t>
            </a:r>
            <a:r>
              <a:rPr lang="en-US" altLang="zh-CN">
                <a:latin typeface="Times New Roman" charset="0"/>
              </a:rPr>
              <a:t>RS(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) = </a:t>
            </a:r>
            <a:r>
              <a:rPr lang="en-US" altLang="zh-CN">
                <a:latin typeface="Times New Roman" charset="0"/>
                <a:sym typeface="Symbol" charset="2"/>
              </a:rPr>
              <a:t>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Times New Roman" charset="0"/>
                <a:sym typeface="Symbol" charset="2"/>
              </a:rPr>
              <a:t>	</a:t>
            </a:r>
            <a:r>
              <a:rPr lang="en-US" altLang="zh-CN"/>
              <a:t>then the validation succeeds.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D27E38-8621-1641-AF22-772D362A539A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4857750"/>
            <a:ext cx="52006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Local validation of</a:t>
            </a:r>
            <a:r>
              <a:rPr lang="en-US" altLang="zh-CN" sz="4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400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44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dirty="0" smtClean="0"/>
              <a:t> – Rule 3</a:t>
            </a:r>
            <a:endParaRPr lang="zh-CN" alt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If there is any transaction </a:t>
            </a:r>
            <a:r>
              <a:rPr lang="en-US" altLang="zh-CN" sz="2800" i="1">
                <a:latin typeface="Times New Roman" charset="0"/>
              </a:rPr>
              <a:t>T</a:t>
            </a:r>
            <a:r>
              <a:rPr lang="en-US" altLang="zh-CN" sz="2800" i="1" baseline="-25000">
                <a:latin typeface="Times New Roman" charset="0"/>
              </a:rPr>
              <a:t>k</a:t>
            </a:r>
            <a:r>
              <a:rPr lang="zh-CN" altLang="en-US" sz="2800" b="1" i="1" baseline="-25000">
                <a:latin typeface="Times New Roman" charset="0"/>
              </a:rPr>
              <a:t> </a:t>
            </a:r>
            <a:r>
              <a:rPr lang="en-US" altLang="zh-CN" sz="2800"/>
              <a:t>, s.t.</a:t>
            </a:r>
          </a:p>
          <a:p>
            <a:pPr lvl="1" eaLnBrk="1" hangingPunct="1"/>
            <a:r>
              <a:rPr lang="en-US" altLang="zh-CN" sz="2400" i="1">
                <a:latin typeface="Times New Roman" charset="0"/>
              </a:rPr>
              <a:t>ts</a:t>
            </a:r>
            <a:r>
              <a:rPr lang="en-US" altLang="zh-CN" sz="2400">
                <a:latin typeface="Times New Roman" charset="0"/>
              </a:rPr>
              <a:t>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) &lt; </a:t>
            </a:r>
            <a:r>
              <a:rPr lang="en-US" altLang="zh-CN" sz="2400" i="1">
                <a:latin typeface="Times New Roman" charset="0"/>
              </a:rPr>
              <a:t>ts</a:t>
            </a:r>
            <a:r>
              <a:rPr lang="en-US" altLang="zh-CN" sz="2400">
                <a:latin typeface="Times New Roman" charset="0"/>
              </a:rPr>
              <a:t>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>
                <a:latin typeface="Times New Roman" charset="0"/>
              </a:rPr>
              <a:t>)</a:t>
            </a:r>
            <a:r>
              <a:rPr lang="en-US" altLang="zh-CN" sz="2400"/>
              <a:t>, and</a:t>
            </a:r>
            <a:endParaRPr lang="en-US" altLang="zh-CN" sz="2400">
              <a:latin typeface="Times New Roman" charset="0"/>
            </a:endParaRPr>
          </a:p>
          <a:p>
            <a:pPr lvl="1" eaLnBrk="1" hangingPunct="1"/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/>
              <a:t> completes the </a:t>
            </a:r>
            <a:r>
              <a:rPr lang="en-US" altLang="zh-CN" sz="2400">
                <a:solidFill>
                  <a:srgbClr val="FF0000"/>
                </a:solidFill>
              </a:rPr>
              <a:t>read</a:t>
            </a:r>
            <a:r>
              <a:rPr lang="en-US" altLang="zh-CN" sz="2400"/>
              <a:t> phase before 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/>
              <a:t> completes the </a:t>
            </a:r>
            <a:r>
              <a:rPr lang="en-US" altLang="zh-CN" sz="2400">
                <a:solidFill>
                  <a:srgbClr val="FF0000"/>
                </a:solidFill>
              </a:rPr>
              <a:t>read</a:t>
            </a:r>
            <a:r>
              <a:rPr lang="en-US" altLang="zh-CN" sz="2400"/>
              <a:t> phase, and</a:t>
            </a:r>
          </a:p>
          <a:p>
            <a:pPr lvl="1" eaLnBrk="1" hangingPunct="1"/>
            <a:r>
              <a:rPr lang="en-US" altLang="zh-CN" sz="2400">
                <a:latin typeface="Times New Roman" charset="0"/>
              </a:rPr>
              <a:t>WS(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) </a:t>
            </a:r>
            <a:r>
              <a:rPr lang="en-US" altLang="zh-CN" sz="2400">
                <a:latin typeface="Times New Roman" charset="0"/>
                <a:sym typeface="Symbol" charset="2"/>
              </a:rPr>
              <a:t> </a:t>
            </a:r>
            <a:r>
              <a:rPr lang="en-US" altLang="zh-CN" sz="2400">
                <a:latin typeface="Times New Roman" charset="0"/>
              </a:rPr>
              <a:t>RS(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>
                <a:latin typeface="Times New Roman" charset="0"/>
              </a:rPr>
              <a:t>) = </a:t>
            </a:r>
            <a:r>
              <a:rPr lang="en-US" altLang="zh-CN" sz="2400">
                <a:latin typeface="Times New Roman" charset="0"/>
                <a:sym typeface="Symbol" charset="2"/>
              </a:rPr>
              <a:t></a:t>
            </a:r>
            <a:r>
              <a:rPr lang="en-US" altLang="zh-CN" sz="2400"/>
              <a:t> , and</a:t>
            </a:r>
          </a:p>
          <a:p>
            <a:pPr lvl="1" eaLnBrk="1" hangingPunct="1"/>
            <a:r>
              <a:rPr lang="en-US" altLang="zh-CN" sz="2400">
                <a:latin typeface="Times New Roman" charset="0"/>
              </a:rPr>
              <a:t>RS(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k</a:t>
            </a:r>
            <a:r>
              <a:rPr lang="en-US" altLang="zh-CN" sz="2400">
                <a:latin typeface="Times New Roman" charset="0"/>
              </a:rPr>
              <a:t>) </a:t>
            </a:r>
            <a:r>
              <a:rPr lang="en-US" altLang="zh-CN" sz="2400">
                <a:latin typeface="Times New Roman" charset="0"/>
                <a:sym typeface="Symbol" charset="2"/>
              </a:rPr>
              <a:t> W</a:t>
            </a:r>
            <a:r>
              <a:rPr lang="en-US" altLang="zh-CN" sz="2400">
                <a:latin typeface="Times New Roman" charset="0"/>
              </a:rPr>
              <a:t>S(</a:t>
            </a:r>
            <a:r>
              <a:rPr lang="en-US" altLang="zh-CN" sz="2400" i="1">
                <a:latin typeface="Times New Roman" charset="0"/>
              </a:rPr>
              <a:t>T</a:t>
            </a:r>
            <a:r>
              <a:rPr lang="en-US" altLang="zh-CN" sz="2400" i="1" baseline="-25000">
                <a:latin typeface="Times New Roman" charset="0"/>
              </a:rPr>
              <a:t>ij</a:t>
            </a:r>
            <a:r>
              <a:rPr lang="en-US" altLang="zh-CN" sz="2400">
                <a:latin typeface="Times New Roman" charset="0"/>
              </a:rPr>
              <a:t>) = </a:t>
            </a:r>
            <a:r>
              <a:rPr lang="en-US" altLang="zh-CN" sz="2400">
                <a:latin typeface="Times New Roman" charset="0"/>
                <a:sym typeface="Symbol" charset="2"/>
              </a:rPr>
              <a:t>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Times New Roman" charset="0"/>
                <a:sym typeface="Symbol" charset="2"/>
              </a:rPr>
              <a:t>	</a:t>
            </a:r>
            <a:r>
              <a:rPr lang="en-US" altLang="zh-CN" sz="2800"/>
              <a:t>then the validation succeeds.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EDC82A-DFAE-DF4A-BE7D-358764D06E6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929188"/>
            <a:ext cx="31908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Global validation</a:t>
            </a:r>
            <a:endParaRPr lang="zh-CN" alt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There is no known optimistic method for doing it!</a:t>
            </a:r>
          </a:p>
          <a:p>
            <a:pPr eaLnBrk="1" hangingPunct="1"/>
            <a:r>
              <a:rPr lang="en-US" altLang="zh-CN"/>
              <a:t>One pessimistic method for doing it</a:t>
            </a:r>
            <a:endParaRPr lang="zh-CN" altLang="en-US"/>
          </a:p>
          <a:p>
            <a:pPr lvl="1" eaLnBrk="1" hangingPunct="1"/>
            <a:r>
              <a:rPr lang="en-US" altLang="zh-CN"/>
              <a:t>A transaction is globally validated if all the transactions that precede it in the serialization order (at that site) terminate i.e. commit/abort.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1681BA-35AC-3841-B6F5-89A4774C52CD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6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661D04-BE3C-F44B-A572-731035DE5C7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28625"/>
            <a:ext cx="569595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3571875"/>
            <a:ext cx="4286250" cy="230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For locking-based methods, </a:t>
            </a:r>
            <a:r>
              <a:rPr lang="en-US" altLang="zh-CN" sz="2400" dirty="0">
                <a:solidFill>
                  <a:srgbClr val="C00000"/>
                </a:solidFill>
              </a:rPr>
              <a:t>locking granularity</a:t>
            </a:r>
            <a:r>
              <a:rPr lang="en-US" altLang="zh-CN" sz="2400" dirty="0">
                <a:solidFill>
                  <a:schemeClr val="tx2"/>
                </a:solidFill>
              </a:rPr>
              <a:t>, i.e. the size of the portion of database that a lock is applied, is an important issue. This portion is called </a:t>
            </a:r>
            <a:r>
              <a:rPr lang="en-US" altLang="zh-CN" sz="2400" dirty="0">
                <a:solidFill>
                  <a:srgbClr val="C00000"/>
                </a:solidFill>
              </a:rPr>
              <a:t>locking unit 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en-US" altLang="zh-CN" sz="2400" dirty="0" err="1">
                <a:solidFill>
                  <a:schemeClr val="tx2"/>
                </a:solidFill>
              </a:rPr>
              <a:t>lu</a:t>
            </a:r>
            <a:r>
              <a:rPr lang="en-US" altLang="zh-CN" sz="2400" dirty="0">
                <a:solidFill>
                  <a:schemeClr val="tx2"/>
                </a:solidFill>
              </a:rPr>
              <a:t>).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428875" y="3571875"/>
            <a:ext cx="2143125" cy="71437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4750594" y="3178969"/>
            <a:ext cx="642937" cy="142875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Advantages of optimistic algorithm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higher concurrency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r>
              <a:rPr lang="en-US" altLang="zh-CN"/>
              <a:t>Disadvantages</a:t>
            </a: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</a:rPr>
              <a:t>higher storage cost</a:t>
            </a:r>
            <a:r>
              <a:rPr lang="en-US" altLang="zh-CN"/>
              <a:t> for ordering of transactions.</a:t>
            </a:r>
            <a:endParaRPr lang="zh-CN" altLang="en-US"/>
          </a:p>
          <a:p>
            <a:pPr eaLnBrk="1" hangingPunct="1"/>
            <a:r>
              <a:rPr lang="en-US" altLang="zh-CN"/>
              <a:t>No implementation at the time of writing the textbook.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6ECCCE-679C-D446-B864-FD9C72087C5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78100" y="2600325"/>
            <a:ext cx="64008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cap="none" dirty="0" smtClean="0"/>
              <a:t>Locking-based Concurrency Control Algorithms</a:t>
            </a:r>
            <a:endParaRPr lang="zh-CN" altLang="en-US" sz="3600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578100" y="1066800"/>
            <a:ext cx="6400800" cy="150971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smtClean="0"/>
              <a:t>Section 11.3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B983B3-56ED-B646-B01A-BB743ED123D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400" dirty="0" smtClean="0"/>
              <a:t>11.3 Locking-based Concurrency Control Algorithms</a:t>
            </a:r>
            <a:endParaRPr lang="zh-CN" altLang="en-US" sz="2400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Lock modes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C00000"/>
                </a:solidFill>
              </a:rPr>
              <a:t>read lock </a:t>
            </a:r>
            <a:r>
              <a:rPr lang="en-US" altLang="zh-CN"/>
              <a:t>(rl), and </a:t>
            </a:r>
            <a:r>
              <a:rPr lang="en-US" altLang="zh-CN">
                <a:solidFill>
                  <a:srgbClr val="C00000"/>
                </a:solidFill>
              </a:rPr>
              <a:t>write lock </a:t>
            </a:r>
            <a:r>
              <a:rPr lang="en-US" altLang="zh-CN"/>
              <a:t>(wl).</a:t>
            </a:r>
          </a:p>
          <a:p>
            <a:pPr eaLnBrk="1" hangingPunct="1"/>
            <a:r>
              <a:rPr lang="en-US" altLang="zh-CN"/>
              <a:t>Compatibility of lock modes</a:t>
            </a:r>
          </a:p>
          <a:p>
            <a:pPr eaLnBrk="1" hangingPunct="1">
              <a:buFont typeface="Wingdings 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In a locking-based system, the SC is a</a:t>
            </a:r>
            <a:br>
              <a:rPr lang="en-US" altLang="zh-CN"/>
            </a:br>
            <a:r>
              <a:rPr lang="en-US" altLang="zh-CN">
                <a:solidFill>
                  <a:srgbClr val="C00000"/>
                </a:solidFill>
              </a:rPr>
              <a:t>lock manager</a:t>
            </a:r>
            <a:r>
              <a:rPr lang="en-US" altLang="zh-CN"/>
              <a:t> (LM).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31146B-611C-4943-AC78-7B76CF5A08D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04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286125"/>
            <a:ext cx="376078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6019</TotalTime>
  <Words>2446</Words>
  <Application>Microsoft Macintosh PowerPoint</Application>
  <PresentationFormat>On-screen Show (4:3)</PresentationFormat>
  <Paragraphs>502</Paragraphs>
  <Slides>70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4" baseType="lpstr">
      <vt:lpstr>Calibri</vt:lpstr>
      <vt:lpstr>Courier New</vt:lpstr>
      <vt:lpstr>Gill Sans MT</vt:lpstr>
      <vt:lpstr>Mangal</vt:lpstr>
      <vt:lpstr>Symbol</vt:lpstr>
      <vt:lpstr>Tahoma</vt:lpstr>
      <vt:lpstr>Times New Roman</vt:lpstr>
      <vt:lpstr>Verdana</vt:lpstr>
      <vt:lpstr>Wingdings</vt:lpstr>
      <vt:lpstr>Wingdings 2</vt:lpstr>
      <vt:lpstr>华文中宋</vt:lpstr>
      <vt:lpstr>宋体</vt:lpstr>
      <vt:lpstr>Arial</vt:lpstr>
      <vt:lpstr>Solstice</vt:lpstr>
      <vt:lpstr>Distributed Database Systems</vt:lpstr>
      <vt:lpstr>Review: Serializability Theory</vt:lpstr>
      <vt:lpstr>Definition of P(S)</vt:lpstr>
      <vt:lpstr>Example</vt:lpstr>
      <vt:lpstr>Serializability Theorem</vt:lpstr>
      <vt:lpstr>Taxonomy Of Concurrency Control Algorithms</vt:lpstr>
      <vt:lpstr>PowerPoint Presentation</vt:lpstr>
      <vt:lpstr>Locking-based Concurrency Control Algorithms</vt:lpstr>
      <vt:lpstr>11.3 Locking-based Concurrency Control Algorithms</vt:lpstr>
      <vt:lpstr>Basic LM Algorithm</vt:lpstr>
      <vt:lpstr>Basic LM Algorithm</vt:lpstr>
      <vt:lpstr>Basic LM Algorithm</vt:lpstr>
      <vt:lpstr>Basic LM Algorithm</vt:lpstr>
      <vt:lpstr>Example – Early release of data</vt:lpstr>
      <vt:lpstr>Two-Phase Locking (2PL)</vt:lpstr>
      <vt:lpstr>Strict 2PL (S2PL)</vt:lpstr>
      <vt:lpstr>Details</vt:lpstr>
      <vt:lpstr>Locking-based Concurrency Control Algorithms</vt:lpstr>
      <vt:lpstr>11.3.1 Centralized 2PL for Distributed Databases</vt:lpstr>
      <vt:lpstr>Communication structure of centralized 2PL</vt:lpstr>
      <vt:lpstr>Communication structure of centralized 2PL</vt:lpstr>
      <vt:lpstr>Locking-based Concurrency Control Algorithms</vt:lpstr>
      <vt:lpstr>11.3.2 Distributed 2PL</vt:lpstr>
      <vt:lpstr>Communication structure</vt:lpstr>
      <vt:lpstr>Differences between centralized 2PL and distributed 2PL</vt:lpstr>
      <vt:lpstr>Deadlocks</vt:lpstr>
      <vt:lpstr>Wait-die Scheme</vt:lpstr>
      <vt:lpstr>Wait-die Scheme</vt:lpstr>
      <vt:lpstr>Wound-wait scheme</vt:lpstr>
      <vt:lpstr>Wound-wait scheme</vt:lpstr>
      <vt:lpstr>Deadlocks</vt:lpstr>
      <vt:lpstr>Deadlocks</vt:lpstr>
      <vt:lpstr>Timestamp-based Concurrency Control Algorithms</vt:lpstr>
      <vt:lpstr>11.4 Tiemstamp-based Concurrency Control Algorithms</vt:lpstr>
      <vt:lpstr>What is a timestamp?</vt:lpstr>
      <vt:lpstr>How to assign a timestamp value</vt:lpstr>
      <vt:lpstr>TO (Timestamps Ordering) Rule</vt:lpstr>
      <vt:lpstr>Consider the previous example</vt:lpstr>
      <vt:lpstr>Schedule by the TO Rule</vt:lpstr>
      <vt:lpstr>Tiemstamp-based Concurrency Control Algorithms</vt:lpstr>
      <vt:lpstr>11.4.1 Basic TO Algorithm</vt:lpstr>
      <vt:lpstr>11.4.1 Basic TO Algorithm</vt:lpstr>
      <vt:lpstr>11.4.1 Basic TO Algorithm</vt:lpstr>
      <vt:lpstr>11.4.1 Basic TO Algorithm</vt:lpstr>
      <vt:lpstr>11.4.1 Basic TO Algorithm</vt:lpstr>
      <vt:lpstr>Strict TO</vt:lpstr>
      <vt:lpstr>Strict TO</vt:lpstr>
      <vt:lpstr>Strict TO</vt:lpstr>
      <vt:lpstr>Maintain timestamps among sites</vt:lpstr>
      <vt:lpstr>2PL &lt;&gt; TO</vt:lpstr>
      <vt:lpstr>2PL &lt;&gt; TO</vt:lpstr>
      <vt:lpstr>Timestamp-based Concurrency Control Algorithms</vt:lpstr>
      <vt:lpstr>11.4.2 Conservative TO Algorithm</vt:lpstr>
      <vt:lpstr>Basic technique</vt:lpstr>
      <vt:lpstr>Basic technique</vt:lpstr>
      <vt:lpstr>Improvement 1</vt:lpstr>
      <vt:lpstr>Improvement 2</vt:lpstr>
      <vt:lpstr>Timestamp-based Concurrency Control Algorithms</vt:lpstr>
      <vt:lpstr>11.4.3 Multiversion TO Algorithm</vt:lpstr>
      <vt:lpstr>Work of the scheduler</vt:lpstr>
      <vt:lpstr>Work of the scheduler</vt:lpstr>
      <vt:lpstr>Work of the scheduler</vt:lpstr>
      <vt:lpstr>Optimistic Concurrency Control Algorithms</vt:lpstr>
      <vt:lpstr>11.5 Optimistic Concurrency Control Algorithms</vt:lpstr>
      <vt:lpstr>Concepts</vt:lpstr>
      <vt:lpstr>Local validation of Tij – Rule 1</vt:lpstr>
      <vt:lpstr>Local validation of Tij – Rule 2</vt:lpstr>
      <vt:lpstr>Local validation of Tij – Rule 3</vt:lpstr>
      <vt:lpstr>Global validation</vt:lpstr>
      <vt:lpstr>Conclusion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1059</cp:revision>
  <dcterms:created xsi:type="dcterms:W3CDTF">2007-09-19T09:41:51Z</dcterms:created>
  <dcterms:modified xsi:type="dcterms:W3CDTF">2019-11-26T09:42:33Z</dcterms:modified>
</cp:coreProperties>
</file>