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256" r:id="rId2"/>
    <p:sldId id="728" r:id="rId3"/>
    <p:sldId id="729" r:id="rId4"/>
    <p:sldId id="730" r:id="rId5"/>
    <p:sldId id="731" r:id="rId6"/>
    <p:sldId id="732" r:id="rId7"/>
    <p:sldId id="733" r:id="rId8"/>
    <p:sldId id="736" r:id="rId9"/>
    <p:sldId id="737" r:id="rId10"/>
    <p:sldId id="738" r:id="rId11"/>
    <p:sldId id="734" r:id="rId12"/>
    <p:sldId id="735" r:id="rId13"/>
    <p:sldId id="739" r:id="rId14"/>
    <p:sldId id="740" r:id="rId15"/>
    <p:sldId id="741" r:id="rId16"/>
    <p:sldId id="561" r:id="rId17"/>
    <p:sldId id="742" r:id="rId18"/>
    <p:sldId id="743" r:id="rId19"/>
    <p:sldId id="744" r:id="rId20"/>
    <p:sldId id="745" r:id="rId21"/>
    <p:sldId id="746" r:id="rId22"/>
    <p:sldId id="747" r:id="rId23"/>
    <p:sldId id="748" r:id="rId24"/>
    <p:sldId id="749" r:id="rId25"/>
    <p:sldId id="750" r:id="rId26"/>
    <p:sldId id="751" r:id="rId27"/>
    <p:sldId id="752" r:id="rId28"/>
    <p:sldId id="753" r:id="rId29"/>
    <p:sldId id="754" r:id="rId30"/>
    <p:sldId id="755" r:id="rId31"/>
    <p:sldId id="756" r:id="rId32"/>
    <p:sldId id="758" r:id="rId33"/>
    <p:sldId id="760" r:id="rId34"/>
    <p:sldId id="759" r:id="rId35"/>
    <p:sldId id="757"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autoAdjust="0"/>
    <p:restoredTop sz="96851" autoAdjust="0"/>
  </p:normalViewPr>
  <p:slideViewPr>
    <p:cSldViewPr>
      <p:cViewPr>
        <p:scale>
          <a:sx n="85" d="100"/>
          <a:sy n="85" d="100"/>
        </p:scale>
        <p:origin x="1296" y="2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12/24/19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2019/12/24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2019/12/24</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2019/12/24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2019/12/24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2019/12/24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2019/12/24</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2019/12/24</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2019/12/24</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2019/12/24</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2019/12/24</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2019/12/24</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2019/12/24</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2019/12/24</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a:t>
            </a:r>
            <a:r>
              <a:rPr lang="en-US" altLang="zh-CN" sz="2800" dirty="0" smtClean="0"/>
              <a:t>2019</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4" name="TextBox 3"/>
          <p:cNvSpPr txBox="1"/>
          <p:nvPr/>
        </p:nvSpPr>
        <p:spPr>
          <a:xfrm>
            <a:off x="5580112" y="6188978"/>
            <a:ext cx="3563888" cy="646331"/>
          </a:xfrm>
          <a:prstGeom prst="rect">
            <a:avLst/>
          </a:prstGeom>
          <a:noFill/>
        </p:spPr>
        <p:txBody>
          <a:bodyPr wrap="square" rtlCol="0">
            <a:spAutoFit/>
          </a:bodyPr>
          <a:lstStyle/>
          <a:p>
            <a:r>
              <a:rPr lang="en-US" altLang="zh-CN" dirty="0" smtClean="0">
                <a:solidFill>
                  <a:schemeClr val="tx1">
                    <a:lumMod val="50000"/>
                    <a:lumOff val="50000"/>
                  </a:schemeClr>
                </a:solidFill>
              </a:rPr>
              <a:t>Some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parts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the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slides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borrowed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from</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Stanford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CS347</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69756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030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spTree>
    <p:extLst>
      <p:ext uri="{BB962C8B-B14F-4D97-AF65-F5344CB8AC3E}">
        <p14:creationId xmlns:p14="http://schemas.microsoft.com/office/powerpoint/2010/main" val="13505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
        <p:nvSpPr>
          <p:cNvPr id="9" name="Rectangle 8"/>
          <p:cNvSpPr/>
          <p:nvPr/>
        </p:nvSpPr>
        <p:spPr>
          <a:xfrm>
            <a:off x="1435100" y="5000956"/>
            <a:ext cx="7175500" cy="523220"/>
          </a:xfrm>
          <a:prstGeom prst="rect">
            <a:avLst/>
          </a:prstGeom>
        </p:spPr>
        <p:txBody>
          <a:bodyPr wrap="square">
            <a:spAutoFit/>
          </a:bodyPr>
          <a:lstStyle/>
          <a:p>
            <a:r>
              <a:rPr lang="zh-CN" altLang="en-US" sz="2800" dirty="0" smtClean="0"/>
              <a:t>你觉得应该如何应对？</a:t>
            </a:r>
            <a:endParaRPr lang="en-US" sz="2800" dirty="0"/>
          </a:p>
        </p:txBody>
      </p:sp>
    </p:spTree>
    <p:extLst>
      <p:ext uri="{BB962C8B-B14F-4D97-AF65-F5344CB8AC3E}">
        <p14:creationId xmlns:p14="http://schemas.microsoft.com/office/powerpoint/2010/main" val="46157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p>
          <a:p>
            <a:pPr lvl="1"/>
            <a:r>
              <a:rPr lang="en-US" dirty="0"/>
              <a:t>Data replication (2) </a:t>
            </a:r>
          </a:p>
          <a:p>
            <a:r>
              <a:rPr lang="en-US" b="1" dirty="0" err="1"/>
              <a:t>Partitionable</a:t>
            </a:r>
            <a:r>
              <a:rPr lang="en-US" b="1" dirty="0"/>
              <a:t> network </a:t>
            </a:r>
            <a:endParaRPr lang="en-US" dirty="0"/>
          </a:p>
          <a:p>
            <a:pPr lvl="1"/>
            <a:r>
              <a:rPr lang="en-US" dirty="0"/>
              <a:t>Fail-stop nodes (3)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15</a:t>
            </a:fld>
            <a:endParaRPr lang="zh-CN" altLang="en-US"/>
          </a:p>
        </p:txBody>
      </p:sp>
    </p:spTree>
    <p:extLst>
      <p:ext uri="{BB962C8B-B14F-4D97-AF65-F5344CB8AC3E}">
        <p14:creationId xmlns:p14="http://schemas.microsoft.com/office/powerpoint/2010/main" val="2022924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16</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17</a:t>
            </a:fld>
            <a:endParaRPr lang="zh-CN" altLang="en-US"/>
          </a:p>
        </p:txBody>
      </p:sp>
    </p:spTree>
    <p:extLst>
      <p:ext uri="{BB962C8B-B14F-4D97-AF65-F5344CB8AC3E}">
        <p14:creationId xmlns:p14="http://schemas.microsoft.com/office/powerpoint/2010/main" val="23388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89397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99833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lstStyle/>
          <a:p>
            <a:r>
              <a:rPr lang="en-US" b="1" dirty="0" smtClean="0"/>
              <a:t>Correctness</a:t>
            </a:r>
          </a:p>
          <a:p>
            <a:r>
              <a:rPr lang="en-US" dirty="0" err="1" smtClean="0"/>
              <a:t>Serializability</a:t>
            </a:r>
            <a:r>
              <a:rPr lang="en-US" dirty="0" smtClean="0"/>
              <a:t> </a:t>
            </a:r>
          </a:p>
          <a:p>
            <a:r>
              <a:rPr lang="en-US" dirty="0" smtClean="0"/>
              <a:t>Atomicity </a:t>
            </a:r>
          </a:p>
          <a:p>
            <a:r>
              <a:rPr lang="en-US" dirty="0" smtClean="0"/>
              <a:t>Persistence</a:t>
            </a:r>
          </a:p>
          <a:p>
            <a:endParaRPr lang="en-US" dirty="0"/>
          </a:p>
          <a:p>
            <a:r>
              <a:rPr lang="en-US" b="1" dirty="0" smtClean="0"/>
              <a:t>Availability</a:t>
            </a:r>
            <a:endParaRPr lang="en-US" b="1"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62165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341908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54" y="1844824"/>
            <a:ext cx="7859696" cy="3693212"/>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594953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p>
          <a:p>
            <a:r>
              <a:rPr lang="en-US" b="1" dirty="0"/>
              <a:t>Coordinator </a:t>
            </a:r>
            <a:r>
              <a:rPr lang="en-US" dirty="0"/>
              <a:t>only enters C state if all participants are in W It is certain that all will </a:t>
            </a:r>
            <a:r>
              <a:rPr lang="en-US" i="1" dirty="0"/>
              <a:t>eventually </a:t>
            </a:r>
            <a:r>
              <a:rPr lang="en-US" dirty="0"/>
              <a:t>commit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116584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Observations </a:t>
            </a:r>
            <a:endParaRPr lang="en-US" dirty="0"/>
          </a:p>
        </p:txBody>
      </p:sp>
      <p:sp>
        <p:nvSpPr>
          <p:cNvPr id="3" name="Content Placeholder 2"/>
          <p:cNvSpPr>
            <a:spLocks noGrp="1"/>
          </p:cNvSpPr>
          <p:nvPr>
            <p:ph idx="1"/>
          </p:nvPr>
        </p:nvSpPr>
        <p:spPr/>
        <p:txBody>
          <a:bodyPr/>
          <a:lstStyle/>
          <a:p>
            <a:r>
              <a:rPr lang="en-US" sz="2600" dirty="0"/>
              <a:t>A participant can unilaterally abort before he answers "yes". </a:t>
            </a:r>
          </a:p>
          <a:p>
            <a:r>
              <a:rPr lang="en-US" sz="2600" dirty="0" smtClean="0"/>
              <a:t>Once </a:t>
            </a:r>
            <a:r>
              <a:rPr lang="en-US" sz="2600" dirty="0"/>
              <a:t>a participant answers "yes", it must prepare for commit and cannot change its vote. </a:t>
            </a:r>
          </a:p>
          <a:p>
            <a:r>
              <a:rPr lang="en-US" sz="2600" dirty="0" smtClean="0"/>
              <a:t>While </a:t>
            </a:r>
            <a:r>
              <a:rPr lang="en-US" sz="2600" dirty="0"/>
              <a:t>a participant is READY, it can either to abort, or to commit, depending on the decision from the coordinator. </a:t>
            </a:r>
          </a:p>
          <a:p>
            <a:r>
              <a:rPr lang="en-US" altLang="zh-CN" sz="2600" dirty="0"/>
              <a:t>T</a:t>
            </a:r>
            <a:r>
              <a:rPr lang="en-US" sz="2600" dirty="0" smtClean="0"/>
              <a:t>he </a:t>
            </a:r>
            <a:r>
              <a:rPr lang="en-US" sz="2600" dirty="0"/>
              <a:t>global termination is commit if all participants vote "yes", or abort if any participant vote "no”. </a:t>
            </a:r>
          </a:p>
          <a:p>
            <a:r>
              <a:rPr lang="en-US" sz="2600" dirty="0" smtClean="0"/>
              <a:t>The </a:t>
            </a:r>
            <a:r>
              <a:rPr lang="en-US" sz="2600" dirty="0"/>
              <a:t>coordinator and participants may be in some waiting state, time-out method can be used to exit.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23</a:t>
            </a:fld>
            <a:endParaRPr lang="zh-CN" altLang="en-US"/>
          </a:p>
        </p:txBody>
      </p:sp>
    </p:spTree>
    <p:extLst>
      <p:ext uri="{BB962C8B-B14F-4D97-AF65-F5344CB8AC3E}">
        <p14:creationId xmlns:p14="http://schemas.microsoft.com/office/powerpoint/2010/main" val="994142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failing </a:t>
            </a:r>
            <a:r>
              <a:rPr lang="en-US" dirty="0" smtClean="0"/>
              <a:t>node</a:t>
            </a:r>
          </a:p>
          <a:p>
            <a:pPr lvl="1"/>
            <a:r>
              <a:rPr lang="en-US" dirty="0"/>
              <a:t>Coordinator and participant logs are used to reconstruct state before </a:t>
            </a:r>
            <a:r>
              <a:rPr lang="en-US" dirty="0" smtClean="0"/>
              <a:t>failure</a:t>
            </a:r>
          </a:p>
          <a:p>
            <a:r>
              <a:rPr lang="en-US" altLang="zh-CN" dirty="0" smtClean="0"/>
              <a:t>Example:</a:t>
            </a:r>
            <a:r>
              <a:rPr lang="zh-CN" altLang="en-US" dirty="0" smtClean="0"/>
              <a:t> </a:t>
            </a:r>
            <a:r>
              <a:rPr lang="en-US" altLang="zh-CN" dirty="0" smtClean="0"/>
              <a:t>the</a:t>
            </a:r>
            <a:r>
              <a:rPr lang="zh-CN" altLang="en-US" dirty="0" smtClean="0"/>
              <a:t> </a:t>
            </a:r>
            <a:r>
              <a:rPr lang="en-US" altLang="zh-CN" dirty="0" smtClean="0"/>
              <a:t>failing</a:t>
            </a:r>
            <a:r>
              <a:rPr lang="zh-CN" altLang="en-US" dirty="0" smtClean="0"/>
              <a:t> </a:t>
            </a:r>
            <a:r>
              <a:rPr lang="en-US" altLang="zh-CN" dirty="0" smtClean="0"/>
              <a:t>node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1750"/>
              </a:spcBef>
            </a:pPr>
            <a:r>
              <a:rPr lang="en-US" altLang="zh-CN" dirty="0" smtClean="0"/>
              <a:t>How</a:t>
            </a:r>
            <a:r>
              <a:rPr lang="zh-CN" altLang="en-US" dirty="0" smtClean="0"/>
              <a:t> </a:t>
            </a:r>
            <a:r>
              <a:rPr lang="en-US" altLang="zh-CN" dirty="0" smtClean="0"/>
              <a:t>to</a:t>
            </a:r>
            <a:r>
              <a:rPr lang="zh-CN" altLang="en-US" dirty="0" smtClean="0"/>
              <a:t> </a:t>
            </a:r>
            <a:r>
              <a:rPr lang="en-US" altLang="zh-CN" dirty="0" smtClean="0"/>
              <a:t>perform</a:t>
            </a:r>
            <a:r>
              <a:rPr lang="zh-CN" altLang="en-US" dirty="0" smtClean="0"/>
              <a:t> </a:t>
            </a:r>
            <a:r>
              <a:rPr lang="en-US" altLang="zh-CN" dirty="0" smtClean="0"/>
              <a:t>the</a:t>
            </a:r>
            <a:r>
              <a:rPr lang="zh-CN" altLang="en-US" dirty="0" smtClean="0"/>
              <a:t> </a:t>
            </a:r>
            <a:r>
              <a:rPr lang="en-US" altLang="zh-CN" dirty="0" smtClean="0"/>
              <a:t>recovery?</a:t>
            </a: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4005064"/>
            <a:ext cx="6678716" cy="1771312"/>
          </a:xfrm>
          <a:prstGeom prst="rect">
            <a:avLst/>
          </a:prstGeom>
        </p:spPr>
      </p:pic>
      <p:sp>
        <p:nvSpPr>
          <p:cNvPr id="2" name="Title 1"/>
          <p:cNvSpPr>
            <a:spLocks noGrp="1"/>
          </p:cNvSpPr>
          <p:nvPr>
            <p:ph type="title"/>
          </p:nvPr>
        </p:nvSpPr>
        <p:spPr/>
        <p:txBody>
          <a:bodyPr/>
          <a:lstStyle/>
          <a:p>
            <a:r>
              <a:rPr lang="en-US" dirty="0"/>
              <a:t>Handling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24</a:t>
            </a:fld>
            <a:endParaRPr lang="zh-CN" altLang="en-US"/>
          </a:p>
        </p:txBody>
      </p:sp>
    </p:spTree>
    <p:extLst>
      <p:ext uri="{BB962C8B-B14F-4D97-AF65-F5344CB8AC3E}">
        <p14:creationId xmlns:p14="http://schemas.microsoft.com/office/powerpoint/2010/main" val="846492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a:xfrm>
            <a:off x="1435100" y="1447800"/>
            <a:ext cx="7499350" cy="5077544"/>
          </a:xfrm>
        </p:spPr>
        <p:txBody>
          <a:bodyPr/>
          <a:lstStyle/>
          <a:p>
            <a:r>
              <a:rPr lang="en-US" altLang="zh-CN" dirty="0"/>
              <a:t>Example:</a:t>
            </a:r>
            <a:r>
              <a:rPr lang="zh-CN" altLang="en-US" dirty="0"/>
              <a:t> </a:t>
            </a:r>
            <a:r>
              <a:rPr lang="en-US" altLang="zh-CN" dirty="0"/>
              <a:t>the</a:t>
            </a:r>
            <a:r>
              <a:rPr lang="zh-CN" altLang="en-US" dirty="0"/>
              <a:t> </a:t>
            </a:r>
            <a:r>
              <a:rPr lang="en-US" altLang="zh-CN" dirty="0"/>
              <a:t>failing</a:t>
            </a:r>
            <a:r>
              <a:rPr lang="zh-CN" altLang="en-US" dirty="0"/>
              <a:t> </a:t>
            </a:r>
            <a:r>
              <a:rPr lang="en-US" altLang="zh-CN" dirty="0"/>
              <a:t>node</a:t>
            </a:r>
            <a:r>
              <a:rPr lang="zh-CN" altLang="en-US" dirty="0"/>
              <a:t> </a:t>
            </a:r>
            <a:r>
              <a:rPr lang="en-US" altLang="zh-CN" dirty="0"/>
              <a:t>is</a:t>
            </a:r>
            <a:r>
              <a:rPr lang="zh-CN" altLang="en-US" dirty="0"/>
              <a:t> </a:t>
            </a:r>
            <a:r>
              <a:rPr lang="en-US" altLang="zh-CN" dirty="0"/>
              <a:t>a</a:t>
            </a:r>
            <a:r>
              <a:rPr lang="zh-CN" altLang="en-US" dirty="0"/>
              <a:t> </a:t>
            </a:r>
            <a:r>
              <a:rPr lang="en-US" altLang="zh-CN" dirty="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2350"/>
              </a:spcBef>
            </a:pPr>
            <a:r>
              <a:rPr lang="en-US" altLang="zh-CN" dirty="0" smtClean="0"/>
              <a:t>Recovery steps:</a:t>
            </a:r>
          </a:p>
          <a:p>
            <a:pPr marL="1114425" lvl="2" indent="-457200">
              <a:buFont typeface="+mj-lt"/>
              <a:buAutoNum type="arabicPeriod"/>
            </a:pPr>
            <a:r>
              <a:rPr lang="en-US" altLang="zh-CN" dirty="0" smtClean="0"/>
              <a:t>Notice </a:t>
            </a:r>
            <a:r>
              <a:rPr lang="en-US" altLang="zh-CN" dirty="0"/>
              <a:t>that T1 is in </a:t>
            </a:r>
            <a:r>
              <a:rPr lang="en-US" altLang="zh-CN" b="1" dirty="0">
                <a:solidFill>
                  <a:srgbClr val="FF0000"/>
                </a:solidFill>
              </a:rPr>
              <a:t>W</a:t>
            </a:r>
            <a:r>
              <a:rPr lang="en-US" altLang="zh-CN" dirty="0"/>
              <a:t> </a:t>
            </a:r>
            <a:r>
              <a:rPr lang="en-US" altLang="zh-CN" dirty="0" smtClean="0"/>
              <a:t>state</a:t>
            </a:r>
          </a:p>
          <a:p>
            <a:pPr marL="1114425" lvl="2" indent="-457200">
              <a:buFont typeface="+mj-lt"/>
              <a:buAutoNum type="arabicPeriod"/>
            </a:pPr>
            <a:r>
              <a:rPr lang="en-US" altLang="zh-CN" dirty="0" smtClean="0"/>
              <a:t>Obtain </a:t>
            </a:r>
            <a:r>
              <a:rPr lang="en-US" altLang="zh-CN" dirty="0"/>
              <a:t>X, Y write </a:t>
            </a:r>
            <a:r>
              <a:rPr lang="en-US" altLang="zh-CN" dirty="0" smtClean="0"/>
              <a:t>locks</a:t>
            </a:r>
          </a:p>
          <a:p>
            <a:pPr marL="1114425" lvl="2" indent="-457200">
              <a:buFont typeface="+mj-lt"/>
              <a:buAutoNum type="arabicPeriod"/>
            </a:pPr>
            <a:r>
              <a:rPr lang="en-US" altLang="zh-CN" dirty="0" smtClean="0"/>
              <a:t> Wait </a:t>
            </a:r>
            <a:r>
              <a:rPr lang="en-US" altLang="zh-CN" dirty="0"/>
              <a:t>for message from coordinator (or ask about outcome)</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25</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2492896"/>
            <a:ext cx="6678716" cy="1771312"/>
          </a:xfrm>
          <a:prstGeom prst="rect">
            <a:avLst/>
          </a:prstGeom>
        </p:spPr>
      </p:pic>
    </p:spTree>
    <p:extLst>
      <p:ext uri="{BB962C8B-B14F-4D97-AF65-F5344CB8AC3E}">
        <p14:creationId xmlns:p14="http://schemas.microsoft.com/office/powerpoint/2010/main" val="866786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Other </a:t>
            </a:r>
            <a:r>
              <a:rPr lang="en-US" dirty="0" smtClean="0"/>
              <a:t>examples</a:t>
            </a:r>
          </a:p>
          <a:p>
            <a:pPr lvl="1"/>
            <a:r>
              <a:rPr lang="en-US" dirty="0" smtClean="0"/>
              <a:t>No </a:t>
            </a:r>
            <a:r>
              <a:rPr lang="en-US" dirty="0"/>
              <a:t>W record on log ⟹ abort T1 </a:t>
            </a:r>
            <a:endParaRPr lang="en-US" dirty="0" smtClean="0"/>
          </a:p>
          <a:p>
            <a:pPr lvl="1"/>
            <a:r>
              <a:rPr lang="en-US" dirty="0" smtClean="0"/>
              <a:t>Have </a:t>
            </a:r>
            <a:r>
              <a:rPr lang="en-US" dirty="0"/>
              <a:t>C record on log ⟹ finish T1</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26</a:t>
            </a:fld>
            <a:endParaRPr lang="zh-CN" altLang="en-US"/>
          </a:p>
        </p:txBody>
      </p:sp>
    </p:spTree>
    <p:extLst>
      <p:ext uri="{BB962C8B-B14F-4D97-AF65-F5344CB8AC3E}">
        <p14:creationId xmlns:p14="http://schemas.microsoft.com/office/powerpoint/2010/main" val="1827087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At the protocol </a:t>
            </a:r>
            <a:r>
              <a:rPr lang="en-US" dirty="0" smtClean="0"/>
              <a:t>level</a:t>
            </a:r>
          </a:p>
          <a:p>
            <a:pPr lvl="1"/>
            <a:r>
              <a:rPr lang="en-US" dirty="0"/>
              <a:t>Add timeouts to cope with messages lost during </a:t>
            </a:r>
            <a:r>
              <a:rPr lang="en-US" dirty="0" smtClean="0"/>
              <a:t>failures</a:t>
            </a:r>
          </a:p>
          <a:p>
            <a:pPr lvl="1"/>
            <a:r>
              <a:rPr lang="en-US" dirty="0"/>
              <a:t>Add finish (F) state for </a:t>
            </a:r>
            <a:r>
              <a:rPr lang="en-US" dirty="0" smtClean="0"/>
              <a:t>coordinator</a:t>
            </a:r>
          </a:p>
          <a:p>
            <a:pPr lvl="2"/>
            <a:r>
              <a:rPr lang="en-US" dirty="0" smtClean="0"/>
              <a:t>all </a:t>
            </a:r>
            <a:r>
              <a:rPr lang="en-US" dirty="0"/>
              <a:t>done, can forget outcome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27</a:t>
            </a:fld>
            <a:endParaRPr lang="zh-CN" altLang="en-US"/>
          </a:p>
        </p:txBody>
      </p:sp>
    </p:spTree>
    <p:extLst>
      <p:ext uri="{BB962C8B-B14F-4D97-AF65-F5344CB8AC3E}">
        <p14:creationId xmlns:p14="http://schemas.microsoft.com/office/powerpoint/2010/main" val="528235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1517650"/>
            <a:ext cx="4559300" cy="46609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28</a:t>
            </a:fld>
            <a:endParaRPr lang="zh-CN" altLang="en-US"/>
          </a:p>
        </p:txBody>
      </p:sp>
      <p:sp>
        <p:nvSpPr>
          <p:cNvPr id="7" name="TextBox 6"/>
          <p:cNvSpPr txBox="1"/>
          <p:nvPr/>
        </p:nvSpPr>
        <p:spPr>
          <a:xfrm>
            <a:off x="1979712" y="5641885"/>
            <a:ext cx="2396810" cy="400110"/>
          </a:xfrm>
          <a:prstGeom prst="rect">
            <a:avLst/>
          </a:prstGeom>
          <a:noFill/>
          <a:ln>
            <a:solidFill>
              <a:schemeClr val="tx1"/>
            </a:solidFill>
          </a:ln>
        </p:spPr>
        <p:txBody>
          <a:bodyPr wrap="none" rtlCol="0">
            <a:spAutoFit/>
          </a:bodyPr>
          <a:lstStyle/>
          <a:p>
            <a:r>
              <a:rPr lang="en-US" altLang="zh-CN" sz="2000" dirty="0" err="1" smtClean="0">
                <a:solidFill>
                  <a:srgbClr val="FF0000"/>
                </a:solidFill>
              </a:rPr>
              <a:t>cok</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committed</a:t>
            </a:r>
            <a:r>
              <a:rPr lang="zh-CN" altLang="en-US" sz="2000" dirty="0" smtClean="0">
                <a:solidFill>
                  <a:srgbClr val="FF0000"/>
                </a:solidFill>
              </a:rPr>
              <a:t> </a:t>
            </a:r>
            <a:r>
              <a:rPr lang="en-US" altLang="zh-CN" sz="2000" dirty="0" smtClean="0">
                <a:solidFill>
                  <a:srgbClr val="FF0000"/>
                </a:solidFill>
              </a:rPr>
              <a:t>ok</a:t>
            </a:r>
            <a:endParaRPr lang="en-US" sz="2000" dirty="0">
              <a:solidFill>
                <a:srgbClr val="FF0000"/>
              </a:solidFill>
            </a:endParaRPr>
          </a:p>
        </p:txBody>
      </p:sp>
    </p:spTree>
    <p:extLst>
      <p:ext uri="{BB962C8B-B14F-4D97-AF65-F5344CB8AC3E}">
        <p14:creationId xmlns:p14="http://schemas.microsoft.com/office/powerpoint/2010/main" val="723275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150" y="1447800"/>
            <a:ext cx="570725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29</a:t>
            </a:fld>
            <a:endParaRPr lang="zh-CN" altLang="en-US"/>
          </a:p>
        </p:txBody>
      </p:sp>
      <p:sp>
        <p:nvSpPr>
          <p:cNvPr id="7" name="TextBox 6"/>
          <p:cNvSpPr txBox="1"/>
          <p:nvPr/>
        </p:nvSpPr>
        <p:spPr>
          <a:xfrm>
            <a:off x="6215706" y="370890"/>
            <a:ext cx="2927404" cy="707886"/>
          </a:xfrm>
          <a:prstGeom prst="rect">
            <a:avLst/>
          </a:prstGeom>
          <a:noFill/>
          <a:ln>
            <a:solidFill>
              <a:schemeClr val="tx1"/>
            </a:solidFill>
          </a:ln>
        </p:spPr>
        <p:txBody>
          <a:bodyPr wrap="none" rtlCol="0">
            <a:spAutoFit/>
          </a:bodyPr>
          <a:lstStyle/>
          <a:p>
            <a:r>
              <a:rPr lang="en-US" altLang="zh-CN" sz="2000" dirty="0" smtClean="0">
                <a:solidFill>
                  <a:srgbClr val="FF0000"/>
                </a:solidFill>
              </a:rPr>
              <a:t>t</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timeout</a:t>
            </a:r>
          </a:p>
          <a:p>
            <a:r>
              <a:rPr lang="en-US" altLang="zh-CN" sz="2000" dirty="0" err="1" smtClean="0">
                <a:solidFill>
                  <a:srgbClr val="FF0000"/>
                </a:solidFill>
              </a:rPr>
              <a:t>cping</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coordinator</a:t>
            </a:r>
            <a:r>
              <a:rPr lang="zh-CN" altLang="en-US" sz="2000" dirty="0" smtClean="0">
                <a:solidFill>
                  <a:srgbClr val="FF0000"/>
                </a:solidFill>
              </a:rPr>
              <a:t> </a:t>
            </a:r>
            <a:r>
              <a:rPr lang="en-US" altLang="zh-CN" sz="2000" dirty="0" smtClean="0">
                <a:solidFill>
                  <a:srgbClr val="FF0000"/>
                </a:solidFill>
              </a:rPr>
              <a:t>ping</a:t>
            </a:r>
            <a:endParaRPr lang="en-US" sz="2000" dirty="0">
              <a:solidFill>
                <a:srgbClr val="FF0000"/>
              </a:solidFill>
            </a:endParaRPr>
          </a:p>
        </p:txBody>
      </p:sp>
    </p:spTree>
    <p:extLst>
      <p:ext uri="{BB962C8B-B14F-4D97-AF65-F5344CB8AC3E}">
        <p14:creationId xmlns:p14="http://schemas.microsoft.com/office/powerpoint/2010/main" val="850821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07798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25" y="1625600"/>
            <a:ext cx="5524500" cy="44450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30</a:t>
            </a:fld>
            <a:endParaRPr lang="zh-CN" altLang="en-US"/>
          </a:p>
        </p:txBody>
      </p:sp>
      <p:sp>
        <p:nvSpPr>
          <p:cNvPr id="7" name="Oval 6"/>
          <p:cNvSpPr/>
          <p:nvPr/>
        </p:nvSpPr>
        <p:spPr>
          <a:xfrm rot="19537017">
            <a:off x="3655418" y="3737719"/>
            <a:ext cx="3770884" cy="1235813"/>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9374" y="4965567"/>
            <a:ext cx="2862325" cy="400110"/>
          </a:xfrm>
          <a:prstGeom prst="rect">
            <a:avLst/>
          </a:prstGeom>
        </p:spPr>
        <p:txBody>
          <a:bodyPr wrap="square">
            <a:spAutoFit/>
          </a:bodyPr>
          <a:lstStyle/>
          <a:p>
            <a:r>
              <a:rPr lang="en-US" sz="2000" dirty="0">
                <a:solidFill>
                  <a:srgbClr val="BF0000"/>
                </a:solidFill>
                <a:latin typeface="Calibri" charset="0"/>
                <a:ea typeface="Calibri" charset="0"/>
                <a:cs typeface="Calibri" charset="0"/>
              </a:rPr>
              <a:t>equivalent to finish state </a:t>
            </a:r>
            <a:endParaRPr lang="en-US" sz="5400" dirty="0">
              <a:effectLst/>
              <a:latin typeface="Calibri" charset="0"/>
              <a:ea typeface="Calibri" charset="0"/>
              <a:cs typeface="Calibri" charset="0"/>
            </a:endParaRPr>
          </a:p>
        </p:txBody>
      </p:sp>
    </p:spTree>
    <p:extLst>
      <p:ext uri="{BB962C8B-B14F-4D97-AF65-F5344CB8AC3E}">
        <p14:creationId xmlns:p14="http://schemas.microsoft.com/office/powerpoint/2010/main" val="97418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Presumed Abort Protocol</a:t>
            </a:r>
          </a:p>
        </p:txBody>
      </p:sp>
      <p:sp>
        <p:nvSpPr>
          <p:cNvPr id="3" name="Content Placeholder 2"/>
          <p:cNvSpPr>
            <a:spLocks noGrp="1"/>
          </p:cNvSpPr>
          <p:nvPr>
            <p:ph idx="1"/>
          </p:nvPr>
        </p:nvSpPr>
        <p:spPr/>
        <p:txBody>
          <a:bodyPr/>
          <a:lstStyle/>
          <a:p>
            <a:r>
              <a:rPr lang="en-US" dirty="0"/>
              <a:t>F and A states combined in </a:t>
            </a:r>
            <a:r>
              <a:rPr lang="en-US" dirty="0" smtClean="0"/>
              <a:t>coordinator</a:t>
            </a:r>
          </a:p>
          <a:p>
            <a:pPr lvl="1"/>
            <a:r>
              <a:rPr lang="en-US" dirty="0" smtClean="0"/>
              <a:t>Saves </a:t>
            </a:r>
            <a:r>
              <a:rPr lang="en-US" dirty="0"/>
              <a:t>persistent space (allows coordinator to forget sooner)</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65885"/>
            <a:ext cx="4248472" cy="3405264"/>
          </a:xfrm>
          <a:prstGeom prst="rect">
            <a:avLst/>
          </a:prstGeom>
        </p:spPr>
      </p:pic>
      <p:sp>
        <p:nvSpPr>
          <p:cNvPr id="7" name="Rectangle 6"/>
          <p:cNvSpPr/>
          <p:nvPr/>
        </p:nvSpPr>
        <p:spPr>
          <a:xfrm>
            <a:off x="5763047" y="3545845"/>
            <a:ext cx="3355975" cy="2677656"/>
          </a:xfrm>
          <a:prstGeom prst="rect">
            <a:avLst/>
          </a:prstGeom>
        </p:spPr>
        <p:txBody>
          <a:bodyPr wrap="square">
            <a:spAutoFit/>
          </a:bodyPr>
          <a:lstStyle/>
          <a:p>
            <a:r>
              <a:rPr lang="en-US" sz="2800" dirty="0">
                <a:latin typeface="Calibri" charset="0"/>
                <a:ea typeface="Calibri" charset="0"/>
                <a:cs typeface="Calibri" charset="0"/>
              </a:rPr>
              <a:t>Whenever there is no information about the transaction's outcome, no commit, no abort, </a:t>
            </a:r>
            <a:r>
              <a:rPr lang="en-US" sz="2800" dirty="0">
                <a:solidFill>
                  <a:srgbClr val="FF0000"/>
                </a:solidFill>
                <a:latin typeface="Calibri" charset="0"/>
                <a:ea typeface="Calibri" charset="0"/>
                <a:cs typeface="Calibri" charset="0"/>
              </a:rPr>
              <a:t>the outcome is abort.</a:t>
            </a:r>
            <a:r>
              <a:rPr lang="en-US" sz="2800" dirty="0">
                <a:latin typeface="Calibri" charset="0"/>
                <a:ea typeface="Calibri" charset="0"/>
                <a:cs typeface="Calibri" charset="0"/>
              </a:rPr>
              <a:t> </a:t>
            </a:r>
          </a:p>
        </p:txBody>
      </p:sp>
    </p:spTree>
    <p:extLst>
      <p:ext uri="{BB962C8B-B14F-4D97-AF65-F5344CB8AC3E}">
        <p14:creationId xmlns:p14="http://schemas.microsoft.com/office/powerpoint/2010/main" val="293707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19458" name="Content Placeholder 2"/>
          <p:cNvSpPr>
            <a:spLocks noGrp="1"/>
          </p:cNvSpPr>
          <p:nvPr>
            <p:ph idx="1"/>
          </p:nvPr>
        </p:nvSpPr>
        <p:spPr>
          <a:xfrm>
            <a:off x="1435100" y="1447800"/>
            <a:ext cx="7499350" cy="2338388"/>
          </a:xfrm>
        </p:spPr>
        <p:txBody>
          <a:bodyPr/>
          <a:lstStyle/>
          <a:p>
            <a:pPr eaLnBrk="1" hangingPunct="1"/>
            <a:r>
              <a:rPr lang="en-US" altLang="zh-CN" sz="2800"/>
              <a:t>2PC is designed for dealing with </a:t>
            </a:r>
            <a:r>
              <a:rPr lang="en-US" altLang="zh-CN" sz="2800">
                <a:solidFill>
                  <a:srgbClr val="FF0000"/>
                </a:solidFill>
              </a:rPr>
              <a:t>system crashes</a:t>
            </a:r>
            <a:r>
              <a:rPr lang="en-US" altLang="zh-CN" sz="2800"/>
              <a:t>.</a:t>
            </a:r>
            <a:endParaRPr lang="zh-CN" altLang="en-US" sz="2800"/>
          </a:p>
          <a:p>
            <a:pPr eaLnBrk="1" hangingPunct="1"/>
            <a:endParaRPr lang="en-US" altLang="zh-CN"/>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3CFA967-E2EA-5E4E-BC54-9D7F06FA4ECE}" type="slidenum">
              <a:rPr lang="zh-CN" altLang="en-US" sz="1200">
                <a:solidFill>
                  <a:srgbClr val="B4B1A0"/>
                </a:solidFill>
              </a:rPr>
              <a:pPr>
                <a:spcBef>
                  <a:spcPct val="0"/>
                </a:spcBef>
                <a:buClrTx/>
                <a:buSzTx/>
                <a:buFontTx/>
                <a:buNone/>
              </a:pPr>
              <a:t>32</a:t>
            </a:fld>
            <a:endParaRPr lang="zh-CN" altLang="en-US" sz="1200">
              <a:solidFill>
                <a:srgbClr val="B4B1A0"/>
              </a:solidFill>
            </a:endParaRPr>
          </a:p>
        </p:txBody>
      </p:sp>
      <p:sp>
        <p:nvSpPr>
          <p:cNvPr id="19461" name="Rectangle 10"/>
          <p:cNvSpPr>
            <a:spLocks noChangeArrowheads="1"/>
          </p:cNvSpPr>
          <p:nvPr/>
        </p:nvSpPr>
        <p:spPr bwMode="auto">
          <a:xfrm>
            <a:off x="1714500" y="4429125"/>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a:latin typeface="Arial" charset="0"/>
                <a:ea typeface="宋体" charset="-122"/>
              </a:rPr>
              <a:t>Failed site can properly recover without consulting other sites.</a:t>
            </a:r>
            <a:endParaRPr lang="zh-CN" altLang="en-US" sz="1800">
              <a:latin typeface="Arial" charset="0"/>
              <a:ea typeface="宋体" charset="-122"/>
            </a:endParaRPr>
          </a:p>
        </p:txBody>
      </p:sp>
      <p:sp>
        <p:nvSpPr>
          <p:cNvPr id="19462" name="Rectangle 11"/>
          <p:cNvSpPr>
            <a:spLocks noChangeArrowheads="1"/>
          </p:cNvSpPr>
          <p:nvPr/>
        </p:nvSpPr>
        <p:spPr bwMode="auto">
          <a:xfrm>
            <a:off x="5214938" y="4429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a:solidFill>
                  <a:srgbClr val="FF0000"/>
                </a:solidFill>
                <a:latin typeface="Arial" charset="0"/>
                <a:ea typeface="宋体" charset="-122"/>
              </a:rPr>
              <a:t>Operational site can properly terminate </a:t>
            </a:r>
            <a:r>
              <a:rPr lang="en-US" altLang="zh-CN" sz="1800" dirty="0" smtClean="0">
                <a:solidFill>
                  <a:srgbClr val="FF0000"/>
                </a:solidFill>
                <a:latin typeface="Arial" charset="0"/>
                <a:ea typeface="宋体" charset="-122"/>
              </a:rPr>
              <a:t>without </a:t>
            </a:r>
            <a:r>
              <a:rPr lang="en-US" altLang="zh-CN" sz="1800" dirty="0">
                <a:solidFill>
                  <a:srgbClr val="FF0000"/>
                </a:solidFill>
                <a:latin typeface="Arial" charset="0"/>
                <a:ea typeface="宋体" charset="-122"/>
              </a:rPr>
              <a:t>waiting for the recovery of failed site.</a:t>
            </a:r>
            <a:endParaRPr lang="zh-CN" altLang="en-US" sz="1800" dirty="0">
              <a:solidFill>
                <a:srgbClr val="FF0000"/>
              </a:solidFill>
              <a:latin typeface="Arial" charset="0"/>
              <a:ea typeface="宋体" charset="-122"/>
            </a:endParaRPr>
          </a:p>
        </p:txBody>
      </p:sp>
      <p:pic>
        <p:nvPicPr>
          <p:cNvPr id="194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071688"/>
            <a:ext cx="4857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rot="5400000" flipH="1" flipV="1">
            <a:off x="2607469" y="4036219"/>
            <a:ext cx="500062" cy="28575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623844" y="4091782"/>
            <a:ext cx="504825" cy="179387"/>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4500" y="5429250"/>
            <a:ext cx="6929438"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2400" dirty="0">
                <a:solidFill>
                  <a:schemeClr val="tx2"/>
                </a:solidFill>
              </a:rPr>
              <a:t>Independent recovery and non-blocking protocols exist only for </a:t>
            </a:r>
            <a:r>
              <a:rPr lang="en-US" sz="2400" dirty="0">
                <a:solidFill>
                  <a:srgbClr val="FF0000"/>
                </a:solidFill>
              </a:rPr>
              <a:t>single-site</a:t>
            </a:r>
            <a:r>
              <a:rPr lang="en-US" sz="2400" dirty="0">
                <a:solidFill>
                  <a:schemeClr val="tx2"/>
                </a:solidFill>
              </a:rPr>
              <a:t> failures.</a:t>
            </a:r>
            <a:endParaRPr lang="zh-CN" altLang="en-US" sz="2400" dirty="0">
              <a:solidFill>
                <a:schemeClr val="tx2"/>
              </a:solidFill>
            </a:endParaRPr>
          </a:p>
        </p:txBody>
      </p:sp>
    </p:spTree>
    <p:extLst>
      <p:ext uri="{BB962C8B-B14F-4D97-AF65-F5344CB8AC3E}">
        <p14:creationId xmlns:p14="http://schemas.microsoft.com/office/powerpoint/2010/main" val="1146358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Example</a:t>
            </a:r>
            <a:r>
              <a:rPr lang="zh-CN" altLang="en-US" dirty="0" smtClean="0"/>
              <a:t> </a:t>
            </a:r>
            <a:r>
              <a:rPr lang="en-US" altLang="zh-CN" dirty="0" smtClean="0"/>
              <a:t>1</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33</a:t>
            </a:fld>
            <a:endParaRPr lang="zh-CN" altLang="en-US" sz="1200">
              <a:solidFill>
                <a:srgbClr val="B4B1A0"/>
              </a:solidFill>
            </a:endParaRPr>
          </a:p>
        </p:txBody>
      </p:sp>
      <p:sp>
        <p:nvSpPr>
          <p:cNvPr id="3" name="Rectangle 2"/>
          <p:cNvSpPr/>
          <p:nvPr/>
        </p:nvSpPr>
        <p:spPr>
          <a:xfrm>
            <a:off x="3347864" y="3861048"/>
            <a:ext cx="115212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a:spLocks noChangeArrowheads="1"/>
          </p:cNvSpPr>
          <p:nvPr/>
        </p:nvSpPr>
        <p:spPr bwMode="auto">
          <a:xfrm>
            <a:off x="1763688" y="4344114"/>
            <a:ext cx="3643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smtClean="0">
                <a:solidFill>
                  <a:srgbClr val="FF0000"/>
                </a:solidFill>
                <a:latin typeface="Arial" charset="0"/>
                <a:ea typeface="宋体" charset="-122"/>
              </a:rPr>
              <a:t>All</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participants</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are</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in</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W</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state</a:t>
            </a:r>
            <a:r>
              <a:rPr lang="zh-CN" altLang="en-US" sz="1800" dirty="0" smtClean="0">
                <a:solidFill>
                  <a:srgbClr val="FF0000"/>
                </a:solidFill>
                <a:latin typeface="Arial" charset="0"/>
                <a:ea typeface="宋体" charset="-122"/>
              </a:rPr>
              <a:t> </a:t>
            </a:r>
            <a:r>
              <a:rPr lang="zh-CN" altLang="en-US" sz="1800" dirty="0" smtClean="0">
                <a:solidFill>
                  <a:srgbClr val="FF0000"/>
                </a:solidFill>
                <a:latin typeface="Arial" charset="0"/>
                <a:ea typeface="宋体" charset="-122"/>
                <a:sym typeface="Wingdings"/>
              </a:rPr>
              <a:t> </a:t>
            </a:r>
            <a:endParaRPr lang="en-US" altLang="zh-CN" sz="1800" dirty="0" smtClean="0">
              <a:solidFill>
                <a:srgbClr val="FF0000"/>
              </a:solidFill>
              <a:latin typeface="Arial" charset="0"/>
              <a:ea typeface="宋体" charset="-122"/>
              <a:sym typeface="Wingdings"/>
            </a:endParaRPr>
          </a:p>
          <a:p>
            <a:pPr eaLnBrk="1" hangingPunct="1">
              <a:spcBef>
                <a:spcPct val="0"/>
              </a:spcBef>
              <a:buClrTx/>
              <a:buSzTx/>
              <a:buFontTx/>
              <a:buNone/>
            </a:pPr>
            <a:r>
              <a:rPr lang="zh-CN" altLang="en-US" sz="1800" dirty="0">
                <a:solidFill>
                  <a:srgbClr val="FF0000"/>
                </a:solidFill>
                <a:latin typeface="Arial" charset="0"/>
                <a:ea typeface="宋体" charset="-122"/>
                <a:sym typeface="Wingdings"/>
              </a:rPr>
              <a:t> </a:t>
            </a:r>
            <a:r>
              <a:rPr lang="zh-CN" altLang="en-US" sz="1800" dirty="0" smtClean="0">
                <a:solidFill>
                  <a:srgbClr val="FF0000"/>
                </a:solidFill>
                <a:latin typeface="Arial" charset="0"/>
                <a:ea typeface="宋体" charset="-122"/>
                <a:sym typeface="Wingdings"/>
              </a:rPr>
              <a:t> </a:t>
            </a:r>
            <a:r>
              <a:rPr lang="en-US" altLang="zh-CN" sz="1800" dirty="0">
                <a:solidFill>
                  <a:srgbClr val="FF0000"/>
                </a:solidFill>
                <a:latin typeface="Arial" charset="0"/>
                <a:ea typeface="宋体" charset="-122"/>
                <a:sym typeface="Wingdings"/>
              </a:rPr>
              <a:t>it could safely be inferred that no commit had happened</a:t>
            </a:r>
            <a:endParaRPr lang="zh-CN" altLang="en-US" sz="1800" dirty="0">
              <a:solidFill>
                <a:srgbClr val="FF0000"/>
              </a:solidFill>
              <a:latin typeface="Arial" charset="0"/>
              <a:ea typeface="宋体" charset="-122"/>
            </a:endParaRPr>
          </a:p>
        </p:txBody>
      </p:sp>
    </p:spTree>
    <p:extLst>
      <p:ext uri="{BB962C8B-B14F-4D97-AF65-F5344CB8AC3E}">
        <p14:creationId xmlns:p14="http://schemas.microsoft.com/office/powerpoint/2010/main" val="1397708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However,</a:t>
            </a:r>
            <a:r>
              <a:rPr lang="zh-CN" altLang="en-US" dirty="0" smtClean="0"/>
              <a:t> </a:t>
            </a:r>
            <a:r>
              <a:rPr lang="en-US" altLang="zh-CN" dirty="0" smtClean="0"/>
              <a:t>let</a:t>
            </a:r>
            <a:r>
              <a:rPr lang="zh-CN" altLang="en-US" dirty="0" smtClean="0"/>
              <a:t> </a:t>
            </a:r>
            <a:r>
              <a:rPr lang="en-US" altLang="zh-CN" dirty="0" smtClean="0"/>
              <a:t>us</a:t>
            </a:r>
            <a:r>
              <a:rPr lang="zh-CN" altLang="en-US" dirty="0" smtClean="0"/>
              <a:t> </a:t>
            </a:r>
            <a:r>
              <a:rPr lang="en-US" altLang="zh-CN" dirty="0" smtClean="0"/>
              <a:t>consider</a:t>
            </a:r>
            <a:r>
              <a:rPr lang="zh-CN" altLang="en-US" smtClean="0"/>
              <a:t> </a:t>
            </a:r>
            <a:r>
              <a:rPr lang="en-US" altLang="zh-CN" smtClean="0"/>
              <a:t>Example</a:t>
            </a:r>
            <a:r>
              <a:rPr lang="zh-CN" altLang="en-US" dirty="0" smtClean="0"/>
              <a:t> </a:t>
            </a:r>
            <a:r>
              <a:rPr lang="en-US" altLang="zh-CN" dirty="0" smtClean="0"/>
              <a:t>2</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34</a:t>
            </a:fld>
            <a:endParaRPr lang="zh-CN" altLang="en-US" sz="1200">
              <a:solidFill>
                <a:srgbClr val="B4B1A0"/>
              </a:solidFill>
            </a:endParaRPr>
          </a:p>
        </p:txBody>
      </p:sp>
    </p:spTree>
    <p:extLst>
      <p:ext uri="{BB962C8B-B14F-4D97-AF65-F5344CB8AC3E}">
        <p14:creationId xmlns:p14="http://schemas.microsoft.com/office/powerpoint/2010/main" val="1774587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2PC is </a:t>
            </a:r>
            <a:r>
              <a:rPr lang="en-US" dirty="0" smtClean="0"/>
              <a:t>blocking !</a:t>
            </a:r>
            <a:endParaRPr lang="en-US" dirty="0"/>
          </a:p>
        </p:txBody>
      </p:sp>
      <p:sp>
        <p:nvSpPr>
          <p:cNvPr id="3" name="Content Placeholder 2"/>
          <p:cNvSpPr>
            <a:spLocks noGrp="1"/>
          </p:cNvSpPr>
          <p:nvPr>
            <p:ph idx="1"/>
          </p:nvPr>
        </p:nvSpPr>
        <p:spPr/>
        <p:txBody>
          <a:bodyPr/>
          <a:lstStyle/>
          <a:p>
            <a:r>
              <a:rPr lang="en-US" dirty="0"/>
              <a:t>Case </a:t>
            </a:r>
            <a:r>
              <a:rPr lang="en-US" dirty="0" smtClean="0"/>
              <a:t>I</a:t>
            </a:r>
          </a:p>
          <a:p>
            <a:pPr lvl="1"/>
            <a:r>
              <a:rPr lang="en-US" dirty="0"/>
              <a:t>P1⟶ </a:t>
            </a:r>
            <a:r>
              <a:rPr lang="en-US" dirty="0" smtClean="0"/>
              <a:t>W</a:t>
            </a:r>
          </a:p>
          <a:p>
            <a:pPr lvl="1"/>
            <a:r>
              <a:rPr lang="en-US" altLang="zh-CN" dirty="0" smtClean="0"/>
              <a:t>C</a:t>
            </a:r>
            <a:r>
              <a:rPr lang="en-US" dirty="0" smtClean="0"/>
              <a:t>oordinator sent</a:t>
            </a:r>
            <a:r>
              <a:rPr lang="zh-CN" altLang="en-US" dirty="0" smtClean="0"/>
              <a:t> </a:t>
            </a:r>
            <a:r>
              <a:rPr lang="en-US" dirty="0" smtClean="0"/>
              <a:t>commits </a:t>
            </a:r>
          </a:p>
          <a:p>
            <a:pPr lvl="1"/>
            <a:r>
              <a:rPr lang="en-US" dirty="0" smtClean="0"/>
              <a:t>P1</a:t>
            </a:r>
            <a:r>
              <a:rPr lang="en-US" dirty="0"/>
              <a:t>⟶ C</a:t>
            </a:r>
            <a:endParaRPr lang="en-US" dirty="0" smtClean="0"/>
          </a:p>
          <a:p>
            <a:r>
              <a:rPr lang="en-US" altLang="zh-CN" dirty="0" smtClean="0"/>
              <a:t>Case</a:t>
            </a:r>
            <a:r>
              <a:rPr lang="zh-CN" altLang="en-US" dirty="0" smtClean="0"/>
              <a:t> </a:t>
            </a:r>
            <a:r>
              <a:rPr lang="en-US" altLang="zh-CN" dirty="0" smtClean="0"/>
              <a:t>II</a:t>
            </a:r>
          </a:p>
          <a:p>
            <a:pPr lvl="1"/>
            <a:r>
              <a:rPr lang="en-US" dirty="0"/>
              <a:t>P1⟶ </a:t>
            </a:r>
            <a:r>
              <a:rPr lang="en-US" altLang="zh-CN" dirty="0" smtClean="0"/>
              <a:t>A</a:t>
            </a:r>
          </a:p>
          <a:p>
            <a:r>
              <a:rPr lang="en-US" altLang="zh-CN" dirty="0"/>
              <a:t>Operational</a:t>
            </a:r>
            <a:r>
              <a:rPr lang="zh-CN" altLang="en-US" dirty="0"/>
              <a:t> </a:t>
            </a:r>
            <a:r>
              <a:rPr lang="en-US" altLang="zh-CN" dirty="0"/>
              <a:t>participants</a:t>
            </a:r>
            <a:r>
              <a:rPr lang="zh-CN" altLang="en-US" dirty="0"/>
              <a:t> </a:t>
            </a:r>
            <a:r>
              <a:rPr lang="en-US" dirty="0"/>
              <a:t>P2, P3, P4 </a:t>
            </a:r>
            <a:r>
              <a:rPr lang="en-US" altLang="zh-CN" dirty="0">
                <a:solidFill>
                  <a:srgbClr val="FF0000"/>
                </a:solidFill>
              </a:rPr>
              <a:t>cannot</a:t>
            </a:r>
            <a:r>
              <a:rPr lang="zh-CN" altLang="en-US" dirty="0">
                <a:solidFill>
                  <a:srgbClr val="FF0000"/>
                </a:solidFill>
              </a:rPr>
              <a:t> </a:t>
            </a:r>
            <a:r>
              <a:rPr lang="en-US" altLang="zh-CN" dirty="0">
                <a:solidFill>
                  <a:srgbClr val="FF0000"/>
                </a:solidFill>
              </a:rPr>
              <a:t>properly terminate without waiting for the recovery of failed </a:t>
            </a:r>
            <a:r>
              <a:rPr lang="en-US" altLang="zh-CN">
                <a:solidFill>
                  <a:srgbClr val="FF0000"/>
                </a:solidFill>
              </a:rPr>
              <a:t>site</a:t>
            </a:r>
            <a:r>
              <a:rPr lang="en-US" altLang="zh-CN" smtClean="0">
                <a:solidFill>
                  <a:srgbClr val="FF0000"/>
                </a:solidFill>
              </a:rPr>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35</a:t>
            </a:fld>
            <a:endParaRPr lang="zh-CN" altLang="en-US"/>
          </a:p>
        </p:txBody>
      </p:sp>
    </p:spTree>
    <p:extLst>
      <p:ext uri="{BB962C8B-B14F-4D97-AF65-F5344CB8AC3E}">
        <p14:creationId xmlns:p14="http://schemas.microsoft.com/office/powerpoint/2010/main" val="775559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182983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spTree>
    <p:extLst>
      <p:ext uri="{BB962C8B-B14F-4D97-AF65-F5344CB8AC3E}">
        <p14:creationId xmlns:p14="http://schemas.microsoft.com/office/powerpoint/2010/main" val="4966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37668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52828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7241</TotalTime>
  <Words>1088</Words>
  <Application>Microsoft Macintosh PowerPoint</Application>
  <PresentationFormat>On-screen Show (4:3)</PresentationFormat>
  <Paragraphs>233</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Calibri</vt:lpstr>
      <vt:lpstr>Gill Sans MT</vt:lpstr>
      <vt:lpstr>Verdana</vt:lpstr>
      <vt:lpstr>Wingdings</vt:lpstr>
      <vt:lpstr>Wingdings 2</vt:lpstr>
      <vt:lpstr>华文中宋</vt:lpstr>
      <vt:lpstr>宋体</vt:lpstr>
      <vt:lpstr>Arial</vt:lpstr>
      <vt:lpstr>Solstice</vt:lpstr>
      <vt:lpstr>Distributed Database Systems</vt:lpstr>
      <vt:lpstr>Reliability</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lpstr>Observations </vt:lpstr>
      <vt:lpstr>Handling Node Failures</vt:lpstr>
      <vt:lpstr>Handling Node Failures</vt:lpstr>
      <vt:lpstr>Handling Node Failures</vt:lpstr>
      <vt:lpstr>Handling Node Failures</vt:lpstr>
      <vt:lpstr>Coordinator</vt:lpstr>
      <vt:lpstr>Coordinator</vt:lpstr>
      <vt:lpstr>Participant</vt:lpstr>
      <vt:lpstr>Presumed Abort Protocol</vt:lpstr>
      <vt:lpstr>Problem with 2PC</vt:lpstr>
      <vt:lpstr>Problem with 2PC</vt:lpstr>
      <vt:lpstr>Problem with 2PC</vt:lpstr>
      <vt:lpstr>2PC is blocking !</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1384</cp:revision>
  <dcterms:created xsi:type="dcterms:W3CDTF">2007-09-19T09:41:51Z</dcterms:created>
  <dcterms:modified xsi:type="dcterms:W3CDTF">2019-12-24T11:40:36Z</dcterms:modified>
</cp:coreProperties>
</file>