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handoutMasterIdLst>
    <p:handoutMasterId r:id="rId41"/>
  </p:handoutMasterIdLst>
  <p:sldIdLst>
    <p:sldId id="256" r:id="rId2"/>
    <p:sldId id="761" r:id="rId3"/>
    <p:sldId id="760" r:id="rId4"/>
    <p:sldId id="762" r:id="rId5"/>
    <p:sldId id="763" r:id="rId6"/>
    <p:sldId id="764" r:id="rId7"/>
    <p:sldId id="765" r:id="rId8"/>
    <p:sldId id="766" r:id="rId9"/>
    <p:sldId id="767" r:id="rId10"/>
    <p:sldId id="768" r:id="rId11"/>
    <p:sldId id="769" r:id="rId12"/>
    <p:sldId id="770" r:id="rId13"/>
    <p:sldId id="771" r:id="rId14"/>
    <p:sldId id="772" r:id="rId15"/>
    <p:sldId id="773" r:id="rId16"/>
    <p:sldId id="774" r:id="rId17"/>
    <p:sldId id="775" r:id="rId18"/>
    <p:sldId id="776" r:id="rId19"/>
    <p:sldId id="777" r:id="rId20"/>
    <p:sldId id="779" r:id="rId21"/>
    <p:sldId id="780" r:id="rId22"/>
    <p:sldId id="781" r:id="rId23"/>
    <p:sldId id="782" r:id="rId24"/>
    <p:sldId id="783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8" r:id="rId34"/>
    <p:sldId id="799" r:id="rId35"/>
    <p:sldId id="800" r:id="rId36"/>
    <p:sldId id="801" r:id="rId37"/>
    <p:sldId id="802" r:id="rId38"/>
    <p:sldId id="804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0" autoAdjust="0"/>
    <p:restoredTop sz="96851" autoAdjust="0"/>
  </p:normalViewPr>
  <p:slideViewPr>
    <p:cSldViewPr>
      <p:cViewPr>
        <p:scale>
          <a:sx n="96" d="100"/>
          <a:sy n="96" d="100"/>
        </p:scale>
        <p:origin x="160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92AD4-5C71-7D44-9CDE-66292ABCF78A}" type="datetimeFigureOut">
              <a:rPr lang="en-US"/>
              <a:pPr>
                <a:defRPr/>
              </a:pPr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1311F9-A587-A447-82A4-E2944E0C6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F0FEC3-625A-024F-97C0-2954B193619B}" type="datetimeFigureOut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F4FD21C-3A28-0F4D-8577-8A42922D0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F93E9AF-63BE-2C42-A418-79526A7BF66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B1095-4CF8-6E42-985E-F3A038095906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9976-14C1-AE49-AA88-EF1050FEB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B0DC-F7FF-8340-BB9C-FEA106057046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612F-B1E6-6B47-9A67-9C862A131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7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E4EA-24B6-0444-9F70-92316CFFF411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502B-A706-A741-9E22-43438DDBB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E2BA-0012-054E-BFC7-51AE9519C06A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5CAEE-885A-5D41-93DF-9DC29A9F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1CD8D2-91BB-9042-861D-105735517F76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0FD0-8EE3-EB4C-9F5D-1265FFD62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570B-1793-E142-B703-D4D4396082F3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5E58-BA64-CE44-99C4-F88A6043C0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CC4731-1A53-D245-9BE7-D2826DD274DF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760-B856-BF4D-942A-CE38D478F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2CCE5-4FC0-0348-92D0-CADFACCEEE8D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B6FBC-F874-CB43-92C6-2781C33F1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0498A3-15E0-1847-A78D-C5EB1A718412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82D6-D174-A545-B131-2B2F10B1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5CFF1D-FBD6-654E-9F18-005BD2A549F0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3E134-9DE7-734F-9768-FD4386680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DCCE6F-57B1-4C49-8FDC-78A98968FE29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1A67-5B7E-B341-AF14-94DBF2AE3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D172B3-BFC6-0547-9B8D-975E43B8DB29}" type="datetime5">
              <a:rPr lang="zh-CN" altLang="en-US"/>
              <a:pPr>
                <a:defRPr/>
              </a:pPr>
              <a:t>2019/12/24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83395214-8E5F-614C-B33E-985BD0EFB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2" r:id="rId2"/>
    <p:sldLayoutId id="2147483788" r:id="rId3"/>
    <p:sldLayoutId id="2147483783" r:id="rId4"/>
    <p:sldLayoutId id="2147483789" r:id="rId5"/>
    <p:sldLayoutId id="2147483784" r:id="rId6"/>
    <p:sldLayoutId id="2147483790" r:id="rId7"/>
    <p:sldLayoutId id="2147483791" r:id="rId8"/>
    <p:sldLayoutId id="2147483792" r:id="rId9"/>
    <p:sldLayoutId id="2147483785" r:id="rId10"/>
    <p:sldLayoutId id="214748378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</a:t>
            </a:r>
            <a:r>
              <a:rPr lang="en-US" altLang="zh-CN" sz="2800" smtClean="0"/>
              <a:t>, </a:t>
            </a:r>
            <a:r>
              <a:rPr lang="en-US" altLang="zh-CN" sz="2800" smtClean="0"/>
              <a:t>2019</a:t>
            </a:r>
            <a:endParaRPr lang="zh-CN" alt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Chapter 12 – Part </a:t>
            </a:r>
            <a:r>
              <a:rPr lang="en-US" altLang="zh-CN" sz="2800" dirty="0" smtClean="0">
                <a:latin typeface="Gill Sans MT" pitchFamily="34" charset="0"/>
                <a:ea typeface="华文中宋" pitchFamily="2" charset="-122"/>
              </a:rPr>
              <a:t>3 </a:t>
            </a: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of 3</a:t>
            </a:r>
          </a:p>
          <a:p>
            <a:pPr eaLnBrk="1" hangingPunct="1">
              <a:defRPr/>
            </a:pPr>
            <a:endParaRPr lang="en-US" altLang="zh-CN" sz="2800" dirty="0">
              <a:latin typeface="Gill Sans MT" pitchFamily="34" charset="0"/>
              <a:ea typeface="华文中宋" pitchFamily="2" charset="-122"/>
            </a:endParaRPr>
          </a:p>
          <a:p>
            <a:pPr eaLnBrk="1" hangingPunct="1">
              <a:defRPr/>
            </a:pPr>
            <a:r>
              <a:rPr lang="en-US" sz="6000" dirty="0">
                <a:latin typeface="+mj-lt"/>
                <a:ea typeface="宋体" pitchFamily="2" charset="-122"/>
              </a:rPr>
              <a:t>Distributed DBMS Reliability</a:t>
            </a:r>
            <a:endParaRPr lang="zh-CN" altLang="en-US" sz="6000" dirty="0">
              <a:latin typeface="+mj-lt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6188978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borrowed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Stanford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CS347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survivors continue 3PC, failed nodes do not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2481098"/>
            <a:ext cx="5630234" cy="38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9752" y="4797152"/>
            <a:ext cx="1800200" cy="174652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3PC is unsafe with partitions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6" y="2204864"/>
            <a:ext cx="729089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participate in termination </a:t>
            </a:r>
            <a:r>
              <a:rPr lang="en-US" dirty="0" smtClean="0"/>
              <a:t>protocol</a:t>
            </a:r>
          </a:p>
          <a:p>
            <a:r>
              <a:rPr lang="en-US" altLang="zh-CN" dirty="0" smtClean="0"/>
              <a:t>Counter-example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2584"/>
            <a:ext cx="3441700" cy="264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6"/>
          <a:stretch/>
        </p:blipFill>
        <p:spPr>
          <a:xfrm>
            <a:off x="5226968" y="3289084"/>
            <a:ext cx="3871664" cy="2705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69694" y="4250588"/>
            <a:ext cx="361528" cy="78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 rot="9385746">
            <a:off x="5122758" y="3564736"/>
            <a:ext cx="3785388" cy="1882003"/>
          </a:xfrm>
          <a:prstGeom prst="teardrop">
            <a:avLst>
              <a:gd name="adj" fmla="val 53309"/>
            </a:avLst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Waits </a:t>
            </a:r>
            <a:r>
              <a:rPr lang="en-US" dirty="0"/>
              <a:t>until receives commit or abort decision from another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20" y="3140968"/>
            <a:ext cx="3529255" cy="3107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6142" y="3786743"/>
            <a:ext cx="36469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Roboto" charset="0"/>
              </a:rPr>
              <a:t>Waiting for commit or abort decision from others is ok Unless </a:t>
            </a:r>
            <a:r>
              <a:rPr lang="en-US" sz="2800" b="1" dirty="0">
                <a:solidFill>
                  <a:srgbClr val="FF0000"/>
                </a:solidFill>
                <a:latin typeface="Roboto" charset="0"/>
              </a:rPr>
              <a:t>all nodes fail 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70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failure</a:t>
            </a:r>
          </a:p>
          <a:p>
            <a:pPr lvl="1"/>
            <a:r>
              <a:rPr lang="en-US" dirty="0"/>
              <a:t>Waiting for commit or abort decision from others is ok Unless all nodes fail </a:t>
            </a:r>
          </a:p>
          <a:p>
            <a:endParaRPr lang="en-US" dirty="0" smtClean="0"/>
          </a:p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</a:p>
          <a:p>
            <a:pPr lvl="1"/>
            <a:r>
              <a:rPr lang="en-US" dirty="0"/>
              <a:t>A. Wait for all nodes to </a:t>
            </a:r>
            <a:r>
              <a:rPr lang="en-US" dirty="0">
                <a:solidFill>
                  <a:srgbClr val="FF0000"/>
                </a:solidFill>
              </a:rPr>
              <a:t>recover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</a:t>
            </a:r>
            <a:r>
              <a:rPr lang="en-US" dirty="0"/>
              <a:t>. Perform </a:t>
            </a:r>
            <a:r>
              <a:rPr lang="en-US" dirty="0">
                <a:solidFill>
                  <a:srgbClr val="FF0000"/>
                </a:solidFill>
              </a:rPr>
              <a:t>majority commit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A. Wait for all nodes to </a:t>
            </a:r>
            <a:r>
              <a:rPr lang="en-US" b="1" dirty="0" smtClean="0"/>
              <a:t>recover</a:t>
            </a:r>
          </a:p>
          <a:p>
            <a:endParaRPr lang="en-US" dirty="0"/>
          </a:p>
          <a:p>
            <a:r>
              <a:rPr lang="en-US" dirty="0"/>
              <a:t>Recovering node waits for </a:t>
            </a:r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Commit or abort decision from another node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If all other nodes are up and recovering then 3PC can continue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b="1" dirty="0"/>
              <a:t>B. Perform majority </a:t>
            </a:r>
            <a:r>
              <a:rPr lang="en-US" b="1" dirty="0" smtClean="0"/>
              <a:t>commit</a:t>
            </a:r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</a:p>
          <a:p>
            <a:pPr lvl="1"/>
            <a:r>
              <a:rPr lang="en-US" dirty="0"/>
              <a:t>Want a gang of </a:t>
            </a:r>
            <a:r>
              <a:rPr lang="en-US" dirty="0">
                <a:solidFill>
                  <a:srgbClr val="FF0000"/>
                </a:solidFill>
              </a:rPr>
              <a:t>failed but recovered nodes </a:t>
            </a:r>
            <a:r>
              <a:rPr lang="en-US" dirty="0"/>
              <a:t>to be able to terminate the transaction, even when the rest are still </a:t>
            </a:r>
            <a:r>
              <a:rPr lang="en-US" dirty="0" smtClean="0"/>
              <a:t>failing</a:t>
            </a:r>
          </a:p>
          <a:p>
            <a:pPr lvl="1"/>
            <a:r>
              <a:rPr lang="en-US" dirty="0"/>
              <a:t>Nodes are assigned votes, total is </a:t>
            </a:r>
            <a:r>
              <a:rPr lang="en-US" dirty="0" smtClean="0"/>
              <a:t>V</a:t>
            </a:r>
          </a:p>
          <a:p>
            <a:pPr lvl="2"/>
            <a:r>
              <a:rPr lang="en-US" altLang="zh-CN" dirty="0" smtClean="0"/>
              <a:t>Majority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M ≥ round((V + 1) / 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To make state transitions, coordinator requires messages </a:t>
            </a:r>
            <a:r>
              <a:rPr lang="en-US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with a majority of votes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P2, P3, P4 enter W state and </a:t>
            </a:r>
            <a:r>
              <a:rPr lang="en-US" sz="2400" dirty="0" smtClean="0"/>
              <a:t>fail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 and P1 are down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2776"/>
            <a:ext cx="52578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06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P2, P3, P4 enter W state and </a:t>
            </a:r>
            <a:r>
              <a:rPr lang="en-US" sz="2400" dirty="0" smtClean="0"/>
              <a:t>fail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 and P1 are down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Since P2, P3, P4 have majority, they know coordinator could not have gone to P without at least one of their votes ⟹ T can be aborted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2776"/>
            <a:ext cx="52578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66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P3 and P4 enter P and W state, then fail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coordinator, P1 and P2 are down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3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99" y="1411224"/>
            <a:ext cx="5486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b="0" cap="none" dirty="0" smtClean="0"/>
              <a:t>Three-Phase</a:t>
            </a:r>
            <a:r>
              <a:rPr lang="zh-CN" altLang="en-US" sz="4400" b="0" cap="none" dirty="0" smtClean="0"/>
              <a:t> </a:t>
            </a:r>
            <a:r>
              <a:rPr lang="en-US" altLang="zh-CN" sz="4400" b="0" cap="none" dirty="0" smtClean="0"/>
              <a:t>Commit</a:t>
            </a:r>
            <a:endParaRPr lang="zh-CN" altLang="en-US" sz="4400" b="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7AD1C1-0645-954C-A194-F257F82543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P3 and P4 enter P and W state, then fail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coordinator, P1 and P2 are down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Nodes P3 and P4 have insufficient votes ⟹ they do </a:t>
            </a:r>
            <a:r>
              <a:rPr lang="en-US" sz="2400" dirty="0" smtClean="0">
                <a:solidFill>
                  <a:srgbClr val="FF0000"/>
                </a:solidFill>
              </a:rPr>
              <a:t>nothing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99" y="1411224"/>
            <a:ext cx="5486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11539"/>
          <a:stretch/>
        </p:blipFill>
        <p:spPr>
          <a:xfrm>
            <a:off x="1115616" y="1742503"/>
            <a:ext cx="7911042" cy="39187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33625"/>
            <a:ext cx="3632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OK for all remaining nodes to enter PC and eventually </a:t>
            </a:r>
            <a:r>
              <a:rPr lang="en-US" altLang="zh-CN" dirty="0" smtClean="0"/>
              <a:t>commit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transaction could not have aborted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4038600" cy="2806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66766" y="1927064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endParaRPr lang="en-US" dirty="0" smtClean="0"/>
          </a:p>
          <a:p>
            <a:pPr lvl="2"/>
            <a:r>
              <a:rPr lang="en-US" dirty="0" smtClean="0"/>
              <a:t>Even </a:t>
            </a:r>
            <a:r>
              <a:rPr lang="en-US" dirty="0"/>
              <a:t>though most recently failed node was </a:t>
            </a:r>
            <a:r>
              <a:rPr lang="en-US" dirty="0" smtClean="0"/>
              <a:t>in </a:t>
            </a:r>
            <a:r>
              <a:rPr lang="en-US" dirty="0"/>
              <a:t>PA </a:t>
            </a:r>
          </a:p>
          <a:p>
            <a:pPr lvl="2"/>
            <a:r>
              <a:rPr lang="en-US" dirty="0"/>
              <a:t>The PA node will have to </a:t>
            </a:r>
            <a:r>
              <a:rPr lang="en-US" i="1" dirty="0"/>
              <a:t>commit </a:t>
            </a:r>
            <a:r>
              <a:rPr lang="en-US" dirty="0"/>
              <a:t>when it eventually </a:t>
            </a:r>
            <a:r>
              <a:rPr lang="en-US" dirty="0" smtClean="0"/>
              <a:t>recovers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73560"/>
            <a:ext cx="4241800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98623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What is the outcome?</a:t>
            </a:r>
            <a:endParaRPr lang="en-US" dirty="0" smtClean="0"/>
          </a:p>
          <a:p>
            <a:pPr lvl="2"/>
            <a:r>
              <a:rPr lang="en-US" dirty="0"/>
              <a:t>Remaining nodes initiated </a:t>
            </a:r>
            <a:r>
              <a:rPr lang="en-US" dirty="0" smtClean="0"/>
              <a:t>abort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entered PA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483768" y="2098623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98623"/>
            <a:ext cx="4165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Cannot make a </a:t>
            </a:r>
            <a:r>
              <a:rPr lang="en-US" altLang="zh-CN" dirty="0" smtClean="0"/>
              <a:t>decision</a:t>
            </a:r>
          </a:p>
          <a:p>
            <a:pPr lvl="2"/>
            <a:r>
              <a:rPr lang="en-US" altLang="zh-CN" dirty="0" smtClean="0"/>
              <a:t>The transaction could have committed or aborted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38" y="2074276"/>
            <a:ext cx="43434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64738"/>
            <a:ext cx="1512168" cy="28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wait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</a:p>
          <a:p>
            <a:pPr lvl="2"/>
            <a:r>
              <a:rPr lang="en-US" altLang="zh-CN" dirty="0" smtClean="0"/>
              <a:t>Some </a:t>
            </a:r>
            <a:r>
              <a:rPr lang="en-US" altLang="zh-CN" dirty="0"/>
              <a:t>node to recover in A or 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All </a:t>
            </a:r>
            <a:r>
              <a:rPr lang="en-US" altLang="zh-CN" dirty="0"/>
              <a:t>nodes to recover and confirm that none were in A or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38" y="2074276"/>
            <a:ext cx="43434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64738"/>
            <a:ext cx="1512168" cy="28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all states W ⟹ try to </a:t>
            </a:r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states in { W, PC, C } ⟹ try to commit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states in { W, PA, A } ⟹ try to abort </a:t>
            </a:r>
            <a:endParaRPr lang="en-US" dirty="0" smtClean="0"/>
          </a:p>
          <a:p>
            <a:pPr lvl="1"/>
            <a:r>
              <a:rPr lang="en-US" dirty="0" smtClean="0"/>
              <a:t>Otherwise </a:t>
            </a:r>
            <a:r>
              <a:rPr lang="en-US" dirty="0"/>
              <a:t>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3PC </a:t>
            </a:r>
            <a:endParaRPr lang="en-US" dirty="0"/>
          </a:p>
          <a:p>
            <a:pPr lvl="1"/>
            <a:r>
              <a:rPr lang="en-US" dirty="0"/>
              <a:t>Only nodes that have not failed participate in decision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remaining subgroup can terminate (even one node)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all nodes fail, must wait for </a:t>
            </a:r>
            <a:r>
              <a:rPr lang="en-US" b="1" dirty="0"/>
              <a:t>all </a:t>
            </a:r>
            <a:r>
              <a:rPr lang="en-US" dirty="0"/>
              <a:t>to recover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Three-Phase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commit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Assumes </a:t>
            </a:r>
            <a:r>
              <a:rPr lang="en-US" dirty="0"/>
              <a:t>that a failed node </a:t>
            </a:r>
            <a:r>
              <a:rPr lang="en-US" dirty="0">
                <a:solidFill>
                  <a:srgbClr val="FF0000"/>
                </a:solidFill>
              </a:rPr>
              <a:t>stays down </a:t>
            </a:r>
            <a:r>
              <a:rPr lang="en-US" dirty="0" smtClean="0">
                <a:solidFill>
                  <a:srgbClr val="FF0000"/>
                </a:solidFill>
              </a:rPr>
              <a:t>forever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Key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committing the coordinator tells participants that </a:t>
            </a:r>
            <a:r>
              <a:rPr lang="en-US" dirty="0">
                <a:solidFill>
                  <a:srgbClr val="FF0000"/>
                </a:solidFill>
              </a:rPr>
              <a:t>everyone is 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3PC with majority votes </a:t>
            </a:r>
            <a:endParaRPr lang="en-US" dirty="0"/>
          </a:p>
          <a:p>
            <a:pPr lvl="1"/>
            <a:r>
              <a:rPr lang="en-US" dirty="0"/>
              <a:t>A group of failed but recovering nodes can terminate transaction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/>
              <a:t>majority to commit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Blocking </a:t>
            </a:r>
            <a:r>
              <a:rPr lang="en-US" dirty="0"/>
              <a:t>protocol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4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a node recovers, it uses its log as usual to determine the status of each transaction </a:t>
            </a:r>
          </a:p>
          <a:p>
            <a:pPr lvl="1"/>
            <a:r>
              <a:rPr lang="en-US" sz="2400" dirty="0"/>
              <a:t>If commit logged ⟹ redo if </a:t>
            </a:r>
            <a:r>
              <a:rPr lang="en-US" sz="2400" dirty="0" smtClean="0"/>
              <a:t>necessary</a:t>
            </a:r>
            <a:endParaRPr lang="en-US" sz="2400" dirty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abort logged (or wait is missing) ⟹ rollback if necessary </a:t>
            </a:r>
            <a:endParaRPr lang="en-US" sz="2400" dirty="0" smtClean="0"/>
          </a:p>
          <a:p>
            <a:pPr lvl="1"/>
            <a:r>
              <a:rPr lang="en-US" sz="2400" dirty="0"/>
              <a:t>If wait logged (or pre state ) ⟹Reclaim locks held by T before </a:t>
            </a:r>
            <a:r>
              <a:rPr lang="en-US" sz="2400" dirty="0" smtClean="0"/>
              <a:t>crash</a:t>
            </a:r>
          </a:p>
          <a:p>
            <a:pPr lvl="1"/>
            <a:r>
              <a:rPr lang="en-US" sz="2400" dirty="0" smtClean="0"/>
              <a:t>Try </a:t>
            </a:r>
            <a:r>
              <a:rPr lang="en-US" sz="2400" dirty="0"/>
              <a:t>to terminate T (with other nodes)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22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Reliablity</a:t>
            </a:r>
            <a:r>
              <a:rPr lang="en-US" altLang="zh-CN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models </a:t>
            </a:r>
          </a:p>
          <a:p>
            <a:pPr lvl="1"/>
            <a:r>
              <a:rPr lang="en-US" dirty="0" smtClean="0"/>
              <a:t>Nodes </a:t>
            </a:r>
            <a:endParaRPr lang="en-US" dirty="0"/>
          </a:p>
          <a:p>
            <a:pPr lvl="1"/>
            <a:r>
              <a:rPr lang="en-US" dirty="0"/>
              <a:t>Networks </a:t>
            </a:r>
          </a:p>
          <a:p>
            <a:r>
              <a:rPr lang="en-US" dirty="0"/>
              <a:t>Reliable network, fail-stop nodes, no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Two-phase </a:t>
            </a:r>
            <a:r>
              <a:rPr lang="en-US" dirty="0"/>
              <a:t>commit (</a:t>
            </a:r>
            <a:r>
              <a:rPr lang="en-US" dirty="0" smtClean="0"/>
              <a:t>blocking)</a:t>
            </a:r>
            <a:endParaRPr lang="en-US" dirty="0"/>
          </a:p>
          <a:p>
            <a:pPr lvl="1"/>
            <a:r>
              <a:rPr lang="en-US" dirty="0" smtClean="0"/>
              <a:t>Three-phase </a:t>
            </a:r>
            <a:r>
              <a:rPr lang="en-US" dirty="0"/>
              <a:t>commit </a:t>
            </a:r>
            <a:endParaRPr lang="en-US" dirty="0" smtClean="0"/>
          </a:p>
          <a:p>
            <a:pPr lvl="2"/>
            <a:r>
              <a:rPr lang="en-US" dirty="0" smtClean="0"/>
              <a:t>Basic </a:t>
            </a:r>
            <a:r>
              <a:rPr lang="en-US" dirty="0"/>
              <a:t>(non-blocking)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/>
              <a:t>majority votes </a:t>
            </a:r>
            <a:r>
              <a:rPr lang="en-US" altLang="zh-CN" dirty="0" smtClean="0"/>
              <a:t>(blocking)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2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Summary of Fundamental DDB Issues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dirty="0" smtClean="0"/>
              <a:t>    Course objectives: study the fundamental issues of DDB.  Topics covered</a:t>
            </a:r>
          </a:p>
          <a:p>
            <a:pPr>
              <a:buFont typeface="Wingdings 2" pitchFamily="18" charset="2"/>
              <a:buChar char=""/>
              <a:defRPr/>
            </a:pPr>
            <a:r>
              <a:rPr lang="en-US" sz="2400" dirty="0" smtClean="0"/>
              <a:t>Chapter 1 Introduction</a:t>
            </a:r>
            <a:endParaRPr lang="zh-CN" altLang="en-US" sz="2400" dirty="0" smtClean="0"/>
          </a:p>
          <a:p>
            <a:pPr>
              <a:buFont typeface="Wingdings 2" pitchFamily="18" charset="2"/>
              <a:buChar char=""/>
              <a:defRPr/>
            </a:pPr>
            <a:r>
              <a:rPr lang="en-US" sz="2400" dirty="0" smtClean="0"/>
              <a:t>Chapter 4 Distributed DBMS Architecture</a:t>
            </a:r>
            <a:endParaRPr lang="zh-CN" altLang="en-US" sz="24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Transparency and data independence, the major goals of DBMS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ANSI/SPARC 3-level architecture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Components of DDBMS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User Processor at local site, plus Data Processor at remote site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Global directory</a:t>
            </a:r>
            <a:endParaRPr lang="zh-CN" altLang="en-US" sz="20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dirty="0" smtClean="0"/>
          </a:p>
          <a:p>
            <a:pPr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C9641-2B2B-5644-A978-90413B97570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5 Distributed DB Design</a:t>
            </a:r>
          </a:p>
          <a:p>
            <a:pPr lvl="1"/>
            <a:r>
              <a:rPr lang="en-US" altLang="zh-CN" sz="2000"/>
              <a:t>DDB design = Data fragmentation</a:t>
            </a:r>
            <a:endParaRPr lang="zh-CN" altLang="en-US" sz="2000"/>
          </a:p>
          <a:p>
            <a:pPr lvl="1"/>
            <a:r>
              <a:rPr lang="en-US" altLang="zh-CN" sz="2000"/>
              <a:t>Why</a:t>
            </a:r>
            <a:endParaRPr lang="zh-CN" altLang="en-US" sz="2000"/>
          </a:p>
          <a:p>
            <a:pPr lvl="1"/>
            <a:r>
              <a:rPr lang="en-US" altLang="zh-CN" sz="2000"/>
              <a:t>How</a:t>
            </a:r>
            <a:endParaRPr lang="zh-CN" altLang="en-US" sz="2000"/>
          </a:p>
          <a:p>
            <a:pPr lvl="1"/>
            <a:r>
              <a:rPr lang="en-US" altLang="zh-CN" sz="2000"/>
              <a:t>Correctness of fragmentation</a:t>
            </a:r>
            <a:endParaRPr lang="zh-CN" altLang="en-US" sz="2000"/>
          </a:p>
          <a:p>
            <a:r>
              <a:rPr lang="en-US" altLang="zh-CN" sz="2400"/>
              <a:t>Chapter 7 Overview of Query Processing</a:t>
            </a:r>
            <a:endParaRPr lang="zh-CN" altLang="en-US" sz="2400"/>
          </a:p>
          <a:p>
            <a:pPr lvl="1"/>
            <a:r>
              <a:rPr lang="en-US" altLang="zh-CN" sz="2000"/>
              <a:t>Problem</a:t>
            </a:r>
            <a:endParaRPr lang="zh-CN" altLang="en-US" sz="2000"/>
          </a:p>
          <a:p>
            <a:pPr lvl="1"/>
            <a:r>
              <a:rPr lang="en-US" altLang="zh-CN" sz="2000"/>
              <a:t>Objective</a:t>
            </a:r>
            <a:endParaRPr lang="zh-CN" altLang="en-US" sz="2000"/>
          </a:p>
          <a:p>
            <a:pPr lvl="1"/>
            <a:r>
              <a:rPr lang="en-US" altLang="zh-CN" sz="2000"/>
              <a:t>Complexity, characterization</a:t>
            </a:r>
            <a:endParaRPr lang="zh-CN" altLang="en-US" sz="2000"/>
          </a:p>
          <a:p>
            <a:pPr lvl="1"/>
            <a:r>
              <a:rPr lang="en-US" altLang="zh-CN" sz="2000"/>
              <a:t>Layers of query processing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DC8BF-630E-7649-9FA1-0E2859FFEE6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8 Optimization of Distributed Queries</a:t>
            </a:r>
            <a:endParaRPr lang="zh-CN" altLang="en-US" sz="2400"/>
          </a:p>
          <a:p>
            <a:pPr lvl="1"/>
            <a:r>
              <a:rPr lang="en-US" altLang="zh-CN" sz="2000"/>
              <a:t>Cost model </a:t>
            </a:r>
            <a:endParaRPr lang="zh-CN" altLang="en-US" sz="2000"/>
          </a:p>
          <a:p>
            <a:pPr lvl="1"/>
            <a:r>
              <a:rPr lang="en-US" altLang="zh-CN" sz="2000"/>
              <a:t>Centralized query optimization</a:t>
            </a:r>
            <a:endParaRPr lang="zh-CN" altLang="en-US" sz="2000"/>
          </a:p>
          <a:p>
            <a:pPr lvl="2"/>
            <a:r>
              <a:rPr lang="en-US" altLang="zh-CN" sz="1600"/>
              <a:t>INGRES</a:t>
            </a:r>
            <a:endParaRPr lang="zh-CN" altLang="en-US" sz="1600"/>
          </a:p>
          <a:p>
            <a:pPr lvl="2"/>
            <a:r>
              <a:rPr lang="en-US" altLang="zh-CN" sz="1600"/>
              <a:t>System R</a:t>
            </a:r>
            <a:endParaRPr lang="zh-CN" altLang="en-US" sz="1600"/>
          </a:p>
          <a:p>
            <a:pPr lvl="1"/>
            <a:r>
              <a:rPr lang="en-US" altLang="zh-CN" sz="2000"/>
              <a:t>Distributed query optimization</a:t>
            </a:r>
            <a:endParaRPr lang="zh-CN" altLang="en-US" sz="2000"/>
          </a:p>
          <a:p>
            <a:pPr lvl="2"/>
            <a:r>
              <a:rPr lang="en-US" altLang="zh-CN" sz="1600"/>
              <a:t>INGRES</a:t>
            </a:r>
            <a:endParaRPr lang="zh-CN" altLang="en-US" sz="1600"/>
          </a:p>
          <a:p>
            <a:pPr lvl="2"/>
            <a:r>
              <a:rPr lang="en-US" altLang="zh-CN" sz="1600"/>
              <a:t>System R*</a:t>
            </a:r>
            <a:endParaRPr lang="zh-CN" altLang="en-US" sz="1600"/>
          </a:p>
          <a:p>
            <a:r>
              <a:rPr lang="en-US" altLang="zh-CN" sz="2400"/>
              <a:t>Chapter 10 Introduction to Transaction Management</a:t>
            </a:r>
            <a:endParaRPr lang="zh-CN" altLang="en-US"/>
          </a:p>
          <a:p>
            <a:pPr lvl="1"/>
            <a:r>
              <a:rPr lang="en-US" altLang="zh-CN" sz="2000"/>
              <a:t>Properties of transactions: ACID</a:t>
            </a:r>
            <a:endParaRPr lang="zh-CN" altLang="en-US" sz="2000"/>
          </a:p>
          <a:p>
            <a:pPr lvl="1"/>
            <a:r>
              <a:rPr lang="en-US" altLang="zh-CN" sz="2000"/>
              <a:t>Formalization – partial order, or DAG</a:t>
            </a:r>
            <a:endParaRPr lang="zh-CN" altLang="en-US" sz="2000"/>
          </a:p>
          <a:p>
            <a:pPr lvl="1"/>
            <a:r>
              <a:rPr lang="en-US" altLang="zh-CN" sz="2000"/>
              <a:t>Termination of transactions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6FD4EE-7D95-F54B-9401-3FAF70B545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11 Distributed Concurrency Control</a:t>
            </a:r>
            <a:endParaRPr lang="zh-CN" altLang="en-US" sz="2400"/>
          </a:p>
          <a:p>
            <a:pPr lvl="1"/>
            <a:r>
              <a:rPr lang="en-US" altLang="zh-CN" sz="2000"/>
              <a:t>Serializability theory</a:t>
            </a:r>
            <a:endParaRPr lang="zh-CN" altLang="en-US" sz="2000"/>
          </a:p>
          <a:p>
            <a:pPr lvl="1"/>
            <a:r>
              <a:rPr lang="en-US" altLang="zh-CN" sz="2000"/>
              <a:t>Locking-based algorithms</a:t>
            </a:r>
            <a:endParaRPr lang="zh-CN" altLang="en-US" sz="2000"/>
          </a:p>
          <a:p>
            <a:pPr lvl="2"/>
            <a:r>
              <a:rPr lang="en-US" altLang="zh-CN" sz="1600"/>
              <a:t>Basic</a:t>
            </a:r>
            <a:endParaRPr lang="zh-CN" altLang="en-US" sz="1600"/>
          </a:p>
          <a:p>
            <a:pPr lvl="2"/>
            <a:r>
              <a:rPr lang="en-US" altLang="zh-CN" sz="1600"/>
              <a:t>2PL</a:t>
            </a:r>
            <a:endParaRPr lang="zh-CN" altLang="en-US" sz="1600"/>
          </a:p>
          <a:p>
            <a:pPr lvl="2"/>
            <a:r>
              <a:rPr lang="en-US" altLang="zh-CN" sz="1600"/>
              <a:t>Strict 2PL</a:t>
            </a:r>
            <a:endParaRPr lang="zh-CN" altLang="en-US" sz="1600"/>
          </a:p>
          <a:p>
            <a:pPr lvl="1"/>
            <a:r>
              <a:rPr lang="en-US" altLang="zh-CN" sz="2000"/>
              <a:t>Timestamp-based algorithms</a:t>
            </a:r>
            <a:endParaRPr lang="zh-CN" altLang="en-US" sz="2000"/>
          </a:p>
          <a:p>
            <a:pPr lvl="2"/>
            <a:r>
              <a:rPr lang="en-US" altLang="zh-CN" sz="1600"/>
              <a:t>Basic</a:t>
            </a:r>
            <a:endParaRPr lang="zh-CN" altLang="en-US" sz="1600"/>
          </a:p>
          <a:p>
            <a:pPr lvl="2"/>
            <a:r>
              <a:rPr lang="en-US" altLang="zh-CN" sz="1600"/>
              <a:t>Conservative</a:t>
            </a:r>
            <a:endParaRPr lang="zh-CN" altLang="en-US" sz="1600"/>
          </a:p>
          <a:p>
            <a:pPr lvl="2"/>
            <a:r>
              <a:rPr lang="en-US" altLang="zh-CN" sz="1600"/>
              <a:t>Extremely conservative</a:t>
            </a:r>
            <a:endParaRPr lang="zh-CN" altLang="en-US" sz="1600"/>
          </a:p>
          <a:p>
            <a:pPr lvl="1"/>
            <a:r>
              <a:rPr lang="en-US" altLang="zh-CN" sz="2000"/>
              <a:t>Optimistic versus pessimistic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B25042-19D6-1E46-8F9F-E393D2D0599A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12 Distributed DBMS Reliability</a:t>
            </a:r>
            <a:endParaRPr lang="zh-CN" altLang="en-US" sz="2400"/>
          </a:p>
          <a:p>
            <a:pPr lvl="1"/>
            <a:r>
              <a:rPr lang="en-US" altLang="zh-CN" sz="2000"/>
              <a:t>Reliability and types of failures</a:t>
            </a:r>
            <a:endParaRPr lang="zh-CN" altLang="en-US" sz="2000"/>
          </a:p>
          <a:p>
            <a:pPr lvl="1"/>
            <a:r>
              <a:rPr lang="en-US" altLang="zh-CN" sz="2000"/>
              <a:t>Local recovery protocols</a:t>
            </a:r>
            <a:endParaRPr lang="zh-CN" altLang="en-US" sz="2000"/>
          </a:p>
          <a:p>
            <a:pPr lvl="2"/>
            <a:r>
              <a:rPr lang="en-US" altLang="zh-CN" sz="1600"/>
              <a:t>Architecture and log file</a:t>
            </a:r>
            <a:endParaRPr lang="zh-CN" altLang="en-US" sz="1600"/>
          </a:p>
          <a:p>
            <a:pPr lvl="2"/>
            <a:r>
              <a:rPr lang="en-US" altLang="zh-CN" sz="1600"/>
              <a:t>Execution of LRM commands</a:t>
            </a:r>
            <a:endParaRPr lang="zh-CN" altLang="en-US" sz="1600"/>
          </a:p>
          <a:p>
            <a:pPr lvl="2"/>
            <a:r>
              <a:rPr lang="en-US" altLang="zh-CN" sz="1600"/>
              <a:t>Checkpoint</a:t>
            </a:r>
            <a:endParaRPr lang="zh-CN" altLang="en-US" sz="1600"/>
          </a:p>
          <a:p>
            <a:pPr lvl="1"/>
            <a:r>
              <a:rPr lang="en-US" altLang="zh-CN" sz="2000"/>
              <a:t>Distributed reliability protocols</a:t>
            </a:r>
            <a:endParaRPr lang="zh-CN" altLang="en-US" sz="2000"/>
          </a:p>
          <a:p>
            <a:pPr lvl="2"/>
            <a:r>
              <a:rPr lang="en-US" altLang="zh-CN" sz="1600"/>
              <a:t>2PC protocol</a:t>
            </a:r>
            <a:endParaRPr lang="zh-CN" altLang="en-US" sz="1600"/>
          </a:p>
          <a:p>
            <a:pPr lvl="2"/>
            <a:r>
              <a:rPr lang="en-US" altLang="zh-CN" sz="1600"/>
              <a:t>Termination protocols</a:t>
            </a:r>
            <a:endParaRPr lang="zh-CN" altLang="en-US" sz="1600"/>
          </a:p>
          <a:p>
            <a:pPr lvl="2"/>
            <a:r>
              <a:rPr lang="en-US" altLang="zh-CN" sz="1600"/>
              <a:t>Recovery protocols</a:t>
            </a:r>
            <a:endParaRPr lang="zh-CN" altLang="en-US" sz="1600"/>
          </a:p>
          <a:p>
            <a:pPr lvl="2"/>
            <a:r>
              <a:rPr lang="en-US" altLang="zh-CN" sz="1600"/>
              <a:t>3PC – a non-blocking protocols</a:t>
            </a:r>
            <a:endParaRPr lang="zh-CN" altLang="en-US" sz="16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28BCEA-A9D8-DC42-8D34-8BDBFD1CE7E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</a:t>
            </a:r>
          </a:p>
          <a:p>
            <a:pPr lvl="1"/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</a:p>
          <a:p>
            <a:pPr lvl="1"/>
            <a:r>
              <a:rPr lang="en-US" altLang="zh-CN" dirty="0" smtClean="0"/>
              <a:t>Onsite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Jan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Jan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11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0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Three-Phase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07" y="1656714"/>
            <a:ext cx="6712717" cy="45916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48" y="1309116"/>
            <a:ext cx="28985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** 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non-failed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nodes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/>
              <a:t>Survivors try to complete transaction, based on their current states 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If dead nodes committed or aborted, then survivors should not contradict; else survivors can do as they please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 { S1, S2, ..., Sn } be survivor nodes </a:t>
            </a:r>
          </a:p>
          <a:p>
            <a:r>
              <a:rPr lang="en-US" sz="2800" dirty="0"/>
              <a:t>If one or more Si = COMMIT ⟹ </a:t>
            </a:r>
            <a:r>
              <a:rPr lang="en-US" sz="2800" dirty="0">
                <a:solidFill>
                  <a:srgbClr val="FF0000"/>
                </a:solidFill>
              </a:rPr>
              <a:t>COMMIT T</a:t>
            </a:r>
            <a:r>
              <a:rPr lang="en-US" sz="2800" dirty="0"/>
              <a:t> </a:t>
            </a:r>
          </a:p>
          <a:p>
            <a:r>
              <a:rPr lang="en-US" sz="2800" dirty="0" smtClean="0"/>
              <a:t>If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one </a:t>
            </a:r>
            <a:r>
              <a:rPr lang="en-US" sz="2800" dirty="0"/>
              <a:t>or more Si = ABORT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</a:p>
          <a:p>
            <a:r>
              <a:rPr lang="en-US" sz="2800" dirty="0"/>
              <a:t>If one or more Si = </a:t>
            </a:r>
            <a:r>
              <a:rPr lang="en-US" sz="2800" dirty="0" smtClean="0"/>
              <a:t>PRE</a:t>
            </a:r>
            <a:r>
              <a:rPr lang="en-US" altLang="zh-CN" sz="2800" dirty="0" smtClean="0"/>
              <a:t>-COMMIT</a:t>
            </a:r>
            <a:r>
              <a:rPr lang="en-US" sz="2800" dirty="0" smtClean="0"/>
              <a:t> </a:t>
            </a:r>
            <a:r>
              <a:rPr lang="en-US" sz="2800" dirty="0"/>
              <a:t>⟹ </a:t>
            </a:r>
            <a:r>
              <a:rPr lang="en-US" sz="2800" dirty="0">
                <a:solidFill>
                  <a:srgbClr val="FF0000"/>
                </a:solidFill>
              </a:rPr>
              <a:t>COMMIT T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could not have aborted </a:t>
            </a:r>
          </a:p>
          <a:p>
            <a:r>
              <a:rPr lang="en-US" sz="2800" dirty="0"/>
              <a:t>If no Si = </a:t>
            </a:r>
            <a:r>
              <a:rPr lang="en-US" sz="2800" dirty="0" smtClean="0"/>
              <a:t>PRE</a:t>
            </a:r>
            <a:r>
              <a:rPr lang="en-US" altLang="zh-CN" sz="2800" dirty="0" smtClean="0"/>
              <a:t>-COMMIT</a:t>
            </a:r>
            <a:r>
              <a:rPr lang="en-US" sz="2800" dirty="0" smtClean="0"/>
              <a:t> </a:t>
            </a:r>
            <a:r>
              <a:rPr lang="en-US" sz="2800" dirty="0"/>
              <a:t>(or COMMIT)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could not have committed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96" y="2780928"/>
            <a:ext cx="3161541" cy="27363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07" y="2852936"/>
            <a:ext cx="3207526" cy="25642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0241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33645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5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060241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33645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14553"/>
            <a:ext cx="3485504" cy="2953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74" y="2643629"/>
            <a:ext cx="3473790" cy="29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survivors make decision, they must </a:t>
            </a:r>
            <a:r>
              <a:rPr lang="en-US" dirty="0">
                <a:solidFill>
                  <a:srgbClr val="FF0000"/>
                </a:solidFill>
              </a:rPr>
              <a:t>select new coordinator</a:t>
            </a:r>
            <a:r>
              <a:rPr lang="en-US" dirty="0"/>
              <a:t> to continue 3PC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8"/>
            <a:ext cx="7227391" cy="31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7430</TotalTime>
  <Words>1311</Words>
  <Application>Microsoft Macintosh PowerPoint</Application>
  <PresentationFormat>On-screen Show (4:3)</PresentationFormat>
  <Paragraphs>309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Gill Sans MT</vt:lpstr>
      <vt:lpstr>Mangal</vt:lpstr>
      <vt:lpstr>Roboto</vt:lpstr>
      <vt:lpstr>Verdana</vt:lpstr>
      <vt:lpstr>Wingdings 2</vt:lpstr>
      <vt:lpstr>华文中宋</vt:lpstr>
      <vt:lpstr>宋体</vt:lpstr>
      <vt:lpstr>Solstice</vt:lpstr>
      <vt:lpstr>Distributed Database Systems</vt:lpstr>
      <vt:lpstr>Three-Phase Commit</vt:lpstr>
      <vt:lpstr>Three-Phase Commit</vt:lpstr>
      <vt:lpstr>Three-Phase Commit</vt:lpstr>
      <vt:lpstr>3PC Recovery Rules</vt:lpstr>
      <vt:lpstr>3PC Recovery Rules</vt:lpstr>
      <vt:lpstr>3PC Recovery Rules</vt:lpstr>
      <vt:lpstr>3PC Recovery Rules</vt:lpstr>
      <vt:lpstr>3PC Recovery Rules</vt:lpstr>
      <vt:lpstr>Observations</vt:lpstr>
      <vt:lpstr>3PC Recovery Rules</vt:lpstr>
      <vt:lpstr>3PC Node Recovery</vt:lpstr>
      <vt:lpstr>3PC Node Recovery</vt:lpstr>
      <vt:lpstr>3PC Node Recovery</vt:lpstr>
      <vt:lpstr>3PC Node Recovery</vt:lpstr>
      <vt:lpstr>3PC Node Recovery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Comparison</vt:lpstr>
      <vt:lpstr>3PC Comparison</vt:lpstr>
      <vt:lpstr>3PC Logging</vt:lpstr>
      <vt:lpstr>Reliablity Summary</vt:lpstr>
      <vt:lpstr>Summary of Fundamental DDB Issues</vt:lpstr>
      <vt:lpstr>PowerPoint Presentation</vt:lpstr>
      <vt:lpstr>PowerPoint Presentation</vt:lpstr>
      <vt:lpstr>PowerPoint Presentation</vt:lpstr>
      <vt:lpstr>PowerPoint Presentation</vt:lpstr>
      <vt:lpstr>Course Project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1435</cp:revision>
  <dcterms:created xsi:type="dcterms:W3CDTF">2007-09-19T09:41:51Z</dcterms:created>
  <dcterms:modified xsi:type="dcterms:W3CDTF">2019-12-24T09:57:58Z</dcterms:modified>
</cp:coreProperties>
</file>