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5" r:id="rId9"/>
    <p:sldId id="283" r:id="rId10"/>
    <p:sldId id="264" r:id="rId11"/>
    <p:sldId id="266" r:id="rId12"/>
    <p:sldId id="284" r:id="rId13"/>
    <p:sldId id="285" r:id="rId14"/>
    <p:sldId id="286" r:id="rId15"/>
    <p:sldId id="289" r:id="rId16"/>
    <p:sldId id="288" r:id="rId17"/>
    <p:sldId id="293" r:id="rId18"/>
    <p:sldId id="295" r:id="rId19"/>
    <p:sldId id="296" r:id="rId20"/>
    <p:sldId id="268" r:id="rId21"/>
    <p:sldId id="273" r:id="rId22"/>
    <p:sldId id="27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672"/>
  </p:normalViewPr>
  <p:slideViewPr>
    <p:cSldViewPr>
      <p:cViewPr>
        <p:scale>
          <a:sx n="105" d="100"/>
          <a:sy n="105" d="100"/>
        </p:scale>
        <p:origin x="1760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75DC5-1DF2-4A49-8A64-4898A939681C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02D6A-D489-EE44-AB50-3C9C17ED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6B04A2-0079-A947-A558-42345A062506}" type="datetimeFigureOut">
              <a:rPr lang="zh-CN" altLang="en-US"/>
              <a:pPr>
                <a:defRPr/>
              </a:pPr>
              <a:t>2019/9/17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0405A86-E778-AA45-95E5-CC184E97D8F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74316E-A119-2542-9DF6-2A12A302F6D9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2445E9-4F66-B64F-9DC0-817710F24988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D3C5A-395A-ED42-B98C-53B6649709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D50E2-0CD1-D440-BCC9-DDF3D2D7A6E3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F82F0-B0F8-CE49-862E-BF5B69AD93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2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691B-8F7F-3542-8FD4-367B9C442139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7B235-E75B-E44B-958F-6E7AA64BF5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1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4B4DD-FB5A-8E44-844F-90CEB292F6ED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222A7-0879-CA45-8642-4AB600A3DB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8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5757B-A09E-084E-AF21-3255ED8F6C09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1742-C16A-014D-9F30-E1EED47A9C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1DA004D-AB68-CE41-B3D5-62B40F5977D0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ED4FC-F1F4-6147-A0B4-7E81CC905D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22A0-6E47-AE48-A8CA-E74316D8008F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DF677-B0B2-FE4F-ACFA-4601F061B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CFB804-AE04-3D47-9A6D-BDCB9378619D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2B12A-713D-464F-9F99-BCDC0C7CDD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4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415B9-68E6-4941-A8B4-5D5C4F8C0842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E83FC-B6C7-CC4F-9C1F-CCE3F6CC09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8D91DA-F12D-A649-80A2-289460BC0FD8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4A05C-B6C5-B841-AA1E-5035A29F57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2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AE6269-3F0A-444F-B48B-B88380A23B41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D436C-3061-DD47-8984-B785799AB7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4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52F97DE-3043-5548-85C1-EAB5B32CC8E4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C6846-466F-D047-86BD-B9D7517BC4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5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186D2EC-7BB2-5A42-8B38-252B71A3DE0C}" type="datetime5">
              <a:rPr lang="en-SG" altLang="zh-CN" smtClean="0"/>
              <a:t>17-Sep-19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F1B14454-3BF6-DC4B-910D-BC3C6A7BA18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8" r:id="rId2"/>
    <p:sldLayoutId id="2147483865" r:id="rId3"/>
    <p:sldLayoutId id="2147483859" r:id="rId4"/>
    <p:sldLayoutId id="2147483866" r:id="rId5"/>
    <p:sldLayoutId id="2147483860" r:id="rId6"/>
    <p:sldLayoutId id="2147483867" r:id="rId7"/>
    <p:sldLayoutId id="2147483868" r:id="rId8"/>
    <p:sldLayoutId id="2147483869" r:id="rId9"/>
    <p:sldLayoutId id="2147483861" r:id="rId10"/>
    <p:sldLayoutId id="2147483862" r:id="rId11"/>
    <p:sldLayoutId id="214748386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group.cs.tsinghua.edu.cn/ddb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anj@ruc.edu.cn" TargetMode="External"/><Relationship Id="rId3" Type="http://schemas.openxmlformats.org/officeDocument/2006/relationships/hyperlink" Target="http://iir.ruc.edu.cn/~fanj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3579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 dirty="0">
                <a:latin typeface="Gill Sans MT" charset="0"/>
                <a:ea typeface="华文中宋" charset="-122"/>
              </a:rPr>
              <a:t>Welcome!</a:t>
            </a:r>
            <a:endParaRPr lang="zh-CN" altLang="en-US" sz="96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900076B-CB9C-3B41-BBEE-34D48B3E14D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CE6152-4157-0946-BCE3-7DB14B22D57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785938"/>
            <a:ext cx="67341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Course home page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hlinkClick r:id="rId2"/>
              </a:rPr>
              <a:t>https://github.com/fanju1984/ddb/wiki</a:t>
            </a:r>
            <a:endParaRPr lang="en-US" altLang="zh-CN" sz="2800" dirty="0">
              <a:hlinkClick r:id="rId2"/>
            </a:endParaRPr>
          </a:p>
          <a:p>
            <a:pPr eaLnBrk="1" hangingPunct="1"/>
            <a:r>
              <a:rPr lang="en-US" altLang="zh-CN" dirty="0"/>
              <a:t>On the home page you can</a:t>
            </a:r>
          </a:p>
          <a:p>
            <a:pPr lvl="1" eaLnBrk="1" hangingPunct="1"/>
            <a:r>
              <a:rPr lang="en-US" altLang="zh-CN" dirty="0"/>
              <a:t>Get notifications</a:t>
            </a:r>
          </a:p>
          <a:p>
            <a:pPr lvl="1" eaLnBrk="1" hangingPunct="1"/>
            <a:r>
              <a:rPr lang="en-US" altLang="zh-CN" dirty="0"/>
              <a:t>Download the latest courseware</a:t>
            </a:r>
          </a:p>
          <a:p>
            <a:pPr lvl="1" eaLnBrk="1" hangingPunct="1"/>
            <a:r>
              <a:rPr lang="en-US" altLang="zh-CN" dirty="0"/>
              <a:t>Download other related materials</a:t>
            </a:r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9281433-4B32-354F-AB81-1E1DB93BFD3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ctrTitle"/>
          </p:nvPr>
        </p:nvSpPr>
        <p:spPr bwMode="auto">
          <a:xfrm>
            <a:off x="1371600" y="2130425"/>
            <a:ext cx="70866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CN" sz="6000" dirty="0" smtClean="0">
                <a:effectLst/>
              </a:rPr>
              <a:t>Why take this course?</a:t>
            </a:r>
            <a:endParaRPr lang="en-US" altLang="zh-CN" sz="6000" dirty="0">
              <a:effectLst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2550" eaLnBrk="1" hangingPunct="1"/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22A7-0879-CA45-8642-4AB600A3DB5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effectLst/>
              </a:rPr>
              <a:t>History of DB Systems</a:t>
            </a:r>
            <a:endParaRPr lang="zh-CN" altLang="en-US" dirty="0">
              <a:effectLst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1960’s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IBM IMS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DBTG  network data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1970’s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E. F. </a:t>
            </a:r>
            <a:r>
              <a:rPr lang="en-US" altLang="zh-CN" sz="2500" dirty="0" err="1"/>
              <a:t>Codd</a:t>
            </a:r>
            <a:r>
              <a:rPr lang="en-US" altLang="zh-CN" sz="2500" dirty="0"/>
              <a:t> RDB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Pioneering systems: INGRES, System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1980’s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Booming of RDBs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Federated, </a:t>
            </a:r>
            <a:r>
              <a:rPr lang="en-US" altLang="zh-CN" sz="2500" dirty="0" smtClean="0"/>
              <a:t>Multi-database</a:t>
            </a:r>
            <a:endParaRPr lang="en-US" altLang="zh-CN" sz="25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</a:t>
            </a:r>
            <a:r>
              <a:rPr lang="en-US" altLang="zh-CN" sz="2500" b="1" dirty="0">
                <a:solidFill>
                  <a:srgbClr val="FF0000"/>
                </a:solidFill>
              </a:rPr>
              <a:t>DDB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OODB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ffectLst/>
              </a:rPr>
              <a:t>History of DB Systems</a:t>
            </a:r>
            <a:endParaRPr lang="zh-CN" altLang="en-US" dirty="0">
              <a:effectLst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en-US" altLang="zh-CN" dirty="0"/>
              <a:t>1990’s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Merge of RDB and OODB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Internet Fame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P2P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2000’s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XML DB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Web data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Semantic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Data Integration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ffectLst/>
              </a:rPr>
              <a:t>History of DB Systems</a:t>
            </a:r>
            <a:endParaRPr lang="zh-CN" altLang="en-US" dirty="0">
              <a:effectLst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en-US" altLang="zh-CN" dirty="0" smtClean="0"/>
              <a:t>2010’s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NoSQL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 err="1" smtClean="0"/>
              <a:t>NewSQL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 分布式系统与云计算（卢卫、覃雄派）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429000"/>
            <a:ext cx="3927941" cy="331236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Why study DDB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fundamental principles</a:t>
            </a:r>
            <a:r>
              <a:rPr lang="en-US" altLang="zh-CN" dirty="0"/>
              <a:t> for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 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 </a:t>
            </a:r>
            <a:r>
              <a:rPr lang="en-US" altLang="zh-CN" dirty="0">
                <a:solidFill>
                  <a:srgbClr val="FF0000"/>
                </a:solidFill>
              </a:rPr>
              <a:t>Scientific training</a:t>
            </a:r>
            <a:r>
              <a:rPr lang="en-US" altLang="zh-CN" dirty="0"/>
              <a:t> </a:t>
            </a:r>
            <a:r>
              <a:rPr lang="en-US" altLang="zh-CN" dirty="0" smtClean="0"/>
              <a:t>on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Why study DDB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fundamental principles</a:t>
            </a:r>
            <a:r>
              <a:rPr lang="en-US" altLang="zh-CN" dirty="0"/>
              <a:t> for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 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 </a:t>
            </a:r>
            <a:r>
              <a:rPr lang="en-US" altLang="zh-CN" dirty="0">
                <a:solidFill>
                  <a:srgbClr val="FF0000"/>
                </a:solidFill>
              </a:rPr>
              <a:t>Scientific training</a:t>
            </a:r>
            <a:r>
              <a:rPr lang="en-US" altLang="zh-CN" dirty="0"/>
              <a:t> on</a:t>
            </a:r>
          </a:p>
          <a:p>
            <a:pPr lvl="1" eaLnBrk="1" hangingPunct="1"/>
            <a:r>
              <a:rPr lang="en-US" altLang="zh-CN" dirty="0"/>
              <a:t> basic concepts</a:t>
            </a:r>
          </a:p>
          <a:p>
            <a:pPr lvl="1" eaLnBrk="1" hangingPunct="1"/>
            <a:r>
              <a:rPr lang="en-US" altLang="zh-CN" dirty="0"/>
              <a:t> problem formulation</a:t>
            </a:r>
          </a:p>
          <a:p>
            <a:pPr lvl="1" eaLnBrk="1" hangingPunct="1"/>
            <a:r>
              <a:rPr lang="en-US" altLang="zh-CN" dirty="0"/>
              <a:t> identification of key technical issues</a:t>
            </a:r>
          </a:p>
          <a:p>
            <a:pPr lvl="1" eaLnBrk="1" hangingPunct="1"/>
            <a:r>
              <a:rPr lang="en-US" altLang="zh-CN" dirty="0"/>
              <a:t> algorithm presentation</a:t>
            </a:r>
          </a:p>
          <a:p>
            <a:pPr lvl="1" eaLnBrk="1" hangingPunct="1"/>
            <a:r>
              <a:rPr lang="en-US" altLang="zh-CN" dirty="0"/>
              <a:t> system level design and implementation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往届学生</a:t>
            </a:r>
            <a:r>
              <a:rPr lang="zh-CN" altLang="en-US" dirty="0" smtClean="0"/>
              <a:t>反馈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都觉得有难度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在编码的过程中遇到了许许多多的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问题</a:t>
            </a:r>
            <a:endParaRPr lang="en-US" altLang="zh-CN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项目伊始，我就预料到工作量可能比较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大</a:t>
            </a:r>
            <a:endParaRPr lang="en-US" altLang="zh-CN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我会记住 </a:t>
            </a:r>
            <a:r>
              <a:rPr lang="en-US" altLang="zh-CN" dirty="0">
                <a:latin typeface="Kaiti TC" charset="-120"/>
                <a:ea typeface="Kaiti TC" charset="-120"/>
                <a:cs typeface="Kaiti TC" charset="-120"/>
              </a:rPr>
              <a:t>12.30 </a:t>
            </a:r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午夜阳光地带编程的</a:t>
            </a:r>
            <a:endParaRPr lang="en-US" altLang="zh-CN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当自己三步一</a:t>
            </a:r>
            <a:r>
              <a:rPr lang="en-US" altLang="zh-CN" dirty="0">
                <a:latin typeface="Kaiti TC" charset="-120"/>
                <a:ea typeface="Kaiti TC" charset="-120"/>
                <a:cs typeface="Kaiti TC" charset="-120"/>
              </a:rPr>
              <a:t>Bug</a:t>
            </a:r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，每天</a:t>
            </a:r>
            <a:r>
              <a:rPr lang="en-US" altLang="zh-CN" dirty="0">
                <a:latin typeface="Kaiti TC" charset="-120"/>
                <a:ea typeface="Kaiti TC" charset="-120"/>
                <a:cs typeface="Kaiti TC" charset="-120"/>
              </a:rPr>
              <a:t>Debug</a:t>
            </a:r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想要放弃的时候，发现已经写了这么 多，征服它的愿望越来越强烈，还好最后坚持下来了</a:t>
            </a:r>
            <a:endParaRPr lang="en-US" altLang="zh-CN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这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门课</a:t>
            </a:r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真是一点也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不“水</a:t>
            </a:r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”</a:t>
            </a:r>
            <a:endParaRPr lang="en-US" altLang="zh-CN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往届学生反馈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但都觉得收获很大！</a:t>
            </a:r>
            <a:endParaRPr lang="en-US" altLang="zh-CN" dirty="0" smtClean="0"/>
          </a:p>
          <a:p>
            <a:pPr lvl="1"/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我在这门课学习了分布式系统的知识、提升了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coding</a:t>
            </a:r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能力、锻炼了团队合 作的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能力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在本次大作业中有许多收获：明白了数据结构对于整个系统实现的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重要性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……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其次</a:t>
            </a:r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，任务的切割也非常重 要，通过预先定义好的接口能让多个任务并行的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完成。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这</a:t>
            </a:r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门课真的满满干货，上的很值得，大作业做的也很值得，原来 我真的可以学计算机耶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!</a:t>
            </a:r>
          </a:p>
          <a:p>
            <a:pPr lvl="1"/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感谢范老师，他讲课超棒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!</a:t>
            </a:r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这门课很硬，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收获很</a:t>
            </a:r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大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总结一下，选这门课，</a:t>
            </a:r>
            <a:r>
              <a:rPr lang="zh-CN" altLang="en-US" sz="2400">
                <a:latin typeface="Kaiti TC" charset="-120"/>
                <a:ea typeface="Kaiti TC" charset="-120"/>
                <a:cs typeface="Kaiti TC" charset="-120"/>
              </a:rPr>
              <a:t>值</a:t>
            </a:r>
            <a:r>
              <a:rPr lang="zh-CN" altLang="en-US" sz="2400" smtClean="0">
                <a:latin typeface="Kaiti TC" charset="-120"/>
                <a:ea typeface="Kaiti TC" charset="-120"/>
                <a:cs typeface="Kaiti TC" charset="-120"/>
              </a:rPr>
              <a:t>。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8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Teaching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Staff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Instructor:  </a:t>
            </a:r>
            <a:r>
              <a:rPr lang="en-US" altLang="zh-CN" b="1" dirty="0" smtClean="0"/>
              <a:t>Ju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范举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 lvl="1" eaLnBrk="1" hangingPunct="1"/>
            <a:r>
              <a:rPr lang="en-US" altLang="zh-CN" dirty="0" smtClean="0"/>
              <a:t>Associate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Professor</a:t>
            </a:r>
          </a:p>
          <a:p>
            <a:pPr lvl="1" eaLnBrk="1" hangingPunct="1"/>
            <a:r>
              <a:rPr lang="en-US" altLang="zh-CN" dirty="0" smtClean="0"/>
              <a:t>School of Information / DEKE Lab</a:t>
            </a:r>
          </a:p>
          <a:p>
            <a:pPr lvl="1" eaLnBrk="1" hangingPunct="1"/>
            <a:r>
              <a:rPr lang="en-US" altLang="zh-CN" dirty="0" err="1" smtClean="0"/>
              <a:t>Renmin</a:t>
            </a:r>
            <a:r>
              <a:rPr lang="en-US" altLang="zh-CN" dirty="0" smtClean="0"/>
              <a:t> University of China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Email: </a:t>
            </a:r>
            <a:r>
              <a:rPr lang="en-US" altLang="zh-CN" dirty="0" smtClean="0">
                <a:hlinkClick r:id="rId2"/>
              </a:rPr>
              <a:t>fanj@ruc.edu.cn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Homepage: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3"/>
              </a:rPr>
              <a:t>http://iir.ruc.edu.cn/~fanj/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Office: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 500, Information Building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DE5276-4EE4-864D-8B08-FF63EE0032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2EEFD2-B431-B746-BAE1-7C64FFADF2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85875" y="2500313"/>
            <a:ext cx="7407275" cy="147161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Friendly Reminding Messages from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the</a:t>
            </a: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Instructor</a:t>
            </a:r>
            <a:endParaRPr lang="en-US" altLang="zh-CN" sz="4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effectLst/>
              </a:rPr>
              <a:t>课程设计中</a:t>
            </a:r>
            <a:r>
              <a:rPr lang="zh-CN" altLang="en-US" dirty="0">
                <a:effectLst/>
              </a:rPr>
              <a:t>应注意的问题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选课太多，疲于奔命，无暇顾忌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缺乏总体设计，系统划分不当，随意编程，接口混乱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设计目标很高，实现时想一步到位，指望一次成功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选择开发环境欠考虑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代码管理混乱，难以形成正确版本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 dirty="0"/>
              <a:t>实现时不考虑调试需求（例如反复建立表格，生成数据字典）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 dirty="0"/>
              <a:t>匆忙上马，反复折腾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 dirty="0"/>
              <a:t>各自为战，缺少交流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 dirty="0" smtClean="0"/>
              <a:t>众人平等</a:t>
            </a:r>
            <a:r>
              <a:rPr lang="zh-CN" altLang="en-US" dirty="0"/>
              <a:t>，没有核心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 dirty="0"/>
              <a:t>分工不均，事后抱怨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Course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Name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AEAEB72-92B3-844D-9899-4E6BC8D8D37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1000125" y="1857375"/>
            <a:ext cx="81438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algn="ctr" eaLnBrk="1" hangingPunct="1"/>
            <a:r>
              <a:rPr lang="en-US" altLang="zh-CN" sz="6600" b="1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Distributed</a:t>
            </a:r>
            <a:endParaRPr lang="en-US" altLang="zh-CN" sz="6600" b="1" dirty="0">
              <a:solidFill>
                <a:srgbClr val="FF0000"/>
              </a:solidFill>
              <a:latin typeface="Gill Sans MT" charset="0"/>
              <a:ea typeface="华文中宋" charset="-122"/>
            </a:endParaRPr>
          </a:p>
          <a:p>
            <a:pPr marL="0" lvl="1" algn="ctr" eaLnBrk="1" hangingPunct="1"/>
            <a:r>
              <a:rPr lang="en-US" altLang="zh-CN" sz="6600" b="1" dirty="0" smtClean="0">
                <a:latin typeface="Gill Sans MT" charset="0"/>
                <a:ea typeface="华文中宋" charset="-122"/>
              </a:rPr>
              <a:t>Database</a:t>
            </a:r>
          </a:p>
          <a:p>
            <a:pPr marL="0" lvl="1" algn="ctr" eaLnBrk="1" hangingPunct="1"/>
            <a:r>
              <a:rPr lang="en-US" altLang="zh-CN" sz="6600" b="1" dirty="0" smtClean="0">
                <a:latin typeface="Gill Sans MT" charset="0"/>
                <a:ea typeface="华文中宋" charset="-122"/>
              </a:rPr>
              <a:t>Systems</a:t>
            </a:r>
          </a:p>
          <a:p>
            <a:pPr algn="ctr" eaLnBrk="1" hangingPunct="1"/>
            <a:endParaRPr lang="zh-CN" altLang="en-US" sz="6600" dirty="0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Teaching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E69C286-0DFB-914C-91A1-BF7708421B1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000125" y="2214563"/>
            <a:ext cx="814387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algn="ctr" eaLnBrk="1" hangingPunct="1"/>
            <a:r>
              <a:rPr lang="en-US" altLang="zh-CN" sz="16000" b="1">
                <a:latin typeface="Gill Sans MT" charset="0"/>
                <a:ea typeface="华文中宋" charset="-122"/>
              </a:rPr>
              <a:t>English</a:t>
            </a:r>
          </a:p>
          <a:p>
            <a:pPr algn="ctr"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Textbook</a:t>
            </a:r>
            <a:endParaRPr lang="zh-CN" altLang="en-US" sz="1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2AC705F-F0CC-594E-AB40-400F2C936DB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1357313" y="1714500"/>
            <a:ext cx="7572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Gill Sans MT" charset="0"/>
                <a:ea typeface="华文中宋" charset="-122"/>
              </a:rPr>
              <a:t>Principles of</a:t>
            </a:r>
            <a:br>
              <a:rPr lang="en-US" altLang="zh-CN" sz="4000" b="1" dirty="0">
                <a:latin typeface="Gill Sans MT" charset="0"/>
                <a:ea typeface="华文中宋" charset="-122"/>
              </a:rPr>
            </a:br>
            <a:r>
              <a:rPr lang="en-US" altLang="zh-CN" sz="4000" b="1" dirty="0">
                <a:latin typeface="Gill Sans MT" charset="0"/>
                <a:ea typeface="华文中宋" charset="-122"/>
              </a:rPr>
              <a:t>Distributed Database Systems</a:t>
            </a:r>
          </a:p>
          <a:p>
            <a:pPr eaLnBrk="1" hangingPunct="1"/>
            <a:r>
              <a:rPr lang="en-US" altLang="zh-CN" sz="2000" dirty="0" smtClean="0">
                <a:latin typeface="Gill Sans MT" charset="0"/>
                <a:ea typeface="华文中宋" charset="-122"/>
              </a:rPr>
              <a:t>(3</a:t>
            </a:r>
            <a:r>
              <a:rPr lang="en-US" altLang="zh-CN" sz="2000" baseline="30000" dirty="0" smtClean="0">
                <a:latin typeface="Gill Sans MT" charset="0"/>
                <a:ea typeface="华文中宋" charset="-122"/>
              </a:rPr>
              <a:t>nd</a:t>
            </a:r>
            <a:r>
              <a:rPr lang="en-US" altLang="zh-CN" sz="20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2000" dirty="0">
                <a:latin typeface="Gill Sans MT" charset="0"/>
                <a:ea typeface="华文中宋" charset="-122"/>
              </a:rPr>
              <a:t>Edition)</a:t>
            </a:r>
          </a:p>
          <a:p>
            <a:pPr eaLnBrk="1" hangingPunct="1"/>
            <a:endParaRPr lang="en-US" altLang="zh-CN" sz="20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0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>
                <a:latin typeface="Gill Sans MT" charset="0"/>
                <a:ea typeface="华文中宋" charset="-122"/>
              </a:rPr>
              <a:t>M. Tame </a:t>
            </a:r>
            <a:r>
              <a:rPr lang="en-US" altLang="zh-CN" sz="2400" dirty="0" err="1">
                <a:latin typeface="Gill Sans MT" charset="0"/>
                <a:ea typeface="华文中宋" charset="-122"/>
              </a:rPr>
              <a:t>Özsu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>
                <a:latin typeface="Gill Sans MT" charset="0"/>
                <a:ea typeface="华文中宋" charset="-122"/>
              </a:rPr>
              <a:t>Patrick </a:t>
            </a:r>
            <a:r>
              <a:rPr lang="en-US" altLang="zh-CN" sz="2400" dirty="0" err="1">
                <a:latin typeface="Gill Sans MT" charset="0"/>
                <a:ea typeface="华文中宋" charset="-122"/>
              </a:rPr>
              <a:t>Valduriez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 smtClean="0">
                <a:latin typeface="Gill Sans MT" charset="0"/>
                <a:ea typeface="华文中宋" charset="-122"/>
              </a:rPr>
              <a:t>Springer, 2011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>
                <a:latin typeface="Gill Sans MT" charset="0"/>
                <a:ea typeface="华文中宋" charset="-122"/>
              </a:rPr>
              <a:t>Price: RMB </a:t>
            </a:r>
            <a:r>
              <a:rPr lang="en-US" altLang="zh-CN" sz="4000" dirty="0" smtClean="0">
                <a:latin typeface="Gill Sans MT" charset="0"/>
                <a:ea typeface="华文中宋" charset="-122"/>
              </a:rPr>
              <a:t>73.30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dirty="0">
              <a:latin typeface="Gill Sans MT" charset="0"/>
              <a:ea typeface="华文中宋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06824"/>
            <a:ext cx="1487859" cy="2222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706824"/>
            <a:ext cx="1570990" cy="2222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764CB6-3F86-7B44-8F3F-46CA0C4A0E6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1500188" y="2428875"/>
            <a:ext cx="7286625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Gill Sans MT" charset="0"/>
                <a:ea typeface="华文中宋" charset="-122"/>
              </a:rPr>
              <a:t>Distributed Databases:</a:t>
            </a:r>
            <a:br>
              <a:rPr lang="en-US" altLang="zh-CN" sz="4000" b="1" dirty="0">
                <a:latin typeface="Gill Sans MT" charset="0"/>
                <a:ea typeface="华文中宋" charset="-122"/>
              </a:rPr>
            </a:br>
            <a:r>
              <a:rPr lang="en-US" altLang="zh-CN" sz="4000" b="1" dirty="0">
                <a:latin typeface="Gill Sans MT" charset="0"/>
                <a:ea typeface="华文中宋" charset="-122"/>
              </a:rPr>
              <a:t>Principles and Systems</a:t>
            </a:r>
            <a:r>
              <a:rPr lang="en-US" altLang="zh-CN" sz="3200" dirty="0">
                <a:latin typeface="Gill Sans MT" charset="0"/>
                <a:ea typeface="华文中宋" charset="-122"/>
              </a:rPr>
              <a:t/>
            </a:r>
            <a:br>
              <a:rPr lang="en-US" altLang="zh-CN" sz="3200" dirty="0">
                <a:latin typeface="Gill Sans MT" charset="0"/>
                <a:ea typeface="华文中宋" charset="-122"/>
              </a:rPr>
            </a:br>
            <a:r>
              <a:rPr lang="en-US" altLang="zh-CN" sz="2400" dirty="0" err="1">
                <a:latin typeface="Gill Sans MT" charset="0"/>
                <a:ea typeface="华文中宋" charset="-122"/>
              </a:rPr>
              <a:t>Ceri</a:t>
            </a:r>
            <a:r>
              <a:rPr lang="en-US" altLang="zh-CN" sz="2400" dirty="0">
                <a:latin typeface="Gill Sans MT" charset="0"/>
                <a:ea typeface="华文中宋" charset="-122"/>
              </a:rPr>
              <a:t> &amp; </a:t>
            </a:r>
            <a:r>
              <a:rPr lang="en-US" altLang="zh-CN" sz="2400" dirty="0" err="1">
                <a:latin typeface="Gill Sans MT" charset="0"/>
                <a:ea typeface="华文中宋" charset="-122"/>
              </a:rPr>
              <a:t>Pelagatti</a:t>
            </a:r>
            <a:r>
              <a:rPr lang="en-US" altLang="zh-CN" sz="2400" dirty="0">
                <a:latin typeface="Gill Sans MT" charset="0"/>
                <a:ea typeface="华文中宋" charset="-122"/>
              </a:rPr>
              <a:t> McGraw-Hill, 1985</a:t>
            </a:r>
          </a:p>
          <a:p>
            <a:pPr eaLnBrk="1" hangingPunct="1"/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zh-CN" altLang="en-US" sz="2400" dirty="0">
                <a:latin typeface="Gill Sans MT" charset="0"/>
                <a:ea typeface="华文中宋" charset="-122"/>
              </a:rPr>
              <a:t>许多中文参考书</a:t>
            </a:r>
            <a:endParaRPr lang="en-US" altLang="zh-CN" sz="2400" dirty="0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Prerequisite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C7C5F40-42AD-7740-B95E-09459DE7A1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500188" y="2214563"/>
            <a:ext cx="72866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65125" indent="-2825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>
              <a:spcBef>
                <a:spcPts val="600"/>
              </a:spcBef>
              <a:buSzPct val="80000"/>
            </a:pPr>
            <a:r>
              <a:rPr lang="en-US" altLang="zh-CN" sz="4000">
                <a:latin typeface="Gill Sans MT" charset="0"/>
                <a:ea typeface="华文中宋" charset="-122"/>
              </a:rPr>
              <a:t>Undergraduate </a:t>
            </a:r>
            <a:r>
              <a:rPr lang="en-US" altLang="zh-CN" sz="4000" b="1">
                <a:latin typeface="Gill Sans MT" charset="0"/>
                <a:ea typeface="华文中宋" charset="-122"/>
              </a:rPr>
              <a:t>database</a:t>
            </a:r>
            <a:r>
              <a:rPr lang="en-US" altLang="zh-CN" sz="4000">
                <a:latin typeface="Gill Sans MT" charset="0"/>
                <a:ea typeface="华文中宋" charset="-122"/>
              </a:rPr>
              <a:t> course</a:t>
            </a:r>
          </a:p>
          <a:p>
            <a:pPr lvl="1" eaLnBrk="1" hangingPunct="1">
              <a:spcBef>
                <a:spcPts val="600"/>
              </a:spcBef>
              <a:buSzPct val="80000"/>
            </a:pPr>
            <a:endParaRPr lang="en-US" altLang="zh-CN" sz="4000" b="1">
              <a:latin typeface="Gill Sans MT" charset="0"/>
              <a:ea typeface="华文中宋" charset="-122"/>
            </a:endParaRPr>
          </a:p>
          <a:p>
            <a:pPr lvl="1" eaLnBrk="1" hangingPunct="1">
              <a:spcBef>
                <a:spcPts val="600"/>
              </a:spcBef>
              <a:buSzPct val="80000"/>
            </a:pPr>
            <a:r>
              <a:rPr lang="en-US" altLang="zh-CN" sz="4000" b="1">
                <a:latin typeface="Gill Sans MT" charset="0"/>
                <a:ea typeface="华文中宋" charset="-122"/>
              </a:rPr>
              <a:t>Computer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883482-00FE-DC4B-AD77-0F0EB8C3A70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88692"/>
              </p:ext>
            </p:extLst>
          </p:nvPr>
        </p:nvGraphicFramePr>
        <p:xfrm>
          <a:off x="1643063" y="1714500"/>
          <a:ext cx="6626386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713"/>
                <a:gridCol w="1584176"/>
                <a:gridCol w="4129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No.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Chapter</a:t>
                      </a:r>
                      <a:r>
                        <a:rPr lang="en-US" altLang="zh-CN" sz="2000" baseline="0" dirty="0" smtClean="0"/>
                        <a:t> #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Title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Introduction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Distributed Database Design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Overview of Query Processing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Query Decomposition and Data Localization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Optimization of Distributed Queries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Introduction to Transaction Management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Distributed Concurrency Control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Distributed DBMS Reliability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Contents- project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and implementation of a course project of DDBMS capable of</a:t>
            </a:r>
          </a:p>
          <a:p>
            <a:pPr lvl="1"/>
            <a:r>
              <a:rPr lang="en-US" altLang="zh-CN" dirty="0"/>
              <a:t>defining DDB</a:t>
            </a:r>
          </a:p>
          <a:p>
            <a:pPr lvl="1"/>
            <a:r>
              <a:rPr lang="en-US" altLang="zh-CN" dirty="0"/>
              <a:t>support  of SQL</a:t>
            </a:r>
          </a:p>
          <a:p>
            <a:r>
              <a:rPr lang="en-US" altLang="zh-CN" dirty="0"/>
              <a:t>Teamwork of </a:t>
            </a:r>
            <a:r>
              <a:rPr lang="en-US" altLang="zh-CN" dirty="0" smtClean="0"/>
              <a:t>3 </a:t>
            </a:r>
            <a:r>
              <a:rPr lang="en-US" altLang="zh-CN" dirty="0"/>
              <a:t>members</a:t>
            </a:r>
          </a:p>
          <a:p>
            <a:r>
              <a:rPr lang="en-US" altLang="zh-CN" dirty="0"/>
              <a:t>To be evaluated by a benchmark of data and queries</a:t>
            </a:r>
          </a:p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524D62-115E-C548-9A51-EFF941D8892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507</TotalTime>
  <Words>730</Words>
  <Application>Microsoft Macintosh PowerPoint</Application>
  <PresentationFormat>On-screen Show (4:3)</PresentationFormat>
  <Paragraphs>190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Gill Sans MT</vt:lpstr>
      <vt:lpstr>Kaiti TC</vt:lpstr>
      <vt:lpstr>Verdana</vt:lpstr>
      <vt:lpstr>Wingdings 2</vt:lpstr>
      <vt:lpstr>华文中宋</vt:lpstr>
      <vt:lpstr>宋体</vt:lpstr>
      <vt:lpstr>Arial</vt:lpstr>
      <vt:lpstr>Solstice</vt:lpstr>
      <vt:lpstr>Distributed Database Systems</vt:lpstr>
      <vt:lpstr>Teaching Staff</vt:lpstr>
      <vt:lpstr>Course Name</vt:lpstr>
      <vt:lpstr>Teaching language</vt:lpstr>
      <vt:lpstr>Textbook</vt:lpstr>
      <vt:lpstr>Reference</vt:lpstr>
      <vt:lpstr>Prerequisite</vt:lpstr>
      <vt:lpstr>Contents</vt:lpstr>
      <vt:lpstr>Contents- project</vt:lpstr>
      <vt:lpstr>Evaluation</vt:lpstr>
      <vt:lpstr>Course home page</vt:lpstr>
      <vt:lpstr>Why take this course?</vt:lpstr>
      <vt:lpstr>History of DB Systems</vt:lpstr>
      <vt:lpstr>History of DB Systems</vt:lpstr>
      <vt:lpstr>History of DB Systems</vt:lpstr>
      <vt:lpstr>Why study DDB</vt:lpstr>
      <vt:lpstr>Why study DDB</vt:lpstr>
      <vt:lpstr>往届学生反馈……</vt:lpstr>
      <vt:lpstr>往届学生反馈……</vt:lpstr>
      <vt:lpstr>PowerPoint Presentation</vt:lpstr>
      <vt:lpstr>课程设计中应注意的问题</vt:lpstr>
      <vt:lpstr>PowerPoint Presentation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96</cp:revision>
  <dcterms:created xsi:type="dcterms:W3CDTF">2007-09-19T09:41:51Z</dcterms:created>
  <dcterms:modified xsi:type="dcterms:W3CDTF">2019-09-17T09:54:20Z</dcterms:modified>
</cp:coreProperties>
</file>