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4"/>
  </p:notesMasterIdLst>
  <p:handoutMasterIdLst>
    <p:handoutMasterId r:id="rId15"/>
  </p:handoutMasterIdLst>
  <p:sldIdLst>
    <p:sldId id="256" r:id="rId2"/>
    <p:sldId id="518" r:id="rId3"/>
    <p:sldId id="519" r:id="rId4"/>
    <p:sldId id="520" r:id="rId5"/>
    <p:sldId id="521" r:id="rId6"/>
    <p:sldId id="522" r:id="rId7"/>
    <p:sldId id="523" r:id="rId8"/>
    <p:sldId id="524" r:id="rId9"/>
    <p:sldId id="525" r:id="rId10"/>
    <p:sldId id="526" r:id="rId11"/>
    <p:sldId id="527" r:id="rId12"/>
    <p:sldId id="528" r:id="rId1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82" autoAdjust="0"/>
    <p:restoredTop sz="83702" autoAdjust="0"/>
  </p:normalViewPr>
  <p:slideViewPr>
    <p:cSldViewPr>
      <p:cViewPr>
        <p:scale>
          <a:sx n="75" d="100"/>
          <a:sy n="75" d="100"/>
        </p:scale>
        <p:origin x="1448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899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7260B9-2E74-B445-B1A2-CB2279911651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23A51-B4AA-ED43-94DA-7B788634C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4227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7A45FD4-7200-5944-865C-D2DBAB3B7826}" type="datetimeFigureOut">
              <a:rPr lang="zh-CN" altLang="en-US"/>
              <a:pPr>
                <a:defRPr/>
              </a:pPr>
              <a:t>2020/10/21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  <a:endParaRPr lang="zh-CN" alt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E68D0644-65FE-3649-BDCD-4FFA358846DA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DA43A8C9-87DF-D34A-94F7-1EEECDF26951}" type="slidenum">
              <a:rPr lang="zh-CN" altLang="en-US">
                <a:latin typeface="Calibri" charset="0"/>
              </a:rPr>
              <a:pPr eaLnBrk="1" hangingPunct="1"/>
              <a:t>1</a:t>
            </a:fld>
            <a:endParaRPr lang="zh-CN" alt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D0644-65FE-3649-BDCD-4FFA358846DA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5630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FBB7788-059C-E344-9B43-61DE1274DF12}" type="datetime5">
              <a:rPr lang="zh-CN" altLang="en-US"/>
              <a:pPr>
                <a:defRPr/>
              </a:pPr>
              <a:t>2020/10/21</a:t>
            </a:fld>
            <a:endParaRPr lang="zh-CN" altLang="en-US"/>
          </a:p>
        </p:txBody>
      </p:sp>
      <p:sp>
        <p:nvSpPr>
          <p:cNvPr id="7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73CCF4-EFDC-DE47-8EA8-0FE3B56E99D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9522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0B8996-AD5F-EF4A-94CA-47A983759DD4}" type="datetime5">
              <a:rPr lang="zh-CN" altLang="en-US"/>
              <a:pPr>
                <a:defRPr/>
              </a:pPr>
              <a:t>2020/10/21</a:t>
            </a:fld>
            <a:endParaRPr lang="zh-CN" alt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B742A9-76F9-9C41-A96F-6A087C7AC5B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6816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DF91D1-7236-804B-9702-1BEF2304338D}" type="datetime5">
              <a:rPr lang="zh-CN" altLang="en-US"/>
              <a:pPr>
                <a:defRPr/>
              </a:pPr>
              <a:t>2020/10/21</a:t>
            </a:fld>
            <a:endParaRPr lang="zh-CN" alt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4185F4-D981-2B45-9E8B-785455AFD64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4249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DDD120-5527-3E46-95BE-D95F4C8CF216}" type="datetime5">
              <a:rPr lang="zh-CN" altLang="en-US"/>
              <a:pPr>
                <a:defRPr/>
              </a:pPr>
              <a:t>2020/10/21</a:t>
            </a:fld>
            <a:endParaRPr lang="zh-CN" alt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DFD389-CC35-124F-A535-CE8475E39F4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6099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38000" dir="10800000" algn="tl" rotWithShape="0">
              <a:srgbClr val="73726C">
                <a:alpha val="25000"/>
              </a:srgbClr>
            </a:outerShdw>
          </a:effectLst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6" name="Oval 5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7E3439C-F061-1948-B39A-769B9D867C8A}" type="datetime5">
              <a:rPr lang="zh-CN" altLang="en-US"/>
              <a:pPr>
                <a:defRPr/>
              </a:pPr>
              <a:t>2020/10/21</a:t>
            </a:fld>
            <a:endParaRPr lang="zh-CN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6C58FC-0FAB-7E4C-89B4-AD35753D58D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809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12F48A-1F8B-4540-8AC5-6879F57FCC6C}" type="datetime5">
              <a:rPr lang="zh-CN" altLang="en-US"/>
              <a:pPr>
                <a:defRPr/>
              </a:pPr>
              <a:t>2020/10/21</a:t>
            </a:fld>
            <a:endParaRPr lang="zh-CN" alt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FD2D81-D903-6343-8E3C-071DB32A776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9976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736F2A6-7A03-F54E-80C2-2147FBF6EF63}" type="datetime5">
              <a:rPr lang="zh-CN" altLang="en-US"/>
              <a:pPr>
                <a:defRPr/>
              </a:pPr>
              <a:t>2020/10/21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AC4F5A-5121-EF47-B434-5D8418F97C4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969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75F539-A550-384A-BAEF-09F74709E12C}" type="datetime5">
              <a:rPr lang="zh-CN" altLang="en-US"/>
              <a:pPr>
                <a:defRPr/>
              </a:pPr>
              <a:t>2020/10/21</a:t>
            </a:fld>
            <a:endParaRPr lang="zh-CN" altLang="en-US"/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5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45F1A3-9D67-764D-A344-10023203708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9679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38000" dir="10800000" algn="tl" rotWithShape="0">
              <a:srgbClr val="73726C">
                <a:alpha val="25000"/>
              </a:srgbClr>
            </a:outerShdw>
          </a:effectLst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AF8DB00-0C42-3D48-A68E-EC594FA56AE5}" type="datetime5">
              <a:rPr lang="zh-CN" altLang="en-US"/>
              <a:pPr>
                <a:defRPr/>
              </a:pPr>
              <a:t>2020/10/21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C6FB5A-748B-6E45-A698-BA73D32862B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839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0BB6FC8-EEEE-5B4F-9391-2DC05CDCDBF8}" type="datetime5">
              <a:rPr lang="zh-CN" altLang="en-US"/>
              <a:pPr>
                <a:defRPr/>
              </a:pPr>
              <a:t>2020/10/21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179A70-FBA6-B849-9DA7-8F60E934904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0862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>
            <a:extLst/>
          </a:lstStyle>
          <a:p>
            <a:pPr indent="-283464" fontAlgn="auto">
              <a:lnSpc>
                <a:spcPts val="3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200">
              <a:latin typeface="+mn-lt"/>
              <a:ea typeface="+mn-ea"/>
            </a:endParaRPr>
          </a:p>
        </p:txBody>
      </p:sp>
      <p:sp>
        <p:nvSpPr>
          <p:cNvPr id="6" name="Flowchart: Process 13"/>
          <p:cNvSpPr>
            <a:spLocks noChangeArrowheads="1"/>
          </p:cNvSpPr>
          <p:nvPr/>
        </p:nvSpPr>
        <p:spPr bwMode="auto"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7"/>
            </a:srgbClr>
          </a:solidFill>
          <a:ln w="6350" cap="rnd">
            <a:solidFill>
              <a:srgbClr val="FFFFFF"/>
            </a:solidFill>
            <a:miter lim="800000"/>
            <a:headEnd/>
            <a:tailEnd/>
          </a:ln>
          <a:effectLst>
            <a:outerShdw blurRad="63500" dist="25400" dir="3299947" sx="96001" sy="96001" algn="tl" rotWithShape="0">
              <a:srgbClr val="E9E6D1">
                <a:alpha val="39999"/>
              </a:srgbClr>
            </a:outerShdw>
          </a:effectLst>
        </p:spPr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7" name="Flowchart: Process 15"/>
          <p:cNvSpPr>
            <a:spLocks noChangeArrowheads="1"/>
          </p:cNvSpPr>
          <p:nvPr/>
        </p:nvSpPr>
        <p:spPr bwMode="auto"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7"/>
            </a:srgbClr>
          </a:solidFill>
          <a:ln w="6350" cap="rnd">
            <a:solidFill>
              <a:srgbClr val="FFFFFF"/>
            </a:solidFill>
            <a:miter lim="800000"/>
            <a:headEnd/>
            <a:tailEnd/>
          </a:ln>
          <a:effectLst>
            <a:outerShdw blurRad="63500" dist="25400" dir="3299947" sx="96001" sy="96001" algn="tl" rotWithShape="0">
              <a:schemeClr val="bg2">
                <a:alpha val="20000"/>
              </a:schemeClr>
            </a:outerShdw>
          </a:effectLst>
        </p:spPr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en-US" altLang="zh-CN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00C74FD-1CB9-B145-AB15-04CF6B231115}" type="datetime5">
              <a:rPr lang="zh-CN" altLang="en-US"/>
              <a:pPr>
                <a:defRPr/>
              </a:pPr>
              <a:t>2020/10/21</a:t>
            </a:fld>
            <a:endParaRPr lang="zh-CN" alt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9965E2-C860-2D4B-846C-73F3836E6DF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112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168275" y="20638"/>
            <a:ext cx="1703388" cy="1703387"/>
          </a:xfrm>
          <a:prstGeom prst="ellipse">
            <a:avLst/>
          </a:prstGeom>
          <a:noFill/>
          <a:ln w="27305" cap="rnd">
            <a:solidFill>
              <a:srgbClr val="FEFBEC"/>
            </a:solidFill>
            <a:round/>
            <a:headEnd/>
            <a:tailEnd/>
          </a:ln>
          <a:effectLst>
            <a:outerShdw blurRad="63500" dist="26940" dir="5400000" algn="tl" rotWithShape="0">
              <a:srgbClr val="B1AFA3">
                <a:alpha val="8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13321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8A5DDFCF-03F4-CF47-BF85-B130AEB7FDCE}" type="datetime5">
              <a:rPr lang="zh-CN" altLang="en-US"/>
              <a:pPr>
                <a:defRPr/>
              </a:pPr>
              <a:t>2020/10/21</a:t>
            </a:fld>
            <a:endParaRPr lang="zh-CN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B4B1A0"/>
                </a:solidFill>
                <a:latin typeface="Gill Sans MT" charset="0"/>
                <a:ea typeface="华文中宋" charset="-122"/>
              </a:defRPr>
            </a:lvl1pPr>
          </a:lstStyle>
          <a:p>
            <a:fld id="{590A90B2-501D-5E49-91B5-8FB41193A5E7}" type="slidenum">
              <a:rPr lang="zh-CN" altLang="en-US"/>
              <a:pPr/>
              <a:t>‹#›</a:t>
            </a:fld>
            <a:endParaRPr lang="zh-CN" alt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38000" dir="10800000" algn="tl" rotWithShape="0">
              <a:srgbClr val="73726C">
                <a:alpha val="25000"/>
              </a:srgbClr>
            </a:outerShdw>
          </a:effectLst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  <p:sldLayoutId id="2147483850" r:id="rId2"/>
    <p:sldLayoutId id="2147483856" r:id="rId3"/>
    <p:sldLayoutId id="2147483851" r:id="rId4"/>
    <p:sldLayoutId id="2147483857" r:id="rId5"/>
    <p:sldLayoutId id="2147483852" r:id="rId6"/>
    <p:sldLayoutId id="2147483858" r:id="rId7"/>
    <p:sldLayoutId id="2147483859" r:id="rId8"/>
    <p:sldLayoutId id="2147483860" r:id="rId9"/>
    <p:sldLayoutId id="2147483853" r:id="rId10"/>
    <p:sldLayoutId id="2147483854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300" kern="1200">
          <a:solidFill>
            <a:srgbClr val="11488B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9pPr>
      <a:extLst/>
    </p:titleStyle>
    <p:bodyStyle>
      <a:lvl1pPr marL="365125" indent="-282575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Font typeface="Verdana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0" fontAlgn="base" hangingPunct="0">
        <a:spcBef>
          <a:spcPct val="20000"/>
        </a:spcBef>
        <a:spcAft>
          <a:spcPct val="0"/>
        </a:spcAft>
        <a:buClr>
          <a:srgbClr val="9BBB59"/>
        </a:buClr>
        <a:buFont typeface="Wingdings 2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0" fontAlgn="base" hangingPunct="0">
        <a:spcBef>
          <a:spcPct val="20000"/>
        </a:spcBef>
        <a:spcAft>
          <a:spcPct val="0"/>
        </a:spcAft>
        <a:buClr>
          <a:srgbClr val="8064A2"/>
        </a:buClr>
        <a:buFont typeface="Wingdings 2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1925" y="360363"/>
            <a:ext cx="7407275" cy="1471612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400" dirty="0" smtClean="0">
                <a:solidFill>
                  <a:schemeClr val="tx2">
                    <a:satMod val="130000"/>
                  </a:schemeClr>
                </a:solidFill>
              </a:rPr>
              <a:t>Distributed Database Systems</a:t>
            </a:r>
            <a:endParaRPr lang="zh-CN" altLang="en-US" sz="44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1925" y="1849438"/>
            <a:ext cx="7407275" cy="17526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2800" dirty="0"/>
              <a:t>Autumn, </a:t>
            </a:r>
            <a:r>
              <a:rPr lang="en-US" altLang="zh-CN" sz="2800" dirty="0" smtClean="0"/>
              <a:t>2020</a:t>
            </a:r>
            <a:endParaRPr lang="zh-CN" altLang="en-US" sz="2800" dirty="0"/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zh-CN" altLang="en-US" sz="2800" dirty="0"/>
          </a:p>
        </p:txBody>
      </p:sp>
      <p:sp>
        <p:nvSpPr>
          <p:cNvPr id="20484" name="TextBox 3"/>
          <p:cNvSpPr txBox="1">
            <a:spLocks noChangeArrowheads="1"/>
          </p:cNvSpPr>
          <p:nvPr/>
        </p:nvSpPr>
        <p:spPr bwMode="auto">
          <a:xfrm>
            <a:off x="1428750" y="3000375"/>
            <a:ext cx="6929438" cy="187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dirty="0" smtClean="0">
                <a:latin typeface="Gill Sans MT" charset="0"/>
                <a:ea typeface="华文中宋" charset="-122"/>
              </a:rPr>
              <a:t>Course</a:t>
            </a:r>
            <a:r>
              <a:rPr lang="zh-CN" altLang="en-US" sz="2800" dirty="0" smtClean="0">
                <a:latin typeface="Gill Sans MT" charset="0"/>
                <a:ea typeface="华文中宋" charset="-122"/>
              </a:rPr>
              <a:t> </a:t>
            </a:r>
            <a:r>
              <a:rPr lang="en-US" altLang="zh-CN" sz="2800" dirty="0" smtClean="0">
                <a:latin typeface="Gill Sans MT" charset="0"/>
                <a:ea typeface="华文中宋" charset="-122"/>
              </a:rPr>
              <a:t>Project</a:t>
            </a:r>
            <a:endParaRPr lang="en-US" altLang="zh-CN" sz="2800" dirty="0">
              <a:latin typeface="Gill Sans MT" charset="0"/>
              <a:ea typeface="华文中宋" charset="-122"/>
            </a:endParaRPr>
          </a:p>
          <a:p>
            <a:pPr eaLnBrk="1" hangingPunct="1"/>
            <a:endParaRPr lang="en-US" altLang="zh-CN" sz="2800" dirty="0">
              <a:latin typeface="Gill Sans MT" charset="0"/>
              <a:ea typeface="华文中宋" charset="-122"/>
            </a:endParaRPr>
          </a:p>
          <a:p>
            <a:pPr eaLnBrk="1" hangingPunct="1"/>
            <a:r>
              <a:rPr lang="en-US" altLang="zh-CN" sz="6000" dirty="0" smtClean="0">
                <a:latin typeface="Gill Sans MT" charset="0"/>
                <a:ea typeface="华文中宋" charset="-122"/>
              </a:rPr>
              <a:t>Project</a:t>
            </a:r>
            <a:r>
              <a:rPr lang="zh-CN" altLang="en-US" sz="6000" dirty="0" smtClean="0">
                <a:latin typeface="Gill Sans MT" charset="0"/>
                <a:ea typeface="华文中宋" charset="-122"/>
              </a:rPr>
              <a:t> </a:t>
            </a:r>
            <a:r>
              <a:rPr lang="en-US" altLang="zh-CN" sz="6000" dirty="0" smtClean="0">
                <a:latin typeface="Gill Sans MT" charset="0"/>
                <a:ea typeface="华文中宋" charset="-122"/>
              </a:rPr>
              <a:t>Kick-Off</a:t>
            </a:r>
            <a:r>
              <a:rPr lang="zh-CN" altLang="en-US" sz="6000" dirty="0" smtClean="0">
                <a:latin typeface="Gill Sans MT" charset="0"/>
                <a:ea typeface="华文中宋" charset="-122"/>
              </a:rPr>
              <a:t> </a:t>
            </a:r>
            <a:endParaRPr lang="zh-CN" altLang="en-US" sz="2000" dirty="0">
              <a:latin typeface="Gill Sans MT" charset="0"/>
              <a:ea typeface="华文中宋" charset="-122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D2BA7474-F98A-8340-A836-CDDA679C1DBB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1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Distributed Database Systems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</a:p>
        </p:txBody>
      </p:sp>
      <p:sp>
        <p:nvSpPr>
          <p:cNvPr id="1126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11268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92150" indent="-609600" eaLnBrk="1" hangingPunct="1"/>
            <a:r>
              <a:rPr lang="en-US" altLang="zh-CN" sz="2800"/>
              <a:t>Read related materials and download then if necessary. Play with the demo systems.</a:t>
            </a:r>
          </a:p>
          <a:p>
            <a:pPr marL="692150" indent="-609600" eaLnBrk="1" hangingPunct="1"/>
            <a:r>
              <a:rPr lang="en-US" altLang="zh-CN" sz="2800"/>
              <a:t>Prepare your DDB project environment, and allocate project works and roles of members for your team. </a:t>
            </a:r>
          </a:p>
          <a:p>
            <a:pPr marL="692150" indent="-609600" eaLnBrk="1" hangingPunct="1"/>
            <a:r>
              <a:rPr lang="en-US" altLang="zh-CN" sz="2800"/>
              <a:t>Discuss your DDB user interface, two options:</a:t>
            </a:r>
          </a:p>
          <a:p>
            <a:pPr marL="936625" lvl="1" indent="-533400" eaLnBrk="1" hangingPunct="1"/>
            <a:r>
              <a:rPr lang="en-US" altLang="zh-CN" sz="2400"/>
              <a:t>Linear SQL command interface, or</a:t>
            </a:r>
          </a:p>
          <a:p>
            <a:pPr marL="936625" lvl="1" indent="-533400" eaLnBrk="1" hangingPunct="1"/>
            <a:r>
              <a:rPr lang="en-US" altLang="zh-CN" sz="2400"/>
              <a:t>GUI interface</a:t>
            </a:r>
          </a:p>
        </p:txBody>
      </p:sp>
    </p:spTree>
    <p:extLst>
      <p:ext uri="{BB962C8B-B14F-4D97-AF65-F5344CB8AC3E}">
        <p14:creationId xmlns:p14="http://schemas.microsoft.com/office/powerpoint/2010/main" val="129132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</a:p>
        </p:txBody>
      </p:sp>
      <p:sp>
        <p:nvSpPr>
          <p:cNvPr id="12291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12292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800"/>
              <a:t>Discuss the fragmentation strategy and associated commands or operations to be supported by your system.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/>
              <a:t>Discuss data dictionary and other important data structures such as internal representation for queries etc.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/>
              <a:t>P2P Architecture design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/>
              <a:t>DDBMS software  components design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/>
              <a:t>Components and their functions and interactions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/>
              <a:t>Distribution of components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/>
              <a:t>Communication protocol , choose of its supporting package, protocol commands etc.</a:t>
            </a:r>
          </a:p>
          <a:p>
            <a:pPr eaLnBrk="1" hangingPunct="1">
              <a:lnSpc>
                <a:spcPct val="80000"/>
              </a:lnSpc>
            </a:pPr>
            <a:endParaRPr lang="en-US" altLang="zh-CN" sz="2800"/>
          </a:p>
        </p:txBody>
      </p:sp>
    </p:spTree>
    <p:extLst>
      <p:ext uri="{BB962C8B-B14F-4D97-AF65-F5344CB8AC3E}">
        <p14:creationId xmlns:p14="http://schemas.microsoft.com/office/powerpoint/2010/main" val="1369712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</a:p>
        </p:txBody>
      </p:sp>
      <p:sp>
        <p:nvSpPr>
          <p:cNvPr id="13315" name="Rectangle 2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/>
              <a:t>Oral report preparation</a:t>
            </a:r>
          </a:p>
        </p:txBody>
      </p:sp>
      <p:sp>
        <p:nvSpPr>
          <p:cNvPr id="13316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Give a time schedule for the project</a:t>
            </a:r>
          </a:p>
          <a:p>
            <a:pPr eaLnBrk="1" hangingPunct="1"/>
            <a:r>
              <a:rPr lang="en-US" altLang="zh-CN" dirty="0"/>
              <a:t>Summarize your above works and prepare slides for oral report </a:t>
            </a:r>
          </a:p>
          <a:p>
            <a:pPr eaLnBrk="1" hangingPunct="1"/>
            <a:r>
              <a:rPr lang="en-US" altLang="zh-CN" sz="4800" dirty="0"/>
              <a:t>Make the slides ready to be presented at class!</a:t>
            </a:r>
          </a:p>
          <a:p>
            <a:pPr eaLnBrk="1" hangingPunct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87649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</a:p>
        </p:txBody>
      </p:sp>
      <p:sp>
        <p:nvSpPr>
          <p:cNvPr id="3075" name="Rectangle 2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/>
              <a:t>Requirement</a:t>
            </a:r>
          </a:p>
        </p:txBody>
      </p:sp>
      <p:sp>
        <p:nvSpPr>
          <p:cNvPr id="3076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09600" indent="-527050" eaLnBrk="1" hangingPunct="1">
              <a:buFont typeface="Wingdings 2" charset="2"/>
              <a:buNone/>
            </a:pPr>
            <a:r>
              <a:rPr lang="en-US" altLang="zh-CN"/>
              <a:t>Build an experimental DDBMS</a:t>
            </a:r>
          </a:p>
          <a:p>
            <a:pPr marL="609600" indent="-527050" eaLnBrk="1" hangingPunct="1">
              <a:buFontTx/>
              <a:buAutoNum type="arabicPeriod"/>
            </a:pPr>
            <a:r>
              <a:rPr lang="en-US" altLang="zh-CN"/>
              <a:t> Support of the creation of distributed database including </a:t>
            </a:r>
          </a:p>
          <a:p>
            <a:pPr marL="990600" lvl="1" indent="-587375" eaLnBrk="1" hangingPunct="1"/>
            <a:r>
              <a:rPr lang="en-US" altLang="zh-CN"/>
              <a:t>the creation of a named database, a table and data segmentation methods of</a:t>
            </a:r>
            <a:endParaRPr lang="fr-FR" altLang="zh-CN"/>
          </a:p>
          <a:p>
            <a:pPr marL="1371600" lvl="2" indent="-714375" eaLnBrk="1" hangingPunct="1"/>
            <a:r>
              <a:rPr lang="fr-FR" altLang="zh-CN"/>
              <a:t>Horizontal fragmentation</a:t>
            </a:r>
            <a:r>
              <a:rPr lang="zh-CN" altLang="fr-FR"/>
              <a:t>，</a:t>
            </a:r>
            <a:r>
              <a:rPr lang="en-US" altLang="zh-CN">
                <a:solidFill>
                  <a:srgbClr val="FF0066"/>
                </a:solidFill>
              </a:rPr>
              <a:t>compulsory</a:t>
            </a:r>
          </a:p>
          <a:p>
            <a:pPr marL="1371600" lvl="2" indent="-714375" eaLnBrk="1" hangingPunct="1"/>
            <a:r>
              <a:rPr lang="en-US" altLang="zh-CN"/>
              <a:t>Vertical fragmentation, </a:t>
            </a:r>
            <a:r>
              <a:rPr lang="en-US" altLang="zh-CN">
                <a:solidFill>
                  <a:srgbClr val="FF0066"/>
                </a:solidFill>
              </a:rPr>
              <a:t>compulsory</a:t>
            </a:r>
          </a:p>
          <a:p>
            <a:pPr marL="1371600" lvl="2" indent="-714375" eaLnBrk="1" hangingPunct="1"/>
            <a:r>
              <a:rPr lang="en-US" altLang="zh-CN"/>
              <a:t>Hybrid fragmentation, optional</a:t>
            </a:r>
          </a:p>
          <a:p>
            <a:pPr marL="1371600" lvl="2" indent="-714375" eaLnBrk="1" hangingPunct="1"/>
            <a:r>
              <a:rPr lang="en-US" altLang="zh-CN"/>
              <a:t>Derived fragmentation, optional </a:t>
            </a:r>
          </a:p>
        </p:txBody>
      </p:sp>
    </p:spTree>
    <p:extLst>
      <p:ext uri="{BB962C8B-B14F-4D97-AF65-F5344CB8AC3E}">
        <p14:creationId xmlns:p14="http://schemas.microsoft.com/office/powerpoint/2010/main" val="1472934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</a:p>
        </p:txBody>
      </p:sp>
      <p:sp>
        <p:nvSpPr>
          <p:cNvPr id="4099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4100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09600" indent="-527050" eaLnBrk="1" hangingPunct="1">
              <a:buClr>
                <a:schemeClr val="tx1"/>
              </a:buClr>
              <a:buFontTx/>
              <a:buAutoNum type="arabicPeriod" startAt="2"/>
            </a:pPr>
            <a:r>
              <a:rPr lang="en-US" altLang="zh-CN"/>
              <a:t>Loading of data from prepared files into database according to database schema definition, fragmentation and allocation scheme. </a:t>
            </a:r>
          </a:p>
          <a:p>
            <a:pPr marL="609600" indent="-527050" eaLnBrk="1" hangingPunct="1">
              <a:buClr>
                <a:schemeClr val="tx1"/>
              </a:buClr>
              <a:buFontTx/>
              <a:buAutoNum type="arabicPeriod" startAt="2"/>
            </a:pPr>
            <a:r>
              <a:rPr lang="en-US" altLang="zh-CN"/>
              <a:t>Support the SQL query </a:t>
            </a:r>
            <a:r>
              <a:rPr lang="en-US" altLang="zh-CN" i="1"/>
              <a:t>select…from …where….</a:t>
            </a:r>
            <a:r>
              <a:rPr lang="en-US" altLang="zh-CN"/>
              <a:t> statement with minimal features.</a:t>
            </a:r>
          </a:p>
          <a:p>
            <a:pPr marL="609600" indent="-527050" eaLnBrk="1" hangingPunct="1">
              <a:buClr>
                <a:schemeClr val="tx1"/>
              </a:buClr>
              <a:buFont typeface="Wingdings 2" charset="2"/>
              <a:buNone/>
            </a:pPr>
            <a:endParaRPr lang="en-US" altLang="zh-CN"/>
          </a:p>
          <a:p>
            <a:pPr marL="609600" indent="-527050" eaLnBrk="1" hangingPunct="1">
              <a:buClr>
                <a:schemeClr val="tx1"/>
              </a:buClr>
              <a:buFont typeface="Wingdings 2" charset="2"/>
              <a:buNone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6260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</a:p>
        </p:txBody>
      </p:sp>
      <p:sp>
        <p:nvSpPr>
          <p:cNvPr id="5123" name="Rectangle 2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/>
              <a:t>User commands</a:t>
            </a:r>
          </a:p>
        </p:txBody>
      </p:sp>
      <p:sp>
        <p:nvSpPr>
          <p:cNvPr id="5124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i="1">
                <a:solidFill>
                  <a:schemeClr val="hlink"/>
                </a:solidFill>
              </a:rPr>
              <a:t>createdb</a:t>
            </a:r>
            <a:r>
              <a:rPr lang="en-US" altLang="zh-CN" sz="2800"/>
              <a:t>  for the creation of a database</a:t>
            </a:r>
            <a:endParaRPr lang="en-US" altLang="zh-CN" sz="2800" i="1"/>
          </a:p>
          <a:p>
            <a:pPr eaLnBrk="1" hangingPunct="1">
              <a:lnSpc>
                <a:spcPct val="90000"/>
              </a:lnSpc>
            </a:pPr>
            <a:r>
              <a:rPr lang="en-US" altLang="zh-CN" sz="2800" i="1">
                <a:solidFill>
                  <a:schemeClr val="hlink"/>
                </a:solidFill>
              </a:rPr>
              <a:t>dropdb</a:t>
            </a:r>
            <a:r>
              <a:rPr lang="en-US" altLang="zh-CN" sz="2800"/>
              <a:t>   fro the deletion of a database</a:t>
            </a:r>
            <a:endParaRPr lang="en-US" altLang="zh-CN" sz="2800" i="1"/>
          </a:p>
          <a:p>
            <a:pPr eaLnBrk="1" hangingPunct="1">
              <a:lnSpc>
                <a:spcPct val="90000"/>
              </a:lnSpc>
            </a:pPr>
            <a:r>
              <a:rPr lang="en-US" altLang="zh-CN" sz="2800" i="1">
                <a:solidFill>
                  <a:schemeClr val="hlink"/>
                </a:solidFill>
              </a:rPr>
              <a:t>createTable</a:t>
            </a:r>
            <a:r>
              <a:rPr lang="en-US" altLang="zh-CN" sz="2800"/>
              <a:t> for creating a relational table including its fragmentation strategy such as horizontal, vertical etc.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i="1">
                <a:solidFill>
                  <a:schemeClr val="hlink"/>
                </a:solidFill>
              </a:rPr>
              <a:t>dropTable</a:t>
            </a:r>
            <a:r>
              <a:rPr lang="en-US" altLang="zh-CN" sz="2800"/>
              <a:t> for the deletion of a table from the database</a:t>
            </a:r>
            <a:endParaRPr lang="en-US" altLang="zh-CN" sz="2800" i="1"/>
          </a:p>
          <a:p>
            <a:pPr eaLnBrk="1" hangingPunct="1">
              <a:lnSpc>
                <a:spcPct val="90000"/>
              </a:lnSpc>
            </a:pPr>
            <a:r>
              <a:rPr lang="en-US" altLang="zh-CN" sz="2800" i="1">
                <a:solidFill>
                  <a:schemeClr val="hlink"/>
                </a:solidFill>
              </a:rPr>
              <a:t>select … from … where…</a:t>
            </a:r>
            <a:r>
              <a:rPr lang="en-US" altLang="zh-CN" sz="2800"/>
              <a:t> for database query</a:t>
            </a:r>
            <a:endParaRPr lang="en-US" altLang="zh-CN" sz="2800" i="1"/>
          </a:p>
          <a:p>
            <a:pPr eaLnBrk="1" hangingPunct="1">
              <a:lnSpc>
                <a:spcPct val="90000"/>
              </a:lnSpc>
            </a:pPr>
            <a:r>
              <a:rPr lang="en-US" altLang="zh-CN" sz="2800" i="1">
                <a:solidFill>
                  <a:schemeClr val="hlink"/>
                </a:solidFill>
              </a:rPr>
              <a:t>insert</a:t>
            </a:r>
            <a:r>
              <a:rPr lang="en-US" altLang="zh-CN" sz="2800"/>
              <a:t> for adding a record to a table</a:t>
            </a:r>
            <a:endParaRPr lang="en-US" altLang="zh-CN" sz="2800" i="1"/>
          </a:p>
          <a:p>
            <a:pPr eaLnBrk="1" hangingPunct="1">
              <a:lnSpc>
                <a:spcPct val="90000"/>
              </a:lnSpc>
            </a:pPr>
            <a:r>
              <a:rPr lang="en-US" altLang="zh-CN" sz="2800" i="1">
                <a:solidFill>
                  <a:schemeClr val="hlink"/>
                </a:solidFill>
              </a:rPr>
              <a:t>delete</a:t>
            </a:r>
            <a:r>
              <a:rPr lang="en-US" altLang="zh-CN" sz="2800"/>
              <a:t> for deletion of a record from a table</a:t>
            </a:r>
          </a:p>
        </p:txBody>
      </p:sp>
    </p:spTree>
    <p:extLst>
      <p:ext uri="{BB962C8B-B14F-4D97-AF65-F5344CB8AC3E}">
        <p14:creationId xmlns:p14="http://schemas.microsoft.com/office/powerpoint/2010/main" val="280300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</a:p>
        </p:txBody>
      </p:sp>
      <p:sp>
        <p:nvSpPr>
          <p:cNvPr id="6147" name="Rectangle 2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/>
              <a:t>System Environment </a:t>
            </a:r>
          </a:p>
        </p:txBody>
      </p:sp>
      <p:sp>
        <p:nvSpPr>
          <p:cNvPr id="6148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Three computers (sites) connected by a network. The architecture of the system must be P2P. </a:t>
            </a:r>
          </a:p>
          <a:p>
            <a:pPr eaLnBrk="1" hangingPunct="1"/>
            <a:r>
              <a:rPr lang="en-US" altLang="zh-CN"/>
              <a:t>The local DBMS can be any commercial product or open source software. </a:t>
            </a:r>
          </a:p>
          <a:p>
            <a:pPr eaLnBrk="1" hangingPunct="1"/>
            <a:r>
              <a:rPr lang="en-US" altLang="zh-CN"/>
              <a:t>The communication mechanism between sites can be socket, RPC, or others. </a:t>
            </a:r>
          </a:p>
          <a:p>
            <a:pPr eaLnBrk="1" hangingPunct="1"/>
            <a:r>
              <a:rPr lang="en-US" altLang="zh-CN"/>
              <a:t>The programming language for the DDBMS of the project is open </a:t>
            </a:r>
          </a:p>
        </p:txBody>
      </p:sp>
    </p:spTree>
    <p:extLst>
      <p:ext uri="{BB962C8B-B14F-4D97-AF65-F5344CB8AC3E}">
        <p14:creationId xmlns:p14="http://schemas.microsoft.com/office/powerpoint/2010/main" val="1576075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</a:p>
        </p:txBody>
      </p:sp>
      <p:sp>
        <p:nvSpPr>
          <p:cNvPr id="7171" name="Rectangle 2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/>
              <a:t>Distributed Query Processing </a:t>
            </a:r>
          </a:p>
        </p:txBody>
      </p:sp>
      <p:sp>
        <p:nvSpPr>
          <p:cNvPr id="7172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/>
              <a:t>The DDBMS of the project shall have the components for Query decomposition and localization, and Query optimization, such as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The optimization on initial general query tree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Query tree reduction using fragmentation information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Network traffic optimization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/>
              <a:t> </a:t>
            </a:r>
            <a:r>
              <a:rPr lang="en-US" altLang="zh-CN">
                <a:solidFill>
                  <a:schemeClr val="hlink"/>
                </a:solidFill>
              </a:rPr>
              <a:t>Optimization effect must be presented on the screen</a:t>
            </a:r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40433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</a:p>
        </p:txBody>
      </p:sp>
      <p:sp>
        <p:nvSpPr>
          <p:cNvPr id="8195" name="Rectangle 2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/>
              <a:t>Report and Documentation </a:t>
            </a:r>
          </a:p>
        </p:txBody>
      </p:sp>
      <p:sp>
        <p:nvSpPr>
          <p:cNvPr id="8196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Midterm oral report – </a:t>
            </a:r>
            <a:r>
              <a:rPr lang="en-US" altLang="zh-CN" dirty="0">
                <a:solidFill>
                  <a:srgbClr val="FF0000"/>
                </a:solidFill>
              </a:rPr>
              <a:t>Nov. </a:t>
            </a:r>
            <a:r>
              <a:rPr lang="en-US" altLang="zh-CN" dirty="0" smtClean="0">
                <a:solidFill>
                  <a:srgbClr val="FF0000"/>
                </a:solidFill>
              </a:rPr>
              <a:t>11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eaLnBrk="1" hangingPunct="1"/>
            <a:r>
              <a:rPr lang="en-US" altLang="zh-CN" dirty="0" smtClean="0"/>
              <a:t>Final report</a:t>
            </a:r>
            <a:r>
              <a:rPr lang="zh-CN" altLang="en-US" dirty="0" smtClean="0"/>
              <a:t> </a:t>
            </a:r>
            <a:r>
              <a:rPr lang="en-US" altLang="zh-CN" dirty="0" smtClean="0"/>
              <a:t>due </a:t>
            </a:r>
            <a:r>
              <a:rPr lang="en-US" altLang="zh-CN" dirty="0"/>
              <a:t>before the on-site evaluation of the DDBM. It shall include the details of the design and implementation of the </a:t>
            </a:r>
            <a:r>
              <a:rPr lang="en-US" altLang="zh-CN" dirty="0" smtClean="0"/>
              <a:t>DDBMS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3946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</a:p>
        </p:txBody>
      </p:sp>
      <p:sp>
        <p:nvSpPr>
          <p:cNvPr id="9219" name="Rectangle 2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/>
              <a:t>Project Evaluation </a:t>
            </a:r>
          </a:p>
        </p:txBody>
      </p:sp>
      <p:sp>
        <p:nvSpPr>
          <p:cNvPr id="9220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The DDBMS implemented by every team shall be evaluated by a </a:t>
            </a:r>
            <a:r>
              <a:rPr lang="en-US" altLang="zh-CN" dirty="0">
                <a:solidFill>
                  <a:srgbClr val="FF0000"/>
                </a:solidFill>
              </a:rPr>
              <a:t>benchmark</a:t>
            </a:r>
            <a:r>
              <a:rPr lang="en-US" altLang="zh-CN" dirty="0"/>
              <a:t> of the course. </a:t>
            </a:r>
          </a:p>
        </p:txBody>
      </p:sp>
    </p:spTree>
    <p:extLst>
      <p:ext uri="{BB962C8B-B14F-4D97-AF65-F5344CB8AC3E}">
        <p14:creationId xmlns:p14="http://schemas.microsoft.com/office/powerpoint/2010/main" val="359245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</a:p>
        </p:txBody>
      </p:sp>
      <p:sp>
        <p:nvSpPr>
          <p:cNvPr id="10243" name="Rectangle 4"/>
          <p:cNvSpPr>
            <a:spLocks noGrp="1"/>
          </p:cNvSpPr>
          <p:nvPr>
            <p:ph type="ctrTitle"/>
          </p:nvPr>
        </p:nvSpPr>
        <p:spPr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/>
              <a:t>What you should do now</a:t>
            </a:r>
            <a:br>
              <a:rPr lang="en-US" altLang="zh-CN"/>
            </a:br>
            <a:r>
              <a:rPr lang="en-US" altLang="zh-CN"/>
              <a:t>- </a:t>
            </a:r>
            <a:r>
              <a:rPr lang="en-US" altLang="zh-CN" sz="3600"/>
              <a:t>make design decision and prepare your oral report</a:t>
            </a:r>
          </a:p>
        </p:txBody>
      </p:sp>
      <p:sp>
        <p:nvSpPr>
          <p:cNvPr id="10244" name="Rectang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82550"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689230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3837</TotalTime>
  <Words>500</Words>
  <Application>Microsoft Macintosh PowerPoint</Application>
  <PresentationFormat>On-screen Show (4:3)</PresentationFormat>
  <Paragraphs>71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Calibri</vt:lpstr>
      <vt:lpstr>Gill Sans MT</vt:lpstr>
      <vt:lpstr>Verdana</vt:lpstr>
      <vt:lpstr>Wingdings 2</vt:lpstr>
      <vt:lpstr>华文中宋</vt:lpstr>
      <vt:lpstr>宋体</vt:lpstr>
      <vt:lpstr>Arial</vt:lpstr>
      <vt:lpstr>Solstice</vt:lpstr>
      <vt:lpstr>Distributed Database Systems</vt:lpstr>
      <vt:lpstr>Requirement</vt:lpstr>
      <vt:lpstr>PowerPoint Presentation</vt:lpstr>
      <vt:lpstr>User commands</vt:lpstr>
      <vt:lpstr>System Environment </vt:lpstr>
      <vt:lpstr>Distributed Query Processing </vt:lpstr>
      <vt:lpstr>Report and Documentation </vt:lpstr>
      <vt:lpstr>Project Evaluation </vt:lpstr>
      <vt:lpstr>What you should do now - make design decision and prepare your oral report</vt:lpstr>
      <vt:lpstr>PowerPoint Presentation</vt:lpstr>
      <vt:lpstr>PowerPoint Presentation</vt:lpstr>
      <vt:lpstr>Oral report preparation</vt:lpstr>
    </vt:vector>
  </TitlesOfParts>
  <Company>DB Group, Tsinghua University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Database Systems</dc:title>
  <dc:creator>Hao Wu</dc:creator>
  <cp:lastModifiedBy>范 举</cp:lastModifiedBy>
  <cp:revision>666</cp:revision>
  <dcterms:created xsi:type="dcterms:W3CDTF">2007-09-19T09:41:51Z</dcterms:created>
  <dcterms:modified xsi:type="dcterms:W3CDTF">2020-10-21T11:37:56Z</dcterms:modified>
</cp:coreProperties>
</file>