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4469E-1158-4D32-A797-BE96CAA4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8F028-EFD9-427D-82B8-9E60234A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754E2-3937-45CC-83E4-E1F0BA4A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CE1AB-43D1-4BFB-908C-1A3CEC3D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91B28-DE14-401C-BF81-64F238AF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B49C6-D216-4835-BAB4-81C50B00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51DF67-A2C8-482C-91FC-922613F7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4E181-4463-433B-9EB0-12889BF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471ED-DAA4-4EB0-9739-5787D6EA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24E5F-9871-42A9-A4F7-99371FB5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34D2A0-E6E5-47F6-A7F4-77BDAB6F0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E0DC5A-FA43-4E4C-A198-ED3AEA18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FD4AE-F033-4EB0-8523-F8B8EFC6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2220C-74A3-4086-93E5-438BCF72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A697E-2F50-4D76-B86D-7BD63603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51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DB0FF-E1D8-49A8-BAF1-674B1F6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E1CAD0-CE0C-4FC7-8943-5A0B5CB0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8C6AE-A1C4-4047-91C3-AEA02ED2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94862-4E71-44C4-98DC-FDEC3167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AD426-9C79-42B0-93E2-E48F1320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8C9BF-B7F0-4D82-A7D8-D8D13AC6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BE9D3-0C45-4F08-803D-191B105D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00861-4902-4A88-BCB6-5B53A62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115D4-B765-4FAB-8BC5-7CD3D60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4D348-6FE2-4C93-9320-7D644FA1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4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B1901-3A2C-4E3C-8D9F-82C27D49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D44F98-4BCB-4D3C-A9AC-923CADBD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DC8D35-05C0-46B0-9BD2-8B387DEB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793716-3ACC-48EC-A352-0B81A81E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4B14D-9859-4718-9412-A3967983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57C45E-E33C-4E24-939A-9F7E9942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33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30D7-6244-4059-A2C9-62243D85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6BEF88-9320-4C86-9A65-13BAE4F4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41F1C-C5CD-4DC2-9097-CCF5DCD2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220048-436E-4268-A347-42C532105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E7A310-B474-4F92-A6DA-E9C74534C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F8C109-896D-442B-BE53-E3A6DF32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8BE195-8948-4AC5-AED3-2DCCBD75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C91BA-C82E-4E37-BB08-AA4A97AA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10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4B396-B2D6-4B16-BB2D-49D4093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A593E0-ED94-413E-AB23-9539DB7A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D74358-45D9-4873-9417-58F85249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DE00A3-D58C-4223-869B-66A172DE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ACF66E-AF0D-44A2-9B88-E19811E0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C051BD-4EAE-42E9-8C5F-CC03E72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8E6679-1062-4DD7-AB60-03839ED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2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973CD-E07C-4AC4-B8E3-2EE1A95A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A36A3-9664-4507-8862-34EB2F90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A38A27-5E80-4718-BF32-3756D9E0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A6A42A-0C3E-4E17-AF17-F6EB0DD7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192E3-D198-4F13-B330-329FA61F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D5397E-7289-401C-9CCA-64CB94D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685A5-1233-407F-90E6-624ED32E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50C7CE-7D92-45C1-84A3-BD38CE10F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75193-CCD9-4710-B5A4-BB788A62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CF716-96A0-421F-9EB6-1ECBF5D1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CA7F70-539D-4C60-B6F1-FA4A911E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3817F-6A90-46FA-AFE9-EAA4FCE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0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1286F-C9CD-424E-AEFA-84612770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A8AAA2-ABC0-49FF-A19C-12302B01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C78E-2636-4B2F-BF50-8102E45E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B6EB-03FD-43C6-8D24-EBFCF54E90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F73AF-DF22-4A08-91AD-6A5318273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BE6372-3322-4E8A-945B-F3F95750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75A0-E61D-4BBF-AF42-F3BF7751C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0AD3A43-D1C5-4717-9C56-9334C2BC4057}"/>
              </a:ext>
            </a:extLst>
          </p:cNvPr>
          <p:cNvSpPr/>
          <p:nvPr/>
        </p:nvSpPr>
        <p:spPr>
          <a:xfrm>
            <a:off x="5092823" y="2707689"/>
            <a:ext cx="2006353" cy="11452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Rendement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56A35-1098-4C1D-A9CF-FFEE96AAFB9F}"/>
              </a:ext>
            </a:extLst>
          </p:cNvPr>
          <p:cNvSpPr/>
          <p:nvPr/>
        </p:nvSpPr>
        <p:spPr>
          <a:xfrm>
            <a:off x="1242874" y="656948"/>
            <a:ext cx="2574524" cy="101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météorologiques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65691-E3D8-4311-A8E5-196F85D322F2}"/>
              </a:ext>
            </a:extLst>
          </p:cNvPr>
          <p:cNvSpPr/>
          <p:nvPr/>
        </p:nvSpPr>
        <p:spPr>
          <a:xfrm>
            <a:off x="8374604" y="656948"/>
            <a:ext cx="2574524" cy="101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Biologiques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5C9D7-6F23-4909-A3F7-8187930F5272}"/>
              </a:ext>
            </a:extLst>
          </p:cNvPr>
          <p:cNvSpPr/>
          <p:nvPr/>
        </p:nvSpPr>
        <p:spPr>
          <a:xfrm>
            <a:off x="8305060" y="4990731"/>
            <a:ext cx="2574524" cy="101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 du Sol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5405A-9F87-4D96-A686-432968684056}"/>
              </a:ext>
            </a:extLst>
          </p:cNvPr>
          <p:cNvSpPr/>
          <p:nvPr/>
        </p:nvSpPr>
        <p:spPr>
          <a:xfrm>
            <a:off x="1242874" y="4990731"/>
            <a:ext cx="2574524" cy="101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Itinéraire Technique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FD8A0D9-80F1-418B-9AEB-127F744DE2DB}"/>
              </a:ext>
            </a:extLst>
          </p:cNvPr>
          <p:cNvCxnSpPr>
            <a:stCxn id="4" idx="1"/>
            <a:endCxn id="5" idx="2"/>
          </p:cNvCxnSpPr>
          <p:nvPr/>
        </p:nvCxnSpPr>
        <p:spPr>
          <a:xfrm flipH="1" flipV="1">
            <a:off x="2530136" y="1669002"/>
            <a:ext cx="2856511" cy="1206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459003-2228-4F64-8E47-3C9F5E07BF11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2530136" y="3685195"/>
            <a:ext cx="2856511" cy="13055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23978D2-8C47-4E8A-8F06-683C7192F7AB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805352" y="3685195"/>
            <a:ext cx="2786970" cy="13055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023DDA8-A0E2-46E7-9A4C-9D1B1CFD2F84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6805352" y="1669002"/>
            <a:ext cx="2856514" cy="1206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CB1514-B455-4E0E-A0CB-539F2DE714C8}"/>
              </a:ext>
            </a:extLst>
          </p:cNvPr>
          <p:cNvSpPr txBox="1"/>
          <p:nvPr/>
        </p:nvSpPr>
        <p:spPr>
          <a:xfrm>
            <a:off x="4697767" y="38174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Météorologiques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8745A7-DFE7-4665-BBDE-0F99609B9968}"/>
              </a:ext>
            </a:extLst>
          </p:cNvPr>
          <p:cNvSpPr txBox="1"/>
          <p:nvPr/>
        </p:nvSpPr>
        <p:spPr>
          <a:xfrm>
            <a:off x="1482570" y="1322772"/>
            <a:ext cx="6853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Vitesse du vent</a:t>
            </a:r>
          </a:p>
          <a:p>
            <a:r>
              <a:rPr lang="fr-FR" dirty="0">
                <a:solidFill>
                  <a:srgbClr val="92D050"/>
                </a:solidFill>
              </a:rPr>
              <a:t>Précipitations</a:t>
            </a:r>
          </a:p>
          <a:p>
            <a:r>
              <a:rPr lang="fr-FR" dirty="0">
                <a:solidFill>
                  <a:srgbClr val="92D050"/>
                </a:solidFill>
              </a:rPr>
              <a:t>Température</a:t>
            </a:r>
          </a:p>
          <a:p>
            <a:r>
              <a:rPr lang="fr-FR" dirty="0">
                <a:solidFill>
                  <a:srgbClr val="92D050"/>
                </a:solidFill>
              </a:rPr>
              <a:t>Eléments exceptionnels (neige, grêle)</a:t>
            </a:r>
          </a:p>
          <a:p>
            <a:r>
              <a:rPr lang="fr-FR" dirty="0">
                <a:solidFill>
                  <a:srgbClr val="92D050"/>
                </a:solidFill>
              </a:rPr>
              <a:t>Rayonnement solaire global (radiations)</a:t>
            </a:r>
          </a:p>
          <a:p>
            <a:r>
              <a:rPr lang="fr-FR" dirty="0" err="1">
                <a:solidFill>
                  <a:srgbClr val="0070C0"/>
                </a:solidFill>
              </a:rPr>
              <a:t>Evapo</a:t>
            </a:r>
            <a:r>
              <a:rPr lang="fr-FR" dirty="0">
                <a:solidFill>
                  <a:srgbClr val="0070C0"/>
                </a:solidFill>
              </a:rPr>
              <a:t>-transpiration : </a:t>
            </a:r>
            <a:r>
              <a:rPr lang="fr-FR" dirty="0"/>
              <a:t>Apparaît dans le bilan énergétique donné par la formule de </a:t>
            </a:r>
            <a:r>
              <a:rPr lang="fr-FR" dirty="0" err="1"/>
              <a:t>Penman</a:t>
            </a:r>
            <a:r>
              <a:rPr lang="fr-FR" dirty="0"/>
              <a:t>: </a:t>
            </a:r>
          </a:p>
          <a:p>
            <a:r>
              <a:rPr lang="fr-FR" dirty="0"/>
              <a:t>Rayonnement global = flux de chaleur dans le sol + </a:t>
            </a:r>
            <a:r>
              <a:rPr lang="fr-FR" dirty="0" err="1"/>
              <a:t>evapotranspiration</a:t>
            </a:r>
            <a:r>
              <a:rPr lang="fr-FR" dirty="0"/>
              <a:t> + chaleur sensible. </a:t>
            </a:r>
          </a:p>
          <a:p>
            <a:r>
              <a:rPr lang="fr-FR" dirty="0"/>
              <a:t>C’est un paramètre important mais qui peut probablement être traduit via les radiations.</a:t>
            </a:r>
            <a:br>
              <a:rPr lang="fr-FR" dirty="0"/>
            </a:b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222A017-22DF-4AFF-9373-A7127D135FED}"/>
              </a:ext>
            </a:extLst>
          </p:cNvPr>
          <p:cNvSpPr/>
          <p:nvPr/>
        </p:nvSpPr>
        <p:spPr>
          <a:xfrm>
            <a:off x="1296139" y="1429304"/>
            <a:ext cx="186431" cy="1775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D88C79-93C9-436E-9BBF-99A757A703BB}"/>
              </a:ext>
            </a:extLst>
          </p:cNvPr>
          <p:cNvSpPr/>
          <p:nvPr/>
        </p:nvSpPr>
        <p:spPr>
          <a:xfrm>
            <a:off x="1296138" y="1693413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D77CEE8-14E5-47E9-8129-A87E23E4E282}"/>
              </a:ext>
            </a:extLst>
          </p:cNvPr>
          <p:cNvSpPr/>
          <p:nvPr/>
        </p:nvSpPr>
        <p:spPr>
          <a:xfrm>
            <a:off x="1296137" y="1966931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0A2D5C-312B-4881-AFB6-DC308AAF3672}"/>
              </a:ext>
            </a:extLst>
          </p:cNvPr>
          <p:cNvSpPr/>
          <p:nvPr/>
        </p:nvSpPr>
        <p:spPr>
          <a:xfrm>
            <a:off x="1296137" y="2231040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638123-22E6-464B-8698-79292D3F49EE}"/>
              </a:ext>
            </a:extLst>
          </p:cNvPr>
          <p:cNvSpPr/>
          <p:nvPr/>
        </p:nvSpPr>
        <p:spPr>
          <a:xfrm>
            <a:off x="1296137" y="2512643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3AE8383-C533-460C-82A2-67E753C0606D}"/>
              </a:ext>
            </a:extLst>
          </p:cNvPr>
          <p:cNvSpPr/>
          <p:nvPr/>
        </p:nvSpPr>
        <p:spPr>
          <a:xfrm>
            <a:off x="1296137" y="2803655"/>
            <a:ext cx="186431" cy="177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28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CB1514-B455-4E0E-A0CB-539F2DE714C8}"/>
              </a:ext>
            </a:extLst>
          </p:cNvPr>
          <p:cNvSpPr txBox="1"/>
          <p:nvPr/>
        </p:nvSpPr>
        <p:spPr>
          <a:xfrm>
            <a:off x="4697767" y="38174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Biologiques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8745A7-DFE7-4665-BBDE-0F99609B9968}"/>
              </a:ext>
            </a:extLst>
          </p:cNvPr>
          <p:cNvSpPr txBox="1"/>
          <p:nvPr/>
        </p:nvSpPr>
        <p:spPr>
          <a:xfrm>
            <a:off x="1482570" y="1322772"/>
            <a:ext cx="685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Espèce, variété</a:t>
            </a:r>
          </a:p>
          <a:p>
            <a:r>
              <a:rPr lang="fr-FR" dirty="0">
                <a:solidFill>
                  <a:srgbClr val="0070C0"/>
                </a:solidFill>
              </a:rPr>
              <a:t>Résistance aux maladies</a:t>
            </a:r>
          </a:p>
          <a:p>
            <a:r>
              <a:rPr lang="fr-FR" dirty="0">
                <a:solidFill>
                  <a:srgbClr val="0070C0"/>
                </a:solidFill>
              </a:rPr>
              <a:t>Présence de parasites</a:t>
            </a:r>
          </a:p>
          <a:p>
            <a:r>
              <a:rPr lang="fr-FR" dirty="0">
                <a:solidFill>
                  <a:srgbClr val="FF0000"/>
                </a:solidFill>
              </a:rPr>
              <a:t>Mélange de cultures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i="1" dirty="0"/>
              <a:t>Remarque : La résistance aux maladies n’est pas forcément un input nécessaire, il se traduira à travers un plus grand ou non rendement dans les données pour la variété donnée. De même, la présence de parasites </a:t>
            </a:r>
            <a:br>
              <a:rPr lang="fr-FR" dirty="0"/>
            </a:b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A43684-077A-4ED2-97CF-5A28937A19F6}"/>
              </a:ext>
            </a:extLst>
          </p:cNvPr>
          <p:cNvSpPr/>
          <p:nvPr/>
        </p:nvSpPr>
        <p:spPr>
          <a:xfrm>
            <a:off x="1296138" y="1443940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31C456-6150-43AB-AD7B-BDF2095B6452}"/>
              </a:ext>
            </a:extLst>
          </p:cNvPr>
          <p:cNvSpPr/>
          <p:nvPr/>
        </p:nvSpPr>
        <p:spPr>
          <a:xfrm>
            <a:off x="1296137" y="2242328"/>
            <a:ext cx="186431" cy="1775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650CE9D-CC6B-4B46-9156-E8020E50372E}"/>
              </a:ext>
            </a:extLst>
          </p:cNvPr>
          <p:cNvSpPr/>
          <p:nvPr/>
        </p:nvSpPr>
        <p:spPr>
          <a:xfrm>
            <a:off x="1296139" y="1720578"/>
            <a:ext cx="186431" cy="177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F7C4C8-5122-4484-9B6E-7A94E078124D}"/>
              </a:ext>
            </a:extLst>
          </p:cNvPr>
          <p:cNvSpPr/>
          <p:nvPr/>
        </p:nvSpPr>
        <p:spPr>
          <a:xfrm>
            <a:off x="1296137" y="1965690"/>
            <a:ext cx="186431" cy="177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8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CB1514-B455-4E0E-A0CB-539F2DE714C8}"/>
              </a:ext>
            </a:extLst>
          </p:cNvPr>
          <p:cNvSpPr txBox="1"/>
          <p:nvPr/>
        </p:nvSpPr>
        <p:spPr>
          <a:xfrm>
            <a:off x="4697767" y="38174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Itinéraire technique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8745A7-DFE7-4665-BBDE-0F99609B9968}"/>
              </a:ext>
            </a:extLst>
          </p:cNvPr>
          <p:cNvSpPr txBox="1"/>
          <p:nvPr/>
        </p:nvSpPr>
        <p:spPr>
          <a:xfrm>
            <a:off x="1482570" y="1322772"/>
            <a:ext cx="6853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Epandage</a:t>
            </a:r>
            <a:r>
              <a:rPr lang="fr-FR" dirty="0"/>
              <a:t> (utilisation de pesticides)</a:t>
            </a:r>
          </a:p>
          <a:p>
            <a:r>
              <a:rPr lang="fr-FR" dirty="0">
                <a:solidFill>
                  <a:srgbClr val="92D050"/>
                </a:solidFill>
              </a:rPr>
              <a:t>Fertilisation </a:t>
            </a:r>
            <a:r>
              <a:rPr lang="fr-FR" dirty="0"/>
              <a:t>(par exemple mettre du fumier)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Drainage</a:t>
            </a:r>
            <a:r>
              <a:rPr lang="fr-FR" dirty="0"/>
              <a:t> (Aération du sol pour favoriser l’écoulement)</a:t>
            </a:r>
          </a:p>
          <a:p>
            <a:r>
              <a:rPr lang="fr-FR" dirty="0">
                <a:solidFill>
                  <a:srgbClr val="FF0000"/>
                </a:solidFill>
              </a:rPr>
              <a:t>Fréquence d’irrigation</a:t>
            </a:r>
          </a:p>
          <a:p>
            <a:r>
              <a:rPr lang="fr-FR" dirty="0">
                <a:solidFill>
                  <a:srgbClr val="92D050"/>
                </a:solidFill>
              </a:rPr>
              <a:t>Types de machines utilisées</a:t>
            </a:r>
          </a:p>
          <a:p>
            <a:r>
              <a:rPr lang="fr-FR" dirty="0">
                <a:solidFill>
                  <a:srgbClr val="92D050"/>
                </a:solidFill>
              </a:rPr>
              <a:t>Ecart de temps entre les différentes étapes de l’itinéraire technique</a:t>
            </a:r>
          </a:p>
          <a:p>
            <a:r>
              <a:rPr lang="fr-FR" dirty="0">
                <a:solidFill>
                  <a:srgbClr val="92D050"/>
                </a:solidFill>
              </a:rPr>
              <a:t>Cultures précédentes : typiquement, une plantation hivernale de légumineux permet d’apporter 75% de l’azote présent dans le sol au début de la deuxième.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8493839-8759-4560-AC10-12F5C6046F7A}"/>
              </a:ext>
            </a:extLst>
          </p:cNvPr>
          <p:cNvSpPr/>
          <p:nvPr/>
        </p:nvSpPr>
        <p:spPr>
          <a:xfrm>
            <a:off x="1296139" y="1420427"/>
            <a:ext cx="186431" cy="1775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0FFB37C-6096-42C8-831D-77F4A65B7B4A}"/>
              </a:ext>
            </a:extLst>
          </p:cNvPr>
          <p:cNvSpPr/>
          <p:nvPr/>
        </p:nvSpPr>
        <p:spPr>
          <a:xfrm>
            <a:off x="1296138" y="1684536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C1E125-10BB-4DE3-8972-9B4583330723}"/>
              </a:ext>
            </a:extLst>
          </p:cNvPr>
          <p:cNvSpPr/>
          <p:nvPr/>
        </p:nvSpPr>
        <p:spPr>
          <a:xfrm>
            <a:off x="1296137" y="1958054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DED2BE-AA63-444E-962B-FFB5E1615A3B}"/>
              </a:ext>
            </a:extLst>
          </p:cNvPr>
          <p:cNvSpPr/>
          <p:nvPr/>
        </p:nvSpPr>
        <p:spPr>
          <a:xfrm>
            <a:off x="1296137" y="2222163"/>
            <a:ext cx="186431" cy="1775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0D0051-F752-4D24-822A-ABAFED293C1A}"/>
              </a:ext>
            </a:extLst>
          </p:cNvPr>
          <p:cNvSpPr/>
          <p:nvPr/>
        </p:nvSpPr>
        <p:spPr>
          <a:xfrm>
            <a:off x="1296137" y="2503766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1F4D9E-A0E4-4105-8E8A-BFE78AE1BA16}"/>
              </a:ext>
            </a:extLst>
          </p:cNvPr>
          <p:cNvSpPr/>
          <p:nvPr/>
        </p:nvSpPr>
        <p:spPr>
          <a:xfrm>
            <a:off x="1296137" y="2794778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7A932ED-3F9B-415B-AC0C-597B024D0B43}"/>
              </a:ext>
            </a:extLst>
          </p:cNvPr>
          <p:cNvSpPr/>
          <p:nvPr/>
        </p:nvSpPr>
        <p:spPr>
          <a:xfrm>
            <a:off x="1296137" y="3085790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66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CB1514-B455-4E0E-A0CB-539F2DE714C8}"/>
              </a:ext>
            </a:extLst>
          </p:cNvPr>
          <p:cNvSpPr txBox="1"/>
          <p:nvPr/>
        </p:nvSpPr>
        <p:spPr>
          <a:xfrm>
            <a:off x="4697767" y="38174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liées au sol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8745A7-DFE7-4665-BBDE-0F99609B9968}"/>
              </a:ext>
            </a:extLst>
          </p:cNvPr>
          <p:cNvSpPr txBox="1"/>
          <p:nvPr/>
        </p:nvSpPr>
        <p:spPr>
          <a:xfrm>
            <a:off x="1482570" y="1322772"/>
            <a:ext cx="6853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Présence d’ions </a:t>
            </a:r>
            <a:r>
              <a:rPr lang="fr-FR" dirty="0"/>
              <a:t>(cycles de fermeture (</a:t>
            </a:r>
            <a:r>
              <a:rPr lang="fr-FR" dirty="0" err="1"/>
              <a:t>K,N,C,Ca,P,Mg</a:t>
            </a:r>
            <a:r>
              <a:rPr lang="fr-FR" dirty="0"/>
              <a:t>))</a:t>
            </a:r>
          </a:p>
          <a:p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Humidité</a:t>
            </a:r>
          </a:p>
          <a:p>
            <a:r>
              <a:rPr lang="fr-FR" dirty="0">
                <a:solidFill>
                  <a:srgbClr val="0070C0"/>
                </a:solidFill>
              </a:rPr>
              <a:t>Ruissèlement</a:t>
            </a:r>
            <a:br>
              <a:rPr lang="fr-FR" dirty="0"/>
            </a:br>
            <a:r>
              <a:rPr lang="fr-FR" dirty="0">
                <a:solidFill>
                  <a:srgbClr val="FFC000"/>
                </a:solidFill>
              </a:rPr>
              <a:t>Présence de nappes phréatiques</a:t>
            </a:r>
          </a:p>
          <a:p>
            <a:r>
              <a:rPr lang="fr-FR" dirty="0">
                <a:solidFill>
                  <a:srgbClr val="FFC000"/>
                </a:solidFill>
              </a:rPr>
              <a:t>Drainage</a:t>
            </a:r>
            <a:r>
              <a:rPr lang="fr-FR" dirty="0"/>
              <a:t> (retirement des minéraux, régulation de l’humidité du sol)</a:t>
            </a:r>
            <a:br>
              <a:rPr lang="fr-FR" dirty="0"/>
            </a:b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56AD02-8065-4470-B763-5E3BD4F04C24}"/>
              </a:ext>
            </a:extLst>
          </p:cNvPr>
          <p:cNvSpPr/>
          <p:nvPr/>
        </p:nvSpPr>
        <p:spPr>
          <a:xfrm>
            <a:off x="1296139" y="1420427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7458E01-7B36-41D0-9076-7C7315EB0E24}"/>
              </a:ext>
            </a:extLst>
          </p:cNvPr>
          <p:cNvSpPr/>
          <p:nvPr/>
        </p:nvSpPr>
        <p:spPr>
          <a:xfrm>
            <a:off x="1296138" y="1684536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DDCFBAD-7425-48D2-9D0F-09BF1F196BD6}"/>
              </a:ext>
            </a:extLst>
          </p:cNvPr>
          <p:cNvSpPr/>
          <p:nvPr/>
        </p:nvSpPr>
        <p:spPr>
          <a:xfrm>
            <a:off x="1296137" y="1958054"/>
            <a:ext cx="186431" cy="177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AA82D5D-A170-4ACA-B6F7-BD039727D104}"/>
              </a:ext>
            </a:extLst>
          </p:cNvPr>
          <p:cNvSpPr/>
          <p:nvPr/>
        </p:nvSpPr>
        <p:spPr>
          <a:xfrm>
            <a:off x="1296137" y="2222163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BA8E9A0-7C61-4931-A3C8-EB1B92792F2F}"/>
              </a:ext>
            </a:extLst>
          </p:cNvPr>
          <p:cNvSpPr/>
          <p:nvPr/>
        </p:nvSpPr>
        <p:spPr>
          <a:xfrm>
            <a:off x="1296137" y="2503766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884175-052C-4946-BEFE-48A3F4951264}"/>
              </a:ext>
            </a:extLst>
          </p:cNvPr>
          <p:cNvSpPr txBox="1"/>
          <p:nvPr/>
        </p:nvSpPr>
        <p:spPr>
          <a:xfrm>
            <a:off x="852256" y="3986074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Légende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420D25-9648-4418-995F-7710E1F19ADB}"/>
              </a:ext>
            </a:extLst>
          </p:cNvPr>
          <p:cNvSpPr/>
          <p:nvPr/>
        </p:nvSpPr>
        <p:spPr>
          <a:xfrm>
            <a:off x="1012052" y="4450308"/>
            <a:ext cx="186431" cy="1775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1109506-B90B-4C29-AF03-2C39451615B6}"/>
              </a:ext>
            </a:extLst>
          </p:cNvPr>
          <p:cNvSpPr/>
          <p:nvPr/>
        </p:nvSpPr>
        <p:spPr>
          <a:xfrm>
            <a:off x="1012052" y="5249982"/>
            <a:ext cx="186431" cy="1775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73F5209-3812-4E43-930A-EE076AFE0621}"/>
              </a:ext>
            </a:extLst>
          </p:cNvPr>
          <p:cNvSpPr/>
          <p:nvPr/>
        </p:nvSpPr>
        <p:spPr>
          <a:xfrm>
            <a:off x="1012052" y="4718235"/>
            <a:ext cx="186431" cy="177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25D56F2-98CD-481A-8875-898760D714FE}"/>
              </a:ext>
            </a:extLst>
          </p:cNvPr>
          <p:cNvSpPr/>
          <p:nvPr/>
        </p:nvSpPr>
        <p:spPr>
          <a:xfrm>
            <a:off x="1012052" y="4984969"/>
            <a:ext cx="186431" cy="17755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660731-B4F1-47D9-AB38-AF8E7258B2A1}"/>
              </a:ext>
            </a:extLst>
          </p:cNvPr>
          <p:cNvSpPr txBox="1"/>
          <p:nvPr/>
        </p:nvSpPr>
        <p:spPr>
          <a:xfrm>
            <a:off x="1198483" y="4346602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 que l’on a déjà où présentes dans la base de données </a:t>
            </a:r>
            <a:r>
              <a:rPr lang="fr-FR" dirty="0" err="1"/>
              <a:t>Aster-ix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82C61A-E96A-4A6D-B1DC-846F0ADBB6FE}"/>
              </a:ext>
            </a:extLst>
          </p:cNvPr>
          <p:cNvSpPr txBox="1"/>
          <p:nvPr/>
        </p:nvSpPr>
        <p:spPr>
          <a:xfrm>
            <a:off x="1198483" y="4612441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que l’on pense pouvoir trouver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87EE65-4466-4234-A8E8-368EFC138636}"/>
              </a:ext>
            </a:extLst>
          </p:cNvPr>
          <p:cNvSpPr txBox="1"/>
          <p:nvPr/>
        </p:nvSpPr>
        <p:spPr>
          <a:xfrm>
            <a:off x="1198483" y="4870459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que l’on ne pense pas trouver mais dont on peut se passer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F1F451-A7BE-4A94-B24F-6A767615706A}"/>
              </a:ext>
            </a:extLst>
          </p:cNvPr>
          <p:cNvSpPr txBox="1"/>
          <p:nvPr/>
        </p:nvSpPr>
        <p:spPr>
          <a:xfrm>
            <a:off x="1198483" y="5162522"/>
            <a:ext cx="68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que l’on ne pense pas pouvoir trouver</a:t>
            </a:r>
          </a:p>
        </p:txBody>
      </p:sp>
    </p:spTree>
    <p:extLst>
      <p:ext uri="{BB962C8B-B14F-4D97-AF65-F5344CB8AC3E}">
        <p14:creationId xmlns:p14="http://schemas.microsoft.com/office/powerpoint/2010/main" val="1067289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259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Richard</dc:creator>
  <cp:lastModifiedBy>Michel Richard</cp:lastModifiedBy>
  <cp:revision>6</cp:revision>
  <dcterms:created xsi:type="dcterms:W3CDTF">2019-01-08T21:40:32Z</dcterms:created>
  <dcterms:modified xsi:type="dcterms:W3CDTF">2019-01-09T19:02:01Z</dcterms:modified>
</cp:coreProperties>
</file>