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70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9" r:id="rId15"/>
    <p:sldId id="267" r:id="rId16"/>
    <p:sldId id="26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D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FA98E-DCBA-4DE4-B629-1233D28DD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618074-23BA-4E98-B800-FE46B17B3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CC16FB-FF0C-43C6-A470-FC09B632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89FA-3035-4D41-8FBB-4BE1C1E33E50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3FC33-3332-4C07-B4E6-41DEE74B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08A0EF-D650-4DCE-B8E8-3D498502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8416-D77A-4691-A837-67A6B6801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67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41B1B-D251-4A32-839A-AE9DFEC0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7240A5-7979-4FCA-A435-9C9538355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7187CA-A56D-4B7D-9A72-1A40753A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89FA-3035-4D41-8FBB-4BE1C1E33E50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41F5C5-2D4D-410E-B195-6D81F900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AE0BFB-B44E-4813-88AD-3DC77FE8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8416-D77A-4691-A837-67A6B6801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28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E71520-0DFF-4625-B1B9-5DD036BEA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B04D93-7B03-4CEA-9F45-94FDB2C6F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86DB87-D9C6-4D1C-B1FD-2A9219E1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89FA-3035-4D41-8FBB-4BE1C1E33E50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DDD6A6-102E-49CF-8AC9-5F895D0C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FDE3B5-674E-4B55-A85B-2E4FE668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8416-D77A-4691-A837-67A6B6801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46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E80E5-57C8-4C1F-B23E-B6C2DAE3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7E9894-0187-4876-B180-FBEAC3D2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1058BA-3951-497E-B6E7-16BFECC8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89FA-3035-4D41-8FBB-4BE1C1E33E50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78B02-C2A1-4C15-97D1-615C4097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1A98F2-5094-4336-93AF-87BD66D1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8416-D77A-4691-A837-67A6B6801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5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63BF4-E38F-45D1-AD91-3A4156F1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39D8CC-12B8-4F1F-A4B2-A5500720A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E83E22-2BAA-4AA2-AFC1-06BC6485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89FA-3035-4D41-8FBB-4BE1C1E33E50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A265F1-6559-47B1-B060-0F42227E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3E6C9F-472D-4B79-9082-85E1EFF2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8416-D77A-4691-A837-67A6B6801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96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3F225-688E-4613-93DC-6C605091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50EE82-642D-407A-AF6C-1E79081FE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2F35A7-4011-46AD-85A1-5EC347236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E52FA2-284A-43B4-AC8B-714B1EFF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89FA-3035-4D41-8FBB-4BE1C1E33E50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E79C09-C599-43F8-AB10-9140674B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AD0DE7-12A5-4A95-B51E-6A0199B4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8416-D77A-4691-A837-67A6B6801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04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CD679E-E17B-460B-B451-9341F996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5603EA-D8AA-4D59-9A6F-DC951A362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5CDE9D-1C99-4E4B-A033-DBD4CA937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716F3E-43C6-489B-9312-953CCBA76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DCA590-AA93-4C79-93C1-55BBB0E38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005061-D897-465E-A309-BCA0D29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89FA-3035-4D41-8FBB-4BE1C1E33E50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665931-6752-49C8-8888-35CD68DC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401C1E-E354-4286-B8FC-1F4E6A2B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8416-D77A-4691-A837-67A6B6801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85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23647-01DB-40D7-8CDF-2A6E46A0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DFF199-2E7D-4475-B568-4F08F886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89FA-3035-4D41-8FBB-4BE1C1E33E50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0AAE56-596E-4AF1-9B76-63B6F580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673259-06D6-4696-828F-369C75E3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8416-D77A-4691-A837-67A6B6801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40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FE6558C-0C9B-4910-A592-3638DB29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89FA-3035-4D41-8FBB-4BE1C1E33E50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B0F556-E60C-44E9-B717-F62E8529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E3912A-FE08-4943-954A-ED9D986A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8416-D77A-4691-A837-67A6B6801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47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B02FB-E98A-4604-B6DC-C61F0D12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6B3694-7D67-45D3-94B4-3F3E2C5AD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4940F8-9629-4D5A-AED1-011112DFD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8C3B54-3924-4E81-8C50-461278A2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89FA-3035-4D41-8FBB-4BE1C1E33E50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E69140-70BC-4D63-8A81-2691DFD7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50768B-1994-4DDD-9542-CC2F4114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8416-D77A-4691-A837-67A6B6801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86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542D6-998C-485C-8E9D-925C355B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EC8B8B-217A-4CE0-99EF-8C62E6DF9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119589-AD71-494A-9EDD-192F352F5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F89D8A-62C7-420A-B1C2-EF0B5C03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89FA-3035-4D41-8FBB-4BE1C1E33E50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547747-093F-49BD-825D-B786F11C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DA6CDD-2A11-4A38-8F59-0BB52EBD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8416-D77A-4691-A837-67A6B6801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52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9FC5E0-BDB9-4F73-9A3C-39AADE2A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F597B8-3B24-4C0A-8C0E-BF366D81A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B8AD6-A986-4324-A05D-B5C63CFA5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689FA-3035-4D41-8FBB-4BE1C1E33E50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736617-F6D5-42EC-A3DE-6B999D6A7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E8779F-3F90-443B-B468-D59250A87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8416-D77A-4691-A837-67A6B6801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96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11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slide" Target="slide12.xml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9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CC61A7-3335-487E-945B-62BB6B8CE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fr-FR" sz="3800" dirty="0"/>
              <a:t>Prévision des rendements : fonctionnement interne et intégration à la </a:t>
            </a:r>
            <a:r>
              <a:rPr lang="fr-FR" sz="3800" dirty="0" err="1"/>
              <a:t>WebApp</a:t>
            </a:r>
            <a:r>
              <a:rPr lang="fr-FR" sz="3800" dirty="0"/>
              <a:t> </a:t>
            </a:r>
            <a:r>
              <a:rPr lang="fr-FR" sz="3800" dirty="0" err="1"/>
              <a:t>Moovea</a:t>
            </a:r>
            <a:r>
              <a:rPr lang="fr-FR" sz="3800" dirty="0"/>
              <a:t>	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358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FC7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3DF3BCE-C058-4560-BCF6-7A1E6001D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8" r="14233" b="-1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99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8C15F418-99BE-4E70-940E-60ECD672E11F}"/>
              </a:ext>
            </a:extLst>
          </p:cNvPr>
          <p:cNvGrpSpPr/>
          <p:nvPr/>
        </p:nvGrpSpPr>
        <p:grpSpPr>
          <a:xfrm>
            <a:off x="876841" y="714868"/>
            <a:ext cx="2173551" cy="449230"/>
            <a:chOff x="853734" y="1157628"/>
            <a:chExt cx="2173551" cy="449230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A267859B-79FC-40E5-841A-8257F7D3F684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Mes parcelles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8867C36-345D-4A40-BB7D-AF3CCF58E572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4E6EFACF-74EC-4ACF-A5E2-042BB297E115}"/>
              </a:ext>
            </a:extLst>
          </p:cNvPr>
          <p:cNvGrpSpPr/>
          <p:nvPr/>
        </p:nvGrpSpPr>
        <p:grpSpPr>
          <a:xfrm>
            <a:off x="876841" y="2261130"/>
            <a:ext cx="2253451" cy="449230"/>
            <a:chOff x="853734" y="1157628"/>
            <a:chExt cx="2253451" cy="449230"/>
          </a:xfrm>
        </p:grpSpPr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0E47FA6A-6E48-44BD-AED1-43180E9D4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483BE1C5-20B9-40E7-AE57-980416CBD726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Machines</a:t>
              </a:r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067EE9C-1B96-4EF3-8947-0A2A92DAA279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7BDA619E-4967-4BEE-8D41-AA9024BF306A}"/>
              </a:ext>
            </a:extLst>
          </p:cNvPr>
          <p:cNvGrpSpPr/>
          <p:nvPr/>
        </p:nvGrpSpPr>
        <p:grpSpPr>
          <a:xfrm>
            <a:off x="867963" y="2756707"/>
            <a:ext cx="2253451" cy="449230"/>
            <a:chOff x="853734" y="1157628"/>
            <a:chExt cx="2253451" cy="4492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17B790D7-66D9-47E4-9B93-C149D7A9D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52D5578E-9692-4605-8759-AB2BFD3A67C5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Planning</a:t>
              </a:r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7F95C31-AFD5-4271-8CCE-3723F47D6120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4EF2557-444F-442B-BECF-763A5699B579}"/>
              </a:ext>
            </a:extLst>
          </p:cNvPr>
          <p:cNvGrpSpPr/>
          <p:nvPr/>
        </p:nvGrpSpPr>
        <p:grpSpPr>
          <a:xfrm>
            <a:off x="876841" y="3252284"/>
            <a:ext cx="2253451" cy="449230"/>
            <a:chOff x="853734" y="1157628"/>
            <a:chExt cx="2253451" cy="449230"/>
          </a:xfrm>
        </p:grpSpPr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115622EB-2FCE-45DA-B725-36D42FF41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5CEBB157-E3EF-4F63-B4BB-C4A1B955FDD4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Stratégie</a:t>
              </a:r>
            </a:p>
          </p:txBody>
        </p: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B0ADA35A-8F00-45FB-AD2B-D777539CBAC5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C99374DD-DDB4-4769-A571-C6B26A3C0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" t="26498" r="81964" b="59264"/>
          <a:stretch/>
        </p:blipFill>
        <p:spPr>
          <a:xfrm>
            <a:off x="967230" y="1225984"/>
            <a:ext cx="2054917" cy="97640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EA6B283-7D72-4FF9-8D15-7476E8680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7" t="21449" r="81900" b="74068"/>
          <a:stretch/>
        </p:blipFill>
        <p:spPr>
          <a:xfrm>
            <a:off x="2804109" y="762610"/>
            <a:ext cx="294198" cy="307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93B9BE-7A13-4C1E-B82D-A32F60C1552F}"/>
              </a:ext>
            </a:extLst>
          </p:cNvPr>
          <p:cNvSpPr/>
          <p:nvPr/>
        </p:nvSpPr>
        <p:spPr>
          <a:xfrm>
            <a:off x="1060230" y="1282294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Alertes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CC4172-E4B9-41C2-B0A0-6A9FF1E49BEB}"/>
              </a:ext>
            </a:extLst>
          </p:cNvPr>
          <p:cNvSpPr/>
          <p:nvPr/>
        </p:nvSpPr>
        <p:spPr>
          <a:xfrm>
            <a:off x="1051352" y="1610604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Historique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74FA1273-E89B-46EF-AD97-0E687346E740}"/>
              </a:ext>
            </a:extLst>
          </p:cNvPr>
          <p:cNvSpPr/>
          <p:nvPr/>
        </p:nvSpPr>
        <p:spPr>
          <a:xfrm>
            <a:off x="991294" y="1876568"/>
            <a:ext cx="1989034" cy="2347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75F806-4C4F-48D1-A8A3-CFDD9069357C}"/>
              </a:ext>
            </a:extLst>
          </p:cNvPr>
          <p:cNvSpPr/>
          <p:nvPr/>
        </p:nvSpPr>
        <p:spPr>
          <a:xfrm>
            <a:off x="1051351" y="1917501"/>
            <a:ext cx="1804947" cy="164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/>
                </a:solidFill>
              </a:rPr>
              <a:t>Prédictions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F4E311-A7D5-4A4C-AAC8-85576F87323B}"/>
              </a:ext>
            </a:extLst>
          </p:cNvPr>
          <p:cNvSpPr txBox="1"/>
          <p:nvPr/>
        </p:nvSpPr>
        <p:spPr>
          <a:xfrm>
            <a:off x="3374992" y="1241272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3D3CB"/>
                </a:solidFill>
              </a:rPr>
              <a:t>Parcelle 1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5E54BB3-9071-41D5-B276-610266F030C1}"/>
              </a:ext>
            </a:extLst>
          </p:cNvPr>
          <p:cNvCxnSpPr>
            <a:cxnSpLocks/>
          </p:cNvCxnSpPr>
          <p:nvPr/>
        </p:nvCxnSpPr>
        <p:spPr>
          <a:xfrm>
            <a:off x="3442885" y="2071489"/>
            <a:ext cx="26531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32548D0-71D5-4388-8253-3EC92F457AB3}"/>
              </a:ext>
            </a:extLst>
          </p:cNvPr>
          <p:cNvSpPr txBox="1"/>
          <p:nvPr/>
        </p:nvSpPr>
        <p:spPr>
          <a:xfrm>
            <a:off x="3577613" y="1507431"/>
            <a:ext cx="222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8 route de Flandre, Les Herbiers</a:t>
            </a:r>
            <a:endParaRPr lang="fr-FR" dirty="0">
              <a:solidFill>
                <a:srgbClr val="93D3CB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221540D-C0F1-45AF-B317-32417CE5624F}"/>
              </a:ext>
            </a:extLst>
          </p:cNvPr>
          <p:cNvSpPr txBox="1"/>
          <p:nvPr/>
        </p:nvSpPr>
        <p:spPr>
          <a:xfrm>
            <a:off x="3618834" y="1728889"/>
            <a:ext cx="235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150 ha</a:t>
            </a:r>
            <a:endParaRPr lang="fr-FR" dirty="0">
              <a:solidFill>
                <a:srgbClr val="93D3CB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A64499-C2D4-4DFD-871B-FE5A53CBE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31" y="1557151"/>
            <a:ext cx="177561" cy="1775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8B2935F-54CC-459D-8627-F5E7A87F4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5" y="1775581"/>
            <a:ext cx="177561" cy="177561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50F27203-1F5B-42C1-99FD-4E50DD8F8B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848" t="29547" r="52822" b="65692"/>
          <a:stretch/>
        </p:blipFill>
        <p:spPr>
          <a:xfrm>
            <a:off x="5765047" y="2104387"/>
            <a:ext cx="284085" cy="326517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EF1BB294-457C-4F4E-8EC1-53ECCDF8DF6A}"/>
              </a:ext>
            </a:extLst>
          </p:cNvPr>
          <p:cNvSpPr txBox="1"/>
          <p:nvPr/>
        </p:nvSpPr>
        <p:spPr>
          <a:xfrm>
            <a:off x="3363548" y="2076464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3D3CB"/>
                </a:solidFill>
              </a:rPr>
              <a:t>Parcelle 2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F0E0556-88ED-40D0-BD9A-F751DEBA1E72}"/>
              </a:ext>
            </a:extLst>
          </p:cNvPr>
          <p:cNvCxnSpPr>
            <a:cxnSpLocks/>
          </p:cNvCxnSpPr>
          <p:nvPr/>
        </p:nvCxnSpPr>
        <p:spPr>
          <a:xfrm>
            <a:off x="3442886" y="2897306"/>
            <a:ext cx="266455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83E7065A-9169-47C2-B469-A36DD8E077FB}"/>
              </a:ext>
            </a:extLst>
          </p:cNvPr>
          <p:cNvSpPr txBox="1"/>
          <p:nvPr/>
        </p:nvSpPr>
        <p:spPr>
          <a:xfrm>
            <a:off x="3577613" y="2333248"/>
            <a:ext cx="252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10 route de la Poste , Les Herbiers</a:t>
            </a:r>
            <a:endParaRPr lang="fr-FR" dirty="0">
              <a:solidFill>
                <a:srgbClr val="93D3CB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FE4924E-1380-43B4-9B8E-CB422CB79E18}"/>
              </a:ext>
            </a:extLst>
          </p:cNvPr>
          <p:cNvSpPr txBox="1"/>
          <p:nvPr/>
        </p:nvSpPr>
        <p:spPr>
          <a:xfrm>
            <a:off x="3618835" y="2554706"/>
            <a:ext cx="235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137 ha</a:t>
            </a:r>
            <a:endParaRPr lang="fr-FR" dirty="0">
              <a:solidFill>
                <a:srgbClr val="93D3CB"/>
              </a:solidFill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BA3C83F5-6777-4BB1-9D4A-97D1CCC12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32" y="2382968"/>
            <a:ext cx="177561" cy="177561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38C48FEA-4D34-46F5-8669-0ADCF79F3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6" y="2601398"/>
            <a:ext cx="177561" cy="1775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3BA84ED-0D4F-479D-9EAA-A01BABB085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17" y="1308409"/>
            <a:ext cx="244017" cy="244017"/>
          </a:xfrm>
          <a:prstGeom prst="rect">
            <a:avLst/>
          </a:prstGeom>
        </p:spPr>
      </p:pic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5FB6DB1-077F-4380-AC70-7B2C2E83AA79}"/>
              </a:ext>
            </a:extLst>
          </p:cNvPr>
          <p:cNvSpPr/>
          <p:nvPr/>
        </p:nvSpPr>
        <p:spPr>
          <a:xfrm>
            <a:off x="6481511" y="345166"/>
            <a:ext cx="5160397" cy="589986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4904607-E9AE-4643-97EC-794E379082A3}"/>
              </a:ext>
            </a:extLst>
          </p:cNvPr>
          <p:cNvSpPr/>
          <p:nvPr/>
        </p:nvSpPr>
        <p:spPr>
          <a:xfrm>
            <a:off x="6855172" y="1408170"/>
            <a:ext cx="2449001" cy="3207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 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5AEADA04-061C-44AB-92BA-0C90419FA1A8}"/>
              </a:ext>
            </a:extLst>
          </p:cNvPr>
          <p:cNvSpPr/>
          <p:nvPr/>
        </p:nvSpPr>
        <p:spPr>
          <a:xfrm>
            <a:off x="6854195" y="959350"/>
            <a:ext cx="2449001" cy="320719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Blé variété 1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933105C-8031-4040-8335-623C3D57DCC1}"/>
              </a:ext>
            </a:extLst>
          </p:cNvPr>
          <p:cNvSpPr/>
          <p:nvPr/>
        </p:nvSpPr>
        <p:spPr>
          <a:xfrm>
            <a:off x="6897949" y="2490417"/>
            <a:ext cx="2449001" cy="320719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Date de labour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87AA3823-7529-45F6-B3CD-CD74C9FB5F43}"/>
              </a:ext>
            </a:extLst>
          </p:cNvPr>
          <p:cNvSpPr/>
          <p:nvPr/>
        </p:nvSpPr>
        <p:spPr>
          <a:xfrm>
            <a:off x="6897949" y="2977773"/>
            <a:ext cx="2449001" cy="320719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Prix de vente au kilo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997F4452-13BA-403C-9CB5-EE93A53F9E0F}"/>
              </a:ext>
            </a:extLst>
          </p:cNvPr>
          <p:cNvSpPr/>
          <p:nvPr/>
        </p:nvSpPr>
        <p:spPr>
          <a:xfrm>
            <a:off x="10023249" y="790888"/>
            <a:ext cx="1388735" cy="826353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26A7D5F-5970-44CA-8C64-50C32CFB040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087" t="45100" r="54855" b="36274"/>
          <a:stretch/>
        </p:blipFill>
        <p:spPr>
          <a:xfrm>
            <a:off x="10042282" y="816080"/>
            <a:ext cx="1350667" cy="775968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3BB0A7D2-2E39-4CC8-8B60-32B742275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238" y="870340"/>
            <a:ext cx="177561" cy="177561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A884DF44-956B-4F05-BF3D-793B7B7CBE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408" y="1988906"/>
            <a:ext cx="226631" cy="22663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A9F7849-84E1-4345-9081-753CA8DCE1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01" y="2542006"/>
            <a:ext cx="228095" cy="22809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711AC1E-299A-4783-B033-8D92FF8B92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01" y="3015698"/>
            <a:ext cx="236576" cy="236576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F5D290D-F160-4E2E-993E-2879587C1418}"/>
              </a:ext>
            </a:extLst>
          </p:cNvPr>
          <p:cNvCxnSpPr/>
          <p:nvPr/>
        </p:nvCxnSpPr>
        <p:spPr>
          <a:xfrm>
            <a:off x="6985102" y="1454837"/>
            <a:ext cx="0" cy="2273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C35838A8-1F68-4DE1-A129-41EE0BD804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931" y="1447656"/>
            <a:ext cx="255810" cy="255810"/>
          </a:xfrm>
          <a:prstGeom prst="rect">
            <a:avLst/>
          </a:prstGeom>
        </p:spPr>
      </p:pic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391010A-0BF6-45CE-91F7-4442D1564683}"/>
              </a:ext>
            </a:extLst>
          </p:cNvPr>
          <p:cNvCxnSpPr/>
          <p:nvPr/>
        </p:nvCxnSpPr>
        <p:spPr>
          <a:xfrm>
            <a:off x="7085609" y="1768855"/>
            <a:ext cx="0" cy="580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hlinkClick r:id="rId13" action="ppaction://hlinksldjump"/>
            <a:extLst>
              <a:ext uri="{FF2B5EF4-FFF2-40B4-BE49-F238E27FC236}">
                <a16:creationId xmlns:a16="http://schemas.microsoft.com/office/drawing/2014/main" id="{7340F554-609D-4DF8-BA12-308E5341AF8A}"/>
              </a:ext>
            </a:extLst>
          </p:cNvPr>
          <p:cNvSpPr/>
          <p:nvPr/>
        </p:nvSpPr>
        <p:spPr>
          <a:xfrm>
            <a:off x="7138884" y="1771638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Suggestion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CC5476D1-7B6F-4A7D-962D-7512983253FD}"/>
              </a:ext>
            </a:extLst>
          </p:cNvPr>
          <p:cNvCxnSpPr>
            <a:cxnSpLocks/>
          </p:cNvCxnSpPr>
          <p:nvPr/>
        </p:nvCxnSpPr>
        <p:spPr>
          <a:xfrm>
            <a:off x="7138884" y="1987342"/>
            <a:ext cx="15190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2D71015-D724-4A3E-9EDC-81381E3356E8}"/>
              </a:ext>
            </a:extLst>
          </p:cNvPr>
          <p:cNvSpPr/>
          <p:nvPr/>
        </p:nvSpPr>
        <p:spPr>
          <a:xfrm>
            <a:off x="7134268" y="2028700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Pesticide A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894ED1-D49C-4B26-9486-B46B0335591C}"/>
              </a:ext>
            </a:extLst>
          </p:cNvPr>
          <p:cNvSpPr/>
          <p:nvPr/>
        </p:nvSpPr>
        <p:spPr>
          <a:xfrm>
            <a:off x="7130536" y="2241575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Pesticide B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C15BC9D-3206-4A1B-84C1-DEE0844B9223}"/>
              </a:ext>
            </a:extLst>
          </p:cNvPr>
          <p:cNvCxnSpPr>
            <a:cxnSpLocks/>
          </p:cNvCxnSpPr>
          <p:nvPr/>
        </p:nvCxnSpPr>
        <p:spPr>
          <a:xfrm>
            <a:off x="7138884" y="2222678"/>
            <a:ext cx="15190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72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8C15F418-99BE-4E70-940E-60ECD672E11F}"/>
              </a:ext>
            </a:extLst>
          </p:cNvPr>
          <p:cNvGrpSpPr/>
          <p:nvPr/>
        </p:nvGrpSpPr>
        <p:grpSpPr>
          <a:xfrm>
            <a:off x="876841" y="714868"/>
            <a:ext cx="2173551" cy="449230"/>
            <a:chOff x="853734" y="1157628"/>
            <a:chExt cx="2173551" cy="449230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A267859B-79FC-40E5-841A-8257F7D3F684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Mes parcelles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8867C36-345D-4A40-BB7D-AF3CCF58E572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4E6EFACF-74EC-4ACF-A5E2-042BB297E115}"/>
              </a:ext>
            </a:extLst>
          </p:cNvPr>
          <p:cNvGrpSpPr/>
          <p:nvPr/>
        </p:nvGrpSpPr>
        <p:grpSpPr>
          <a:xfrm>
            <a:off x="876841" y="2261130"/>
            <a:ext cx="2253451" cy="449230"/>
            <a:chOff x="853734" y="1157628"/>
            <a:chExt cx="2253451" cy="449230"/>
          </a:xfrm>
        </p:grpSpPr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0E47FA6A-6E48-44BD-AED1-43180E9D4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483BE1C5-20B9-40E7-AE57-980416CBD726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Machines</a:t>
              </a:r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067EE9C-1B96-4EF3-8947-0A2A92DAA279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7BDA619E-4967-4BEE-8D41-AA9024BF306A}"/>
              </a:ext>
            </a:extLst>
          </p:cNvPr>
          <p:cNvGrpSpPr/>
          <p:nvPr/>
        </p:nvGrpSpPr>
        <p:grpSpPr>
          <a:xfrm>
            <a:off x="867963" y="2756707"/>
            <a:ext cx="2253451" cy="449230"/>
            <a:chOff x="853734" y="1157628"/>
            <a:chExt cx="2253451" cy="4492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17B790D7-66D9-47E4-9B93-C149D7A9D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52D5578E-9692-4605-8759-AB2BFD3A67C5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Planning</a:t>
              </a:r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7F95C31-AFD5-4271-8CCE-3723F47D6120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4EF2557-444F-442B-BECF-763A5699B579}"/>
              </a:ext>
            </a:extLst>
          </p:cNvPr>
          <p:cNvGrpSpPr/>
          <p:nvPr/>
        </p:nvGrpSpPr>
        <p:grpSpPr>
          <a:xfrm>
            <a:off x="876841" y="3252284"/>
            <a:ext cx="2253451" cy="449230"/>
            <a:chOff x="853734" y="1157628"/>
            <a:chExt cx="2253451" cy="449230"/>
          </a:xfrm>
        </p:grpSpPr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115622EB-2FCE-45DA-B725-36D42FF41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5CEBB157-E3EF-4F63-B4BB-C4A1B955FDD4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Stratégie</a:t>
              </a:r>
            </a:p>
          </p:txBody>
        </p: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B0ADA35A-8F00-45FB-AD2B-D777539CBAC5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C99374DD-DDB4-4769-A571-C6B26A3C0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" t="26498" r="81964" b="59264"/>
          <a:stretch/>
        </p:blipFill>
        <p:spPr>
          <a:xfrm>
            <a:off x="967230" y="1225984"/>
            <a:ext cx="2054917" cy="97640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EA6B283-7D72-4FF9-8D15-7476E8680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7" t="21449" r="81900" b="74068"/>
          <a:stretch/>
        </p:blipFill>
        <p:spPr>
          <a:xfrm>
            <a:off x="2804109" y="762610"/>
            <a:ext cx="294198" cy="307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93B9BE-7A13-4C1E-B82D-A32F60C1552F}"/>
              </a:ext>
            </a:extLst>
          </p:cNvPr>
          <p:cNvSpPr/>
          <p:nvPr/>
        </p:nvSpPr>
        <p:spPr>
          <a:xfrm>
            <a:off x="1060230" y="1282294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Alertes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CC4172-E4B9-41C2-B0A0-6A9FF1E49BEB}"/>
              </a:ext>
            </a:extLst>
          </p:cNvPr>
          <p:cNvSpPr/>
          <p:nvPr/>
        </p:nvSpPr>
        <p:spPr>
          <a:xfrm>
            <a:off x="1051352" y="1610604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Historique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74FA1273-E89B-46EF-AD97-0E687346E740}"/>
              </a:ext>
            </a:extLst>
          </p:cNvPr>
          <p:cNvSpPr/>
          <p:nvPr/>
        </p:nvSpPr>
        <p:spPr>
          <a:xfrm>
            <a:off x="991294" y="1876568"/>
            <a:ext cx="1989034" cy="2347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75F806-4C4F-48D1-A8A3-CFDD9069357C}"/>
              </a:ext>
            </a:extLst>
          </p:cNvPr>
          <p:cNvSpPr/>
          <p:nvPr/>
        </p:nvSpPr>
        <p:spPr>
          <a:xfrm>
            <a:off x="1051351" y="1917501"/>
            <a:ext cx="1804947" cy="164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/>
                </a:solidFill>
              </a:rPr>
              <a:t>Prédictions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F4E311-A7D5-4A4C-AAC8-85576F87323B}"/>
              </a:ext>
            </a:extLst>
          </p:cNvPr>
          <p:cNvSpPr txBox="1"/>
          <p:nvPr/>
        </p:nvSpPr>
        <p:spPr>
          <a:xfrm>
            <a:off x="3374992" y="1241272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3D3CB"/>
                </a:solidFill>
              </a:rPr>
              <a:t>Parcelle 1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5E54BB3-9071-41D5-B276-610266F030C1}"/>
              </a:ext>
            </a:extLst>
          </p:cNvPr>
          <p:cNvCxnSpPr>
            <a:cxnSpLocks/>
          </p:cNvCxnSpPr>
          <p:nvPr/>
        </p:nvCxnSpPr>
        <p:spPr>
          <a:xfrm>
            <a:off x="3442885" y="2071489"/>
            <a:ext cx="26531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32548D0-71D5-4388-8253-3EC92F457AB3}"/>
              </a:ext>
            </a:extLst>
          </p:cNvPr>
          <p:cNvSpPr txBox="1"/>
          <p:nvPr/>
        </p:nvSpPr>
        <p:spPr>
          <a:xfrm>
            <a:off x="3577613" y="1507431"/>
            <a:ext cx="222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8 route de Flandre, Les Herbiers</a:t>
            </a:r>
            <a:endParaRPr lang="fr-FR" dirty="0">
              <a:solidFill>
                <a:srgbClr val="93D3CB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221540D-C0F1-45AF-B317-32417CE5624F}"/>
              </a:ext>
            </a:extLst>
          </p:cNvPr>
          <p:cNvSpPr txBox="1"/>
          <p:nvPr/>
        </p:nvSpPr>
        <p:spPr>
          <a:xfrm>
            <a:off x="3618834" y="1728889"/>
            <a:ext cx="235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150 ha</a:t>
            </a:r>
            <a:endParaRPr lang="fr-FR" dirty="0">
              <a:solidFill>
                <a:srgbClr val="93D3CB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A64499-C2D4-4DFD-871B-FE5A53CBE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31" y="1557151"/>
            <a:ext cx="177561" cy="1775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8B2935F-54CC-459D-8627-F5E7A87F4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5" y="1775581"/>
            <a:ext cx="177561" cy="177561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50F27203-1F5B-42C1-99FD-4E50DD8F8B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848" t="29547" r="52822" b="65692"/>
          <a:stretch/>
        </p:blipFill>
        <p:spPr>
          <a:xfrm>
            <a:off x="5765047" y="2104387"/>
            <a:ext cx="284085" cy="326517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EF1BB294-457C-4F4E-8EC1-53ECCDF8DF6A}"/>
              </a:ext>
            </a:extLst>
          </p:cNvPr>
          <p:cNvSpPr txBox="1"/>
          <p:nvPr/>
        </p:nvSpPr>
        <p:spPr>
          <a:xfrm>
            <a:off x="3363548" y="2076464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3D3CB"/>
                </a:solidFill>
              </a:rPr>
              <a:t>Parcelle 2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F0E0556-88ED-40D0-BD9A-F751DEBA1E72}"/>
              </a:ext>
            </a:extLst>
          </p:cNvPr>
          <p:cNvCxnSpPr>
            <a:cxnSpLocks/>
          </p:cNvCxnSpPr>
          <p:nvPr/>
        </p:nvCxnSpPr>
        <p:spPr>
          <a:xfrm>
            <a:off x="3442886" y="2897306"/>
            <a:ext cx="266455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83E7065A-9169-47C2-B469-A36DD8E077FB}"/>
              </a:ext>
            </a:extLst>
          </p:cNvPr>
          <p:cNvSpPr txBox="1"/>
          <p:nvPr/>
        </p:nvSpPr>
        <p:spPr>
          <a:xfrm>
            <a:off x="3577613" y="2333248"/>
            <a:ext cx="252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10 route de la Poste , Les Herbiers</a:t>
            </a:r>
            <a:endParaRPr lang="fr-FR" dirty="0">
              <a:solidFill>
                <a:srgbClr val="93D3CB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FE4924E-1380-43B4-9B8E-CB422CB79E18}"/>
              </a:ext>
            </a:extLst>
          </p:cNvPr>
          <p:cNvSpPr txBox="1"/>
          <p:nvPr/>
        </p:nvSpPr>
        <p:spPr>
          <a:xfrm>
            <a:off x="3618835" y="2554706"/>
            <a:ext cx="235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137 ha</a:t>
            </a:r>
            <a:endParaRPr lang="fr-FR" dirty="0">
              <a:solidFill>
                <a:srgbClr val="93D3CB"/>
              </a:solidFill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BA3C83F5-6777-4BB1-9D4A-97D1CCC12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32" y="2382968"/>
            <a:ext cx="177561" cy="177561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38C48FEA-4D34-46F5-8669-0ADCF79F3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6" y="2601398"/>
            <a:ext cx="177561" cy="1775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3BA84ED-0D4F-479D-9EAA-A01BABB085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17" y="1308409"/>
            <a:ext cx="244017" cy="244017"/>
          </a:xfrm>
          <a:prstGeom prst="rect">
            <a:avLst/>
          </a:prstGeom>
        </p:spPr>
      </p:pic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5FB6DB1-077F-4380-AC70-7B2C2E83AA79}"/>
              </a:ext>
            </a:extLst>
          </p:cNvPr>
          <p:cNvSpPr/>
          <p:nvPr/>
        </p:nvSpPr>
        <p:spPr>
          <a:xfrm>
            <a:off x="6481511" y="345166"/>
            <a:ext cx="5160397" cy="589986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4904607-E9AE-4643-97EC-794E379082A3}"/>
              </a:ext>
            </a:extLst>
          </p:cNvPr>
          <p:cNvSpPr/>
          <p:nvPr/>
        </p:nvSpPr>
        <p:spPr>
          <a:xfrm>
            <a:off x="6897950" y="843379"/>
            <a:ext cx="2449001" cy="320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Blé variété 1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5AEADA04-061C-44AB-92BA-0C90419FA1A8}"/>
              </a:ext>
            </a:extLst>
          </p:cNvPr>
          <p:cNvSpPr/>
          <p:nvPr/>
        </p:nvSpPr>
        <p:spPr>
          <a:xfrm>
            <a:off x="6897950" y="1296522"/>
            <a:ext cx="2449001" cy="320719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Pesticide A, quantité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933105C-8031-4040-8335-623C3D57DCC1}"/>
              </a:ext>
            </a:extLst>
          </p:cNvPr>
          <p:cNvSpPr/>
          <p:nvPr/>
        </p:nvSpPr>
        <p:spPr>
          <a:xfrm>
            <a:off x="6897949" y="1802227"/>
            <a:ext cx="2449001" cy="320719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04/06/2019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87AA3823-7529-45F6-B3CD-CD74C9FB5F43}"/>
              </a:ext>
            </a:extLst>
          </p:cNvPr>
          <p:cNvSpPr/>
          <p:nvPr/>
        </p:nvSpPr>
        <p:spPr>
          <a:xfrm>
            <a:off x="6897949" y="2289583"/>
            <a:ext cx="2449001" cy="320719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1,04 €/kg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997F4452-13BA-403C-9CB5-EE93A53F9E0F}"/>
              </a:ext>
            </a:extLst>
          </p:cNvPr>
          <p:cNvSpPr/>
          <p:nvPr/>
        </p:nvSpPr>
        <p:spPr>
          <a:xfrm>
            <a:off x="10023249" y="790888"/>
            <a:ext cx="1388735" cy="826353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26A7D5F-5970-44CA-8C64-50C32CFB040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087" t="45100" r="54855" b="36274"/>
          <a:stretch/>
        </p:blipFill>
        <p:spPr>
          <a:xfrm>
            <a:off x="10042282" y="816080"/>
            <a:ext cx="1350667" cy="775968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3BB0A7D2-2E39-4CC8-8B60-32B742275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238" y="870340"/>
            <a:ext cx="177561" cy="17756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A9F7849-84E1-4345-9081-753CA8DCE1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01" y="1853816"/>
            <a:ext cx="228095" cy="228095"/>
          </a:xfrm>
          <a:prstGeom prst="rect">
            <a:avLst/>
          </a:prstGeom>
        </p:spPr>
      </p:pic>
      <p:sp>
        <p:nvSpPr>
          <p:cNvPr id="53" name="Rectangle : coins arrondis 52">
            <a:hlinkClick r:id="rId10" action="ppaction://hlinksldjump"/>
            <a:extLst>
              <a:ext uri="{FF2B5EF4-FFF2-40B4-BE49-F238E27FC236}">
                <a16:creationId xmlns:a16="http://schemas.microsoft.com/office/drawing/2014/main" id="{328B841B-D51C-4EAA-8590-74DC8A556DC2}"/>
              </a:ext>
            </a:extLst>
          </p:cNvPr>
          <p:cNvSpPr/>
          <p:nvPr/>
        </p:nvSpPr>
        <p:spPr>
          <a:xfrm>
            <a:off x="6889072" y="2894146"/>
            <a:ext cx="2449001" cy="320719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92D050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274781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8C15F418-99BE-4E70-940E-60ECD672E11F}"/>
              </a:ext>
            </a:extLst>
          </p:cNvPr>
          <p:cNvGrpSpPr/>
          <p:nvPr/>
        </p:nvGrpSpPr>
        <p:grpSpPr>
          <a:xfrm>
            <a:off x="876841" y="714868"/>
            <a:ext cx="2173551" cy="449230"/>
            <a:chOff x="853734" y="1157628"/>
            <a:chExt cx="2173551" cy="449230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A267859B-79FC-40E5-841A-8257F7D3F684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Mes parcelles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8867C36-345D-4A40-BB7D-AF3CCF58E572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4E6EFACF-74EC-4ACF-A5E2-042BB297E115}"/>
              </a:ext>
            </a:extLst>
          </p:cNvPr>
          <p:cNvGrpSpPr/>
          <p:nvPr/>
        </p:nvGrpSpPr>
        <p:grpSpPr>
          <a:xfrm>
            <a:off x="876841" y="2261130"/>
            <a:ext cx="2253451" cy="449230"/>
            <a:chOff x="853734" y="1157628"/>
            <a:chExt cx="2253451" cy="449230"/>
          </a:xfrm>
        </p:grpSpPr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0E47FA6A-6E48-44BD-AED1-43180E9D4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483BE1C5-20B9-40E7-AE57-980416CBD726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Machines</a:t>
              </a:r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067EE9C-1B96-4EF3-8947-0A2A92DAA279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7BDA619E-4967-4BEE-8D41-AA9024BF306A}"/>
              </a:ext>
            </a:extLst>
          </p:cNvPr>
          <p:cNvGrpSpPr/>
          <p:nvPr/>
        </p:nvGrpSpPr>
        <p:grpSpPr>
          <a:xfrm>
            <a:off x="867963" y="2756707"/>
            <a:ext cx="2253451" cy="449230"/>
            <a:chOff x="853734" y="1157628"/>
            <a:chExt cx="2253451" cy="4492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17B790D7-66D9-47E4-9B93-C149D7A9D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52D5578E-9692-4605-8759-AB2BFD3A67C5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Planning</a:t>
              </a:r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7F95C31-AFD5-4271-8CCE-3723F47D6120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4EF2557-444F-442B-BECF-763A5699B579}"/>
              </a:ext>
            </a:extLst>
          </p:cNvPr>
          <p:cNvGrpSpPr/>
          <p:nvPr/>
        </p:nvGrpSpPr>
        <p:grpSpPr>
          <a:xfrm>
            <a:off x="876841" y="3252284"/>
            <a:ext cx="2253451" cy="449230"/>
            <a:chOff x="853734" y="1157628"/>
            <a:chExt cx="2253451" cy="449230"/>
          </a:xfrm>
        </p:grpSpPr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115622EB-2FCE-45DA-B725-36D42FF41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5CEBB157-E3EF-4F63-B4BB-C4A1B955FDD4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Stratégie</a:t>
              </a:r>
            </a:p>
          </p:txBody>
        </p: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B0ADA35A-8F00-45FB-AD2B-D777539CBAC5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C99374DD-DDB4-4769-A571-C6B26A3C0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" t="26498" r="81964" b="59264"/>
          <a:stretch/>
        </p:blipFill>
        <p:spPr>
          <a:xfrm>
            <a:off x="967230" y="1225984"/>
            <a:ext cx="2054917" cy="97640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EA6B283-7D72-4FF9-8D15-7476E8680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7" t="21449" r="81900" b="74068"/>
          <a:stretch/>
        </p:blipFill>
        <p:spPr>
          <a:xfrm>
            <a:off x="2804109" y="762610"/>
            <a:ext cx="294198" cy="307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93B9BE-7A13-4C1E-B82D-A32F60C1552F}"/>
              </a:ext>
            </a:extLst>
          </p:cNvPr>
          <p:cNvSpPr/>
          <p:nvPr/>
        </p:nvSpPr>
        <p:spPr>
          <a:xfrm>
            <a:off x="1060230" y="1282294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Alertes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CC4172-E4B9-41C2-B0A0-6A9FF1E49BEB}"/>
              </a:ext>
            </a:extLst>
          </p:cNvPr>
          <p:cNvSpPr/>
          <p:nvPr/>
        </p:nvSpPr>
        <p:spPr>
          <a:xfrm>
            <a:off x="1051352" y="1610604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Historique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74FA1273-E89B-46EF-AD97-0E687346E740}"/>
              </a:ext>
            </a:extLst>
          </p:cNvPr>
          <p:cNvSpPr/>
          <p:nvPr/>
        </p:nvSpPr>
        <p:spPr>
          <a:xfrm>
            <a:off x="991294" y="1876568"/>
            <a:ext cx="1989034" cy="2347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75F806-4C4F-48D1-A8A3-CFDD9069357C}"/>
              </a:ext>
            </a:extLst>
          </p:cNvPr>
          <p:cNvSpPr/>
          <p:nvPr/>
        </p:nvSpPr>
        <p:spPr>
          <a:xfrm>
            <a:off x="1051351" y="1917501"/>
            <a:ext cx="1804947" cy="164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/>
                </a:solidFill>
              </a:rPr>
              <a:t>Prédictions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F4E311-A7D5-4A4C-AAC8-85576F87323B}"/>
              </a:ext>
            </a:extLst>
          </p:cNvPr>
          <p:cNvSpPr txBox="1"/>
          <p:nvPr/>
        </p:nvSpPr>
        <p:spPr>
          <a:xfrm>
            <a:off x="3374992" y="1241272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3D3CB"/>
                </a:solidFill>
              </a:rPr>
              <a:t>Parcelle 1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5E54BB3-9071-41D5-B276-610266F030C1}"/>
              </a:ext>
            </a:extLst>
          </p:cNvPr>
          <p:cNvCxnSpPr>
            <a:cxnSpLocks/>
          </p:cNvCxnSpPr>
          <p:nvPr/>
        </p:nvCxnSpPr>
        <p:spPr>
          <a:xfrm>
            <a:off x="3442885" y="2071489"/>
            <a:ext cx="26531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32548D0-71D5-4388-8253-3EC92F457AB3}"/>
              </a:ext>
            </a:extLst>
          </p:cNvPr>
          <p:cNvSpPr txBox="1"/>
          <p:nvPr/>
        </p:nvSpPr>
        <p:spPr>
          <a:xfrm>
            <a:off x="3577613" y="1507431"/>
            <a:ext cx="222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8 route de Flandre, Les Herbiers</a:t>
            </a:r>
            <a:endParaRPr lang="fr-FR" dirty="0">
              <a:solidFill>
                <a:srgbClr val="93D3CB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221540D-C0F1-45AF-B317-32417CE5624F}"/>
              </a:ext>
            </a:extLst>
          </p:cNvPr>
          <p:cNvSpPr txBox="1"/>
          <p:nvPr/>
        </p:nvSpPr>
        <p:spPr>
          <a:xfrm>
            <a:off x="3618834" y="1728889"/>
            <a:ext cx="235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150 ha</a:t>
            </a:r>
            <a:endParaRPr lang="fr-FR" dirty="0">
              <a:solidFill>
                <a:srgbClr val="93D3CB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A64499-C2D4-4DFD-871B-FE5A53CBE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31" y="1557151"/>
            <a:ext cx="177561" cy="1775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8B2935F-54CC-459D-8627-F5E7A87F4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5" y="1775581"/>
            <a:ext cx="177561" cy="177561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50F27203-1F5B-42C1-99FD-4E50DD8F8B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848" t="29547" r="52822" b="65692"/>
          <a:stretch/>
        </p:blipFill>
        <p:spPr>
          <a:xfrm>
            <a:off x="5765047" y="2104387"/>
            <a:ext cx="284085" cy="326517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EF1BB294-457C-4F4E-8EC1-53ECCDF8DF6A}"/>
              </a:ext>
            </a:extLst>
          </p:cNvPr>
          <p:cNvSpPr txBox="1"/>
          <p:nvPr/>
        </p:nvSpPr>
        <p:spPr>
          <a:xfrm>
            <a:off x="3363548" y="2076464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3D3CB"/>
                </a:solidFill>
              </a:rPr>
              <a:t>Parcelle 2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F0E0556-88ED-40D0-BD9A-F751DEBA1E72}"/>
              </a:ext>
            </a:extLst>
          </p:cNvPr>
          <p:cNvCxnSpPr>
            <a:cxnSpLocks/>
          </p:cNvCxnSpPr>
          <p:nvPr/>
        </p:nvCxnSpPr>
        <p:spPr>
          <a:xfrm>
            <a:off x="3442886" y="2897306"/>
            <a:ext cx="266455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83E7065A-9169-47C2-B469-A36DD8E077FB}"/>
              </a:ext>
            </a:extLst>
          </p:cNvPr>
          <p:cNvSpPr txBox="1"/>
          <p:nvPr/>
        </p:nvSpPr>
        <p:spPr>
          <a:xfrm>
            <a:off x="3577613" y="2333248"/>
            <a:ext cx="252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10 route de la Poste , Les Herbiers</a:t>
            </a:r>
            <a:endParaRPr lang="fr-FR" dirty="0">
              <a:solidFill>
                <a:srgbClr val="93D3CB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FE4924E-1380-43B4-9B8E-CB422CB79E18}"/>
              </a:ext>
            </a:extLst>
          </p:cNvPr>
          <p:cNvSpPr txBox="1"/>
          <p:nvPr/>
        </p:nvSpPr>
        <p:spPr>
          <a:xfrm>
            <a:off x="3618835" y="2554706"/>
            <a:ext cx="235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137 ha</a:t>
            </a:r>
            <a:endParaRPr lang="fr-FR" dirty="0">
              <a:solidFill>
                <a:srgbClr val="93D3CB"/>
              </a:solidFill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BA3C83F5-6777-4BB1-9D4A-97D1CCC12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32" y="2382968"/>
            <a:ext cx="177561" cy="177561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38C48FEA-4D34-46F5-8669-0ADCF79F3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6" y="2601398"/>
            <a:ext cx="177561" cy="1775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3BA84ED-0D4F-479D-9EAA-A01BABB085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17" y="1308409"/>
            <a:ext cx="244017" cy="244017"/>
          </a:xfrm>
          <a:prstGeom prst="rect">
            <a:avLst/>
          </a:prstGeom>
        </p:spPr>
      </p:pic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5FB6DB1-077F-4380-AC70-7B2C2E83AA79}"/>
              </a:ext>
            </a:extLst>
          </p:cNvPr>
          <p:cNvSpPr/>
          <p:nvPr/>
        </p:nvSpPr>
        <p:spPr>
          <a:xfrm>
            <a:off x="6481511" y="345166"/>
            <a:ext cx="5160397" cy="589986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4904607-E9AE-4643-97EC-794E379082A3}"/>
              </a:ext>
            </a:extLst>
          </p:cNvPr>
          <p:cNvSpPr/>
          <p:nvPr/>
        </p:nvSpPr>
        <p:spPr>
          <a:xfrm>
            <a:off x="6897950" y="843379"/>
            <a:ext cx="2449001" cy="320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Blé variété 1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5AEADA04-061C-44AB-92BA-0C90419FA1A8}"/>
              </a:ext>
            </a:extLst>
          </p:cNvPr>
          <p:cNvSpPr/>
          <p:nvPr/>
        </p:nvSpPr>
        <p:spPr>
          <a:xfrm>
            <a:off x="6897950" y="1296522"/>
            <a:ext cx="2449001" cy="320719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Pesticide A, quantité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933105C-8031-4040-8335-623C3D57DCC1}"/>
              </a:ext>
            </a:extLst>
          </p:cNvPr>
          <p:cNvSpPr/>
          <p:nvPr/>
        </p:nvSpPr>
        <p:spPr>
          <a:xfrm>
            <a:off x="6897949" y="1802227"/>
            <a:ext cx="2449001" cy="320719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04/06/2019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87AA3823-7529-45F6-B3CD-CD74C9FB5F43}"/>
              </a:ext>
            </a:extLst>
          </p:cNvPr>
          <p:cNvSpPr/>
          <p:nvPr/>
        </p:nvSpPr>
        <p:spPr>
          <a:xfrm>
            <a:off x="6897949" y="2289583"/>
            <a:ext cx="2449001" cy="320719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1,04 €/kg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997F4452-13BA-403C-9CB5-EE93A53F9E0F}"/>
              </a:ext>
            </a:extLst>
          </p:cNvPr>
          <p:cNvSpPr/>
          <p:nvPr/>
        </p:nvSpPr>
        <p:spPr>
          <a:xfrm>
            <a:off x="10023249" y="790888"/>
            <a:ext cx="1388735" cy="826353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26A7D5F-5970-44CA-8C64-50C32CFB040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087" t="45100" r="54855" b="36274"/>
          <a:stretch/>
        </p:blipFill>
        <p:spPr>
          <a:xfrm>
            <a:off x="10042282" y="816080"/>
            <a:ext cx="1350667" cy="775968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3BB0A7D2-2E39-4CC8-8B60-32B742275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238" y="870340"/>
            <a:ext cx="177561" cy="17756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A9F7849-84E1-4345-9081-753CA8DCE1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01" y="1853816"/>
            <a:ext cx="228095" cy="228095"/>
          </a:xfrm>
          <a:prstGeom prst="rect">
            <a:avLst/>
          </a:prstGeom>
        </p:spPr>
      </p:pic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328B841B-D51C-4EAA-8590-74DC8A556DC2}"/>
              </a:ext>
            </a:extLst>
          </p:cNvPr>
          <p:cNvSpPr/>
          <p:nvPr/>
        </p:nvSpPr>
        <p:spPr>
          <a:xfrm>
            <a:off x="6889072" y="2894146"/>
            <a:ext cx="2449001" cy="32071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Valider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9F2306D9-550B-48A3-9192-AABF49A956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87" y="3559594"/>
            <a:ext cx="809339" cy="80933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0D76B389-54B6-44AA-B2A7-7AF501B5CE41}"/>
              </a:ext>
            </a:extLst>
          </p:cNvPr>
          <p:cNvSpPr txBox="1"/>
          <p:nvPr/>
        </p:nvSpPr>
        <p:spPr>
          <a:xfrm>
            <a:off x="7727891" y="3573520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Semi :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919A549-00AF-44BE-B84E-218E085CF063}"/>
              </a:ext>
            </a:extLst>
          </p:cNvPr>
          <p:cNvCxnSpPr>
            <a:cxnSpLocks/>
          </p:cNvCxnSpPr>
          <p:nvPr/>
        </p:nvCxnSpPr>
        <p:spPr>
          <a:xfrm>
            <a:off x="7552061" y="3429000"/>
            <a:ext cx="30962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ED67EDB1-6534-469F-A505-2DB7E54856FD}"/>
              </a:ext>
            </a:extLst>
          </p:cNvPr>
          <p:cNvSpPr txBox="1"/>
          <p:nvPr/>
        </p:nvSpPr>
        <p:spPr>
          <a:xfrm>
            <a:off x="7712091" y="4014937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Récolte :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BDD397F-26DC-4C58-ACB6-2D84601005BC}"/>
              </a:ext>
            </a:extLst>
          </p:cNvPr>
          <p:cNvSpPr txBox="1"/>
          <p:nvPr/>
        </p:nvSpPr>
        <p:spPr>
          <a:xfrm>
            <a:off x="7707835" y="3785556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Fertilisation :</a:t>
            </a:r>
          </a:p>
        </p:txBody>
      </p:sp>
      <p:pic>
        <p:nvPicPr>
          <p:cNvPr id="57" name="Picture 2" descr="Image result for courbe  demande">
            <a:extLst>
              <a:ext uri="{FF2B5EF4-FFF2-40B4-BE49-F238E27FC236}">
                <a16:creationId xmlns:a16="http://schemas.microsoft.com/office/drawing/2014/main" id="{D3120AF7-B56D-43A9-8662-FD90BAB54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6" t="4150" r="2758" b="3561"/>
          <a:stretch/>
        </p:blipFill>
        <p:spPr bwMode="auto">
          <a:xfrm>
            <a:off x="6741187" y="4527271"/>
            <a:ext cx="1863833" cy="127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8797F126-1DE1-4674-95CA-E4CDBD8B3A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319" y="3607880"/>
            <a:ext cx="639819" cy="639819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FB91A912-925B-4854-BBDE-02A3D6515A14}"/>
              </a:ext>
            </a:extLst>
          </p:cNvPr>
          <p:cNvSpPr txBox="1"/>
          <p:nvPr/>
        </p:nvSpPr>
        <p:spPr>
          <a:xfrm>
            <a:off x="10254073" y="3654970"/>
            <a:ext cx="1157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X tonnes récoltées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F151D-C5AF-4CE8-B13B-F81EB5DFAB6C}"/>
              </a:ext>
            </a:extLst>
          </p:cNvPr>
          <p:cNvSpPr/>
          <p:nvPr/>
        </p:nvSpPr>
        <p:spPr>
          <a:xfrm>
            <a:off x="7145856" y="5644453"/>
            <a:ext cx="1190351" cy="238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Temps</a:t>
            </a:r>
          </a:p>
        </p:txBody>
      </p:sp>
      <p:pic>
        <p:nvPicPr>
          <p:cNvPr id="61" name="Picture 2" descr="Image result for courbe  demande">
            <a:extLst>
              <a:ext uri="{FF2B5EF4-FFF2-40B4-BE49-F238E27FC236}">
                <a16:creationId xmlns:a16="http://schemas.microsoft.com/office/drawing/2014/main" id="{A08030D0-8AB2-4EC8-AB32-3B6DB62709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6" t="4150" r="2758" b="3561"/>
          <a:stretch/>
        </p:blipFill>
        <p:spPr bwMode="auto">
          <a:xfrm>
            <a:off x="9362221" y="4525188"/>
            <a:ext cx="1863833" cy="127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670E27D1-4228-4E80-98BF-746A81831AFE}"/>
              </a:ext>
            </a:extLst>
          </p:cNvPr>
          <p:cNvSpPr/>
          <p:nvPr/>
        </p:nvSpPr>
        <p:spPr>
          <a:xfrm>
            <a:off x="9805481" y="5662281"/>
            <a:ext cx="1190351" cy="238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Temps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80D14D6-D1BF-4DCE-96F7-488524F0C3C2}"/>
              </a:ext>
            </a:extLst>
          </p:cNvPr>
          <p:cNvSpPr/>
          <p:nvPr/>
        </p:nvSpPr>
        <p:spPr>
          <a:xfrm>
            <a:off x="9815767" y="4498607"/>
            <a:ext cx="1190351" cy="238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Revenus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EB162-CD23-43A5-9FDB-5926C6D23988}"/>
              </a:ext>
            </a:extLst>
          </p:cNvPr>
          <p:cNvSpPr/>
          <p:nvPr/>
        </p:nvSpPr>
        <p:spPr>
          <a:xfrm>
            <a:off x="10741369" y="4856754"/>
            <a:ext cx="484686" cy="131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06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8C15F418-99BE-4E70-940E-60ECD672E11F}"/>
              </a:ext>
            </a:extLst>
          </p:cNvPr>
          <p:cNvGrpSpPr/>
          <p:nvPr/>
        </p:nvGrpSpPr>
        <p:grpSpPr>
          <a:xfrm>
            <a:off x="876841" y="714868"/>
            <a:ext cx="2173551" cy="449230"/>
            <a:chOff x="853734" y="1157628"/>
            <a:chExt cx="2173551" cy="449230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A267859B-79FC-40E5-841A-8257F7D3F684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Mes parcelles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8867C36-345D-4A40-BB7D-AF3CCF58E572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4E6EFACF-74EC-4ACF-A5E2-042BB297E115}"/>
              </a:ext>
            </a:extLst>
          </p:cNvPr>
          <p:cNvGrpSpPr/>
          <p:nvPr/>
        </p:nvGrpSpPr>
        <p:grpSpPr>
          <a:xfrm>
            <a:off x="867963" y="1258188"/>
            <a:ext cx="2253451" cy="449230"/>
            <a:chOff x="853734" y="1157628"/>
            <a:chExt cx="2253451" cy="449230"/>
          </a:xfrm>
        </p:grpSpPr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0E47FA6A-6E48-44BD-AED1-43180E9D4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483BE1C5-20B9-40E7-AE57-980416CBD726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Machines</a:t>
              </a:r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067EE9C-1B96-4EF3-8947-0A2A92DAA279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7BDA619E-4967-4BEE-8D41-AA9024BF306A}"/>
              </a:ext>
            </a:extLst>
          </p:cNvPr>
          <p:cNvGrpSpPr/>
          <p:nvPr/>
        </p:nvGrpSpPr>
        <p:grpSpPr>
          <a:xfrm>
            <a:off x="867963" y="1753764"/>
            <a:ext cx="2253451" cy="449230"/>
            <a:chOff x="853734" y="1157628"/>
            <a:chExt cx="2253451" cy="4492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17B790D7-66D9-47E4-9B93-C149D7A9D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52D5578E-9692-4605-8759-AB2BFD3A67C5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Planning</a:t>
              </a:r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7F95C31-AFD5-4271-8CCE-3723F47D6120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8" name="ZoneTexte 77">
            <a:extLst>
              <a:ext uri="{FF2B5EF4-FFF2-40B4-BE49-F238E27FC236}">
                <a16:creationId xmlns:a16="http://schemas.microsoft.com/office/drawing/2014/main" id="{5CEBB157-E3EF-4F63-B4BB-C4A1B955FDD4}"/>
              </a:ext>
            </a:extLst>
          </p:cNvPr>
          <p:cNvSpPr txBox="1"/>
          <p:nvPr/>
        </p:nvSpPr>
        <p:spPr>
          <a:xfrm>
            <a:off x="876841" y="2249341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Stratégie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EA6B283-7D72-4FF9-8D15-7476E8680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7" t="21449" r="81900" b="74068"/>
          <a:stretch/>
        </p:blipFill>
        <p:spPr>
          <a:xfrm>
            <a:off x="2775032" y="2257461"/>
            <a:ext cx="294198" cy="3074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F3B150B-FDAB-43B2-9204-C6EF565B47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" t="26498" r="81964" b="59264"/>
          <a:stretch/>
        </p:blipFill>
        <p:spPr>
          <a:xfrm>
            <a:off x="961457" y="2569320"/>
            <a:ext cx="2054917" cy="976408"/>
          </a:xfrm>
          <a:prstGeom prst="rect">
            <a:avLst/>
          </a:prstGeom>
        </p:spPr>
      </p:pic>
      <p:sp>
        <p:nvSpPr>
          <p:cNvPr id="25" name="Rectangle 24">
            <a:hlinkClick r:id="rId4" action="ppaction://hlinksldjump"/>
            <a:extLst>
              <a:ext uri="{FF2B5EF4-FFF2-40B4-BE49-F238E27FC236}">
                <a16:creationId xmlns:a16="http://schemas.microsoft.com/office/drawing/2014/main" id="{9DB19E31-CE9A-433F-9F13-8F0192FE2D71}"/>
              </a:ext>
            </a:extLst>
          </p:cNvPr>
          <p:cNvSpPr/>
          <p:nvPr/>
        </p:nvSpPr>
        <p:spPr>
          <a:xfrm>
            <a:off x="1054457" y="2625630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Achat Parcelle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CCF5EE-BF40-4819-983D-FE9C7D747BF6}"/>
              </a:ext>
            </a:extLst>
          </p:cNvPr>
          <p:cNvSpPr/>
          <p:nvPr/>
        </p:nvSpPr>
        <p:spPr>
          <a:xfrm>
            <a:off x="1045579" y="2953940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Vente Parcelle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B6552E-14C9-45A3-BC24-A74E5F149E8C}"/>
              </a:ext>
            </a:extLst>
          </p:cNvPr>
          <p:cNvSpPr/>
          <p:nvPr/>
        </p:nvSpPr>
        <p:spPr>
          <a:xfrm>
            <a:off x="1045578" y="3252715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Points de vente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4148AC8C-FC3D-43C8-A345-141060B77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75" t="21810" r="81676" b="73930"/>
          <a:stretch/>
        </p:blipFill>
        <p:spPr>
          <a:xfrm>
            <a:off x="2733952" y="743448"/>
            <a:ext cx="361026" cy="326516"/>
          </a:xfrm>
          <a:prstGeom prst="rect">
            <a:avLst/>
          </a:prstGeom>
        </p:spPr>
      </p:pic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ECA8EEE-E48A-46BA-A75E-27D3A41D16CA}"/>
              </a:ext>
            </a:extLst>
          </p:cNvPr>
          <p:cNvSpPr/>
          <p:nvPr/>
        </p:nvSpPr>
        <p:spPr>
          <a:xfrm>
            <a:off x="994400" y="2591837"/>
            <a:ext cx="1989034" cy="2347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43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8C15F418-99BE-4E70-940E-60ECD672E11F}"/>
              </a:ext>
            </a:extLst>
          </p:cNvPr>
          <p:cNvGrpSpPr/>
          <p:nvPr/>
        </p:nvGrpSpPr>
        <p:grpSpPr>
          <a:xfrm>
            <a:off x="876841" y="714868"/>
            <a:ext cx="2173551" cy="449230"/>
            <a:chOff x="853734" y="1157628"/>
            <a:chExt cx="2173551" cy="449230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A267859B-79FC-40E5-841A-8257F7D3F684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Mes parcelles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8867C36-345D-4A40-BB7D-AF3CCF58E572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4E6EFACF-74EC-4ACF-A5E2-042BB297E115}"/>
              </a:ext>
            </a:extLst>
          </p:cNvPr>
          <p:cNvGrpSpPr/>
          <p:nvPr/>
        </p:nvGrpSpPr>
        <p:grpSpPr>
          <a:xfrm>
            <a:off x="867963" y="1258188"/>
            <a:ext cx="2253451" cy="449230"/>
            <a:chOff x="853734" y="1157628"/>
            <a:chExt cx="2253451" cy="449230"/>
          </a:xfrm>
        </p:grpSpPr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0E47FA6A-6E48-44BD-AED1-43180E9D4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483BE1C5-20B9-40E7-AE57-980416CBD726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Machines</a:t>
              </a:r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067EE9C-1B96-4EF3-8947-0A2A92DAA279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7BDA619E-4967-4BEE-8D41-AA9024BF306A}"/>
              </a:ext>
            </a:extLst>
          </p:cNvPr>
          <p:cNvGrpSpPr/>
          <p:nvPr/>
        </p:nvGrpSpPr>
        <p:grpSpPr>
          <a:xfrm>
            <a:off x="867963" y="1753764"/>
            <a:ext cx="2253451" cy="449230"/>
            <a:chOff x="853734" y="1157628"/>
            <a:chExt cx="2253451" cy="4492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17B790D7-66D9-47E4-9B93-C149D7A9D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52D5578E-9692-4605-8759-AB2BFD3A67C5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Planning</a:t>
              </a:r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7F95C31-AFD5-4271-8CCE-3723F47D6120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8" name="ZoneTexte 77">
            <a:extLst>
              <a:ext uri="{FF2B5EF4-FFF2-40B4-BE49-F238E27FC236}">
                <a16:creationId xmlns:a16="http://schemas.microsoft.com/office/drawing/2014/main" id="{5CEBB157-E3EF-4F63-B4BB-C4A1B955FDD4}"/>
              </a:ext>
            </a:extLst>
          </p:cNvPr>
          <p:cNvSpPr txBox="1"/>
          <p:nvPr/>
        </p:nvSpPr>
        <p:spPr>
          <a:xfrm>
            <a:off x="876841" y="2249341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Stratégie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EA6B283-7D72-4FF9-8D15-7476E8680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7" t="21449" r="81900" b="74068"/>
          <a:stretch/>
        </p:blipFill>
        <p:spPr>
          <a:xfrm>
            <a:off x="2775032" y="2257461"/>
            <a:ext cx="294198" cy="3074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F3B150B-FDAB-43B2-9204-C6EF565B47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" t="26498" r="81964" b="59264"/>
          <a:stretch/>
        </p:blipFill>
        <p:spPr>
          <a:xfrm>
            <a:off x="961457" y="2569320"/>
            <a:ext cx="2054917" cy="97640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DB19E31-CE9A-433F-9F13-8F0192FE2D71}"/>
              </a:ext>
            </a:extLst>
          </p:cNvPr>
          <p:cNvSpPr/>
          <p:nvPr/>
        </p:nvSpPr>
        <p:spPr>
          <a:xfrm>
            <a:off x="1054457" y="2625630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Achat Parcelle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CCF5EE-BF40-4819-983D-FE9C7D747BF6}"/>
              </a:ext>
            </a:extLst>
          </p:cNvPr>
          <p:cNvSpPr/>
          <p:nvPr/>
        </p:nvSpPr>
        <p:spPr>
          <a:xfrm>
            <a:off x="1045579" y="2953940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Vente Parcelle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B6552E-14C9-45A3-BC24-A74E5F149E8C}"/>
              </a:ext>
            </a:extLst>
          </p:cNvPr>
          <p:cNvSpPr/>
          <p:nvPr/>
        </p:nvSpPr>
        <p:spPr>
          <a:xfrm>
            <a:off x="1045578" y="3252715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Points de vente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4148AC8C-FC3D-43C8-A345-141060B77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75" t="21810" r="81676" b="73930"/>
          <a:stretch/>
        </p:blipFill>
        <p:spPr>
          <a:xfrm>
            <a:off x="2733952" y="743448"/>
            <a:ext cx="361026" cy="326516"/>
          </a:xfrm>
          <a:prstGeom prst="rect">
            <a:avLst/>
          </a:prstGeom>
        </p:spPr>
      </p:pic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ECA8EEE-E48A-46BA-A75E-27D3A41D16CA}"/>
              </a:ext>
            </a:extLst>
          </p:cNvPr>
          <p:cNvSpPr/>
          <p:nvPr/>
        </p:nvSpPr>
        <p:spPr>
          <a:xfrm>
            <a:off x="994400" y="2591837"/>
            <a:ext cx="1989034" cy="2347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D7459-F67A-45A9-85F5-EC953688C768}"/>
              </a:ext>
            </a:extLst>
          </p:cNvPr>
          <p:cNvSpPr/>
          <p:nvPr/>
        </p:nvSpPr>
        <p:spPr>
          <a:xfrm>
            <a:off x="1054457" y="2632770"/>
            <a:ext cx="1804947" cy="164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/>
                </a:solidFill>
              </a:rPr>
              <a:t>Achat Parcelle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418249F-D3BF-489E-B0D6-96D8A79BE971}"/>
              </a:ext>
            </a:extLst>
          </p:cNvPr>
          <p:cNvSpPr txBox="1"/>
          <p:nvPr/>
        </p:nvSpPr>
        <p:spPr>
          <a:xfrm>
            <a:off x="3374992" y="1241272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3D3CB"/>
                </a:solidFill>
              </a:rPr>
              <a:t>Parcelle 1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684866FB-F6A8-4C86-9C18-99FC53846752}"/>
              </a:ext>
            </a:extLst>
          </p:cNvPr>
          <p:cNvCxnSpPr>
            <a:cxnSpLocks/>
          </p:cNvCxnSpPr>
          <p:nvPr/>
        </p:nvCxnSpPr>
        <p:spPr>
          <a:xfrm>
            <a:off x="3442885" y="2071489"/>
            <a:ext cx="26531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DDA9ECA7-2FB4-4DB7-B59E-D1810D3F532E}"/>
              </a:ext>
            </a:extLst>
          </p:cNvPr>
          <p:cNvSpPr txBox="1"/>
          <p:nvPr/>
        </p:nvSpPr>
        <p:spPr>
          <a:xfrm>
            <a:off x="3577613" y="1507431"/>
            <a:ext cx="222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8 route de Flandre, Les Herbiers</a:t>
            </a:r>
            <a:endParaRPr lang="fr-FR" dirty="0">
              <a:solidFill>
                <a:srgbClr val="93D3CB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C68ABC5-7263-427E-AA19-FEE655E12AC9}"/>
              </a:ext>
            </a:extLst>
          </p:cNvPr>
          <p:cNvSpPr txBox="1"/>
          <p:nvPr/>
        </p:nvSpPr>
        <p:spPr>
          <a:xfrm>
            <a:off x="3618834" y="1728889"/>
            <a:ext cx="235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150 ha</a:t>
            </a:r>
            <a:endParaRPr lang="fr-FR" dirty="0">
              <a:solidFill>
                <a:srgbClr val="93D3CB"/>
              </a:solidFill>
            </a:endParaRP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E7CB10A5-D9C9-4550-B3FB-24ECB5F25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31" y="1557151"/>
            <a:ext cx="177561" cy="177561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6E6E20F7-D8DB-4E82-BF28-4A1BAC0F4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5" y="1775581"/>
            <a:ext cx="177561" cy="177561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D8431701-D131-43B6-B9AF-94ADFDDB8C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848" t="29547" r="52822" b="65692"/>
          <a:stretch/>
        </p:blipFill>
        <p:spPr>
          <a:xfrm>
            <a:off x="5765047" y="2104387"/>
            <a:ext cx="284085" cy="326517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BD1EAF3B-8772-4B64-A03C-BEF33839B531}"/>
              </a:ext>
            </a:extLst>
          </p:cNvPr>
          <p:cNvSpPr txBox="1"/>
          <p:nvPr/>
        </p:nvSpPr>
        <p:spPr>
          <a:xfrm>
            <a:off x="3363548" y="2076464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3D3CB"/>
                </a:solidFill>
              </a:rPr>
              <a:t>Parcelle 2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DC83633-11E1-4A5D-9267-07CAF005DD11}"/>
              </a:ext>
            </a:extLst>
          </p:cNvPr>
          <p:cNvCxnSpPr>
            <a:cxnSpLocks/>
          </p:cNvCxnSpPr>
          <p:nvPr/>
        </p:nvCxnSpPr>
        <p:spPr>
          <a:xfrm>
            <a:off x="3442886" y="2897306"/>
            <a:ext cx="266455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9D6A116A-09F9-4096-BB1C-545CB6BEB301}"/>
              </a:ext>
            </a:extLst>
          </p:cNvPr>
          <p:cNvSpPr txBox="1"/>
          <p:nvPr/>
        </p:nvSpPr>
        <p:spPr>
          <a:xfrm>
            <a:off x="3577613" y="2333248"/>
            <a:ext cx="252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10 route de la Poste , Les Herbiers</a:t>
            </a:r>
            <a:endParaRPr lang="fr-FR" dirty="0">
              <a:solidFill>
                <a:srgbClr val="93D3CB"/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BB31D20-D41C-4318-BD5C-6F9333A9EBBA}"/>
              </a:ext>
            </a:extLst>
          </p:cNvPr>
          <p:cNvSpPr txBox="1"/>
          <p:nvPr/>
        </p:nvSpPr>
        <p:spPr>
          <a:xfrm>
            <a:off x="3618835" y="2554706"/>
            <a:ext cx="235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137 ha</a:t>
            </a:r>
            <a:endParaRPr lang="fr-FR" dirty="0">
              <a:solidFill>
                <a:srgbClr val="93D3CB"/>
              </a:solidFill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AA6A54DF-273B-40F6-BDCC-34CDC8162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32" y="2382968"/>
            <a:ext cx="177561" cy="177561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3B5A19C2-02AD-4395-B639-5B6DE7FDE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6" y="2601398"/>
            <a:ext cx="177561" cy="177561"/>
          </a:xfrm>
          <a:prstGeom prst="rect">
            <a:avLst/>
          </a:prstGeom>
        </p:spPr>
      </p:pic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04CDF563-E602-43BE-8BD8-F07117F786B1}"/>
              </a:ext>
            </a:extLst>
          </p:cNvPr>
          <p:cNvSpPr/>
          <p:nvPr/>
        </p:nvSpPr>
        <p:spPr>
          <a:xfrm>
            <a:off x="3442885" y="858045"/>
            <a:ext cx="2449001" cy="3207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  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55CBFE0F-598F-4718-983B-D0786E09EBC3}"/>
              </a:ext>
            </a:extLst>
          </p:cNvPr>
          <p:cNvCxnSpPr/>
          <p:nvPr/>
        </p:nvCxnSpPr>
        <p:spPr>
          <a:xfrm>
            <a:off x="3572815" y="904712"/>
            <a:ext cx="0" cy="2273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 60">
            <a:extLst>
              <a:ext uri="{FF2B5EF4-FFF2-40B4-BE49-F238E27FC236}">
                <a16:creationId xmlns:a16="http://schemas.microsoft.com/office/drawing/2014/main" id="{FDBB91BC-77C3-4A7D-9960-686EDAE4D9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44" y="897531"/>
            <a:ext cx="255810" cy="255810"/>
          </a:xfrm>
          <a:prstGeom prst="rect">
            <a:avLst/>
          </a:prstGeom>
        </p:spPr>
      </p:pic>
      <p:pic>
        <p:nvPicPr>
          <p:cNvPr id="62" name="Image 61">
            <a:hlinkClick r:id="rId8" action="ppaction://hlinksldjump"/>
            <a:extLst>
              <a:ext uri="{FF2B5EF4-FFF2-40B4-BE49-F238E27FC236}">
                <a16:creationId xmlns:a16="http://schemas.microsoft.com/office/drawing/2014/main" id="{BFFEF0DD-721F-49FC-BAA0-2F58F1D35E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848" t="29547" r="52822" b="65692"/>
          <a:stretch/>
        </p:blipFill>
        <p:spPr>
          <a:xfrm>
            <a:off x="5765047" y="1244366"/>
            <a:ext cx="284085" cy="32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0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8C15F418-99BE-4E70-940E-60ECD672E11F}"/>
              </a:ext>
            </a:extLst>
          </p:cNvPr>
          <p:cNvGrpSpPr/>
          <p:nvPr/>
        </p:nvGrpSpPr>
        <p:grpSpPr>
          <a:xfrm>
            <a:off x="876841" y="714868"/>
            <a:ext cx="2173551" cy="449230"/>
            <a:chOff x="853734" y="1157628"/>
            <a:chExt cx="2173551" cy="449230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A267859B-79FC-40E5-841A-8257F7D3F684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Mes parcelles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8867C36-345D-4A40-BB7D-AF3CCF58E572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4E6EFACF-74EC-4ACF-A5E2-042BB297E115}"/>
              </a:ext>
            </a:extLst>
          </p:cNvPr>
          <p:cNvGrpSpPr/>
          <p:nvPr/>
        </p:nvGrpSpPr>
        <p:grpSpPr>
          <a:xfrm>
            <a:off x="876841" y="1258187"/>
            <a:ext cx="2253451" cy="449230"/>
            <a:chOff x="853734" y="1157628"/>
            <a:chExt cx="2253451" cy="449230"/>
          </a:xfrm>
        </p:grpSpPr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0E47FA6A-6E48-44BD-AED1-43180E9D4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483BE1C5-20B9-40E7-AE57-980416CBD726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Machines</a:t>
              </a:r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067EE9C-1B96-4EF3-8947-0A2A92DAA279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7BDA619E-4967-4BEE-8D41-AA9024BF306A}"/>
              </a:ext>
            </a:extLst>
          </p:cNvPr>
          <p:cNvGrpSpPr/>
          <p:nvPr/>
        </p:nvGrpSpPr>
        <p:grpSpPr>
          <a:xfrm>
            <a:off x="867963" y="1753764"/>
            <a:ext cx="2253451" cy="449230"/>
            <a:chOff x="853734" y="1157628"/>
            <a:chExt cx="2253451" cy="4492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17B790D7-66D9-47E4-9B93-C149D7A9D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52D5578E-9692-4605-8759-AB2BFD3A67C5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Planning</a:t>
              </a:r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7F95C31-AFD5-4271-8CCE-3723F47D6120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8" name="ZoneTexte 77">
            <a:extLst>
              <a:ext uri="{FF2B5EF4-FFF2-40B4-BE49-F238E27FC236}">
                <a16:creationId xmlns:a16="http://schemas.microsoft.com/office/drawing/2014/main" id="{5CEBB157-E3EF-4F63-B4BB-C4A1B955FDD4}"/>
              </a:ext>
            </a:extLst>
          </p:cNvPr>
          <p:cNvSpPr txBox="1"/>
          <p:nvPr/>
        </p:nvSpPr>
        <p:spPr>
          <a:xfrm>
            <a:off x="876841" y="2249341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Stratégie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EA6B283-7D72-4FF9-8D15-7476E8680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7" t="21449" r="81900" b="74068"/>
          <a:stretch/>
        </p:blipFill>
        <p:spPr>
          <a:xfrm>
            <a:off x="2802680" y="2258646"/>
            <a:ext cx="294198" cy="3074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F3B150B-FDAB-43B2-9204-C6EF565B47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" t="26498" r="81964" b="59264"/>
          <a:stretch/>
        </p:blipFill>
        <p:spPr>
          <a:xfrm>
            <a:off x="961457" y="2569320"/>
            <a:ext cx="2054917" cy="97640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DB19E31-CE9A-433F-9F13-8F0192FE2D71}"/>
              </a:ext>
            </a:extLst>
          </p:cNvPr>
          <p:cNvSpPr/>
          <p:nvPr/>
        </p:nvSpPr>
        <p:spPr>
          <a:xfrm>
            <a:off x="1054457" y="2625630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Achat Parcelle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CCF5EE-BF40-4819-983D-FE9C7D747BF6}"/>
              </a:ext>
            </a:extLst>
          </p:cNvPr>
          <p:cNvSpPr/>
          <p:nvPr/>
        </p:nvSpPr>
        <p:spPr>
          <a:xfrm>
            <a:off x="1045579" y="2953940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Vente Parcelle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B6552E-14C9-45A3-BC24-A74E5F149E8C}"/>
              </a:ext>
            </a:extLst>
          </p:cNvPr>
          <p:cNvSpPr/>
          <p:nvPr/>
        </p:nvSpPr>
        <p:spPr>
          <a:xfrm>
            <a:off x="1045578" y="3252715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Points de vente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4148AC8C-FC3D-43C8-A345-141060B77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75" t="21810" r="81676" b="73930"/>
          <a:stretch/>
        </p:blipFill>
        <p:spPr>
          <a:xfrm>
            <a:off x="2760388" y="744325"/>
            <a:ext cx="361026" cy="326516"/>
          </a:xfrm>
          <a:prstGeom prst="rect">
            <a:avLst/>
          </a:prstGeom>
        </p:spPr>
      </p:pic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ECA8EEE-E48A-46BA-A75E-27D3A41D16CA}"/>
              </a:ext>
            </a:extLst>
          </p:cNvPr>
          <p:cNvSpPr/>
          <p:nvPr/>
        </p:nvSpPr>
        <p:spPr>
          <a:xfrm>
            <a:off x="994400" y="2591837"/>
            <a:ext cx="1989034" cy="2347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D7459-F67A-45A9-85F5-EC953688C768}"/>
              </a:ext>
            </a:extLst>
          </p:cNvPr>
          <p:cNvSpPr/>
          <p:nvPr/>
        </p:nvSpPr>
        <p:spPr>
          <a:xfrm>
            <a:off x="1054457" y="2632770"/>
            <a:ext cx="1804947" cy="164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/>
                </a:solidFill>
              </a:rPr>
              <a:t>Achat Parcelle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418249F-D3BF-489E-B0D6-96D8A79BE971}"/>
              </a:ext>
            </a:extLst>
          </p:cNvPr>
          <p:cNvSpPr txBox="1"/>
          <p:nvPr/>
        </p:nvSpPr>
        <p:spPr>
          <a:xfrm>
            <a:off x="3374992" y="1241272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3D3CB"/>
                </a:solidFill>
              </a:rPr>
              <a:t>Parcelle 1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684866FB-F6A8-4C86-9C18-99FC53846752}"/>
              </a:ext>
            </a:extLst>
          </p:cNvPr>
          <p:cNvCxnSpPr>
            <a:cxnSpLocks/>
          </p:cNvCxnSpPr>
          <p:nvPr/>
        </p:nvCxnSpPr>
        <p:spPr>
          <a:xfrm>
            <a:off x="3431441" y="2823282"/>
            <a:ext cx="26531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DDA9ECA7-2FB4-4DB7-B59E-D1810D3F532E}"/>
              </a:ext>
            </a:extLst>
          </p:cNvPr>
          <p:cNvSpPr txBox="1"/>
          <p:nvPr/>
        </p:nvSpPr>
        <p:spPr>
          <a:xfrm>
            <a:off x="3577613" y="1507431"/>
            <a:ext cx="222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8 route de Flandre, Les Herbiers</a:t>
            </a:r>
            <a:endParaRPr lang="fr-FR" dirty="0">
              <a:solidFill>
                <a:srgbClr val="93D3CB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C68ABC5-7263-427E-AA19-FEE655E12AC9}"/>
              </a:ext>
            </a:extLst>
          </p:cNvPr>
          <p:cNvSpPr txBox="1"/>
          <p:nvPr/>
        </p:nvSpPr>
        <p:spPr>
          <a:xfrm>
            <a:off x="3618834" y="1728889"/>
            <a:ext cx="235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150 ha</a:t>
            </a:r>
            <a:endParaRPr lang="fr-FR" dirty="0">
              <a:solidFill>
                <a:srgbClr val="93D3CB"/>
              </a:solidFill>
            </a:endParaRP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E7CB10A5-D9C9-4550-B3FB-24ECB5F25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31" y="1557151"/>
            <a:ext cx="177561" cy="177561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6E6E20F7-D8DB-4E82-BF28-4A1BAC0F4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5" y="1775581"/>
            <a:ext cx="177561" cy="177561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D8431701-D131-43B6-B9AF-94ADFDDB8C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848" t="29547" r="52822" b="65692"/>
          <a:stretch/>
        </p:blipFill>
        <p:spPr>
          <a:xfrm>
            <a:off x="5753603" y="2856180"/>
            <a:ext cx="284085" cy="326517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BD1EAF3B-8772-4B64-A03C-BEF33839B531}"/>
              </a:ext>
            </a:extLst>
          </p:cNvPr>
          <p:cNvSpPr txBox="1"/>
          <p:nvPr/>
        </p:nvSpPr>
        <p:spPr>
          <a:xfrm>
            <a:off x="3352104" y="2828257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3D3CB"/>
                </a:solidFill>
              </a:rPr>
              <a:t>Parcelle 2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DC83633-11E1-4A5D-9267-07CAF005DD11}"/>
              </a:ext>
            </a:extLst>
          </p:cNvPr>
          <p:cNvCxnSpPr>
            <a:cxnSpLocks/>
          </p:cNvCxnSpPr>
          <p:nvPr/>
        </p:nvCxnSpPr>
        <p:spPr>
          <a:xfrm>
            <a:off x="3431442" y="3649099"/>
            <a:ext cx="266455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9D6A116A-09F9-4096-BB1C-545CB6BEB301}"/>
              </a:ext>
            </a:extLst>
          </p:cNvPr>
          <p:cNvSpPr txBox="1"/>
          <p:nvPr/>
        </p:nvSpPr>
        <p:spPr>
          <a:xfrm>
            <a:off x="3566169" y="3085041"/>
            <a:ext cx="252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10 route de la Poste , Les Herbiers</a:t>
            </a:r>
            <a:endParaRPr lang="fr-FR" dirty="0">
              <a:solidFill>
                <a:srgbClr val="93D3CB"/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BB31D20-D41C-4318-BD5C-6F9333A9EBBA}"/>
              </a:ext>
            </a:extLst>
          </p:cNvPr>
          <p:cNvSpPr txBox="1"/>
          <p:nvPr/>
        </p:nvSpPr>
        <p:spPr>
          <a:xfrm>
            <a:off x="3607391" y="3306499"/>
            <a:ext cx="235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137 ha</a:t>
            </a:r>
            <a:endParaRPr lang="fr-FR" dirty="0">
              <a:solidFill>
                <a:srgbClr val="93D3CB"/>
              </a:solidFill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AA6A54DF-273B-40F6-BDCC-34CDC8162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88" y="3134761"/>
            <a:ext cx="177561" cy="177561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3B5A19C2-02AD-4395-B639-5B6DE7FDE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42" y="3353191"/>
            <a:ext cx="177561" cy="177561"/>
          </a:xfrm>
          <a:prstGeom prst="rect">
            <a:avLst/>
          </a:prstGeom>
        </p:spPr>
      </p:pic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04CDF563-E602-43BE-8BD8-F07117F786B1}"/>
              </a:ext>
            </a:extLst>
          </p:cNvPr>
          <p:cNvSpPr/>
          <p:nvPr/>
        </p:nvSpPr>
        <p:spPr>
          <a:xfrm>
            <a:off x="3442885" y="858045"/>
            <a:ext cx="2449001" cy="3207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Parcelle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 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55CBFE0F-598F-4718-983B-D0786E09EBC3}"/>
              </a:ext>
            </a:extLst>
          </p:cNvPr>
          <p:cNvCxnSpPr/>
          <p:nvPr/>
        </p:nvCxnSpPr>
        <p:spPr>
          <a:xfrm>
            <a:off x="4369228" y="897531"/>
            <a:ext cx="0" cy="2273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 60">
            <a:extLst>
              <a:ext uri="{FF2B5EF4-FFF2-40B4-BE49-F238E27FC236}">
                <a16:creationId xmlns:a16="http://schemas.microsoft.com/office/drawing/2014/main" id="{FDBB91BC-77C3-4A7D-9960-686EDAE4D9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44" y="897531"/>
            <a:ext cx="255810" cy="25581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A2457A4E-7B5F-4253-A11A-2B8919F423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17" y="1308409"/>
            <a:ext cx="244017" cy="244017"/>
          </a:xfrm>
          <a:prstGeom prst="rect">
            <a:avLst/>
          </a:prstGeom>
        </p:spPr>
      </p:pic>
      <p:sp>
        <p:nvSpPr>
          <p:cNvPr id="73" name="ZoneTexte 72">
            <a:hlinkClick r:id="rId9" action="ppaction://hlinksldjump"/>
            <a:extLst>
              <a:ext uri="{FF2B5EF4-FFF2-40B4-BE49-F238E27FC236}">
                <a16:creationId xmlns:a16="http://schemas.microsoft.com/office/drawing/2014/main" id="{173DBE27-9CF3-47F7-A57F-895E643E0FF5}"/>
              </a:ext>
            </a:extLst>
          </p:cNvPr>
          <p:cNvSpPr txBox="1"/>
          <p:nvPr/>
        </p:nvSpPr>
        <p:spPr>
          <a:xfrm>
            <a:off x="3346344" y="1956170"/>
            <a:ext cx="1509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Prédictions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B1AEB66E-F3F5-4C7D-8690-F01DFAA760D1}"/>
              </a:ext>
            </a:extLst>
          </p:cNvPr>
          <p:cNvSpPr txBox="1"/>
          <p:nvPr/>
        </p:nvSpPr>
        <p:spPr>
          <a:xfrm>
            <a:off x="3366321" y="2196923"/>
            <a:ext cx="1509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Estimation du prix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C994EAE-B638-47A4-ABF8-467866DB8FEC}"/>
              </a:ext>
            </a:extLst>
          </p:cNvPr>
          <p:cNvCxnSpPr>
            <a:cxnSpLocks/>
          </p:cNvCxnSpPr>
          <p:nvPr/>
        </p:nvCxnSpPr>
        <p:spPr>
          <a:xfrm>
            <a:off x="3431441" y="2229006"/>
            <a:ext cx="158139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B957DB76-325F-4626-81E4-AF5B948767B8}"/>
              </a:ext>
            </a:extLst>
          </p:cNvPr>
          <p:cNvCxnSpPr>
            <a:cxnSpLocks/>
          </p:cNvCxnSpPr>
          <p:nvPr/>
        </p:nvCxnSpPr>
        <p:spPr>
          <a:xfrm>
            <a:off x="3459192" y="2473922"/>
            <a:ext cx="156509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79" name="Image 78">
            <a:extLst>
              <a:ext uri="{FF2B5EF4-FFF2-40B4-BE49-F238E27FC236}">
                <a16:creationId xmlns:a16="http://schemas.microsoft.com/office/drawing/2014/main" id="{165FF39C-07EE-497C-9733-191B3E04B2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848" t="29547" r="52822" b="65692"/>
          <a:stretch/>
        </p:blipFill>
        <p:spPr>
          <a:xfrm>
            <a:off x="4791853" y="2014619"/>
            <a:ext cx="162481" cy="186750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id="{03DFF9BA-5186-495F-B05B-982A53CDD1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848" t="29547" r="52822" b="65692"/>
          <a:stretch/>
        </p:blipFill>
        <p:spPr>
          <a:xfrm>
            <a:off x="4797193" y="2263596"/>
            <a:ext cx="162481" cy="1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06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8C15F418-99BE-4E70-940E-60ECD672E11F}"/>
              </a:ext>
            </a:extLst>
          </p:cNvPr>
          <p:cNvGrpSpPr/>
          <p:nvPr/>
        </p:nvGrpSpPr>
        <p:grpSpPr>
          <a:xfrm>
            <a:off x="876841" y="714868"/>
            <a:ext cx="2173551" cy="449230"/>
            <a:chOff x="853734" y="1157628"/>
            <a:chExt cx="2173551" cy="449230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A267859B-79FC-40E5-841A-8257F7D3F684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Mes parcelles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8867C36-345D-4A40-BB7D-AF3CCF58E572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4E6EFACF-74EC-4ACF-A5E2-042BB297E115}"/>
              </a:ext>
            </a:extLst>
          </p:cNvPr>
          <p:cNvGrpSpPr/>
          <p:nvPr/>
        </p:nvGrpSpPr>
        <p:grpSpPr>
          <a:xfrm>
            <a:off x="876841" y="1258187"/>
            <a:ext cx="2253451" cy="449230"/>
            <a:chOff x="853734" y="1157628"/>
            <a:chExt cx="2253451" cy="449230"/>
          </a:xfrm>
        </p:grpSpPr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0E47FA6A-6E48-44BD-AED1-43180E9D4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483BE1C5-20B9-40E7-AE57-980416CBD726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Machines</a:t>
              </a:r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067EE9C-1B96-4EF3-8947-0A2A92DAA279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7BDA619E-4967-4BEE-8D41-AA9024BF306A}"/>
              </a:ext>
            </a:extLst>
          </p:cNvPr>
          <p:cNvGrpSpPr/>
          <p:nvPr/>
        </p:nvGrpSpPr>
        <p:grpSpPr>
          <a:xfrm>
            <a:off x="867963" y="1753764"/>
            <a:ext cx="2253451" cy="449230"/>
            <a:chOff x="853734" y="1157628"/>
            <a:chExt cx="2253451" cy="4492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17B790D7-66D9-47E4-9B93-C149D7A9D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52D5578E-9692-4605-8759-AB2BFD3A67C5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Planning</a:t>
              </a:r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7F95C31-AFD5-4271-8CCE-3723F47D6120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8" name="ZoneTexte 77">
            <a:extLst>
              <a:ext uri="{FF2B5EF4-FFF2-40B4-BE49-F238E27FC236}">
                <a16:creationId xmlns:a16="http://schemas.microsoft.com/office/drawing/2014/main" id="{5CEBB157-E3EF-4F63-B4BB-C4A1B955FDD4}"/>
              </a:ext>
            </a:extLst>
          </p:cNvPr>
          <p:cNvSpPr txBox="1"/>
          <p:nvPr/>
        </p:nvSpPr>
        <p:spPr>
          <a:xfrm>
            <a:off x="876841" y="2249341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Stratégie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EA6B283-7D72-4FF9-8D15-7476E8680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7" t="21449" r="81900" b="74068"/>
          <a:stretch/>
        </p:blipFill>
        <p:spPr>
          <a:xfrm>
            <a:off x="2802680" y="2258646"/>
            <a:ext cx="294198" cy="3074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F3B150B-FDAB-43B2-9204-C6EF565B47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" t="26498" r="81964" b="59264"/>
          <a:stretch/>
        </p:blipFill>
        <p:spPr>
          <a:xfrm>
            <a:off x="961457" y="2569320"/>
            <a:ext cx="2054917" cy="97640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DB19E31-CE9A-433F-9F13-8F0192FE2D71}"/>
              </a:ext>
            </a:extLst>
          </p:cNvPr>
          <p:cNvSpPr/>
          <p:nvPr/>
        </p:nvSpPr>
        <p:spPr>
          <a:xfrm>
            <a:off x="1054457" y="2625630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Achat Parcelle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CCF5EE-BF40-4819-983D-FE9C7D747BF6}"/>
              </a:ext>
            </a:extLst>
          </p:cNvPr>
          <p:cNvSpPr/>
          <p:nvPr/>
        </p:nvSpPr>
        <p:spPr>
          <a:xfrm>
            <a:off x="1045579" y="2953940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Vente Parcelle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B6552E-14C9-45A3-BC24-A74E5F149E8C}"/>
              </a:ext>
            </a:extLst>
          </p:cNvPr>
          <p:cNvSpPr/>
          <p:nvPr/>
        </p:nvSpPr>
        <p:spPr>
          <a:xfrm>
            <a:off x="1045578" y="3252715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Points de vente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4148AC8C-FC3D-43C8-A345-141060B77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75" t="21810" r="81676" b="73930"/>
          <a:stretch/>
        </p:blipFill>
        <p:spPr>
          <a:xfrm>
            <a:off x="2760388" y="744325"/>
            <a:ext cx="361026" cy="326516"/>
          </a:xfrm>
          <a:prstGeom prst="rect">
            <a:avLst/>
          </a:prstGeom>
        </p:spPr>
      </p:pic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ECA8EEE-E48A-46BA-A75E-27D3A41D16CA}"/>
              </a:ext>
            </a:extLst>
          </p:cNvPr>
          <p:cNvSpPr/>
          <p:nvPr/>
        </p:nvSpPr>
        <p:spPr>
          <a:xfrm>
            <a:off x="994400" y="2591837"/>
            <a:ext cx="1989034" cy="2347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D7459-F67A-45A9-85F5-EC953688C768}"/>
              </a:ext>
            </a:extLst>
          </p:cNvPr>
          <p:cNvSpPr/>
          <p:nvPr/>
        </p:nvSpPr>
        <p:spPr>
          <a:xfrm>
            <a:off x="1054457" y="2632770"/>
            <a:ext cx="1804947" cy="164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/>
                </a:solidFill>
              </a:rPr>
              <a:t>Achat Parcelle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418249F-D3BF-489E-B0D6-96D8A79BE971}"/>
              </a:ext>
            </a:extLst>
          </p:cNvPr>
          <p:cNvSpPr txBox="1"/>
          <p:nvPr/>
        </p:nvSpPr>
        <p:spPr>
          <a:xfrm>
            <a:off x="3374992" y="1241272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3D3CB"/>
                </a:solidFill>
              </a:rPr>
              <a:t>Parcelle 1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684866FB-F6A8-4C86-9C18-99FC53846752}"/>
              </a:ext>
            </a:extLst>
          </p:cNvPr>
          <p:cNvCxnSpPr>
            <a:cxnSpLocks/>
          </p:cNvCxnSpPr>
          <p:nvPr/>
        </p:nvCxnSpPr>
        <p:spPr>
          <a:xfrm>
            <a:off x="3431441" y="2823282"/>
            <a:ext cx="26531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DDA9ECA7-2FB4-4DB7-B59E-D1810D3F532E}"/>
              </a:ext>
            </a:extLst>
          </p:cNvPr>
          <p:cNvSpPr txBox="1"/>
          <p:nvPr/>
        </p:nvSpPr>
        <p:spPr>
          <a:xfrm>
            <a:off x="3577613" y="1507431"/>
            <a:ext cx="222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8 route de Flandre, Les Herbiers</a:t>
            </a:r>
            <a:endParaRPr lang="fr-FR" dirty="0">
              <a:solidFill>
                <a:srgbClr val="93D3CB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C68ABC5-7263-427E-AA19-FEE655E12AC9}"/>
              </a:ext>
            </a:extLst>
          </p:cNvPr>
          <p:cNvSpPr txBox="1"/>
          <p:nvPr/>
        </p:nvSpPr>
        <p:spPr>
          <a:xfrm>
            <a:off x="3618834" y="1728889"/>
            <a:ext cx="235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150 ha</a:t>
            </a:r>
            <a:endParaRPr lang="fr-FR" dirty="0">
              <a:solidFill>
                <a:srgbClr val="93D3CB"/>
              </a:solidFill>
            </a:endParaRP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E7CB10A5-D9C9-4550-B3FB-24ECB5F25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31" y="1557151"/>
            <a:ext cx="177561" cy="177561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6E6E20F7-D8DB-4E82-BF28-4A1BAC0F4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5" y="1775581"/>
            <a:ext cx="177561" cy="177561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D8431701-D131-43B6-B9AF-94ADFDDB8C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848" t="29547" r="52822" b="65692"/>
          <a:stretch/>
        </p:blipFill>
        <p:spPr>
          <a:xfrm>
            <a:off x="5753603" y="2856180"/>
            <a:ext cx="284085" cy="326517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BD1EAF3B-8772-4B64-A03C-BEF33839B531}"/>
              </a:ext>
            </a:extLst>
          </p:cNvPr>
          <p:cNvSpPr txBox="1"/>
          <p:nvPr/>
        </p:nvSpPr>
        <p:spPr>
          <a:xfrm>
            <a:off x="3352104" y="2828257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3D3CB"/>
                </a:solidFill>
              </a:rPr>
              <a:t>Parcelle 2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DC83633-11E1-4A5D-9267-07CAF005DD11}"/>
              </a:ext>
            </a:extLst>
          </p:cNvPr>
          <p:cNvCxnSpPr>
            <a:cxnSpLocks/>
          </p:cNvCxnSpPr>
          <p:nvPr/>
        </p:nvCxnSpPr>
        <p:spPr>
          <a:xfrm>
            <a:off x="3431442" y="3649099"/>
            <a:ext cx="266455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9D6A116A-09F9-4096-BB1C-545CB6BEB301}"/>
              </a:ext>
            </a:extLst>
          </p:cNvPr>
          <p:cNvSpPr txBox="1"/>
          <p:nvPr/>
        </p:nvSpPr>
        <p:spPr>
          <a:xfrm>
            <a:off x="3566169" y="3085041"/>
            <a:ext cx="252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10 route de la Poste , Les Herbiers</a:t>
            </a:r>
            <a:endParaRPr lang="fr-FR" dirty="0">
              <a:solidFill>
                <a:srgbClr val="93D3CB"/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BB31D20-D41C-4318-BD5C-6F9333A9EBBA}"/>
              </a:ext>
            </a:extLst>
          </p:cNvPr>
          <p:cNvSpPr txBox="1"/>
          <p:nvPr/>
        </p:nvSpPr>
        <p:spPr>
          <a:xfrm>
            <a:off x="3607391" y="3306499"/>
            <a:ext cx="235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137 ha</a:t>
            </a:r>
            <a:endParaRPr lang="fr-FR" dirty="0">
              <a:solidFill>
                <a:srgbClr val="93D3CB"/>
              </a:solidFill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AA6A54DF-273B-40F6-BDCC-34CDC8162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88" y="3134761"/>
            <a:ext cx="177561" cy="177561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3B5A19C2-02AD-4395-B639-5B6DE7FDE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42" y="3353191"/>
            <a:ext cx="177561" cy="177561"/>
          </a:xfrm>
          <a:prstGeom prst="rect">
            <a:avLst/>
          </a:prstGeom>
        </p:spPr>
      </p:pic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04CDF563-E602-43BE-8BD8-F07117F786B1}"/>
              </a:ext>
            </a:extLst>
          </p:cNvPr>
          <p:cNvSpPr/>
          <p:nvPr/>
        </p:nvSpPr>
        <p:spPr>
          <a:xfrm>
            <a:off x="3442885" y="858045"/>
            <a:ext cx="2449001" cy="3207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Parcelle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 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55CBFE0F-598F-4718-983B-D0786E09EBC3}"/>
              </a:ext>
            </a:extLst>
          </p:cNvPr>
          <p:cNvCxnSpPr/>
          <p:nvPr/>
        </p:nvCxnSpPr>
        <p:spPr>
          <a:xfrm>
            <a:off x="4369228" y="897531"/>
            <a:ext cx="0" cy="2273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 60">
            <a:extLst>
              <a:ext uri="{FF2B5EF4-FFF2-40B4-BE49-F238E27FC236}">
                <a16:creationId xmlns:a16="http://schemas.microsoft.com/office/drawing/2014/main" id="{FDBB91BC-77C3-4A7D-9960-686EDAE4D9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44" y="897531"/>
            <a:ext cx="255810" cy="25581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A2457A4E-7B5F-4253-A11A-2B8919F423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17" y="1308409"/>
            <a:ext cx="244017" cy="244017"/>
          </a:xfrm>
          <a:prstGeom prst="rect">
            <a:avLst/>
          </a:prstGeom>
        </p:spPr>
      </p:pic>
      <p:sp>
        <p:nvSpPr>
          <p:cNvPr id="73" name="ZoneTexte 72">
            <a:extLst>
              <a:ext uri="{FF2B5EF4-FFF2-40B4-BE49-F238E27FC236}">
                <a16:creationId xmlns:a16="http://schemas.microsoft.com/office/drawing/2014/main" id="{173DBE27-9CF3-47F7-A57F-895E643E0FF5}"/>
              </a:ext>
            </a:extLst>
          </p:cNvPr>
          <p:cNvSpPr txBox="1"/>
          <p:nvPr/>
        </p:nvSpPr>
        <p:spPr>
          <a:xfrm>
            <a:off x="3346344" y="1956170"/>
            <a:ext cx="1509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Prédictions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B1AEB66E-F3F5-4C7D-8690-F01DFAA760D1}"/>
              </a:ext>
            </a:extLst>
          </p:cNvPr>
          <p:cNvSpPr txBox="1"/>
          <p:nvPr/>
        </p:nvSpPr>
        <p:spPr>
          <a:xfrm>
            <a:off x="3366321" y="2196923"/>
            <a:ext cx="1509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Estimation du prix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C994EAE-B638-47A4-ABF8-467866DB8FEC}"/>
              </a:ext>
            </a:extLst>
          </p:cNvPr>
          <p:cNvCxnSpPr>
            <a:cxnSpLocks/>
          </p:cNvCxnSpPr>
          <p:nvPr/>
        </p:nvCxnSpPr>
        <p:spPr>
          <a:xfrm>
            <a:off x="3431441" y="2229006"/>
            <a:ext cx="158139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B957DB76-325F-4626-81E4-AF5B948767B8}"/>
              </a:ext>
            </a:extLst>
          </p:cNvPr>
          <p:cNvCxnSpPr>
            <a:cxnSpLocks/>
          </p:cNvCxnSpPr>
          <p:nvPr/>
        </p:nvCxnSpPr>
        <p:spPr>
          <a:xfrm>
            <a:off x="3459192" y="2473922"/>
            <a:ext cx="156509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80" name="Image 79">
            <a:extLst>
              <a:ext uri="{FF2B5EF4-FFF2-40B4-BE49-F238E27FC236}">
                <a16:creationId xmlns:a16="http://schemas.microsoft.com/office/drawing/2014/main" id="{03DFF9BA-5186-495F-B05B-982A53CDD1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848" t="29547" r="52822" b="65692"/>
          <a:stretch/>
        </p:blipFill>
        <p:spPr>
          <a:xfrm>
            <a:off x="4797193" y="2263596"/>
            <a:ext cx="162481" cy="186750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E245CBA6-6192-434C-9685-67048FEB0C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604" y="2011917"/>
            <a:ext cx="164069" cy="164069"/>
          </a:xfrm>
          <a:prstGeom prst="rect">
            <a:avLst/>
          </a:prstGeom>
        </p:spPr>
      </p:pic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E8EFA4D1-E57D-4520-8FA3-DAA320ADCE77}"/>
              </a:ext>
            </a:extLst>
          </p:cNvPr>
          <p:cNvSpPr/>
          <p:nvPr/>
        </p:nvSpPr>
        <p:spPr>
          <a:xfrm>
            <a:off x="6481511" y="345166"/>
            <a:ext cx="5160397" cy="589986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C2182495-E2F4-4E70-A844-D267012DE5C8}"/>
              </a:ext>
            </a:extLst>
          </p:cNvPr>
          <p:cNvSpPr/>
          <p:nvPr/>
        </p:nvSpPr>
        <p:spPr>
          <a:xfrm>
            <a:off x="6897950" y="843379"/>
            <a:ext cx="2449001" cy="320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Variété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6153D4F3-27CA-4139-929A-79A9644A293D}"/>
              </a:ext>
            </a:extLst>
          </p:cNvPr>
          <p:cNvSpPr/>
          <p:nvPr/>
        </p:nvSpPr>
        <p:spPr>
          <a:xfrm>
            <a:off x="6897950" y="1296522"/>
            <a:ext cx="2449001" cy="320719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Pesticides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1791116E-67FD-4646-B230-0511AD5B86C4}"/>
              </a:ext>
            </a:extLst>
          </p:cNvPr>
          <p:cNvSpPr/>
          <p:nvPr/>
        </p:nvSpPr>
        <p:spPr>
          <a:xfrm>
            <a:off x="6897949" y="1802227"/>
            <a:ext cx="2449001" cy="320719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Date de labour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B2B90836-91D3-4341-A82A-9A5B61B5AD95}"/>
              </a:ext>
            </a:extLst>
          </p:cNvPr>
          <p:cNvSpPr/>
          <p:nvPr/>
        </p:nvSpPr>
        <p:spPr>
          <a:xfrm>
            <a:off x="6897949" y="2289583"/>
            <a:ext cx="2449001" cy="320719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Prix de vente au kilo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C65AF179-C93D-4CE6-BA9F-BF6E2D4DBD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09" y="899534"/>
            <a:ext cx="226631" cy="226631"/>
          </a:xfrm>
          <a:prstGeom prst="rect">
            <a:avLst/>
          </a:prstGeom>
        </p:spPr>
      </p:pic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7D48861D-6A71-4B6F-AE73-EF5D320B630A}"/>
              </a:ext>
            </a:extLst>
          </p:cNvPr>
          <p:cNvSpPr/>
          <p:nvPr/>
        </p:nvSpPr>
        <p:spPr>
          <a:xfrm>
            <a:off x="10023249" y="790888"/>
            <a:ext cx="1388735" cy="826353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2" name="Image 81">
            <a:extLst>
              <a:ext uri="{FF2B5EF4-FFF2-40B4-BE49-F238E27FC236}">
                <a16:creationId xmlns:a16="http://schemas.microsoft.com/office/drawing/2014/main" id="{4420FFB7-4E0E-4228-9732-CAFD14E97EE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8087" t="45100" r="54855" b="36274"/>
          <a:stretch/>
        </p:blipFill>
        <p:spPr>
          <a:xfrm>
            <a:off x="10042282" y="816080"/>
            <a:ext cx="1350667" cy="775968"/>
          </a:xfrm>
          <a:prstGeom prst="rect">
            <a:avLst/>
          </a:prstGeom>
        </p:spPr>
      </p:pic>
      <p:pic>
        <p:nvPicPr>
          <p:cNvPr id="83" name="Image 82">
            <a:extLst>
              <a:ext uri="{FF2B5EF4-FFF2-40B4-BE49-F238E27FC236}">
                <a16:creationId xmlns:a16="http://schemas.microsoft.com/office/drawing/2014/main" id="{272201BC-A80D-4C4D-B827-64B569359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238" y="870340"/>
            <a:ext cx="177561" cy="177561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CF34E3A3-CECD-47DE-A91C-CC480B8B7B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01" y="1341401"/>
            <a:ext cx="226631" cy="226631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96A59E37-58F2-4E80-965F-96E5DC2E9B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01" y="1853816"/>
            <a:ext cx="228095" cy="228095"/>
          </a:xfrm>
          <a:prstGeom prst="rect">
            <a:avLst/>
          </a:prstGeom>
        </p:spPr>
      </p:pic>
      <p:pic>
        <p:nvPicPr>
          <p:cNvPr id="86" name="Image 85">
            <a:extLst>
              <a:ext uri="{FF2B5EF4-FFF2-40B4-BE49-F238E27FC236}">
                <a16:creationId xmlns:a16="http://schemas.microsoft.com/office/drawing/2014/main" id="{0693993D-B980-41B6-BBEF-5244D6B3FD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01" y="2327508"/>
            <a:ext cx="236576" cy="2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6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8003EB3-D177-445B-97FA-89937A8150EA}"/>
              </a:ext>
            </a:extLst>
          </p:cNvPr>
          <p:cNvSpPr/>
          <p:nvPr/>
        </p:nvSpPr>
        <p:spPr>
          <a:xfrm>
            <a:off x="3260034" y="250466"/>
            <a:ext cx="5160397" cy="589986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66AF106-0B1D-4CB7-84F4-94C4F64CDAF8}"/>
              </a:ext>
            </a:extLst>
          </p:cNvPr>
          <p:cNvGrpSpPr/>
          <p:nvPr/>
        </p:nvGrpSpPr>
        <p:grpSpPr>
          <a:xfrm>
            <a:off x="3714583" y="797781"/>
            <a:ext cx="1963973" cy="341906"/>
            <a:chOff x="3562184" y="779228"/>
            <a:chExt cx="1963973" cy="3419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0E4278-373A-4C21-B5E1-8A8E321959C9}"/>
                </a:ext>
              </a:extLst>
            </p:cNvPr>
            <p:cNvSpPr/>
            <p:nvPr/>
          </p:nvSpPr>
          <p:spPr>
            <a:xfrm>
              <a:off x="3562184" y="779228"/>
              <a:ext cx="1963973" cy="341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Fraise</a:t>
              </a:r>
            </a:p>
          </p:txBody>
        </p:sp>
        <p:sp>
          <p:nvSpPr>
            <p:cNvPr id="6" name="Triangle isocèle 5">
              <a:extLst>
                <a:ext uri="{FF2B5EF4-FFF2-40B4-BE49-F238E27FC236}">
                  <a16:creationId xmlns:a16="http://schemas.microsoft.com/office/drawing/2014/main" id="{FDDED226-6D6F-4166-9079-582E450E72F1}"/>
                </a:ext>
              </a:extLst>
            </p:cNvPr>
            <p:cNvSpPr/>
            <p:nvPr/>
          </p:nvSpPr>
          <p:spPr>
            <a:xfrm rot="10800000">
              <a:off x="5224007" y="919702"/>
              <a:ext cx="159026" cy="13517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453F6368-087F-4E50-98A4-A209DC68E90C}"/>
              </a:ext>
            </a:extLst>
          </p:cNvPr>
          <p:cNvGrpSpPr/>
          <p:nvPr/>
        </p:nvGrpSpPr>
        <p:grpSpPr>
          <a:xfrm>
            <a:off x="3714583" y="1345096"/>
            <a:ext cx="1963973" cy="341906"/>
            <a:chOff x="3562184" y="1148962"/>
            <a:chExt cx="1963973" cy="34190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CF7C60-7AF8-4CDF-B0FF-1A2573F03C54}"/>
                </a:ext>
              </a:extLst>
            </p:cNvPr>
            <p:cNvSpPr/>
            <p:nvPr/>
          </p:nvSpPr>
          <p:spPr>
            <a:xfrm>
              <a:off x="3562184" y="1148962"/>
              <a:ext cx="1963973" cy="341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Type</a:t>
              </a:r>
            </a:p>
          </p:txBody>
        </p: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95D532C6-1ADB-4543-B15C-FA976E017BD4}"/>
                </a:ext>
              </a:extLst>
            </p:cNvPr>
            <p:cNvSpPr/>
            <p:nvPr/>
          </p:nvSpPr>
          <p:spPr>
            <a:xfrm rot="10800000">
              <a:off x="5224007" y="1252329"/>
              <a:ext cx="159026" cy="13517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392ED4C-6224-42EC-925B-35C25D844539}"/>
              </a:ext>
            </a:extLst>
          </p:cNvPr>
          <p:cNvSpPr/>
          <p:nvPr/>
        </p:nvSpPr>
        <p:spPr>
          <a:xfrm>
            <a:off x="3714582" y="1826151"/>
            <a:ext cx="1963973" cy="341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Surface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A9210C-6816-4300-A540-B98D4030DEB4}"/>
              </a:ext>
            </a:extLst>
          </p:cNvPr>
          <p:cNvSpPr/>
          <p:nvPr/>
        </p:nvSpPr>
        <p:spPr>
          <a:xfrm>
            <a:off x="3714581" y="2788261"/>
            <a:ext cx="1963973" cy="341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Pesticides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976376-830E-43A0-BBE1-C6C4F92B52C0}"/>
              </a:ext>
            </a:extLst>
          </p:cNvPr>
          <p:cNvSpPr/>
          <p:nvPr/>
        </p:nvSpPr>
        <p:spPr>
          <a:xfrm>
            <a:off x="3714580" y="3270644"/>
            <a:ext cx="1963973" cy="45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Fréquence d’</a:t>
            </a:r>
            <a:r>
              <a:rPr lang="fr-FR" dirty="0" err="1"/>
              <a:t>irriguation</a:t>
            </a:r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22F170-F23F-433E-9295-B01DCC76762F}"/>
              </a:ext>
            </a:extLst>
          </p:cNvPr>
          <p:cNvSpPr/>
          <p:nvPr/>
        </p:nvSpPr>
        <p:spPr>
          <a:xfrm>
            <a:off x="6477661" y="779890"/>
            <a:ext cx="1725433" cy="18142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C7798B6-6609-4E42-88E4-106A0AA19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26" y="1253599"/>
            <a:ext cx="1145103" cy="1145103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D9C72B1A-4D3B-47BB-ABCD-C17FA7505F39}"/>
              </a:ext>
            </a:extLst>
          </p:cNvPr>
          <p:cNvSpPr txBox="1"/>
          <p:nvPr/>
        </p:nvSpPr>
        <p:spPr>
          <a:xfrm>
            <a:off x="6651933" y="884267"/>
            <a:ext cx="143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Localisation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676B3D-2190-4E4A-98C0-8CC702E5BD1C}"/>
              </a:ext>
            </a:extLst>
          </p:cNvPr>
          <p:cNvSpPr/>
          <p:nvPr/>
        </p:nvSpPr>
        <p:spPr>
          <a:xfrm>
            <a:off x="5149795" y="4121430"/>
            <a:ext cx="1892410" cy="5287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Rendement</a:t>
            </a:r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6CBBF739-5FBD-466C-903B-6DEF9C4C4C9A}"/>
              </a:ext>
            </a:extLst>
          </p:cNvPr>
          <p:cNvCxnSpPr>
            <a:stCxn id="19" idx="2"/>
            <a:endCxn id="24" idx="1"/>
          </p:cNvCxnSpPr>
          <p:nvPr/>
        </p:nvCxnSpPr>
        <p:spPr>
          <a:xfrm rot="16200000" flipH="1">
            <a:off x="4594192" y="3830208"/>
            <a:ext cx="657979" cy="453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468605EB-501D-4433-9674-7E5D5B666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167" y="4420205"/>
            <a:ext cx="801816" cy="80181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E87415B2-ECD7-4379-86B4-E91005BA8A43}"/>
              </a:ext>
            </a:extLst>
          </p:cNvPr>
          <p:cNvSpPr txBox="1"/>
          <p:nvPr/>
        </p:nvSpPr>
        <p:spPr>
          <a:xfrm>
            <a:off x="7376108" y="5155353"/>
            <a:ext cx="114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revenus</a:t>
            </a: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E01E08BC-2608-457B-B3D8-0B6942A2A836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H="1">
            <a:off x="4446079" y="4636302"/>
            <a:ext cx="954205" cy="453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0B8547D-D68E-4FFF-A730-A588137E7A18}"/>
              </a:ext>
            </a:extLst>
          </p:cNvPr>
          <p:cNvSpPr/>
          <p:nvPr/>
        </p:nvSpPr>
        <p:spPr>
          <a:xfrm>
            <a:off x="5149795" y="5075637"/>
            <a:ext cx="1892410" cy="5287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Demande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DF59B80-926A-4AB1-B1C1-6E99F456D25B}"/>
              </a:ext>
            </a:extLst>
          </p:cNvPr>
          <p:cNvCxnSpPr>
            <a:cxnSpLocks/>
          </p:cNvCxnSpPr>
          <p:nvPr/>
        </p:nvCxnSpPr>
        <p:spPr>
          <a:xfrm>
            <a:off x="7233036" y="4385811"/>
            <a:ext cx="0" cy="954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E1EF2EA1-62B9-47CD-B410-BF77A26D1582}"/>
              </a:ext>
            </a:extLst>
          </p:cNvPr>
          <p:cNvCxnSpPr>
            <a:cxnSpLocks/>
          </p:cNvCxnSpPr>
          <p:nvPr/>
        </p:nvCxnSpPr>
        <p:spPr>
          <a:xfrm>
            <a:off x="7243638" y="4821113"/>
            <a:ext cx="181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853B7092-3E84-4111-BB75-3A205011E8DD}"/>
              </a:ext>
            </a:extLst>
          </p:cNvPr>
          <p:cNvCxnSpPr>
            <a:cxnSpLocks/>
            <a:stCxn id="9" idx="1"/>
            <a:endCxn id="55" idx="0"/>
          </p:cNvCxnSpPr>
          <p:nvPr/>
        </p:nvCxnSpPr>
        <p:spPr>
          <a:xfrm rot="10800000" flipV="1">
            <a:off x="1878495" y="1516048"/>
            <a:ext cx="1836088" cy="310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D1C1A23A-72D0-44A3-B6BD-B8D61C4F0DF3}"/>
              </a:ext>
            </a:extLst>
          </p:cNvPr>
          <p:cNvSpPr/>
          <p:nvPr/>
        </p:nvSpPr>
        <p:spPr>
          <a:xfrm>
            <a:off x="816996" y="1826150"/>
            <a:ext cx="2122998" cy="21813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F8CE534F-F589-4C07-8BF1-A4BAE500AD58}"/>
              </a:ext>
            </a:extLst>
          </p:cNvPr>
          <p:cNvSpPr txBox="1"/>
          <p:nvPr/>
        </p:nvSpPr>
        <p:spPr>
          <a:xfrm>
            <a:off x="1213234" y="1819524"/>
            <a:ext cx="136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Fraise Type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A07110-5860-4C7E-A730-4734EEB4413E}"/>
              </a:ext>
            </a:extLst>
          </p:cNvPr>
          <p:cNvSpPr/>
          <p:nvPr/>
        </p:nvSpPr>
        <p:spPr>
          <a:xfrm>
            <a:off x="954156" y="2226365"/>
            <a:ext cx="1888377" cy="31010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Sensibilité_méteo</a:t>
            </a:r>
            <a:endParaRPr lang="fr-FR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472395-ED56-4B02-9FBC-B04EA73D1C74}"/>
              </a:ext>
            </a:extLst>
          </p:cNvPr>
          <p:cNvSpPr/>
          <p:nvPr/>
        </p:nvSpPr>
        <p:spPr>
          <a:xfrm>
            <a:off x="954155" y="2633210"/>
            <a:ext cx="1888377" cy="31010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Type_agri</a:t>
            </a:r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E1A977-7D5A-4C1C-8E23-0B9C00D90B6C}"/>
              </a:ext>
            </a:extLst>
          </p:cNvPr>
          <p:cNvSpPr/>
          <p:nvPr/>
        </p:nvSpPr>
        <p:spPr>
          <a:xfrm>
            <a:off x="954154" y="3030777"/>
            <a:ext cx="1888377" cy="31010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Sensibilité_irrig</a:t>
            </a:r>
            <a:endParaRPr lang="fr-FR" dirty="0"/>
          </a:p>
        </p:txBody>
      </p: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C423091F-36B6-4828-A482-4853BAA5227C}"/>
              </a:ext>
            </a:extLst>
          </p:cNvPr>
          <p:cNvCxnSpPr>
            <a:stCxn id="20" idx="2"/>
          </p:cNvCxnSpPr>
          <p:nvPr/>
        </p:nvCxnSpPr>
        <p:spPr>
          <a:xfrm rot="5400000">
            <a:off x="5383362" y="1907318"/>
            <a:ext cx="1270220" cy="26438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C02B8FF-A8B8-4AC8-BEE2-2D8D5191727C}"/>
              </a:ext>
            </a:extLst>
          </p:cNvPr>
          <p:cNvGrpSpPr/>
          <p:nvPr/>
        </p:nvGrpSpPr>
        <p:grpSpPr>
          <a:xfrm>
            <a:off x="8664167" y="4336973"/>
            <a:ext cx="3467426" cy="2031325"/>
            <a:chOff x="8594703" y="492981"/>
            <a:chExt cx="3467426" cy="2031325"/>
          </a:xfrm>
        </p:grpSpPr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CD4C7782-5C90-41B7-86B4-04A31F551B46}"/>
                </a:ext>
              </a:extLst>
            </p:cNvPr>
            <p:cNvSpPr txBox="1"/>
            <p:nvPr/>
          </p:nvSpPr>
          <p:spPr>
            <a:xfrm>
              <a:off x="9239416" y="492981"/>
              <a:ext cx="28227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Légende :</a:t>
              </a:r>
            </a:p>
            <a:p>
              <a:r>
                <a:rPr lang="fr-FR" dirty="0"/>
                <a:t>Paramètres provenant de la plateforme</a:t>
              </a:r>
            </a:p>
            <a:p>
              <a:r>
                <a:rPr lang="fr-FR" dirty="0"/>
                <a:t>données entrées par     l’utilisateur</a:t>
              </a:r>
            </a:p>
            <a:p>
              <a:r>
                <a:rPr lang="fr-FR" dirty="0" err="1"/>
                <a:t>Ouputs</a:t>
              </a:r>
              <a:endParaRPr lang="fr-FR" dirty="0"/>
            </a:p>
            <a:p>
              <a:r>
                <a:rPr lang="fr-FR" dirty="0"/>
                <a:t>Ce qui nous concerne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E0A941-56E4-4513-A02A-E55277CDC809}"/>
                </a:ext>
              </a:extLst>
            </p:cNvPr>
            <p:cNvSpPr/>
            <p:nvPr/>
          </p:nvSpPr>
          <p:spPr>
            <a:xfrm>
              <a:off x="8594703" y="868205"/>
              <a:ext cx="556562" cy="20105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1A277B5-0277-4960-982B-740AB5791148}"/>
                </a:ext>
              </a:extLst>
            </p:cNvPr>
            <p:cNvSpPr/>
            <p:nvPr/>
          </p:nvSpPr>
          <p:spPr>
            <a:xfrm>
              <a:off x="8594703" y="1395497"/>
              <a:ext cx="556562" cy="201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5851D9F-D1FB-476D-B3AE-3F3DD2F12C0E}"/>
                </a:ext>
              </a:extLst>
            </p:cNvPr>
            <p:cNvSpPr/>
            <p:nvPr/>
          </p:nvSpPr>
          <p:spPr>
            <a:xfrm flipV="1">
              <a:off x="8594703" y="1922789"/>
              <a:ext cx="556562" cy="20105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EA31831B-3B5D-4555-8BA1-BF30AB718F5A}"/>
              </a:ext>
            </a:extLst>
          </p:cNvPr>
          <p:cNvSpPr/>
          <p:nvPr/>
        </p:nvSpPr>
        <p:spPr>
          <a:xfrm>
            <a:off x="3719880" y="2307206"/>
            <a:ext cx="1963973" cy="341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Prix unitaire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72B7B4CA-A994-4A00-8C95-93C31EDD947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042205" y="4385812"/>
            <a:ext cx="190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CB27AA88-F400-427F-A31A-E5F34AD196BC}"/>
              </a:ext>
            </a:extLst>
          </p:cNvPr>
          <p:cNvCxnSpPr>
            <a:cxnSpLocks/>
          </p:cNvCxnSpPr>
          <p:nvPr/>
        </p:nvCxnSpPr>
        <p:spPr>
          <a:xfrm>
            <a:off x="7031603" y="5340018"/>
            <a:ext cx="212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C7CF55B3-0647-487D-8A54-21E3F47F25BC}"/>
              </a:ext>
            </a:extLst>
          </p:cNvPr>
          <p:cNvSpPr/>
          <p:nvPr/>
        </p:nvSpPr>
        <p:spPr>
          <a:xfrm>
            <a:off x="874643" y="2136253"/>
            <a:ext cx="2040831" cy="129209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36F4E20C-E674-41CF-B9D1-0D64DD8B04D7}"/>
              </a:ext>
            </a:extLst>
          </p:cNvPr>
          <p:cNvSpPr/>
          <p:nvPr/>
        </p:nvSpPr>
        <p:spPr>
          <a:xfrm>
            <a:off x="5088816" y="3960411"/>
            <a:ext cx="2001150" cy="85084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B31AD159-83C9-4747-8841-F662C7226878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8203094" y="1390232"/>
            <a:ext cx="2336363" cy="435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2D948E13-01F6-4A70-8E4B-F88E0F390A25}"/>
              </a:ext>
            </a:extLst>
          </p:cNvPr>
          <p:cNvSpPr/>
          <p:nvPr/>
        </p:nvSpPr>
        <p:spPr>
          <a:xfrm>
            <a:off x="9477958" y="1826150"/>
            <a:ext cx="2122998" cy="21813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0F25ADFC-CFFD-4665-909B-B8C4927C3E0D}"/>
              </a:ext>
            </a:extLst>
          </p:cNvPr>
          <p:cNvSpPr txBox="1"/>
          <p:nvPr/>
        </p:nvSpPr>
        <p:spPr>
          <a:xfrm>
            <a:off x="9857633" y="1903419"/>
            <a:ext cx="136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Parcelle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1234E0E-BB98-4110-A9BA-89BFF0F7CCCA}"/>
              </a:ext>
            </a:extLst>
          </p:cNvPr>
          <p:cNvSpPr/>
          <p:nvPr/>
        </p:nvSpPr>
        <p:spPr>
          <a:xfrm>
            <a:off x="9598554" y="2316477"/>
            <a:ext cx="1888377" cy="31010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Teneur_ions_sol</a:t>
            </a:r>
            <a:endParaRPr lang="fr-FR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77CCFC6-FD4C-4F09-AAA0-52D0D84BB3B0}"/>
              </a:ext>
            </a:extLst>
          </p:cNvPr>
          <p:cNvSpPr/>
          <p:nvPr/>
        </p:nvSpPr>
        <p:spPr>
          <a:xfrm>
            <a:off x="9598553" y="2723322"/>
            <a:ext cx="1888377" cy="31010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Humidité_sol</a:t>
            </a:r>
            <a:endParaRPr lang="fr-FR" dirty="0"/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5FF38CF8-3CC0-4C29-BAB5-68F423865746}"/>
              </a:ext>
            </a:extLst>
          </p:cNvPr>
          <p:cNvSpPr/>
          <p:nvPr/>
        </p:nvSpPr>
        <p:spPr>
          <a:xfrm>
            <a:off x="9519041" y="2226366"/>
            <a:ext cx="2040831" cy="90380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7FE0C77-32A6-47AC-8757-100E53C96517}"/>
              </a:ext>
            </a:extLst>
          </p:cNvPr>
          <p:cNvSpPr/>
          <p:nvPr/>
        </p:nvSpPr>
        <p:spPr>
          <a:xfrm>
            <a:off x="3433891" y="4177091"/>
            <a:ext cx="840689" cy="4174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Météo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2E621583-8109-48A3-BBFF-104042570650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4274580" y="4385811"/>
            <a:ext cx="421986" cy="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3BFB2AC-841E-4596-8757-2DA65C5FABE1}"/>
              </a:ext>
            </a:extLst>
          </p:cNvPr>
          <p:cNvSpPr/>
          <p:nvPr/>
        </p:nvSpPr>
        <p:spPr>
          <a:xfrm>
            <a:off x="8648235" y="6068556"/>
            <a:ext cx="572494" cy="22551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E11026E5-F72A-4AFA-872A-071CEA68FC4F}"/>
              </a:ext>
            </a:extLst>
          </p:cNvPr>
          <p:cNvSpPr/>
          <p:nvPr/>
        </p:nvSpPr>
        <p:spPr>
          <a:xfrm>
            <a:off x="3373294" y="4106702"/>
            <a:ext cx="946225" cy="55821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DFD5164-EED3-4B55-BCE8-AEC5911CAC03}"/>
              </a:ext>
            </a:extLst>
          </p:cNvPr>
          <p:cNvSpPr txBox="1"/>
          <p:nvPr/>
        </p:nvSpPr>
        <p:spPr>
          <a:xfrm>
            <a:off x="0" y="97654"/>
            <a:ext cx="326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Fonctionnement de l’algorithme en interne</a:t>
            </a:r>
          </a:p>
        </p:txBody>
      </p:sp>
    </p:spTree>
    <p:extLst>
      <p:ext uri="{BB962C8B-B14F-4D97-AF65-F5344CB8AC3E}">
        <p14:creationId xmlns:p14="http://schemas.microsoft.com/office/powerpoint/2010/main" val="260541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C5555-AAB9-476A-BA93-A0255BD5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de la </a:t>
            </a:r>
            <a:r>
              <a:rPr lang="fr-FR" dirty="0" err="1"/>
              <a:t>webapp</a:t>
            </a:r>
            <a:r>
              <a:rPr lang="fr-FR" dirty="0"/>
              <a:t> correspondante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C50846-BB68-4E73-AD5B-1282AEF8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diapo est avec des liens hypertexte pour simuler ce que l’agriculteur ferait vraiment sur la </a:t>
            </a:r>
            <a:r>
              <a:rPr lang="fr-FR" dirty="0" err="1"/>
              <a:t>Webapp</a:t>
            </a:r>
            <a:endParaRPr lang="fr-FR" dirty="0"/>
          </a:p>
          <a:p>
            <a:r>
              <a:rPr lang="fr-FR" dirty="0"/>
              <a:t>Deux fonctionnalités se servant de notre algorithme sont détaillées. La deuxième, Stratégie, est moins détaillée car elle reprend les mêmes étapes que la première.</a:t>
            </a:r>
          </a:p>
          <a:p>
            <a:r>
              <a:rPr lang="fr-FR" dirty="0"/>
              <a:t>J’ai joint un descriptif (</a:t>
            </a:r>
            <a:r>
              <a:rPr lang="fr-FR" dirty="0" err="1"/>
              <a:t>pdf</a:t>
            </a:r>
            <a:r>
              <a:rPr lang="fr-FR" dirty="0"/>
              <a:t>) qui décrit plus globalement ce que représente ce diaporama</a:t>
            </a:r>
          </a:p>
          <a:p>
            <a:r>
              <a:rPr lang="fr-FR" dirty="0"/>
              <a:t>Plusieurs étapes sont sautées pour ce qui est de rentrer les paramètres car c’est plus ou moins toujours la </a:t>
            </a:r>
            <a:r>
              <a:rPr lang="fr-FR"/>
              <a:t>même chose.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950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hlinkClick r:id="rId2" action="ppaction://hlinksldjump"/>
            <a:extLst>
              <a:ext uri="{FF2B5EF4-FFF2-40B4-BE49-F238E27FC236}">
                <a16:creationId xmlns:a16="http://schemas.microsoft.com/office/drawing/2014/main" id="{3EF7B093-0242-49AA-99A9-ADA823011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75" t="21810" r="81676" b="73930"/>
          <a:stretch/>
        </p:blipFill>
        <p:spPr>
          <a:xfrm>
            <a:off x="2746159" y="1200444"/>
            <a:ext cx="361026" cy="3265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267859B-79FC-40E5-841A-8257F7D3F684}"/>
              </a:ext>
            </a:extLst>
          </p:cNvPr>
          <p:cNvSpPr txBox="1"/>
          <p:nvPr/>
        </p:nvSpPr>
        <p:spPr>
          <a:xfrm>
            <a:off x="853734" y="1157628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Mes parcelles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8867C36-345D-4A40-BB7D-AF3CCF58E572}"/>
              </a:ext>
            </a:extLst>
          </p:cNvPr>
          <p:cNvCxnSpPr>
            <a:cxnSpLocks/>
          </p:cNvCxnSpPr>
          <p:nvPr/>
        </p:nvCxnSpPr>
        <p:spPr>
          <a:xfrm>
            <a:off x="915879" y="1606858"/>
            <a:ext cx="2111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4E6EFACF-74EC-4ACF-A5E2-042BB297E115}"/>
              </a:ext>
            </a:extLst>
          </p:cNvPr>
          <p:cNvGrpSpPr/>
          <p:nvPr/>
        </p:nvGrpSpPr>
        <p:grpSpPr>
          <a:xfrm>
            <a:off x="853734" y="1696021"/>
            <a:ext cx="2253451" cy="449230"/>
            <a:chOff x="853734" y="1157628"/>
            <a:chExt cx="2253451" cy="449230"/>
          </a:xfrm>
        </p:grpSpPr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0E47FA6A-6E48-44BD-AED1-43180E9D4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483BE1C5-20B9-40E7-AE57-980416CBD726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Machines</a:t>
              </a:r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067EE9C-1B96-4EF3-8947-0A2A92DAA279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7BDA619E-4967-4BEE-8D41-AA9024BF306A}"/>
              </a:ext>
            </a:extLst>
          </p:cNvPr>
          <p:cNvGrpSpPr/>
          <p:nvPr/>
        </p:nvGrpSpPr>
        <p:grpSpPr>
          <a:xfrm>
            <a:off x="844856" y="2191598"/>
            <a:ext cx="2253451" cy="449230"/>
            <a:chOff x="853734" y="1157628"/>
            <a:chExt cx="2253451" cy="4492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17B790D7-66D9-47E4-9B93-C149D7A9D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52D5578E-9692-4605-8759-AB2BFD3A67C5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Planning</a:t>
              </a:r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7F95C31-AFD5-4271-8CCE-3723F47D6120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7" name="Image 76">
            <a:hlinkClick r:id="rId4" action="ppaction://hlinksldjump"/>
            <a:extLst>
              <a:ext uri="{FF2B5EF4-FFF2-40B4-BE49-F238E27FC236}">
                <a16:creationId xmlns:a16="http://schemas.microsoft.com/office/drawing/2014/main" id="{115622EB-2FCE-45DA-B725-36D42FF41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75" t="21810" r="81676" b="73930"/>
          <a:stretch/>
        </p:blipFill>
        <p:spPr>
          <a:xfrm>
            <a:off x="2746159" y="2729991"/>
            <a:ext cx="361026" cy="326516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5CEBB157-E3EF-4F63-B4BB-C4A1B955FDD4}"/>
              </a:ext>
            </a:extLst>
          </p:cNvPr>
          <p:cNvSpPr txBox="1"/>
          <p:nvPr/>
        </p:nvSpPr>
        <p:spPr>
          <a:xfrm>
            <a:off x="853734" y="2687175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Stratégie</a:t>
            </a:r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0ADA35A-8F00-45FB-AD2B-D777539CBAC5}"/>
              </a:ext>
            </a:extLst>
          </p:cNvPr>
          <p:cNvCxnSpPr>
            <a:cxnSpLocks/>
          </p:cNvCxnSpPr>
          <p:nvPr/>
        </p:nvCxnSpPr>
        <p:spPr>
          <a:xfrm>
            <a:off x="915879" y="3136405"/>
            <a:ext cx="2111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6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8C15F418-99BE-4E70-940E-60ECD672E11F}"/>
              </a:ext>
            </a:extLst>
          </p:cNvPr>
          <p:cNvGrpSpPr/>
          <p:nvPr/>
        </p:nvGrpSpPr>
        <p:grpSpPr>
          <a:xfrm>
            <a:off x="876841" y="714868"/>
            <a:ext cx="2173551" cy="449230"/>
            <a:chOff x="853734" y="1157628"/>
            <a:chExt cx="2173551" cy="449230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A267859B-79FC-40E5-841A-8257F7D3F684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Mes parcelles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8867C36-345D-4A40-BB7D-AF3CCF58E572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4E6EFACF-74EC-4ACF-A5E2-042BB297E115}"/>
              </a:ext>
            </a:extLst>
          </p:cNvPr>
          <p:cNvGrpSpPr/>
          <p:nvPr/>
        </p:nvGrpSpPr>
        <p:grpSpPr>
          <a:xfrm>
            <a:off x="876841" y="2261130"/>
            <a:ext cx="2253451" cy="449230"/>
            <a:chOff x="853734" y="1157628"/>
            <a:chExt cx="2253451" cy="449230"/>
          </a:xfrm>
        </p:grpSpPr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0E47FA6A-6E48-44BD-AED1-43180E9D4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483BE1C5-20B9-40E7-AE57-980416CBD726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Machines</a:t>
              </a:r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067EE9C-1B96-4EF3-8947-0A2A92DAA279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7BDA619E-4967-4BEE-8D41-AA9024BF306A}"/>
              </a:ext>
            </a:extLst>
          </p:cNvPr>
          <p:cNvGrpSpPr/>
          <p:nvPr/>
        </p:nvGrpSpPr>
        <p:grpSpPr>
          <a:xfrm>
            <a:off x="867963" y="2756707"/>
            <a:ext cx="2253451" cy="449230"/>
            <a:chOff x="853734" y="1157628"/>
            <a:chExt cx="2253451" cy="4492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17B790D7-66D9-47E4-9B93-C149D7A9D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52D5578E-9692-4605-8759-AB2BFD3A67C5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Planning</a:t>
              </a:r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7F95C31-AFD5-4271-8CCE-3723F47D6120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4EF2557-444F-442B-BECF-763A5699B579}"/>
              </a:ext>
            </a:extLst>
          </p:cNvPr>
          <p:cNvGrpSpPr/>
          <p:nvPr/>
        </p:nvGrpSpPr>
        <p:grpSpPr>
          <a:xfrm>
            <a:off x="876841" y="3252284"/>
            <a:ext cx="2253451" cy="449230"/>
            <a:chOff x="853734" y="1157628"/>
            <a:chExt cx="2253451" cy="449230"/>
          </a:xfrm>
        </p:grpSpPr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115622EB-2FCE-45DA-B725-36D42FF41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5CEBB157-E3EF-4F63-B4BB-C4A1B955FDD4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Stratégie</a:t>
              </a:r>
            </a:p>
          </p:txBody>
        </p: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B0ADA35A-8F00-45FB-AD2B-D777539CBAC5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C99374DD-DDB4-4769-A571-C6B26A3C0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" t="26498" r="81964" b="59264"/>
          <a:stretch/>
        </p:blipFill>
        <p:spPr>
          <a:xfrm>
            <a:off x="967230" y="1225984"/>
            <a:ext cx="2054917" cy="97640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EA6B283-7D72-4FF9-8D15-7476E8680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7" t="21449" r="81900" b="74068"/>
          <a:stretch/>
        </p:blipFill>
        <p:spPr>
          <a:xfrm>
            <a:off x="2804109" y="762610"/>
            <a:ext cx="294198" cy="307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93B9BE-7A13-4C1E-B82D-A32F60C1552F}"/>
              </a:ext>
            </a:extLst>
          </p:cNvPr>
          <p:cNvSpPr/>
          <p:nvPr/>
        </p:nvSpPr>
        <p:spPr>
          <a:xfrm>
            <a:off x="1060230" y="1282294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Alertes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CC4172-E4B9-41C2-B0A0-6A9FF1E49BEB}"/>
              </a:ext>
            </a:extLst>
          </p:cNvPr>
          <p:cNvSpPr/>
          <p:nvPr/>
        </p:nvSpPr>
        <p:spPr>
          <a:xfrm>
            <a:off x="1051352" y="1610604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Historique</a:t>
            </a:r>
          </a:p>
        </p:txBody>
      </p:sp>
      <p:sp>
        <p:nvSpPr>
          <p:cNvPr id="23" name="Rectangle 22">
            <a:hlinkClick r:id="rId4" action="ppaction://hlinksldjump"/>
            <a:extLst>
              <a:ext uri="{FF2B5EF4-FFF2-40B4-BE49-F238E27FC236}">
                <a16:creationId xmlns:a16="http://schemas.microsoft.com/office/drawing/2014/main" id="{AC8ADFA4-1DE8-47FB-84CE-DB29B3065B8A}"/>
              </a:ext>
            </a:extLst>
          </p:cNvPr>
          <p:cNvSpPr/>
          <p:nvPr/>
        </p:nvSpPr>
        <p:spPr>
          <a:xfrm>
            <a:off x="1051351" y="1909379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Prédictions</a:t>
            </a:r>
          </a:p>
        </p:txBody>
      </p:sp>
    </p:spTree>
    <p:extLst>
      <p:ext uri="{BB962C8B-B14F-4D97-AF65-F5344CB8AC3E}">
        <p14:creationId xmlns:p14="http://schemas.microsoft.com/office/powerpoint/2010/main" val="219049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8C15F418-99BE-4E70-940E-60ECD672E11F}"/>
              </a:ext>
            </a:extLst>
          </p:cNvPr>
          <p:cNvGrpSpPr/>
          <p:nvPr/>
        </p:nvGrpSpPr>
        <p:grpSpPr>
          <a:xfrm>
            <a:off x="876841" y="714868"/>
            <a:ext cx="2173551" cy="449230"/>
            <a:chOff x="853734" y="1157628"/>
            <a:chExt cx="2173551" cy="449230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A267859B-79FC-40E5-841A-8257F7D3F684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Mes parcelles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8867C36-345D-4A40-BB7D-AF3CCF58E572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4E6EFACF-74EC-4ACF-A5E2-042BB297E115}"/>
              </a:ext>
            </a:extLst>
          </p:cNvPr>
          <p:cNvGrpSpPr/>
          <p:nvPr/>
        </p:nvGrpSpPr>
        <p:grpSpPr>
          <a:xfrm>
            <a:off x="876841" y="2261130"/>
            <a:ext cx="2253451" cy="449230"/>
            <a:chOff x="853734" y="1157628"/>
            <a:chExt cx="2253451" cy="449230"/>
          </a:xfrm>
        </p:grpSpPr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0E47FA6A-6E48-44BD-AED1-43180E9D4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483BE1C5-20B9-40E7-AE57-980416CBD726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Machines</a:t>
              </a:r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067EE9C-1B96-4EF3-8947-0A2A92DAA279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7BDA619E-4967-4BEE-8D41-AA9024BF306A}"/>
              </a:ext>
            </a:extLst>
          </p:cNvPr>
          <p:cNvGrpSpPr/>
          <p:nvPr/>
        </p:nvGrpSpPr>
        <p:grpSpPr>
          <a:xfrm>
            <a:off x="867963" y="2756707"/>
            <a:ext cx="2253451" cy="449230"/>
            <a:chOff x="853734" y="1157628"/>
            <a:chExt cx="2253451" cy="4492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17B790D7-66D9-47E4-9B93-C149D7A9D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52D5578E-9692-4605-8759-AB2BFD3A67C5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Planning</a:t>
              </a:r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7F95C31-AFD5-4271-8CCE-3723F47D6120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4EF2557-444F-442B-BECF-763A5699B579}"/>
              </a:ext>
            </a:extLst>
          </p:cNvPr>
          <p:cNvGrpSpPr/>
          <p:nvPr/>
        </p:nvGrpSpPr>
        <p:grpSpPr>
          <a:xfrm>
            <a:off x="876841" y="3252284"/>
            <a:ext cx="2253451" cy="449230"/>
            <a:chOff x="853734" y="1157628"/>
            <a:chExt cx="2253451" cy="449230"/>
          </a:xfrm>
        </p:grpSpPr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115622EB-2FCE-45DA-B725-36D42FF41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5CEBB157-E3EF-4F63-B4BB-C4A1B955FDD4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Stratégie</a:t>
              </a:r>
            </a:p>
          </p:txBody>
        </p: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B0ADA35A-8F00-45FB-AD2B-D777539CBAC5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C99374DD-DDB4-4769-A571-C6B26A3C0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" t="26498" r="81964" b="59264"/>
          <a:stretch/>
        </p:blipFill>
        <p:spPr>
          <a:xfrm>
            <a:off x="967230" y="1225984"/>
            <a:ext cx="2054917" cy="97640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EA6B283-7D72-4FF9-8D15-7476E8680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7" t="21449" r="81900" b="74068"/>
          <a:stretch/>
        </p:blipFill>
        <p:spPr>
          <a:xfrm>
            <a:off x="2804109" y="762610"/>
            <a:ext cx="294198" cy="307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93B9BE-7A13-4C1E-B82D-A32F60C1552F}"/>
              </a:ext>
            </a:extLst>
          </p:cNvPr>
          <p:cNvSpPr/>
          <p:nvPr/>
        </p:nvSpPr>
        <p:spPr>
          <a:xfrm>
            <a:off x="1060230" y="1282294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Alertes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CC4172-E4B9-41C2-B0A0-6A9FF1E49BEB}"/>
              </a:ext>
            </a:extLst>
          </p:cNvPr>
          <p:cNvSpPr/>
          <p:nvPr/>
        </p:nvSpPr>
        <p:spPr>
          <a:xfrm>
            <a:off x="1051352" y="1610604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Historique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74FA1273-E89B-46EF-AD97-0E687346E740}"/>
              </a:ext>
            </a:extLst>
          </p:cNvPr>
          <p:cNvSpPr/>
          <p:nvPr/>
        </p:nvSpPr>
        <p:spPr>
          <a:xfrm>
            <a:off x="991294" y="1876568"/>
            <a:ext cx="1989034" cy="2347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75F806-4C4F-48D1-A8A3-CFDD9069357C}"/>
              </a:ext>
            </a:extLst>
          </p:cNvPr>
          <p:cNvSpPr/>
          <p:nvPr/>
        </p:nvSpPr>
        <p:spPr>
          <a:xfrm>
            <a:off x="1051351" y="1917501"/>
            <a:ext cx="1804947" cy="164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/>
                </a:solidFill>
              </a:rPr>
              <a:t>Prédictions</a:t>
            </a:r>
          </a:p>
        </p:txBody>
      </p:sp>
      <p:pic>
        <p:nvPicPr>
          <p:cNvPr id="7" name="Image 6">
            <a:hlinkClick r:id="rId4" action="ppaction://hlinksldjump"/>
            <a:extLst>
              <a:ext uri="{FF2B5EF4-FFF2-40B4-BE49-F238E27FC236}">
                <a16:creationId xmlns:a16="http://schemas.microsoft.com/office/drawing/2014/main" id="{A138579C-21EC-4F33-8526-615E669E8C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848" t="29547" r="52822" b="65692"/>
          <a:stretch/>
        </p:blipFill>
        <p:spPr>
          <a:xfrm>
            <a:off x="5752730" y="1278571"/>
            <a:ext cx="284085" cy="326517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57F4E311-A7D5-4A4C-AAC8-85576F87323B}"/>
              </a:ext>
            </a:extLst>
          </p:cNvPr>
          <p:cNvSpPr txBox="1"/>
          <p:nvPr/>
        </p:nvSpPr>
        <p:spPr>
          <a:xfrm>
            <a:off x="3374992" y="1241272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3D3CB"/>
                </a:solidFill>
              </a:rPr>
              <a:t>Parcelle 1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5E54BB3-9071-41D5-B276-610266F030C1}"/>
              </a:ext>
            </a:extLst>
          </p:cNvPr>
          <p:cNvCxnSpPr>
            <a:cxnSpLocks/>
          </p:cNvCxnSpPr>
          <p:nvPr/>
        </p:nvCxnSpPr>
        <p:spPr>
          <a:xfrm>
            <a:off x="3442885" y="2071489"/>
            <a:ext cx="26531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32548D0-71D5-4388-8253-3EC92F457AB3}"/>
              </a:ext>
            </a:extLst>
          </p:cNvPr>
          <p:cNvSpPr txBox="1"/>
          <p:nvPr/>
        </p:nvSpPr>
        <p:spPr>
          <a:xfrm>
            <a:off x="3577613" y="1507431"/>
            <a:ext cx="222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8 route de Flandre, Les Herbiers</a:t>
            </a:r>
            <a:endParaRPr lang="fr-FR" dirty="0">
              <a:solidFill>
                <a:srgbClr val="93D3CB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221540D-C0F1-45AF-B317-32417CE5624F}"/>
              </a:ext>
            </a:extLst>
          </p:cNvPr>
          <p:cNvSpPr txBox="1"/>
          <p:nvPr/>
        </p:nvSpPr>
        <p:spPr>
          <a:xfrm>
            <a:off x="3618834" y="1728889"/>
            <a:ext cx="235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150 ha</a:t>
            </a:r>
            <a:endParaRPr lang="fr-FR" dirty="0">
              <a:solidFill>
                <a:srgbClr val="93D3CB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A64499-C2D4-4DFD-871B-FE5A53CBE7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31" y="1557151"/>
            <a:ext cx="177561" cy="1775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8B2935F-54CC-459D-8627-F5E7A87F42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5" y="1775581"/>
            <a:ext cx="177561" cy="177561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50F27203-1F5B-42C1-99FD-4E50DD8F8B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848" t="29547" r="52822" b="65692"/>
          <a:stretch/>
        </p:blipFill>
        <p:spPr>
          <a:xfrm>
            <a:off x="5765047" y="2104387"/>
            <a:ext cx="284085" cy="326517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EF1BB294-457C-4F4E-8EC1-53ECCDF8DF6A}"/>
              </a:ext>
            </a:extLst>
          </p:cNvPr>
          <p:cNvSpPr txBox="1"/>
          <p:nvPr/>
        </p:nvSpPr>
        <p:spPr>
          <a:xfrm>
            <a:off x="3363548" y="2076464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3D3CB"/>
                </a:solidFill>
              </a:rPr>
              <a:t>Parcelle 2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F0E0556-88ED-40D0-BD9A-F751DEBA1E72}"/>
              </a:ext>
            </a:extLst>
          </p:cNvPr>
          <p:cNvCxnSpPr>
            <a:cxnSpLocks/>
          </p:cNvCxnSpPr>
          <p:nvPr/>
        </p:nvCxnSpPr>
        <p:spPr>
          <a:xfrm>
            <a:off x="3442886" y="2897306"/>
            <a:ext cx="266455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83E7065A-9169-47C2-B469-A36DD8E077FB}"/>
              </a:ext>
            </a:extLst>
          </p:cNvPr>
          <p:cNvSpPr txBox="1"/>
          <p:nvPr/>
        </p:nvSpPr>
        <p:spPr>
          <a:xfrm>
            <a:off x="3577613" y="2333248"/>
            <a:ext cx="252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10 route de la Poste , Les Herbiers</a:t>
            </a:r>
            <a:endParaRPr lang="fr-FR" dirty="0">
              <a:solidFill>
                <a:srgbClr val="93D3CB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FE4924E-1380-43B4-9B8E-CB422CB79E18}"/>
              </a:ext>
            </a:extLst>
          </p:cNvPr>
          <p:cNvSpPr txBox="1"/>
          <p:nvPr/>
        </p:nvSpPr>
        <p:spPr>
          <a:xfrm>
            <a:off x="3618835" y="2554706"/>
            <a:ext cx="235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137 ha</a:t>
            </a:r>
            <a:endParaRPr lang="fr-FR" dirty="0">
              <a:solidFill>
                <a:srgbClr val="93D3CB"/>
              </a:solidFill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BA3C83F5-6777-4BB1-9D4A-97D1CCC12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32" y="2382968"/>
            <a:ext cx="177561" cy="177561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38C48FEA-4D34-46F5-8669-0ADCF79F3F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6" y="2601398"/>
            <a:ext cx="177561" cy="1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8C15F418-99BE-4E70-940E-60ECD672E11F}"/>
              </a:ext>
            </a:extLst>
          </p:cNvPr>
          <p:cNvGrpSpPr/>
          <p:nvPr/>
        </p:nvGrpSpPr>
        <p:grpSpPr>
          <a:xfrm>
            <a:off x="876841" y="714868"/>
            <a:ext cx="2173551" cy="449230"/>
            <a:chOff x="853734" y="1157628"/>
            <a:chExt cx="2173551" cy="449230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A267859B-79FC-40E5-841A-8257F7D3F684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Mes parcelles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8867C36-345D-4A40-BB7D-AF3CCF58E572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4E6EFACF-74EC-4ACF-A5E2-042BB297E115}"/>
              </a:ext>
            </a:extLst>
          </p:cNvPr>
          <p:cNvGrpSpPr/>
          <p:nvPr/>
        </p:nvGrpSpPr>
        <p:grpSpPr>
          <a:xfrm>
            <a:off x="876841" y="2261130"/>
            <a:ext cx="2253451" cy="449230"/>
            <a:chOff x="853734" y="1157628"/>
            <a:chExt cx="2253451" cy="449230"/>
          </a:xfrm>
        </p:grpSpPr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0E47FA6A-6E48-44BD-AED1-43180E9D4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483BE1C5-20B9-40E7-AE57-980416CBD726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Machines</a:t>
              </a:r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067EE9C-1B96-4EF3-8947-0A2A92DAA279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7BDA619E-4967-4BEE-8D41-AA9024BF306A}"/>
              </a:ext>
            </a:extLst>
          </p:cNvPr>
          <p:cNvGrpSpPr/>
          <p:nvPr/>
        </p:nvGrpSpPr>
        <p:grpSpPr>
          <a:xfrm>
            <a:off x="867963" y="2756707"/>
            <a:ext cx="2253451" cy="449230"/>
            <a:chOff x="853734" y="1157628"/>
            <a:chExt cx="2253451" cy="4492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17B790D7-66D9-47E4-9B93-C149D7A9D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52D5578E-9692-4605-8759-AB2BFD3A67C5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Planning</a:t>
              </a:r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7F95C31-AFD5-4271-8CCE-3723F47D6120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4EF2557-444F-442B-BECF-763A5699B579}"/>
              </a:ext>
            </a:extLst>
          </p:cNvPr>
          <p:cNvGrpSpPr/>
          <p:nvPr/>
        </p:nvGrpSpPr>
        <p:grpSpPr>
          <a:xfrm>
            <a:off x="876841" y="3252284"/>
            <a:ext cx="2253451" cy="449230"/>
            <a:chOff x="853734" y="1157628"/>
            <a:chExt cx="2253451" cy="449230"/>
          </a:xfrm>
        </p:grpSpPr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115622EB-2FCE-45DA-B725-36D42FF41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5CEBB157-E3EF-4F63-B4BB-C4A1B955FDD4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Stratégie</a:t>
              </a:r>
            </a:p>
          </p:txBody>
        </p: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B0ADA35A-8F00-45FB-AD2B-D777539CBAC5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C99374DD-DDB4-4769-A571-C6B26A3C0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" t="26498" r="81964" b="59264"/>
          <a:stretch/>
        </p:blipFill>
        <p:spPr>
          <a:xfrm>
            <a:off x="967230" y="1225984"/>
            <a:ext cx="2054917" cy="97640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EA6B283-7D72-4FF9-8D15-7476E8680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7" t="21449" r="81900" b="74068"/>
          <a:stretch/>
        </p:blipFill>
        <p:spPr>
          <a:xfrm>
            <a:off x="2804109" y="762610"/>
            <a:ext cx="294198" cy="307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93B9BE-7A13-4C1E-B82D-A32F60C1552F}"/>
              </a:ext>
            </a:extLst>
          </p:cNvPr>
          <p:cNvSpPr/>
          <p:nvPr/>
        </p:nvSpPr>
        <p:spPr>
          <a:xfrm>
            <a:off x="1060230" y="1282294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Alertes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CC4172-E4B9-41C2-B0A0-6A9FF1E49BEB}"/>
              </a:ext>
            </a:extLst>
          </p:cNvPr>
          <p:cNvSpPr/>
          <p:nvPr/>
        </p:nvSpPr>
        <p:spPr>
          <a:xfrm>
            <a:off x="1051352" y="1610604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Historique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74FA1273-E89B-46EF-AD97-0E687346E740}"/>
              </a:ext>
            </a:extLst>
          </p:cNvPr>
          <p:cNvSpPr/>
          <p:nvPr/>
        </p:nvSpPr>
        <p:spPr>
          <a:xfrm>
            <a:off x="991294" y="1876568"/>
            <a:ext cx="1989034" cy="2347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75F806-4C4F-48D1-A8A3-CFDD9069357C}"/>
              </a:ext>
            </a:extLst>
          </p:cNvPr>
          <p:cNvSpPr/>
          <p:nvPr/>
        </p:nvSpPr>
        <p:spPr>
          <a:xfrm>
            <a:off x="1051351" y="1917501"/>
            <a:ext cx="1804947" cy="164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/>
                </a:solidFill>
              </a:rPr>
              <a:t>Prédictions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F4E311-A7D5-4A4C-AAC8-85576F87323B}"/>
              </a:ext>
            </a:extLst>
          </p:cNvPr>
          <p:cNvSpPr txBox="1"/>
          <p:nvPr/>
        </p:nvSpPr>
        <p:spPr>
          <a:xfrm>
            <a:off x="3374992" y="1241272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3D3CB"/>
                </a:solidFill>
              </a:rPr>
              <a:t>Parcelle 1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5E54BB3-9071-41D5-B276-610266F030C1}"/>
              </a:ext>
            </a:extLst>
          </p:cNvPr>
          <p:cNvCxnSpPr>
            <a:cxnSpLocks/>
          </p:cNvCxnSpPr>
          <p:nvPr/>
        </p:nvCxnSpPr>
        <p:spPr>
          <a:xfrm>
            <a:off x="3442885" y="2071489"/>
            <a:ext cx="26531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32548D0-71D5-4388-8253-3EC92F457AB3}"/>
              </a:ext>
            </a:extLst>
          </p:cNvPr>
          <p:cNvSpPr txBox="1"/>
          <p:nvPr/>
        </p:nvSpPr>
        <p:spPr>
          <a:xfrm>
            <a:off x="3577613" y="1507431"/>
            <a:ext cx="222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8 route de Flandre, Les Herbiers</a:t>
            </a:r>
            <a:endParaRPr lang="fr-FR" dirty="0">
              <a:solidFill>
                <a:srgbClr val="93D3CB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221540D-C0F1-45AF-B317-32417CE5624F}"/>
              </a:ext>
            </a:extLst>
          </p:cNvPr>
          <p:cNvSpPr txBox="1"/>
          <p:nvPr/>
        </p:nvSpPr>
        <p:spPr>
          <a:xfrm>
            <a:off x="3618834" y="1728889"/>
            <a:ext cx="235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150 ha</a:t>
            </a:r>
            <a:endParaRPr lang="fr-FR" dirty="0">
              <a:solidFill>
                <a:srgbClr val="93D3CB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A64499-C2D4-4DFD-871B-FE5A53CBE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31" y="1557151"/>
            <a:ext cx="177561" cy="1775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8B2935F-54CC-459D-8627-F5E7A87F4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5" y="1775581"/>
            <a:ext cx="177561" cy="177561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50F27203-1F5B-42C1-99FD-4E50DD8F8B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848" t="29547" r="52822" b="65692"/>
          <a:stretch/>
        </p:blipFill>
        <p:spPr>
          <a:xfrm>
            <a:off x="5765047" y="2104387"/>
            <a:ext cx="284085" cy="326517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EF1BB294-457C-4F4E-8EC1-53ECCDF8DF6A}"/>
              </a:ext>
            </a:extLst>
          </p:cNvPr>
          <p:cNvSpPr txBox="1"/>
          <p:nvPr/>
        </p:nvSpPr>
        <p:spPr>
          <a:xfrm>
            <a:off x="3363548" y="2076464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3D3CB"/>
                </a:solidFill>
              </a:rPr>
              <a:t>Parcelle 2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F0E0556-88ED-40D0-BD9A-F751DEBA1E72}"/>
              </a:ext>
            </a:extLst>
          </p:cNvPr>
          <p:cNvCxnSpPr>
            <a:cxnSpLocks/>
          </p:cNvCxnSpPr>
          <p:nvPr/>
        </p:nvCxnSpPr>
        <p:spPr>
          <a:xfrm>
            <a:off x="3442886" y="2897306"/>
            <a:ext cx="266455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83E7065A-9169-47C2-B469-A36DD8E077FB}"/>
              </a:ext>
            </a:extLst>
          </p:cNvPr>
          <p:cNvSpPr txBox="1"/>
          <p:nvPr/>
        </p:nvSpPr>
        <p:spPr>
          <a:xfrm>
            <a:off x="3577613" y="2333248"/>
            <a:ext cx="252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10 route de la Poste , Les Herbiers</a:t>
            </a:r>
            <a:endParaRPr lang="fr-FR" dirty="0">
              <a:solidFill>
                <a:srgbClr val="93D3CB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FE4924E-1380-43B4-9B8E-CB422CB79E18}"/>
              </a:ext>
            </a:extLst>
          </p:cNvPr>
          <p:cNvSpPr txBox="1"/>
          <p:nvPr/>
        </p:nvSpPr>
        <p:spPr>
          <a:xfrm>
            <a:off x="3618835" y="2554706"/>
            <a:ext cx="235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137 ha</a:t>
            </a:r>
            <a:endParaRPr lang="fr-FR" dirty="0">
              <a:solidFill>
                <a:srgbClr val="93D3CB"/>
              </a:solidFill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BA3C83F5-6777-4BB1-9D4A-97D1CCC12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32" y="2382968"/>
            <a:ext cx="177561" cy="177561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38C48FEA-4D34-46F5-8669-0ADCF79F3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6" y="2601398"/>
            <a:ext cx="177561" cy="1775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3BA84ED-0D4F-479D-9EAA-A01BABB085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17" y="1308409"/>
            <a:ext cx="244017" cy="244017"/>
          </a:xfrm>
          <a:prstGeom prst="rect">
            <a:avLst/>
          </a:prstGeom>
        </p:spPr>
      </p:pic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5FB6DB1-077F-4380-AC70-7B2C2E83AA79}"/>
              </a:ext>
            </a:extLst>
          </p:cNvPr>
          <p:cNvSpPr/>
          <p:nvPr/>
        </p:nvSpPr>
        <p:spPr>
          <a:xfrm>
            <a:off x="6481511" y="345166"/>
            <a:ext cx="5160397" cy="589986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 : coins arrondis 10">
            <a:hlinkClick r:id="rId8" action="ppaction://hlinksldjump"/>
            <a:extLst>
              <a:ext uri="{FF2B5EF4-FFF2-40B4-BE49-F238E27FC236}">
                <a16:creationId xmlns:a16="http://schemas.microsoft.com/office/drawing/2014/main" id="{04904607-E9AE-4643-97EC-794E379082A3}"/>
              </a:ext>
            </a:extLst>
          </p:cNvPr>
          <p:cNvSpPr/>
          <p:nvPr/>
        </p:nvSpPr>
        <p:spPr>
          <a:xfrm>
            <a:off x="6897950" y="843379"/>
            <a:ext cx="2449001" cy="320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Variété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5AEADA04-061C-44AB-92BA-0C90419FA1A8}"/>
              </a:ext>
            </a:extLst>
          </p:cNvPr>
          <p:cNvSpPr/>
          <p:nvPr/>
        </p:nvSpPr>
        <p:spPr>
          <a:xfrm>
            <a:off x="6897950" y="1296522"/>
            <a:ext cx="2449001" cy="320719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Pesticides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933105C-8031-4040-8335-623C3D57DCC1}"/>
              </a:ext>
            </a:extLst>
          </p:cNvPr>
          <p:cNvSpPr/>
          <p:nvPr/>
        </p:nvSpPr>
        <p:spPr>
          <a:xfrm>
            <a:off x="6897949" y="1802227"/>
            <a:ext cx="2449001" cy="320719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Date de labour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87AA3823-7529-45F6-B3CD-CD74C9FB5F43}"/>
              </a:ext>
            </a:extLst>
          </p:cNvPr>
          <p:cNvSpPr/>
          <p:nvPr/>
        </p:nvSpPr>
        <p:spPr>
          <a:xfrm>
            <a:off x="6897949" y="2289583"/>
            <a:ext cx="2449001" cy="320719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Prix de vente au kilo</a:t>
            </a:r>
          </a:p>
        </p:txBody>
      </p:sp>
      <p:pic>
        <p:nvPicPr>
          <p:cNvPr id="15" name="Image 14">
            <a:hlinkClick r:id="rId8" action="ppaction://hlinksldjump"/>
            <a:extLst>
              <a:ext uri="{FF2B5EF4-FFF2-40B4-BE49-F238E27FC236}">
                <a16:creationId xmlns:a16="http://schemas.microsoft.com/office/drawing/2014/main" id="{CD03C0FB-B504-4F83-A235-822E48ECA7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09" y="899534"/>
            <a:ext cx="226631" cy="226631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997F4452-13BA-403C-9CB5-EE93A53F9E0F}"/>
              </a:ext>
            </a:extLst>
          </p:cNvPr>
          <p:cNvSpPr/>
          <p:nvPr/>
        </p:nvSpPr>
        <p:spPr>
          <a:xfrm>
            <a:off x="10023249" y="790888"/>
            <a:ext cx="1388735" cy="826353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26A7D5F-5970-44CA-8C64-50C32CFB040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8087" t="45100" r="54855" b="36274"/>
          <a:stretch/>
        </p:blipFill>
        <p:spPr>
          <a:xfrm>
            <a:off x="10042282" y="816080"/>
            <a:ext cx="1350667" cy="775968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3BB0A7D2-2E39-4CC8-8B60-32B742275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238" y="870340"/>
            <a:ext cx="177561" cy="177561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A884DF44-956B-4F05-BF3D-793B7B7CBE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01" y="1341401"/>
            <a:ext cx="226631" cy="22663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A9F7849-84E1-4345-9081-753CA8DCE1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01" y="1853816"/>
            <a:ext cx="228095" cy="22809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711AC1E-299A-4783-B033-8D92FF8B92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01" y="2327508"/>
            <a:ext cx="236576" cy="2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6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8C15F418-99BE-4E70-940E-60ECD672E11F}"/>
              </a:ext>
            </a:extLst>
          </p:cNvPr>
          <p:cNvGrpSpPr/>
          <p:nvPr/>
        </p:nvGrpSpPr>
        <p:grpSpPr>
          <a:xfrm>
            <a:off x="876841" y="714868"/>
            <a:ext cx="2173551" cy="449230"/>
            <a:chOff x="853734" y="1157628"/>
            <a:chExt cx="2173551" cy="449230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A267859B-79FC-40E5-841A-8257F7D3F684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Mes parcelles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8867C36-345D-4A40-BB7D-AF3CCF58E572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4E6EFACF-74EC-4ACF-A5E2-042BB297E115}"/>
              </a:ext>
            </a:extLst>
          </p:cNvPr>
          <p:cNvGrpSpPr/>
          <p:nvPr/>
        </p:nvGrpSpPr>
        <p:grpSpPr>
          <a:xfrm>
            <a:off x="876841" y="2261130"/>
            <a:ext cx="2253451" cy="449230"/>
            <a:chOff x="853734" y="1157628"/>
            <a:chExt cx="2253451" cy="449230"/>
          </a:xfrm>
        </p:grpSpPr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0E47FA6A-6E48-44BD-AED1-43180E9D4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483BE1C5-20B9-40E7-AE57-980416CBD726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Machines</a:t>
              </a:r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067EE9C-1B96-4EF3-8947-0A2A92DAA279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7BDA619E-4967-4BEE-8D41-AA9024BF306A}"/>
              </a:ext>
            </a:extLst>
          </p:cNvPr>
          <p:cNvGrpSpPr/>
          <p:nvPr/>
        </p:nvGrpSpPr>
        <p:grpSpPr>
          <a:xfrm>
            <a:off x="867963" y="2756707"/>
            <a:ext cx="2253451" cy="449230"/>
            <a:chOff x="853734" y="1157628"/>
            <a:chExt cx="2253451" cy="4492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17B790D7-66D9-47E4-9B93-C149D7A9D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52D5578E-9692-4605-8759-AB2BFD3A67C5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Planning</a:t>
              </a:r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7F95C31-AFD5-4271-8CCE-3723F47D6120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4EF2557-444F-442B-BECF-763A5699B579}"/>
              </a:ext>
            </a:extLst>
          </p:cNvPr>
          <p:cNvGrpSpPr/>
          <p:nvPr/>
        </p:nvGrpSpPr>
        <p:grpSpPr>
          <a:xfrm>
            <a:off x="876841" y="3252284"/>
            <a:ext cx="2253451" cy="449230"/>
            <a:chOff x="853734" y="1157628"/>
            <a:chExt cx="2253451" cy="449230"/>
          </a:xfrm>
        </p:grpSpPr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115622EB-2FCE-45DA-B725-36D42FF41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5CEBB157-E3EF-4F63-B4BB-C4A1B955FDD4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Stratégie</a:t>
              </a:r>
            </a:p>
          </p:txBody>
        </p: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B0ADA35A-8F00-45FB-AD2B-D777539CBAC5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C99374DD-DDB4-4769-A571-C6B26A3C0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" t="26498" r="81964" b="59264"/>
          <a:stretch/>
        </p:blipFill>
        <p:spPr>
          <a:xfrm>
            <a:off x="967230" y="1225984"/>
            <a:ext cx="2054917" cy="97640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EA6B283-7D72-4FF9-8D15-7476E8680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7" t="21449" r="81900" b="74068"/>
          <a:stretch/>
        </p:blipFill>
        <p:spPr>
          <a:xfrm>
            <a:off x="2804109" y="762610"/>
            <a:ext cx="294198" cy="307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93B9BE-7A13-4C1E-B82D-A32F60C1552F}"/>
              </a:ext>
            </a:extLst>
          </p:cNvPr>
          <p:cNvSpPr/>
          <p:nvPr/>
        </p:nvSpPr>
        <p:spPr>
          <a:xfrm>
            <a:off x="1060230" y="1282294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Alertes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CC4172-E4B9-41C2-B0A0-6A9FF1E49BEB}"/>
              </a:ext>
            </a:extLst>
          </p:cNvPr>
          <p:cNvSpPr/>
          <p:nvPr/>
        </p:nvSpPr>
        <p:spPr>
          <a:xfrm>
            <a:off x="1051352" y="1610604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Historique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74FA1273-E89B-46EF-AD97-0E687346E740}"/>
              </a:ext>
            </a:extLst>
          </p:cNvPr>
          <p:cNvSpPr/>
          <p:nvPr/>
        </p:nvSpPr>
        <p:spPr>
          <a:xfrm>
            <a:off x="991294" y="1876568"/>
            <a:ext cx="1989034" cy="2347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75F806-4C4F-48D1-A8A3-CFDD9069357C}"/>
              </a:ext>
            </a:extLst>
          </p:cNvPr>
          <p:cNvSpPr/>
          <p:nvPr/>
        </p:nvSpPr>
        <p:spPr>
          <a:xfrm>
            <a:off x="1051351" y="1917501"/>
            <a:ext cx="1804947" cy="164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/>
                </a:solidFill>
              </a:rPr>
              <a:t>Prédictions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F4E311-A7D5-4A4C-AAC8-85576F87323B}"/>
              </a:ext>
            </a:extLst>
          </p:cNvPr>
          <p:cNvSpPr txBox="1"/>
          <p:nvPr/>
        </p:nvSpPr>
        <p:spPr>
          <a:xfrm>
            <a:off x="3374992" y="1241272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3D3CB"/>
                </a:solidFill>
              </a:rPr>
              <a:t>Parcelle 1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5E54BB3-9071-41D5-B276-610266F030C1}"/>
              </a:ext>
            </a:extLst>
          </p:cNvPr>
          <p:cNvCxnSpPr>
            <a:cxnSpLocks/>
          </p:cNvCxnSpPr>
          <p:nvPr/>
        </p:nvCxnSpPr>
        <p:spPr>
          <a:xfrm>
            <a:off x="3442885" y="2071489"/>
            <a:ext cx="26531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32548D0-71D5-4388-8253-3EC92F457AB3}"/>
              </a:ext>
            </a:extLst>
          </p:cNvPr>
          <p:cNvSpPr txBox="1"/>
          <p:nvPr/>
        </p:nvSpPr>
        <p:spPr>
          <a:xfrm>
            <a:off x="3577613" y="1507431"/>
            <a:ext cx="222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8 route de Flandre, Les Herbiers</a:t>
            </a:r>
            <a:endParaRPr lang="fr-FR" dirty="0">
              <a:solidFill>
                <a:srgbClr val="93D3CB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221540D-C0F1-45AF-B317-32417CE5624F}"/>
              </a:ext>
            </a:extLst>
          </p:cNvPr>
          <p:cNvSpPr txBox="1"/>
          <p:nvPr/>
        </p:nvSpPr>
        <p:spPr>
          <a:xfrm>
            <a:off x="3618834" y="1728889"/>
            <a:ext cx="235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150 ha</a:t>
            </a:r>
            <a:endParaRPr lang="fr-FR" dirty="0">
              <a:solidFill>
                <a:srgbClr val="93D3CB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A64499-C2D4-4DFD-871B-FE5A53CBE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31" y="1557151"/>
            <a:ext cx="177561" cy="1775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8B2935F-54CC-459D-8627-F5E7A87F4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5" y="1775581"/>
            <a:ext cx="177561" cy="177561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50F27203-1F5B-42C1-99FD-4E50DD8F8B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848" t="29547" r="52822" b="65692"/>
          <a:stretch/>
        </p:blipFill>
        <p:spPr>
          <a:xfrm>
            <a:off x="5765047" y="2104387"/>
            <a:ext cx="284085" cy="326517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EF1BB294-457C-4F4E-8EC1-53ECCDF8DF6A}"/>
              </a:ext>
            </a:extLst>
          </p:cNvPr>
          <p:cNvSpPr txBox="1"/>
          <p:nvPr/>
        </p:nvSpPr>
        <p:spPr>
          <a:xfrm>
            <a:off x="3363548" y="2076464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3D3CB"/>
                </a:solidFill>
              </a:rPr>
              <a:t>Parcelle 2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F0E0556-88ED-40D0-BD9A-F751DEBA1E72}"/>
              </a:ext>
            </a:extLst>
          </p:cNvPr>
          <p:cNvCxnSpPr>
            <a:cxnSpLocks/>
          </p:cNvCxnSpPr>
          <p:nvPr/>
        </p:nvCxnSpPr>
        <p:spPr>
          <a:xfrm>
            <a:off x="3442886" y="2897306"/>
            <a:ext cx="266455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83E7065A-9169-47C2-B469-A36DD8E077FB}"/>
              </a:ext>
            </a:extLst>
          </p:cNvPr>
          <p:cNvSpPr txBox="1"/>
          <p:nvPr/>
        </p:nvSpPr>
        <p:spPr>
          <a:xfrm>
            <a:off x="3577613" y="2333248"/>
            <a:ext cx="252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10 route de la Poste , Les Herbiers</a:t>
            </a:r>
            <a:endParaRPr lang="fr-FR" dirty="0">
              <a:solidFill>
                <a:srgbClr val="93D3CB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FE4924E-1380-43B4-9B8E-CB422CB79E18}"/>
              </a:ext>
            </a:extLst>
          </p:cNvPr>
          <p:cNvSpPr txBox="1"/>
          <p:nvPr/>
        </p:nvSpPr>
        <p:spPr>
          <a:xfrm>
            <a:off x="3618835" y="2554706"/>
            <a:ext cx="235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137 ha</a:t>
            </a:r>
            <a:endParaRPr lang="fr-FR" dirty="0">
              <a:solidFill>
                <a:srgbClr val="93D3CB"/>
              </a:solidFill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BA3C83F5-6777-4BB1-9D4A-97D1CCC12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32" y="2382968"/>
            <a:ext cx="177561" cy="177561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38C48FEA-4D34-46F5-8669-0ADCF79F3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6" y="2601398"/>
            <a:ext cx="177561" cy="1775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3BA84ED-0D4F-479D-9EAA-A01BABB085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17" y="1308409"/>
            <a:ext cx="244017" cy="244017"/>
          </a:xfrm>
          <a:prstGeom prst="rect">
            <a:avLst/>
          </a:prstGeom>
        </p:spPr>
      </p:pic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5FB6DB1-077F-4380-AC70-7B2C2E83AA79}"/>
              </a:ext>
            </a:extLst>
          </p:cNvPr>
          <p:cNvSpPr/>
          <p:nvPr/>
        </p:nvSpPr>
        <p:spPr>
          <a:xfrm>
            <a:off x="6481511" y="345166"/>
            <a:ext cx="5160397" cy="589986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4904607-E9AE-4643-97EC-794E379082A3}"/>
              </a:ext>
            </a:extLst>
          </p:cNvPr>
          <p:cNvSpPr/>
          <p:nvPr/>
        </p:nvSpPr>
        <p:spPr>
          <a:xfrm>
            <a:off x="6897950" y="843379"/>
            <a:ext cx="2449001" cy="3207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fr-FR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5AEADA04-061C-44AB-92BA-0C90419FA1A8}"/>
              </a:ext>
            </a:extLst>
          </p:cNvPr>
          <p:cNvSpPr/>
          <p:nvPr/>
        </p:nvSpPr>
        <p:spPr>
          <a:xfrm>
            <a:off x="6897950" y="1984712"/>
            <a:ext cx="2449001" cy="320719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Pesticides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933105C-8031-4040-8335-623C3D57DCC1}"/>
              </a:ext>
            </a:extLst>
          </p:cNvPr>
          <p:cNvSpPr/>
          <p:nvPr/>
        </p:nvSpPr>
        <p:spPr>
          <a:xfrm>
            <a:off x="6897949" y="2490417"/>
            <a:ext cx="2449001" cy="320719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Date de labour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87AA3823-7529-45F6-B3CD-CD74C9FB5F43}"/>
              </a:ext>
            </a:extLst>
          </p:cNvPr>
          <p:cNvSpPr/>
          <p:nvPr/>
        </p:nvSpPr>
        <p:spPr>
          <a:xfrm>
            <a:off x="6897949" y="2977773"/>
            <a:ext cx="2449001" cy="320719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Prix de vente au kilo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997F4452-13BA-403C-9CB5-EE93A53F9E0F}"/>
              </a:ext>
            </a:extLst>
          </p:cNvPr>
          <p:cNvSpPr/>
          <p:nvPr/>
        </p:nvSpPr>
        <p:spPr>
          <a:xfrm>
            <a:off x="10023249" y="790888"/>
            <a:ext cx="1388735" cy="826353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26A7D5F-5970-44CA-8C64-50C32CFB040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087" t="45100" r="54855" b="36274"/>
          <a:stretch/>
        </p:blipFill>
        <p:spPr>
          <a:xfrm>
            <a:off x="10042282" y="816080"/>
            <a:ext cx="1350667" cy="775968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3BB0A7D2-2E39-4CC8-8B60-32B742275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238" y="870340"/>
            <a:ext cx="177561" cy="177561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A884DF44-956B-4F05-BF3D-793B7B7CBE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01" y="2029591"/>
            <a:ext cx="226631" cy="22663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A9F7849-84E1-4345-9081-753CA8DCE1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01" y="2542006"/>
            <a:ext cx="228095" cy="22809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711AC1E-299A-4783-B033-8D92FF8B92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01" y="3015698"/>
            <a:ext cx="236576" cy="236576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F5D290D-F160-4E2E-993E-2879587C1418}"/>
              </a:ext>
            </a:extLst>
          </p:cNvPr>
          <p:cNvCxnSpPr/>
          <p:nvPr/>
        </p:nvCxnSpPr>
        <p:spPr>
          <a:xfrm>
            <a:off x="7027880" y="890046"/>
            <a:ext cx="0" cy="2273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C35838A8-1F68-4DE1-A129-41EE0BD804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09" y="882865"/>
            <a:ext cx="255810" cy="255810"/>
          </a:xfrm>
          <a:prstGeom prst="rect">
            <a:avLst/>
          </a:prstGeom>
        </p:spPr>
      </p:pic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391010A-0BF6-45CE-91F7-4442D1564683}"/>
              </a:ext>
            </a:extLst>
          </p:cNvPr>
          <p:cNvCxnSpPr/>
          <p:nvPr/>
        </p:nvCxnSpPr>
        <p:spPr>
          <a:xfrm>
            <a:off x="7128387" y="1204064"/>
            <a:ext cx="0" cy="580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hlinkClick r:id="rId13" action="ppaction://hlinksldjump"/>
            <a:extLst>
              <a:ext uri="{FF2B5EF4-FFF2-40B4-BE49-F238E27FC236}">
                <a16:creationId xmlns:a16="http://schemas.microsoft.com/office/drawing/2014/main" id="{7340F554-609D-4DF8-BA12-308E5341AF8A}"/>
              </a:ext>
            </a:extLst>
          </p:cNvPr>
          <p:cNvSpPr/>
          <p:nvPr/>
        </p:nvSpPr>
        <p:spPr>
          <a:xfrm>
            <a:off x="7181662" y="1206847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Blé variété 1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CC5476D1-7B6F-4A7D-962D-7512983253FD}"/>
              </a:ext>
            </a:extLst>
          </p:cNvPr>
          <p:cNvCxnSpPr>
            <a:cxnSpLocks/>
          </p:cNvCxnSpPr>
          <p:nvPr/>
        </p:nvCxnSpPr>
        <p:spPr>
          <a:xfrm>
            <a:off x="7181662" y="1422551"/>
            <a:ext cx="15190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2D71015-D724-4A3E-9EDC-81381E3356E8}"/>
              </a:ext>
            </a:extLst>
          </p:cNvPr>
          <p:cNvSpPr/>
          <p:nvPr/>
        </p:nvSpPr>
        <p:spPr>
          <a:xfrm>
            <a:off x="7177046" y="1463909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Blé variété 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894ED1-D49C-4B26-9486-B46B0335591C}"/>
              </a:ext>
            </a:extLst>
          </p:cNvPr>
          <p:cNvSpPr/>
          <p:nvPr/>
        </p:nvSpPr>
        <p:spPr>
          <a:xfrm>
            <a:off x="7169266" y="1657887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Betterave variété 1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C15BC9D-3206-4A1B-84C1-DEE0844B9223}"/>
              </a:ext>
            </a:extLst>
          </p:cNvPr>
          <p:cNvCxnSpPr>
            <a:cxnSpLocks/>
          </p:cNvCxnSpPr>
          <p:nvPr/>
        </p:nvCxnSpPr>
        <p:spPr>
          <a:xfrm>
            <a:off x="7181662" y="1657887"/>
            <a:ext cx="15190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7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8C15F418-99BE-4E70-940E-60ECD672E11F}"/>
              </a:ext>
            </a:extLst>
          </p:cNvPr>
          <p:cNvGrpSpPr/>
          <p:nvPr/>
        </p:nvGrpSpPr>
        <p:grpSpPr>
          <a:xfrm>
            <a:off x="876841" y="714868"/>
            <a:ext cx="2173551" cy="449230"/>
            <a:chOff x="853734" y="1157628"/>
            <a:chExt cx="2173551" cy="449230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A267859B-79FC-40E5-841A-8257F7D3F684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Mes parcelles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8867C36-345D-4A40-BB7D-AF3CCF58E572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4E6EFACF-74EC-4ACF-A5E2-042BB297E115}"/>
              </a:ext>
            </a:extLst>
          </p:cNvPr>
          <p:cNvGrpSpPr/>
          <p:nvPr/>
        </p:nvGrpSpPr>
        <p:grpSpPr>
          <a:xfrm>
            <a:off x="876841" y="2261130"/>
            <a:ext cx="2253451" cy="449230"/>
            <a:chOff x="853734" y="1157628"/>
            <a:chExt cx="2253451" cy="449230"/>
          </a:xfrm>
        </p:grpSpPr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0E47FA6A-6E48-44BD-AED1-43180E9D4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483BE1C5-20B9-40E7-AE57-980416CBD726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Machines</a:t>
              </a:r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067EE9C-1B96-4EF3-8947-0A2A92DAA279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7BDA619E-4967-4BEE-8D41-AA9024BF306A}"/>
              </a:ext>
            </a:extLst>
          </p:cNvPr>
          <p:cNvGrpSpPr/>
          <p:nvPr/>
        </p:nvGrpSpPr>
        <p:grpSpPr>
          <a:xfrm>
            <a:off x="867963" y="2756707"/>
            <a:ext cx="2253451" cy="449230"/>
            <a:chOff x="853734" y="1157628"/>
            <a:chExt cx="2253451" cy="4492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17B790D7-66D9-47E4-9B93-C149D7A9D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52D5578E-9692-4605-8759-AB2BFD3A67C5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Planning</a:t>
              </a:r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7F95C31-AFD5-4271-8CCE-3723F47D6120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4EF2557-444F-442B-BECF-763A5699B579}"/>
              </a:ext>
            </a:extLst>
          </p:cNvPr>
          <p:cNvGrpSpPr/>
          <p:nvPr/>
        </p:nvGrpSpPr>
        <p:grpSpPr>
          <a:xfrm>
            <a:off x="876841" y="3252284"/>
            <a:ext cx="2253451" cy="449230"/>
            <a:chOff x="853734" y="1157628"/>
            <a:chExt cx="2253451" cy="449230"/>
          </a:xfrm>
        </p:grpSpPr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115622EB-2FCE-45DA-B725-36D42FF41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5" t="21810" r="81676" b="73930"/>
            <a:stretch/>
          </p:blipFill>
          <p:spPr>
            <a:xfrm>
              <a:off x="2746159" y="1200444"/>
              <a:ext cx="361026" cy="326516"/>
            </a:xfrm>
            <a:prstGeom prst="rect">
              <a:avLst/>
            </a:prstGeom>
          </p:spPr>
        </p:pic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5CEBB157-E3EF-4F63-B4BB-C4A1B955FDD4}"/>
                </a:ext>
              </a:extLst>
            </p:cNvPr>
            <p:cNvSpPr txBox="1"/>
            <p:nvPr/>
          </p:nvSpPr>
          <p:spPr>
            <a:xfrm>
              <a:off x="853734" y="1157628"/>
              <a:ext cx="150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Stratégie</a:t>
              </a:r>
            </a:p>
          </p:txBody>
        </p: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B0ADA35A-8F00-45FB-AD2B-D777539CBAC5}"/>
                </a:ext>
              </a:extLst>
            </p:cNvPr>
            <p:cNvCxnSpPr>
              <a:cxnSpLocks/>
            </p:cNvCxnSpPr>
            <p:nvPr/>
          </p:nvCxnSpPr>
          <p:spPr>
            <a:xfrm>
              <a:off x="915879" y="1606858"/>
              <a:ext cx="211140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C99374DD-DDB4-4769-A571-C6B26A3C0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" t="26498" r="81964" b="59264"/>
          <a:stretch/>
        </p:blipFill>
        <p:spPr>
          <a:xfrm>
            <a:off x="967230" y="1225984"/>
            <a:ext cx="2054917" cy="97640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EA6B283-7D72-4FF9-8D15-7476E8680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7" t="21449" r="81900" b="74068"/>
          <a:stretch/>
        </p:blipFill>
        <p:spPr>
          <a:xfrm>
            <a:off x="2804109" y="762610"/>
            <a:ext cx="294198" cy="307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93B9BE-7A13-4C1E-B82D-A32F60C1552F}"/>
              </a:ext>
            </a:extLst>
          </p:cNvPr>
          <p:cNvSpPr/>
          <p:nvPr/>
        </p:nvSpPr>
        <p:spPr>
          <a:xfrm>
            <a:off x="1060230" y="1282294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Alertes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CC4172-E4B9-41C2-B0A0-6A9FF1E49BEB}"/>
              </a:ext>
            </a:extLst>
          </p:cNvPr>
          <p:cNvSpPr/>
          <p:nvPr/>
        </p:nvSpPr>
        <p:spPr>
          <a:xfrm>
            <a:off x="1051352" y="1610604"/>
            <a:ext cx="1804947" cy="16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Historique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74FA1273-E89B-46EF-AD97-0E687346E740}"/>
              </a:ext>
            </a:extLst>
          </p:cNvPr>
          <p:cNvSpPr/>
          <p:nvPr/>
        </p:nvSpPr>
        <p:spPr>
          <a:xfrm>
            <a:off x="991294" y="1876568"/>
            <a:ext cx="1989034" cy="2347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75F806-4C4F-48D1-A8A3-CFDD9069357C}"/>
              </a:ext>
            </a:extLst>
          </p:cNvPr>
          <p:cNvSpPr/>
          <p:nvPr/>
        </p:nvSpPr>
        <p:spPr>
          <a:xfrm>
            <a:off x="1051351" y="1917501"/>
            <a:ext cx="1804947" cy="164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/>
                </a:solidFill>
              </a:rPr>
              <a:t>Prédictions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F4E311-A7D5-4A4C-AAC8-85576F87323B}"/>
              </a:ext>
            </a:extLst>
          </p:cNvPr>
          <p:cNvSpPr txBox="1"/>
          <p:nvPr/>
        </p:nvSpPr>
        <p:spPr>
          <a:xfrm>
            <a:off x="3374992" y="1241272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3D3CB"/>
                </a:solidFill>
              </a:rPr>
              <a:t>Parcelle 1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5E54BB3-9071-41D5-B276-610266F030C1}"/>
              </a:ext>
            </a:extLst>
          </p:cNvPr>
          <p:cNvCxnSpPr>
            <a:cxnSpLocks/>
          </p:cNvCxnSpPr>
          <p:nvPr/>
        </p:nvCxnSpPr>
        <p:spPr>
          <a:xfrm>
            <a:off x="3442885" y="2071489"/>
            <a:ext cx="26531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32548D0-71D5-4388-8253-3EC92F457AB3}"/>
              </a:ext>
            </a:extLst>
          </p:cNvPr>
          <p:cNvSpPr txBox="1"/>
          <p:nvPr/>
        </p:nvSpPr>
        <p:spPr>
          <a:xfrm>
            <a:off x="3577613" y="1507431"/>
            <a:ext cx="222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8 route de Flandre, Les Herbiers</a:t>
            </a:r>
            <a:endParaRPr lang="fr-FR" dirty="0">
              <a:solidFill>
                <a:srgbClr val="93D3CB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221540D-C0F1-45AF-B317-32417CE5624F}"/>
              </a:ext>
            </a:extLst>
          </p:cNvPr>
          <p:cNvSpPr txBox="1"/>
          <p:nvPr/>
        </p:nvSpPr>
        <p:spPr>
          <a:xfrm>
            <a:off x="3618834" y="1728889"/>
            <a:ext cx="235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150 ha</a:t>
            </a:r>
            <a:endParaRPr lang="fr-FR" dirty="0">
              <a:solidFill>
                <a:srgbClr val="93D3CB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A64499-C2D4-4DFD-871B-FE5A53CBE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31" y="1557151"/>
            <a:ext cx="177561" cy="1775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8B2935F-54CC-459D-8627-F5E7A87F4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5" y="1775581"/>
            <a:ext cx="177561" cy="177561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50F27203-1F5B-42C1-99FD-4E50DD8F8B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848" t="29547" r="52822" b="65692"/>
          <a:stretch/>
        </p:blipFill>
        <p:spPr>
          <a:xfrm>
            <a:off x="5765047" y="2104387"/>
            <a:ext cx="284085" cy="326517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EF1BB294-457C-4F4E-8EC1-53ECCDF8DF6A}"/>
              </a:ext>
            </a:extLst>
          </p:cNvPr>
          <p:cNvSpPr txBox="1"/>
          <p:nvPr/>
        </p:nvSpPr>
        <p:spPr>
          <a:xfrm>
            <a:off x="3363548" y="2076464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3D3CB"/>
                </a:solidFill>
              </a:rPr>
              <a:t>Parcelle 2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F0E0556-88ED-40D0-BD9A-F751DEBA1E72}"/>
              </a:ext>
            </a:extLst>
          </p:cNvPr>
          <p:cNvCxnSpPr>
            <a:cxnSpLocks/>
          </p:cNvCxnSpPr>
          <p:nvPr/>
        </p:nvCxnSpPr>
        <p:spPr>
          <a:xfrm>
            <a:off x="3442886" y="2897306"/>
            <a:ext cx="266455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83E7065A-9169-47C2-B469-A36DD8E077FB}"/>
              </a:ext>
            </a:extLst>
          </p:cNvPr>
          <p:cNvSpPr txBox="1"/>
          <p:nvPr/>
        </p:nvSpPr>
        <p:spPr>
          <a:xfrm>
            <a:off x="3577613" y="2333248"/>
            <a:ext cx="252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10 route de la Poste , Les Herbiers</a:t>
            </a:r>
            <a:endParaRPr lang="fr-FR" dirty="0">
              <a:solidFill>
                <a:srgbClr val="93D3CB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FE4924E-1380-43B4-9B8E-CB422CB79E18}"/>
              </a:ext>
            </a:extLst>
          </p:cNvPr>
          <p:cNvSpPr txBox="1"/>
          <p:nvPr/>
        </p:nvSpPr>
        <p:spPr>
          <a:xfrm>
            <a:off x="3618835" y="2554706"/>
            <a:ext cx="235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3D3CB"/>
                </a:solidFill>
              </a:rPr>
              <a:t>137 ha</a:t>
            </a:r>
            <a:endParaRPr lang="fr-FR" dirty="0">
              <a:solidFill>
                <a:srgbClr val="93D3CB"/>
              </a:solidFill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BA3C83F5-6777-4BB1-9D4A-97D1CCC12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32" y="2382968"/>
            <a:ext cx="177561" cy="177561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38C48FEA-4D34-46F5-8669-0ADCF79F3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6" y="2601398"/>
            <a:ext cx="177561" cy="1775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3BA84ED-0D4F-479D-9EAA-A01BABB085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17" y="1308409"/>
            <a:ext cx="244017" cy="244017"/>
          </a:xfrm>
          <a:prstGeom prst="rect">
            <a:avLst/>
          </a:prstGeom>
        </p:spPr>
      </p:pic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5FB6DB1-077F-4380-AC70-7B2C2E83AA79}"/>
              </a:ext>
            </a:extLst>
          </p:cNvPr>
          <p:cNvSpPr/>
          <p:nvPr/>
        </p:nvSpPr>
        <p:spPr>
          <a:xfrm>
            <a:off x="6481511" y="345166"/>
            <a:ext cx="5160397" cy="589986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4904607-E9AE-4643-97EC-794E379082A3}"/>
              </a:ext>
            </a:extLst>
          </p:cNvPr>
          <p:cNvSpPr/>
          <p:nvPr/>
        </p:nvSpPr>
        <p:spPr>
          <a:xfrm>
            <a:off x="6897950" y="843379"/>
            <a:ext cx="2449001" cy="320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Blé variété 1</a:t>
            </a:r>
          </a:p>
        </p:txBody>
      </p:sp>
      <p:sp>
        <p:nvSpPr>
          <p:cNvPr id="46" name="Rectangle : coins arrondis 45">
            <a:hlinkClick r:id="rId8" action="ppaction://hlinksldjump"/>
            <a:extLst>
              <a:ext uri="{FF2B5EF4-FFF2-40B4-BE49-F238E27FC236}">
                <a16:creationId xmlns:a16="http://schemas.microsoft.com/office/drawing/2014/main" id="{5AEADA04-061C-44AB-92BA-0C90419FA1A8}"/>
              </a:ext>
            </a:extLst>
          </p:cNvPr>
          <p:cNvSpPr/>
          <p:nvPr/>
        </p:nvSpPr>
        <p:spPr>
          <a:xfrm>
            <a:off x="6897950" y="1296522"/>
            <a:ext cx="2449001" cy="320719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Pesticides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933105C-8031-4040-8335-623C3D57DCC1}"/>
              </a:ext>
            </a:extLst>
          </p:cNvPr>
          <p:cNvSpPr/>
          <p:nvPr/>
        </p:nvSpPr>
        <p:spPr>
          <a:xfrm>
            <a:off x="6897949" y="1802227"/>
            <a:ext cx="2449001" cy="320719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Date de labour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87AA3823-7529-45F6-B3CD-CD74C9FB5F43}"/>
              </a:ext>
            </a:extLst>
          </p:cNvPr>
          <p:cNvSpPr/>
          <p:nvPr/>
        </p:nvSpPr>
        <p:spPr>
          <a:xfrm>
            <a:off x="6897949" y="2289583"/>
            <a:ext cx="2449001" cy="320719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Prix de vente au kilo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997F4452-13BA-403C-9CB5-EE93A53F9E0F}"/>
              </a:ext>
            </a:extLst>
          </p:cNvPr>
          <p:cNvSpPr/>
          <p:nvPr/>
        </p:nvSpPr>
        <p:spPr>
          <a:xfrm>
            <a:off x="10023249" y="790888"/>
            <a:ext cx="1388735" cy="826353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26A7D5F-5970-44CA-8C64-50C32CFB040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087" t="45100" r="54855" b="36274"/>
          <a:stretch/>
        </p:blipFill>
        <p:spPr>
          <a:xfrm>
            <a:off x="10042282" y="816080"/>
            <a:ext cx="1350667" cy="775968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3BB0A7D2-2E39-4CC8-8B60-32B742275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238" y="870340"/>
            <a:ext cx="177561" cy="177561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A884DF44-956B-4F05-BF3D-793B7B7CBE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01" y="1341401"/>
            <a:ext cx="226631" cy="22663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A9F7849-84E1-4345-9081-753CA8DCE1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01" y="1853816"/>
            <a:ext cx="228095" cy="22809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711AC1E-299A-4783-B033-8D92FF8B92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01" y="2327508"/>
            <a:ext cx="236576" cy="2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457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627</Words>
  <Application>Microsoft Office PowerPoint</Application>
  <PresentationFormat>Grand écran</PresentationFormat>
  <Paragraphs>231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Prévision des rendements : fonctionnement interne et intégration à la WebApp Moovea t</vt:lpstr>
      <vt:lpstr>Présentation PowerPoint</vt:lpstr>
      <vt:lpstr>Design de la webapp correspondante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Prévision des rendements : fonctionnement interne et intégration à la WebApp</dc:title>
  <dc:creator>Michel Richard</dc:creator>
  <cp:lastModifiedBy>Michel Richard</cp:lastModifiedBy>
  <cp:revision>2</cp:revision>
  <dcterms:created xsi:type="dcterms:W3CDTF">2018-12-07T14:49:27Z</dcterms:created>
  <dcterms:modified xsi:type="dcterms:W3CDTF">2018-12-07T14:51:50Z</dcterms:modified>
</cp:coreProperties>
</file>