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495" r:id="rId2"/>
    <p:sldId id="256" r:id="rId3"/>
    <p:sldId id="496" r:id="rId4"/>
    <p:sldId id="497" r:id="rId5"/>
    <p:sldId id="499" r:id="rId6"/>
    <p:sldId id="498" r:id="rId7"/>
    <p:sldId id="500" r:id="rId8"/>
    <p:sldId id="501" r:id="rId9"/>
    <p:sldId id="502" r:id="rId10"/>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222"/>
    <a:srgbClr val="083F88"/>
    <a:srgbClr val="16C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9" autoAdjust="0"/>
    <p:restoredTop sz="92548" autoAdjust="0"/>
  </p:normalViewPr>
  <p:slideViewPr>
    <p:cSldViewPr>
      <p:cViewPr>
        <p:scale>
          <a:sx n="70" d="100"/>
          <a:sy n="70" d="100"/>
        </p:scale>
        <p:origin x="1392" y="38"/>
      </p:cViewPr>
      <p:guideLst>
        <p:guide orient="horz" pos="2448"/>
        <p:guide pos="3168"/>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32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7A162-7AE0-4734-8329-E6EF15A67CA1}" type="datetimeFigureOut">
              <a:rPr lang="en-US" smtClean="0"/>
              <a:t>2/21/2023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FD3E08-1F1D-453D-99F1-53E4B2E4657C}" type="slidenum">
              <a:rPr lang="en-US" smtClean="0"/>
              <a:t>‹#›</a:t>
            </a:fld>
            <a:endParaRPr lang="en-US"/>
          </a:p>
        </p:txBody>
      </p:sp>
    </p:spTree>
    <p:extLst>
      <p:ext uri="{BB962C8B-B14F-4D97-AF65-F5344CB8AC3E}">
        <p14:creationId xmlns:p14="http://schemas.microsoft.com/office/powerpoint/2010/main" val="466619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E38D01-B6A8-4E40-A11C-85D5B25719CF}" type="datetimeFigureOut">
              <a:rPr lang="en-US" smtClean="0"/>
              <a:t>2/21/2023</a:t>
            </a:fld>
            <a:endParaRPr lang="en-US"/>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B02277-9392-41C3-AA11-A5F619BDEEAB}" type="slidenum">
              <a:rPr lang="en-US" smtClean="0"/>
              <a:t>‹#›</a:t>
            </a:fld>
            <a:endParaRPr lang="en-US"/>
          </a:p>
        </p:txBody>
      </p:sp>
    </p:spTree>
    <p:extLst>
      <p:ext uri="{BB962C8B-B14F-4D97-AF65-F5344CB8AC3E}">
        <p14:creationId xmlns:p14="http://schemas.microsoft.com/office/powerpoint/2010/main" val="2502422521"/>
      </p:ext>
    </p:extLst>
  </p:cSld>
  <p:clrMap bg1="lt1" tx1="dk1" bg2="lt2" tx2="dk2" accent1="accent1" accent2="accent2" accent3="accent3" accent4="accent4" accent5="accent5" accent6="accent6" hlink="hlink" folHlink="folHlink"/>
  <p:notesStyle>
    <a:lvl1pPr marL="0" algn="l" defTabSz="1018824" rtl="0" eaLnBrk="1" latinLnBrk="0" hangingPunct="1">
      <a:defRPr sz="1800"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1</a:t>
            </a:fld>
            <a:endParaRPr lang="en-US"/>
          </a:p>
        </p:txBody>
      </p:sp>
    </p:spTree>
    <p:extLst>
      <p:ext uri="{BB962C8B-B14F-4D97-AF65-F5344CB8AC3E}">
        <p14:creationId xmlns:p14="http://schemas.microsoft.com/office/powerpoint/2010/main" val="103122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2</a:t>
            </a:fld>
            <a:endParaRPr lang="en-US"/>
          </a:p>
        </p:txBody>
      </p:sp>
    </p:spTree>
    <p:extLst>
      <p:ext uri="{BB962C8B-B14F-4D97-AF65-F5344CB8AC3E}">
        <p14:creationId xmlns:p14="http://schemas.microsoft.com/office/powerpoint/2010/main" val="64055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3</a:t>
            </a:fld>
            <a:endParaRPr lang="en-US"/>
          </a:p>
        </p:txBody>
      </p:sp>
    </p:spTree>
    <p:extLst>
      <p:ext uri="{BB962C8B-B14F-4D97-AF65-F5344CB8AC3E}">
        <p14:creationId xmlns:p14="http://schemas.microsoft.com/office/powerpoint/2010/main" val="201667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4</a:t>
            </a:fld>
            <a:endParaRPr lang="en-US"/>
          </a:p>
        </p:txBody>
      </p:sp>
    </p:spTree>
    <p:extLst>
      <p:ext uri="{BB962C8B-B14F-4D97-AF65-F5344CB8AC3E}">
        <p14:creationId xmlns:p14="http://schemas.microsoft.com/office/powerpoint/2010/main" val="145670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5</a:t>
            </a:fld>
            <a:endParaRPr lang="en-US"/>
          </a:p>
        </p:txBody>
      </p:sp>
    </p:spTree>
    <p:extLst>
      <p:ext uri="{BB962C8B-B14F-4D97-AF65-F5344CB8AC3E}">
        <p14:creationId xmlns:p14="http://schemas.microsoft.com/office/powerpoint/2010/main" val="2556747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6</a:t>
            </a:fld>
            <a:endParaRPr lang="en-US"/>
          </a:p>
        </p:txBody>
      </p:sp>
    </p:spTree>
    <p:extLst>
      <p:ext uri="{BB962C8B-B14F-4D97-AF65-F5344CB8AC3E}">
        <p14:creationId xmlns:p14="http://schemas.microsoft.com/office/powerpoint/2010/main" val="427584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7</a:t>
            </a:fld>
            <a:endParaRPr lang="en-US"/>
          </a:p>
        </p:txBody>
      </p:sp>
    </p:spTree>
    <p:extLst>
      <p:ext uri="{BB962C8B-B14F-4D97-AF65-F5344CB8AC3E}">
        <p14:creationId xmlns:p14="http://schemas.microsoft.com/office/powerpoint/2010/main" val="285062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8</a:t>
            </a:fld>
            <a:endParaRPr lang="en-US"/>
          </a:p>
        </p:txBody>
      </p:sp>
    </p:spTree>
    <p:extLst>
      <p:ext uri="{BB962C8B-B14F-4D97-AF65-F5344CB8AC3E}">
        <p14:creationId xmlns:p14="http://schemas.microsoft.com/office/powerpoint/2010/main" val="813705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9</a:t>
            </a:fld>
            <a:endParaRPr lang="en-US"/>
          </a:p>
        </p:txBody>
      </p:sp>
    </p:spTree>
    <p:extLst>
      <p:ext uri="{BB962C8B-B14F-4D97-AF65-F5344CB8AC3E}">
        <p14:creationId xmlns:p14="http://schemas.microsoft.com/office/powerpoint/2010/main" val="125868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457162" indent="0" algn="ctr">
              <a:buNone/>
              <a:defRPr>
                <a:solidFill>
                  <a:schemeClr val="tx1">
                    <a:tint val="75000"/>
                  </a:schemeClr>
                </a:solidFill>
              </a:defRPr>
            </a:lvl2pPr>
            <a:lvl3pPr marL="914323" indent="0" algn="ctr">
              <a:buNone/>
              <a:defRPr>
                <a:solidFill>
                  <a:schemeClr val="tx1">
                    <a:tint val="75000"/>
                  </a:schemeClr>
                </a:solidFill>
              </a:defRPr>
            </a:lvl3pPr>
            <a:lvl4pPr marL="1371485" indent="0" algn="ctr">
              <a:buNone/>
              <a:defRPr>
                <a:solidFill>
                  <a:schemeClr val="tx1">
                    <a:tint val="75000"/>
                  </a:schemeClr>
                </a:solidFill>
              </a:defRPr>
            </a:lvl4pPr>
            <a:lvl5pPr marL="1828647" indent="0" algn="ctr">
              <a:buNone/>
              <a:defRPr>
                <a:solidFill>
                  <a:schemeClr val="tx1">
                    <a:tint val="75000"/>
                  </a:schemeClr>
                </a:solidFill>
              </a:defRPr>
            </a:lvl5pPr>
            <a:lvl6pPr marL="2285808" indent="0" algn="ctr">
              <a:buNone/>
              <a:defRPr>
                <a:solidFill>
                  <a:schemeClr val="tx1">
                    <a:tint val="75000"/>
                  </a:schemeClr>
                </a:solidFill>
              </a:defRPr>
            </a:lvl6pPr>
            <a:lvl7pPr marL="2742970" indent="0" algn="ctr">
              <a:buNone/>
              <a:defRPr>
                <a:solidFill>
                  <a:schemeClr val="tx1">
                    <a:tint val="75000"/>
                  </a:schemeClr>
                </a:solidFill>
              </a:defRPr>
            </a:lvl7pPr>
            <a:lvl8pPr marL="3200132" indent="0" algn="ctr">
              <a:buNone/>
              <a:defRPr>
                <a:solidFill>
                  <a:schemeClr val="tx1">
                    <a:tint val="75000"/>
                  </a:schemeClr>
                </a:solidFill>
              </a:defRPr>
            </a:lvl8pPr>
            <a:lvl9pPr marL="365729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Optimization Techniques for Machine Learning | Alassane KONE</a:t>
            </a:r>
          </a:p>
        </p:txBody>
      </p:sp>
      <p:sp>
        <p:nvSpPr>
          <p:cNvPr id="6" name="Slide Number Placeholder 5"/>
          <p:cNvSpPr>
            <a:spLocks noGrp="1"/>
          </p:cNvSpPr>
          <p:nvPr>
            <p:ph type="sldNum" sz="quarter" idx="12"/>
          </p:nvPr>
        </p:nvSpPr>
        <p:spPr/>
        <p:txBody>
          <a:bodyPr/>
          <a:lstStyle/>
          <a:p>
            <a:fld id="{1FFCFEE5-8EAD-403C-AFC6-4E09610A5144}" type="slidenum">
              <a:rPr lang="en-US" smtClean="0"/>
              <a:t>‹#›</a:t>
            </a:fld>
            <a:endParaRPr lang="en-US"/>
          </a:p>
        </p:txBody>
      </p:sp>
    </p:spTree>
    <p:extLst>
      <p:ext uri="{BB962C8B-B14F-4D97-AF65-F5344CB8AC3E}">
        <p14:creationId xmlns:p14="http://schemas.microsoft.com/office/powerpoint/2010/main" val="258652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58621"/>
            <a:ext cx="10058400" cy="1050573"/>
          </a:xfrm>
        </p:spPr>
        <p:txBody>
          <a:bodyPr>
            <a:normAutofit/>
          </a:bodyPr>
          <a:lstStyle>
            <a:lvl1pPr>
              <a:defRPr sz="4399">
                <a:solidFill>
                  <a:srgbClr val="002060"/>
                </a:solidFill>
                <a:latin typeface="Palatino Linotype" panose="02040502050505030304" pitchFamily="18" charset="0"/>
              </a:defRPr>
            </a:lvl1pPr>
          </a:lstStyle>
          <a:p>
            <a:r>
              <a:rPr lang="en-US" dirty="0"/>
              <a:t>Click to edit Master title style</a:t>
            </a:r>
          </a:p>
        </p:txBody>
      </p:sp>
      <p:sp>
        <p:nvSpPr>
          <p:cNvPr id="3" name="Content Placeholder 2"/>
          <p:cNvSpPr>
            <a:spLocks noGrp="1"/>
          </p:cNvSpPr>
          <p:nvPr>
            <p:ph idx="1"/>
          </p:nvPr>
        </p:nvSpPr>
        <p:spPr>
          <a:xfrm>
            <a:off x="276673" y="2090803"/>
            <a:ext cx="9584265" cy="5367667"/>
          </a:xfrm>
        </p:spPr>
        <p:txBody>
          <a:bodyPr/>
          <a:lstStyle>
            <a:lvl1pPr marL="288925" indent="-288925">
              <a:buClr>
                <a:schemeClr val="tx2"/>
              </a:buClr>
              <a:buSzPct val="90000"/>
              <a:buFont typeface="Palatino Linotype" panose="02040502050505030304" pitchFamily="18" charset="0"/>
              <a:buChar char="•"/>
              <a:defRPr sz="2000">
                <a:latin typeface="Palatino Linotype" panose="02040502050505030304" pitchFamily="18" charset="0"/>
              </a:defRPr>
            </a:lvl1pPr>
            <a:lvl2pPr marL="631825" indent="-227013">
              <a:buClr>
                <a:schemeClr val="tx2"/>
              </a:buClr>
              <a:buSzPct val="90000"/>
              <a:buFont typeface="Wingdings" panose="05000000000000000000" pitchFamily="2" charset="2"/>
              <a:buChar char="§"/>
              <a:defRPr sz="1800">
                <a:latin typeface="Palatino Linotype" panose="02040502050505030304" pitchFamily="18" charset="0"/>
              </a:defRPr>
            </a:lvl2pPr>
            <a:lvl3pPr marL="914400" indent="-173038">
              <a:buClr>
                <a:schemeClr val="tx2"/>
              </a:buClr>
              <a:buFont typeface="Courier New" panose="02070309020205020404" pitchFamily="49" charset="0"/>
              <a:buChar char="o"/>
              <a:defRPr sz="1600">
                <a:latin typeface="Palatino Linotype" panose="02040502050505030304" pitchFamily="18" charset="0"/>
              </a:defRPr>
            </a:lvl3pPr>
            <a:lvl4pPr marL="1146175" indent="-174625">
              <a:buClr>
                <a:schemeClr val="tx2"/>
              </a:buClr>
              <a:defRPr sz="1400">
                <a:latin typeface="Palatino Linotype" panose="02040502050505030304" pitchFamily="18" charset="0"/>
              </a:defRPr>
            </a:lvl4pPr>
            <a:lvl5pPr marL="1376363" indent="-173038">
              <a:buClr>
                <a:schemeClr val="tx2"/>
              </a:buClr>
              <a:defRPr sz="1200">
                <a:latin typeface="Palatino Linotype" panose="0204050205050503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8910432" y="7458470"/>
            <a:ext cx="1108923" cy="276999"/>
          </a:xfrm>
          <a:prstGeom prst="rect">
            <a:avLst/>
          </a:prstGeom>
          <a:noFill/>
        </p:spPr>
        <p:txBody>
          <a:bodyPr wrap="square" rtlCol="0">
            <a:spAutoFit/>
          </a:bodyPr>
          <a:lstStyle/>
          <a:p>
            <a:pPr algn="r"/>
            <a:fld id="{00102D1B-0293-4647-B4E5-AE469158D403}" type="slidenum">
              <a:rPr lang="en-US" sz="1200" smtClean="0">
                <a:solidFill>
                  <a:schemeClr val="bg1">
                    <a:lumMod val="50000"/>
                  </a:schemeClr>
                </a:solidFill>
              </a:rPr>
              <a:pPr algn="r"/>
              <a:t>‹#›</a:t>
            </a:fld>
            <a:endParaRPr lang="en-US" sz="1000" dirty="0">
              <a:solidFill>
                <a:schemeClr val="bg1">
                  <a:lumMod val="50000"/>
                </a:schemeClr>
              </a:solidFill>
            </a:endParaRPr>
          </a:p>
        </p:txBody>
      </p:sp>
      <p:grpSp>
        <p:nvGrpSpPr>
          <p:cNvPr id="12" name="Group 11"/>
          <p:cNvGrpSpPr/>
          <p:nvPr userDrawn="1"/>
        </p:nvGrpSpPr>
        <p:grpSpPr>
          <a:xfrm>
            <a:off x="0" y="-31035"/>
            <a:ext cx="10051146" cy="326436"/>
            <a:chOff x="0" y="-27384"/>
            <a:chExt cx="9137405" cy="288032"/>
          </a:xfrm>
        </p:grpSpPr>
        <p:sp>
          <p:nvSpPr>
            <p:cNvPr id="13" name="TextBox 12"/>
            <p:cNvSpPr txBox="1"/>
            <p:nvPr userDrawn="1"/>
          </p:nvSpPr>
          <p:spPr>
            <a:xfrm>
              <a:off x="0" y="-27384"/>
              <a:ext cx="9137405" cy="271568"/>
            </a:xfrm>
            <a:prstGeom prst="rect">
              <a:avLst/>
            </a:prstGeom>
            <a:noFill/>
          </p:spPr>
          <p:txBody>
            <a:bodyPr wrap="square" rtlCol="0">
              <a:spAutoFit/>
            </a:bodyPr>
            <a:lstStyle/>
            <a:p>
              <a:pPr algn="r"/>
              <a:r>
                <a:rPr lang="en-US" sz="1400" b="1" i="1" baseline="0" dirty="0">
                  <a:latin typeface="Palatino Linotype" panose="02040502050505030304" pitchFamily="18" charset="0"/>
                </a:rPr>
                <a:t>CS 404/504, Fall 2021</a:t>
              </a:r>
              <a:endParaRPr lang="en-US" sz="1400" b="1" i="1" dirty="0">
                <a:latin typeface="Palatino Linotype" panose="02040502050505030304" pitchFamily="18"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44624"/>
              <a:ext cx="1475423" cy="198120"/>
            </a:xfrm>
            <a:prstGeom prst="rect">
              <a:avLst/>
            </a:prstGeom>
          </p:spPr>
        </p:pic>
        <p:cxnSp>
          <p:nvCxnSpPr>
            <p:cNvPr id="15" name="Straight Connector 14"/>
            <p:cNvCxnSpPr/>
            <p:nvPr userDrawn="1"/>
          </p:nvCxnSpPr>
          <p:spPr>
            <a:xfrm>
              <a:off x="72008" y="260648"/>
              <a:ext cx="9036496" cy="0"/>
            </a:xfrm>
            <a:prstGeom prst="line">
              <a:avLst/>
            </a:prstGeom>
            <a:ln w="19050">
              <a:gradFill flip="none" rotWithShape="1">
                <a:gsLst>
                  <a:gs pos="0">
                    <a:srgbClr val="C99503"/>
                  </a:gs>
                  <a:gs pos="60000">
                    <a:schemeClr val="accent1">
                      <a:tint val="44500"/>
                      <a:satMod val="160000"/>
                      <a:alpha val="56000"/>
                      <a:lumMod val="83000"/>
                    </a:schemeClr>
                  </a:gs>
                  <a:gs pos="100000">
                    <a:schemeClr val="tx1">
                      <a:lumMod val="64000"/>
                      <a:lumOff val="36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p:nvPr userDrawn="1"/>
        </p:nvCxnSpPr>
        <p:spPr>
          <a:xfrm>
            <a:off x="276673" y="1519537"/>
            <a:ext cx="9584265" cy="0"/>
          </a:xfrm>
          <a:prstGeom prst="line">
            <a:avLst/>
          </a:prstGeom>
          <a:ln w="2540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1ED4208-0E0E-41E2-BD22-594964537DF2}"/>
              </a:ext>
            </a:extLst>
          </p:cNvPr>
          <p:cNvSpPr>
            <a:spLocks noGrp="1"/>
          </p:cNvSpPr>
          <p:nvPr>
            <p:ph idx="10" hasCustomPrompt="1"/>
          </p:nvPr>
        </p:nvSpPr>
        <p:spPr>
          <a:xfrm>
            <a:off x="276673" y="1509936"/>
            <a:ext cx="6192687" cy="350293"/>
          </a:xfrm>
        </p:spPr>
        <p:txBody>
          <a:bodyPr>
            <a:normAutofit/>
          </a:bodyPr>
          <a:lstStyle>
            <a:lvl1pPr marL="0" indent="0">
              <a:buNone/>
              <a:defRPr sz="1400" i="1">
                <a:latin typeface="Palatino Linotype" panose="02040502050505030304" pitchFamily="18" charset="0"/>
              </a:defRPr>
            </a:lvl1pPr>
            <a:lvl2pPr marL="690563" indent="-233363">
              <a:defRPr sz="1800">
                <a:latin typeface="Palatino Linotype" panose="02040502050505030304" pitchFamily="18" charset="0"/>
              </a:defRPr>
            </a:lvl2pPr>
            <a:lvl3pPr marL="1031875" indent="-234950">
              <a:buFont typeface="Wingdings" panose="05000000000000000000" pitchFamily="2" charset="2"/>
              <a:buChar char="§"/>
              <a:defRPr sz="1600">
                <a:latin typeface="Palatino Linotype" panose="02040502050505030304" pitchFamily="18" charset="0"/>
              </a:defRPr>
            </a:lvl3pPr>
            <a:lvl4pPr marL="1371600" indent="-223838">
              <a:buFont typeface="Arial" panose="020B0604020202020204" pitchFamily="34" charset="0"/>
              <a:buChar char="»"/>
              <a:defRPr sz="1400">
                <a:latin typeface="Palatino Linotype" panose="02040502050505030304" pitchFamily="18" charset="0"/>
              </a:defRPr>
            </a:lvl4pPr>
            <a:lvl5pPr>
              <a:defRPr sz="1506">
                <a:latin typeface="Palatino Linotype" panose="02040502050505030304" pitchFamily="18" charset="0"/>
              </a:defRPr>
            </a:lvl5pPr>
          </a:lstStyle>
          <a:p>
            <a:pPr lvl="0"/>
            <a:r>
              <a:rPr lang="en-US" dirty="0"/>
              <a:t>Click to edit Master text styles</a:t>
            </a:r>
          </a:p>
        </p:txBody>
      </p:sp>
    </p:spTree>
    <p:extLst>
      <p:ext uri="{BB962C8B-B14F-4D97-AF65-F5344CB8AC3E}">
        <p14:creationId xmlns:p14="http://schemas.microsoft.com/office/powerpoint/2010/main" val="388326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632184"/>
            <a:ext cx="9052560" cy="1050573"/>
          </a:xfrm>
        </p:spPr>
        <p:txBody>
          <a:bodyPr>
            <a:normAutofit/>
          </a:bodyPr>
          <a:lstStyle>
            <a:lvl1pPr>
              <a:defRPr sz="3599">
                <a:solidFill>
                  <a:srgbClr val="002060"/>
                </a:solidFill>
                <a:latin typeface="Palatino Linotype" panose="02040502050505030304" pitchFamily="18" charset="0"/>
              </a:defRPr>
            </a:lvl1pPr>
          </a:lstStyle>
          <a:p>
            <a:r>
              <a:rPr lang="en-US" dirty="0"/>
              <a:t>Click to edit Master title style</a:t>
            </a:r>
          </a:p>
        </p:txBody>
      </p:sp>
      <p:sp>
        <p:nvSpPr>
          <p:cNvPr id="3" name="Content Placeholder 2"/>
          <p:cNvSpPr>
            <a:spLocks noGrp="1"/>
          </p:cNvSpPr>
          <p:nvPr>
            <p:ph idx="1"/>
          </p:nvPr>
        </p:nvSpPr>
        <p:spPr>
          <a:xfrm>
            <a:off x="276673" y="2090803"/>
            <a:ext cx="9584265" cy="5367667"/>
          </a:xfrm>
        </p:spPr>
        <p:txBody>
          <a:bodyPr/>
          <a:lstStyle>
            <a:lvl1pPr>
              <a:defRPr sz="2400">
                <a:latin typeface="Palatino Linotype" panose="02040502050505030304" pitchFamily="18" charset="0"/>
              </a:defRPr>
            </a:lvl1pPr>
            <a:lvl2pPr marL="693680" indent="-236518">
              <a:defRPr sz="2000">
                <a:latin typeface="Palatino Linotype" panose="02040502050505030304" pitchFamily="18" charset="0"/>
              </a:defRPr>
            </a:lvl2pPr>
            <a:lvl3pPr>
              <a:defRPr sz="1800">
                <a:latin typeface="Palatino Linotype" panose="02040502050505030304" pitchFamily="18" charset="0"/>
              </a:defRPr>
            </a:lvl3pPr>
            <a:lvl4pPr>
              <a:defRPr sz="1600">
                <a:latin typeface="Palatino Linotype" panose="02040502050505030304" pitchFamily="18" charset="0"/>
              </a:defRPr>
            </a:lvl4pPr>
            <a:lvl5pPr>
              <a:defRPr sz="1400">
                <a:latin typeface="Palatino Linotype" panose="02040502050505030304" pitchFamily="18" charset="0"/>
              </a:defRPr>
            </a:lvl5pPr>
          </a:lstStyle>
          <a:p>
            <a:pPr lvl="0"/>
            <a:r>
              <a:rPr lang="en-US" dirty="0"/>
              <a:t>Click to edit Master text styles</a:t>
            </a:r>
          </a:p>
        </p:txBody>
      </p:sp>
      <p:sp>
        <p:nvSpPr>
          <p:cNvPr id="4" name="TextBox 3"/>
          <p:cNvSpPr txBox="1"/>
          <p:nvPr userDrawn="1"/>
        </p:nvSpPr>
        <p:spPr>
          <a:xfrm>
            <a:off x="8910432" y="7458470"/>
            <a:ext cx="1108923" cy="276999"/>
          </a:xfrm>
          <a:prstGeom prst="rect">
            <a:avLst/>
          </a:prstGeom>
          <a:noFill/>
        </p:spPr>
        <p:txBody>
          <a:bodyPr wrap="square" rtlCol="0">
            <a:spAutoFit/>
          </a:bodyPr>
          <a:lstStyle/>
          <a:p>
            <a:pPr algn="r"/>
            <a:fld id="{00102D1B-0293-4647-B4E5-AE469158D403}" type="slidenum">
              <a:rPr lang="en-US" sz="1200" smtClean="0">
                <a:solidFill>
                  <a:schemeClr val="bg1">
                    <a:lumMod val="50000"/>
                  </a:schemeClr>
                </a:solidFill>
              </a:rPr>
              <a:pPr algn="r"/>
              <a:t>‹#›</a:t>
            </a:fld>
            <a:endParaRPr lang="en-US" sz="1000" dirty="0">
              <a:solidFill>
                <a:schemeClr val="bg1">
                  <a:lumMod val="50000"/>
                </a:schemeClr>
              </a:solidFill>
            </a:endParaRPr>
          </a:p>
        </p:txBody>
      </p:sp>
      <p:grpSp>
        <p:nvGrpSpPr>
          <p:cNvPr id="12" name="Group 11"/>
          <p:cNvGrpSpPr/>
          <p:nvPr userDrawn="1"/>
        </p:nvGrpSpPr>
        <p:grpSpPr>
          <a:xfrm>
            <a:off x="0" y="-31035"/>
            <a:ext cx="10051146" cy="326436"/>
            <a:chOff x="0" y="-27384"/>
            <a:chExt cx="9137405" cy="288032"/>
          </a:xfrm>
        </p:grpSpPr>
        <p:sp>
          <p:nvSpPr>
            <p:cNvPr id="13" name="TextBox 12"/>
            <p:cNvSpPr txBox="1"/>
            <p:nvPr userDrawn="1"/>
          </p:nvSpPr>
          <p:spPr>
            <a:xfrm>
              <a:off x="0" y="-27384"/>
              <a:ext cx="9137405" cy="271568"/>
            </a:xfrm>
            <a:prstGeom prst="rect">
              <a:avLst/>
            </a:prstGeom>
            <a:noFill/>
          </p:spPr>
          <p:txBody>
            <a:bodyPr wrap="square" rtlCol="0">
              <a:spAutoFit/>
            </a:bodyPr>
            <a:lstStyle/>
            <a:p>
              <a:pPr algn="r"/>
              <a:r>
                <a:rPr lang="en-US" sz="1400" b="1" i="1" baseline="0" dirty="0">
                  <a:latin typeface="Palatino Linotype" panose="02040502050505030304" pitchFamily="18" charset="0"/>
                </a:rPr>
                <a:t>CS 404/504, Fall 2021</a:t>
              </a:r>
              <a:endParaRPr lang="en-US" sz="1400" b="1" i="1" dirty="0">
                <a:latin typeface="Palatino Linotype" panose="02040502050505030304" pitchFamily="18"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44624"/>
              <a:ext cx="1475423" cy="198120"/>
            </a:xfrm>
            <a:prstGeom prst="rect">
              <a:avLst/>
            </a:prstGeom>
          </p:spPr>
        </p:pic>
        <p:cxnSp>
          <p:nvCxnSpPr>
            <p:cNvPr id="15" name="Straight Connector 14"/>
            <p:cNvCxnSpPr/>
            <p:nvPr userDrawn="1"/>
          </p:nvCxnSpPr>
          <p:spPr>
            <a:xfrm>
              <a:off x="72008" y="260648"/>
              <a:ext cx="9036496" cy="0"/>
            </a:xfrm>
            <a:prstGeom prst="line">
              <a:avLst/>
            </a:prstGeom>
            <a:ln w="19050">
              <a:gradFill flip="none" rotWithShape="1">
                <a:gsLst>
                  <a:gs pos="0">
                    <a:srgbClr val="C99503"/>
                  </a:gs>
                  <a:gs pos="60000">
                    <a:schemeClr val="accent1">
                      <a:tint val="44500"/>
                      <a:satMod val="160000"/>
                      <a:alpha val="56000"/>
                      <a:lumMod val="83000"/>
                    </a:schemeClr>
                  </a:gs>
                  <a:gs pos="100000">
                    <a:schemeClr val="tx1">
                      <a:lumMod val="64000"/>
                      <a:lumOff val="36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3876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2"/>
            <a:ext cx="9052560" cy="51294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436621" y="7203864"/>
            <a:ext cx="3185160" cy="41380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Optimization Techniques for Machine Learning | Alassane KONE</a:t>
            </a:r>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200">
                <a:solidFill>
                  <a:schemeClr val="tx1">
                    <a:tint val="75000"/>
                  </a:schemeClr>
                </a:solidFill>
              </a:defRPr>
            </a:lvl1pPr>
          </a:lstStyle>
          <a:p>
            <a:fld id="{1FFCFEE5-8EAD-403C-AFC6-4E09610A5144}" type="slidenum">
              <a:rPr lang="en-US" smtClean="0"/>
              <a:t>‹#›</a:t>
            </a:fld>
            <a:endParaRPr lang="en-US"/>
          </a:p>
        </p:txBody>
      </p:sp>
    </p:spTree>
    <p:extLst>
      <p:ext uri="{BB962C8B-B14F-4D97-AF65-F5344CB8AC3E}">
        <p14:creationId xmlns:p14="http://schemas.microsoft.com/office/powerpoint/2010/main" val="3003686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3" r:id="rId3"/>
  </p:sldLayoutIdLst>
  <p:hf hdr="0" dt="0"/>
  <p:txStyles>
    <p:titleStyle>
      <a:lvl1pPr algn="ctr" defTabSz="914323" rtl="0" eaLnBrk="1" latinLnBrk="0" hangingPunct="1">
        <a:spcBef>
          <a:spcPct val="0"/>
        </a:spcBef>
        <a:buNone/>
        <a:defRPr sz="4399" kern="1200">
          <a:solidFill>
            <a:schemeClr val="tx1"/>
          </a:solidFill>
          <a:latin typeface="+mj-lt"/>
          <a:ea typeface="+mj-ea"/>
          <a:cs typeface="+mj-cs"/>
        </a:defRPr>
      </a:lvl1pPr>
    </p:titleStyle>
    <p:bodyStyle>
      <a:lvl1pPr marL="342871" indent="-342871" algn="l" defTabSz="91432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87" indent="-285726" algn="l" defTabSz="91432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04" indent="-228581" algn="l" defTabSz="91432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66"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227"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389"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51"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13"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74"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23" rtl="0" eaLnBrk="1" latinLnBrk="0" hangingPunct="1">
        <a:defRPr sz="1800" kern="1200">
          <a:solidFill>
            <a:schemeClr val="tx1"/>
          </a:solidFill>
          <a:latin typeface="+mn-lt"/>
          <a:ea typeface="+mn-ea"/>
          <a:cs typeface="+mn-cs"/>
        </a:defRPr>
      </a:lvl1pPr>
      <a:lvl2pPr marL="457162" algn="l" defTabSz="914323" rtl="0" eaLnBrk="1" latinLnBrk="0" hangingPunct="1">
        <a:defRPr sz="1800" kern="1200">
          <a:solidFill>
            <a:schemeClr val="tx1"/>
          </a:solidFill>
          <a:latin typeface="+mn-lt"/>
          <a:ea typeface="+mn-ea"/>
          <a:cs typeface="+mn-cs"/>
        </a:defRPr>
      </a:lvl2pPr>
      <a:lvl3pPr marL="914323" algn="l" defTabSz="914323" rtl="0" eaLnBrk="1" latinLnBrk="0" hangingPunct="1">
        <a:defRPr sz="1800" kern="1200">
          <a:solidFill>
            <a:schemeClr val="tx1"/>
          </a:solidFill>
          <a:latin typeface="+mn-lt"/>
          <a:ea typeface="+mn-ea"/>
          <a:cs typeface="+mn-cs"/>
        </a:defRPr>
      </a:lvl3pPr>
      <a:lvl4pPr marL="1371485" algn="l" defTabSz="914323" rtl="0" eaLnBrk="1" latinLnBrk="0" hangingPunct="1">
        <a:defRPr sz="1800" kern="1200">
          <a:solidFill>
            <a:schemeClr val="tx1"/>
          </a:solidFill>
          <a:latin typeface="+mn-lt"/>
          <a:ea typeface="+mn-ea"/>
          <a:cs typeface="+mn-cs"/>
        </a:defRPr>
      </a:lvl4pPr>
      <a:lvl5pPr marL="1828647" algn="l" defTabSz="914323" rtl="0" eaLnBrk="1" latinLnBrk="0" hangingPunct="1">
        <a:defRPr sz="1800" kern="1200">
          <a:solidFill>
            <a:schemeClr val="tx1"/>
          </a:solidFill>
          <a:latin typeface="+mn-lt"/>
          <a:ea typeface="+mn-ea"/>
          <a:cs typeface="+mn-cs"/>
        </a:defRPr>
      </a:lvl5pPr>
      <a:lvl6pPr marL="2285808" algn="l" defTabSz="914323" rtl="0" eaLnBrk="1" latinLnBrk="0" hangingPunct="1">
        <a:defRPr sz="1800" kern="1200">
          <a:solidFill>
            <a:schemeClr val="tx1"/>
          </a:solidFill>
          <a:latin typeface="+mn-lt"/>
          <a:ea typeface="+mn-ea"/>
          <a:cs typeface="+mn-cs"/>
        </a:defRPr>
      </a:lvl6pPr>
      <a:lvl7pPr marL="2742970" algn="l" defTabSz="914323" rtl="0" eaLnBrk="1" latinLnBrk="0" hangingPunct="1">
        <a:defRPr sz="1800" kern="1200">
          <a:solidFill>
            <a:schemeClr val="tx1"/>
          </a:solidFill>
          <a:latin typeface="+mn-lt"/>
          <a:ea typeface="+mn-ea"/>
          <a:cs typeface="+mn-cs"/>
        </a:defRPr>
      </a:lvl7pPr>
      <a:lvl8pPr marL="3200132" algn="l" defTabSz="914323" rtl="0" eaLnBrk="1" latinLnBrk="0" hangingPunct="1">
        <a:defRPr sz="1800" kern="1200">
          <a:solidFill>
            <a:schemeClr val="tx1"/>
          </a:solidFill>
          <a:latin typeface="+mn-lt"/>
          <a:ea typeface="+mn-ea"/>
          <a:cs typeface="+mn-cs"/>
        </a:defRPr>
      </a:lvl8pPr>
      <a:lvl9pPr marL="3657294" algn="l" defTabSz="9143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hyperlink" Target="mailto:abeijoniir@gmail.com"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3F88"/>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0728" y="933872"/>
            <a:ext cx="8352928" cy="864096"/>
          </a:xfrm>
        </p:spPr>
        <p:txBody>
          <a:bodyPr>
            <a:noAutofit/>
          </a:bodyPr>
          <a:lstStyle/>
          <a:p>
            <a:r>
              <a:rPr lang="en-US" altLang="en-US" sz="6600" b="1" dirty="0">
                <a:solidFill>
                  <a:schemeClr val="bg1"/>
                </a:solidFill>
                <a:latin typeface="Palatino Linotype" panose="02040502050505030304" pitchFamily="18" charset="0"/>
              </a:rPr>
              <a:t>Alassane KONE</a:t>
            </a:r>
            <a:endParaRPr lang="en-US" sz="6600" dirty="0">
              <a:solidFill>
                <a:schemeClr val="bg1"/>
              </a:solidFill>
            </a:endParaRPr>
          </a:p>
        </p:txBody>
      </p:sp>
      <p:sp>
        <p:nvSpPr>
          <p:cNvPr id="5" name="TextBox 4"/>
          <p:cNvSpPr txBox="1">
            <a:spLocks noChangeArrowheads="1"/>
          </p:cNvSpPr>
          <p:nvPr/>
        </p:nvSpPr>
        <p:spPr bwMode="auto">
          <a:xfrm>
            <a:off x="1636822" y="2363204"/>
            <a:ext cx="63635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800" b="1" i="1" dirty="0">
                <a:solidFill>
                  <a:schemeClr val="bg1"/>
                </a:solidFill>
                <a:latin typeface="Palatino Linotype" panose="02040502050505030304" pitchFamily="18" charset="0"/>
              </a:rPr>
              <a:t>Ingénieur Statisticien Economiste (ISE) 2019</a:t>
            </a:r>
          </a:p>
        </p:txBody>
      </p:sp>
      <p:sp>
        <p:nvSpPr>
          <p:cNvPr id="6" name="TextBox 5">
            <a:extLst>
              <a:ext uri="{FF2B5EF4-FFF2-40B4-BE49-F238E27FC236}">
                <a16:creationId xmlns:a16="http://schemas.microsoft.com/office/drawing/2014/main" id="{7C353655-A948-749F-99DB-1A803C14DCC9}"/>
              </a:ext>
            </a:extLst>
          </p:cNvPr>
          <p:cNvSpPr txBox="1">
            <a:spLocks noChangeArrowheads="1"/>
          </p:cNvSpPr>
          <p:nvPr/>
        </p:nvSpPr>
        <p:spPr bwMode="auto">
          <a:xfrm>
            <a:off x="1636822" y="3159416"/>
            <a:ext cx="63635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800" b="1" i="1" dirty="0">
                <a:solidFill>
                  <a:schemeClr val="bg1"/>
                </a:solidFill>
                <a:latin typeface="Palatino Linotype" panose="02040502050505030304" pitchFamily="18" charset="0"/>
              </a:rPr>
              <a:t>Sénior Data Scientist [Endeavour Mining]</a:t>
            </a:r>
          </a:p>
        </p:txBody>
      </p:sp>
      <p:pic>
        <p:nvPicPr>
          <p:cNvPr id="38" name="Graphic 37" descr="Receiver with solid fill">
            <a:extLst>
              <a:ext uri="{FF2B5EF4-FFF2-40B4-BE49-F238E27FC236}">
                <a16:creationId xmlns:a16="http://schemas.microsoft.com/office/drawing/2014/main" id="{0C685CC6-1D83-F9AE-6C46-F5A54A276E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4680" y="4881947"/>
            <a:ext cx="660437" cy="660437"/>
          </a:xfrm>
          <a:prstGeom prst="rect">
            <a:avLst/>
          </a:prstGeom>
        </p:spPr>
      </p:pic>
      <p:pic>
        <p:nvPicPr>
          <p:cNvPr id="40" name="Graphic 39" descr="Email with solid fill">
            <a:extLst>
              <a:ext uri="{FF2B5EF4-FFF2-40B4-BE49-F238E27FC236}">
                <a16:creationId xmlns:a16="http://schemas.microsoft.com/office/drawing/2014/main" id="{34A66831-4AFE-DF94-D06C-2294A3A9FA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99996" y="3910558"/>
            <a:ext cx="660437" cy="660437"/>
          </a:xfrm>
          <a:prstGeom prst="rect">
            <a:avLst/>
          </a:prstGeom>
        </p:spPr>
      </p:pic>
      <p:pic>
        <p:nvPicPr>
          <p:cNvPr id="42" name="Graphic 41" descr="Briefcase with solid fill">
            <a:extLst>
              <a:ext uri="{FF2B5EF4-FFF2-40B4-BE49-F238E27FC236}">
                <a16:creationId xmlns:a16="http://schemas.microsoft.com/office/drawing/2014/main" id="{99EC51C4-1BAB-3AEA-FBB6-F54B79029D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05148" y="3009739"/>
            <a:ext cx="660437" cy="660437"/>
          </a:xfrm>
          <a:prstGeom prst="rect">
            <a:avLst/>
          </a:prstGeom>
        </p:spPr>
      </p:pic>
      <p:pic>
        <p:nvPicPr>
          <p:cNvPr id="44" name="Graphic 43" descr="Office Worker">
            <a:extLst>
              <a:ext uri="{FF2B5EF4-FFF2-40B4-BE49-F238E27FC236}">
                <a16:creationId xmlns:a16="http://schemas.microsoft.com/office/drawing/2014/main" id="{2C99D3A7-4116-7F67-BB2A-E13535082AA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0728" y="996224"/>
            <a:ext cx="943050" cy="943050"/>
          </a:xfrm>
          <a:prstGeom prst="rect">
            <a:avLst/>
          </a:prstGeom>
        </p:spPr>
      </p:pic>
      <p:pic>
        <p:nvPicPr>
          <p:cNvPr id="46" name="Graphic 45" descr="Graduation cap with solid fill">
            <a:extLst>
              <a:ext uri="{FF2B5EF4-FFF2-40B4-BE49-F238E27FC236}">
                <a16:creationId xmlns:a16="http://schemas.microsoft.com/office/drawing/2014/main" id="{3B8A6327-C9B3-D2CF-6491-99BED0EA8D3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05148" y="2217651"/>
            <a:ext cx="660437" cy="660437"/>
          </a:xfrm>
          <a:prstGeom prst="rect">
            <a:avLst/>
          </a:prstGeom>
        </p:spPr>
      </p:pic>
      <p:sp>
        <p:nvSpPr>
          <p:cNvPr id="49" name="TextBox 48">
            <a:extLst>
              <a:ext uri="{FF2B5EF4-FFF2-40B4-BE49-F238E27FC236}">
                <a16:creationId xmlns:a16="http://schemas.microsoft.com/office/drawing/2014/main" id="{22CE4735-07F8-F19E-0864-7E298A260D17}"/>
              </a:ext>
            </a:extLst>
          </p:cNvPr>
          <p:cNvSpPr txBox="1">
            <a:spLocks noChangeArrowheads="1"/>
          </p:cNvSpPr>
          <p:nvPr/>
        </p:nvSpPr>
        <p:spPr bwMode="auto">
          <a:xfrm>
            <a:off x="2051948" y="3777873"/>
            <a:ext cx="55715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800" b="1" i="1" dirty="0">
                <a:solidFill>
                  <a:schemeClr val="bg1"/>
                </a:solidFill>
                <a:latin typeface="Palatino Linotype" panose="02040502050505030304" pitchFamily="18" charset="0"/>
              </a:rPr>
              <a:t>Email : </a:t>
            </a:r>
            <a:r>
              <a:rPr lang="en-US" altLang="en-US" sz="1800" b="1" i="1" dirty="0">
                <a:solidFill>
                  <a:schemeClr val="bg1"/>
                </a:solidFill>
                <a:latin typeface="Palatino Linotype" panose="02040502050505030304" pitchFamily="18" charset="0"/>
                <a:hlinkClick r:id="rId13">
                  <a:extLst>
                    <a:ext uri="{A12FA001-AC4F-418D-AE19-62706E023703}">
                      <ahyp:hlinkClr xmlns:ahyp="http://schemas.microsoft.com/office/drawing/2018/hyperlinkcolor" val="tx"/>
                    </a:ext>
                  </a:extLst>
                </a:hlinkClick>
              </a:rPr>
              <a:t>abeijoniir@gmail.com</a:t>
            </a:r>
            <a:endParaRPr lang="en-US" altLang="en-US" sz="1800" b="1" i="1" dirty="0">
              <a:solidFill>
                <a:schemeClr val="bg1"/>
              </a:solidFill>
              <a:latin typeface="Palatino Linotype" panose="02040502050505030304" pitchFamily="18" charset="0"/>
            </a:endParaRPr>
          </a:p>
          <a:p>
            <a:pPr algn="ctr" eaLnBrk="1" hangingPunct="1">
              <a:spcBef>
                <a:spcPct val="0"/>
              </a:spcBef>
              <a:buFontTx/>
              <a:buNone/>
            </a:pPr>
            <a:r>
              <a:rPr lang="en-US" altLang="en-US" sz="1800" b="1" i="1" dirty="0">
                <a:solidFill>
                  <a:schemeClr val="bg1"/>
                </a:solidFill>
                <a:latin typeface="Palatino Linotype" panose="02040502050505030304" pitchFamily="18" charset="0"/>
              </a:rPr>
              <a:t>GitHub : github.com/Alassane-</a:t>
            </a:r>
            <a:r>
              <a:rPr lang="en-US" altLang="en-US" sz="1800" b="1" i="1" dirty="0" err="1">
                <a:solidFill>
                  <a:schemeClr val="bg1"/>
                </a:solidFill>
                <a:latin typeface="Palatino Linotype" panose="02040502050505030304" pitchFamily="18" charset="0"/>
              </a:rPr>
              <a:t>niir</a:t>
            </a:r>
            <a:endParaRPr lang="en-US" altLang="en-US" sz="1800" b="1" i="1" dirty="0">
              <a:solidFill>
                <a:schemeClr val="bg1"/>
              </a:solidFill>
              <a:latin typeface="Palatino Linotype" panose="02040502050505030304" pitchFamily="18" charset="0"/>
            </a:endParaRPr>
          </a:p>
          <a:p>
            <a:pPr algn="ctr" eaLnBrk="1" hangingPunct="1">
              <a:spcBef>
                <a:spcPct val="0"/>
              </a:spcBef>
              <a:buFontTx/>
              <a:buNone/>
            </a:pPr>
            <a:r>
              <a:rPr lang="en-US" altLang="en-US" sz="1800" b="1" i="1" dirty="0">
                <a:solidFill>
                  <a:schemeClr val="bg1"/>
                </a:solidFill>
                <a:latin typeface="Palatino Linotype" panose="02040502050505030304" pitchFamily="18" charset="0"/>
              </a:rPr>
              <a:t>LinkedIn : Alassane KONE</a:t>
            </a:r>
          </a:p>
        </p:txBody>
      </p:sp>
      <p:sp>
        <p:nvSpPr>
          <p:cNvPr id="50" name="TextBox 49">
            <a:extLst>
              <a:ext uri="{FF2B5EF4-FFF2-40B4-BE49-F238E27FC236}">
                <a16:creationId xmlns:a16="http://schemas.microsoft.com/office/drawing/2014/main" id="{EA7FCE55-B275-0EEF-4D49-32F7460F0AEB}"/>
              </a:ext>
            </a:extLst>
          </p:cNvPr>
          <p:cNvSpPr txBox="1">
            <a:spLocks noChangeArrowheads="1"/>
          </p:cNvSpPr>
          <p:nvPr/>
        </p:nvSpPr>
        <p:spPr bwMode="auto">
          <a:xfrm>
            <a:off x="2148880" y="5027499"/>
            <a:ext cx="5343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800" b="1" i="1" dirty="0">
                <a:solidFill>
                  <a:schemeClr val="bg1"/>
                </a:solidFill>
                <a:latin typeface="Palatino Linotype" panose="02040502050505030304" pitchFamily="18" charset="0"/>
              </a:rPr>
              <a:t>+225 01 03 22 91 50</a:t>
            </a:r>
          </a:p>
        </p:txBody>
      </p:sp>
      <p:sp>
        <p:nvSpPr>
          <p:cNvPr id="54" name="Google Shape;147;p15">
            <a:extLst>
              <a:ext uri="{FF2B5EF4-FFF2-40B4-BE49-F238E27FC236}">
                <a16:creationId xmlns:a16="http://schemas.microsoft.com/office/drawing/2014/main" id="{4F567958-62C8-384E-DE80-67F8CD44C16F}"/>
              </a:ext>
            </a:extLst>
          </p:cNvPr>
          <p:cNvSpPr/>
          <p:nvPr/>
        </p:nvSpPr>
        <p:spPr>
          <a:xfrm rot="-2700000">
            <a:off x="4312564" y="2796944"/>
            <a:ext cx="12622366" cy="4248473"/>
          </a:xfrm>
          <a:custGeom>
            <a:avLst/>
            <a:gdLst/>
            <a:ahLst/>
            <a:cxnLst/>
            <a:rect l="l" t="t" r="r" b="b"/>
            <a:pathLst>
              <a:path w="25449019" h="11329263" extrusionOk="0">
                <a:moveTo>
                  <a:pt x="25449019" y="8341262"/>
                </a:moveTo>
                <a:lnTo>
                  <a:pt x="25449019" y="11329263"/>
                </a:lnTo>
                <a:lnTo>
                  <a:pt x="8341261" y="11329262"/>
                </a:lnTo>
                <a:lnTo>
                  <a:pt x="8341262" y="8341262"/>
                </a:lnTo>
                <a:close/>
                <a:moveTo>
                  <a:pt x="21278388" y="4170631"/>
                </a:moveTo>
                <a:lnTo>
                  <a:pt x="21278387" y="7158631"/>
                </a:lnTo>
                <a:lnTo>
                  <a:pt x="4170631" y="7158631"/>
                </a:lnTo>
                <a:lnTo>
                  <a:pt x="4170631" y="4170631"/>
                </a:lnTo>
                <a:close/>
                <a:moveTo>
                  <a:pt x="17107758" y="1"/>
                </a:moveTo>
                <a:lnTo>
                  <a:pt x="17107758" y="2988001"/>
                </a:lnTo>
                <a:lnTo>
                  <a:pt x="0" y="2988001"/>
                </a:lnTo>
                <a:lnTo>
                  <a:pt x="0" y="0"/>
                </a:lnTo>
                <a:close/>
              </a:path>
            </a:pathLst>
          </a:custGeom>
          <a:gradFill>
            <a:gsLst>
              <a:gs pos="0">
                <a:schemeClr val="accent5"/>
              </a:gs>
              <a:gs pos="79000">
                <a:schemeClr val="lt1"/>
              </a:gs>
              <a:gs pos="100000">
                <a:schemeClr val="lt1"/>
              </a:gs>
            </a:gsLst>
            <a:lin ang="78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6991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47;p15">
            <a:extLst>
              <a:ext uri="{FF2B5EF4-FFF2-40B4-BE49-F238E27FC236}">
                <a16:creationId xmlns:a16="http://schemas.microsoft.com/office/drawing/2014/main" id="{9B893153-2205-809D-C814-764227B496D7}"/>
              </a:ext>
            </a:extLst>
          </p:cNvPr>
          <p:cNvSpPr/>
          <p:nvPr/>
        </p:nvSpPr>
        <p:spPr>
          <a:xfrm rot="-2700000">
            <a:off x="4312564" y="2796944"/>
            <a:ext cx="12622366" cy="4248473"/>
          </a:xfrm>
          <a:custGeom>
            <a:avLst/>
            <a:gdLst/>
            <a:ahLst/>
            <a:cxnLst/>
            <a:rect l="l" t="t" r="r" b="b"/>
            <a:pathLst>
              <a:path w="25449019" h="11329263" extrusionOk="0">
                <a:moveTo>
                  <a:pt x="25449019" y="8341262"/>
                </a:moveTo>
                <a:lnTo>
                  <a:pt x="25449019" y="11329263"/>
                </a:lnTo>
                <a:lnTo>
                  <a:pt x="8341261" y="11329262"/>
                </a:lnTo>
                <a:lnTo>
                  <a:pt x="8341262" y="8341262"/>
                </a:lnTo>
                <a:close/>
                <a:moveTo>
                  <a:pt x="21278388" y="4170631"/>
                </a:moveTo>
                <a:lnTo>
                  <a:pt x="21278387" y="7158631"/>
                </a:lnTo>
                <a:lnTo>
                  <a:pt x="4170631" y="7158631"/>
                </a:lnTo>
                <a:lnTo>
                  <a:pt x="4170631" y="4170631"/>
                </a:lnTo>
                <a:close/>
                <a:moveTo>
                  <a:pt x="17107758" y="1"/>
                </a:moveTo>
                <a:lnTo>
                  <a:pt x="17107758" y="2988001"/>
                </a:lnTo>
                <a:lnTo>
                  <a:pt x="0" y="2988001"/>
                </a:lnTo>
                <a:lnTo>
                  <a:pt x="0" y="0"/>
                </a:lnTo>
                <a:close/>
              </a:path>
            </a:pathLst>
          </a:custGeom>
          <a:gradFill>
            <a:gsLst>
              <a:gs pos="0">
                <a:schemeClr val="accent5"/>
              </a:gs>
              <a:gs pos="79000">
                <a:schemeClr val="lt1"/>
              </a:gs>
              <a:gs pos="100000">
                <a:schemeClr val="lt1"/>
              </a:gs>
            </a:gsLst>
            <a:lin ang="78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
        <p:nvSpPr>
          <p:cNvPr id="3" name="Subtitle 2"/>
          <p:cNvSpPr>
            <a:spLocks noGrp="1"/>
          </p:cNvSpPr>
          <p:nvPr>
            <p:ph type="subTitle" idx="1"/>
          </p:nvPr>
        </p:nvSpPr>
        <p:spPr>
          <a:xfrm>
            <a:off x="1068760" y="2734072"/>
            <a:ext cx="8352928" cy="2078138"/>
          </a:xfrm>
        </p:spPr>
        <p:txBody>
          <a:bodyPr>
            <a:noAutofit/>
          </a:bodyPr>
          <a:lstStyle/>
          <a:p>
            <a:r>
              <a:rPr lang="en-US" altLang="en-US" sz="4000" b="1" dirty="0">
                <a:solidFill>
                  <a:schemeClr val="tx1"/>
                </a:solidFill>
                <a:latin typeface="Palatino Linotype" panose="02040502050505030304" pitchFamily="18" charset="0"/>
              </a:rPr>
              <a:t>Optimization Techniques for Machine Learning</a:t>
            </a:r>
            <a:endParaRPr lang="en-US" sz="4000" dirty="0"/>
          </a:p>
        </p:txBody>
      </p:sp>
      <p:sp>
        <p:nvSpPr>
          <p:cNvPr id="5" name="TextBox 4"/>
          <p:cNvSpPr txBox="1">
            <a:spLocks noChangeArrowheads="1"/>
          </p:cNvSpPr>
          <p:nvPr/>
        </p:nvSpPr>
        <p:spPr bwMode="auto">
          <a:xfrm>
            <a:off x="2049996" y="5041736"/>
            <a:ext cx="59584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2400" b="1" i="1" dirty="0">
                <a:latin typeface="Palatino Linotype" panose="02040502050505030304" pitchFamily="18" charset="0"/>
              </a:rPr>
              <a:t>Alassane KONE (ISE 2019)</a:t>
            </a:r>
          </a:p>
        </p:txBody>
      </p:sp>
      <p:pic>
        <p:nvPicPr>
          <p:cNvPr id="5126" name="Picture 6" descr="ENSEA Abidjan | ENSAI">
            <a:extLst>
              <a:ext uri="{FF2B5EF4-FFF2-40B4-BE49-F238E27FC236}">
                <a16:creationId xmlns:a16="http://schemas.microsoft.com/office/drawing/2014/main" id="{D5F8FCF7-D71D-CFEB-3DEE-43B950A57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080" y="717848"/>
            <a:ext cx="2647950" cy="1428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92504DD-86A3-243C-4C40-A07181C0DB38}"/>
              </a:ext>
            </a:extLst>
          </p:cNvPr>
          <p:cNvSpPr txBox="1">
            <a:spLocks noChangeArrowheads="1"/>
          </p:cNvSpPr>
          <p:nvPr/>
        </p:nvSpPr>
        <p:spPr bwMode="auto">
          <a:xfrm>
            <a:off x="2049996" y="5542384"/>
            <a:ext cx="59584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200" b="1" i="1" dirty="0">
                <a:solidFill>
                  <a:srgbClr val="0070C0"/>
                </a:solidFill>
                <a:latin typeface="Palatino Linotype" panose="02040502050505030304" pitchFamily="18" charset="0"/>
              </a:rPr>
              <a:t>February 2023</a:t>
            </a:r>
          </a:p>
        </p:txBody>
      </p:sp>
      <p:sp>
        <p:nvSpPr>
          <p:cNvPr id="4" name="Isosceles Triangle 3">
            <a:extLst>
              <a:ext uri="{FF2B5EF4-FFF2-40B4-BE49-F238E27FC236}">
                <a16:creationId xmlns:a16="http://schemas.microsoft.com/office/drawing/2014/main" id="{8F7C2065-FD9D-D697-9CAC-1F8A6E5168BD}"/>
              </a:ext>
            </a:extLst>
          </p:cNvPr>
          <p:cNvSpPr/>
          <p:nvPr/>
        </p:nvSpPr>
        <p:spPr>
          <a:xfrm rot="5400000">
            <a:off x="-77689" y="75458"/>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4225B748-E2F3-7176-D10E-610341AEAB30}"/>
              </a:ext>
            </a:extLst>
          </p:cNvPr>
          <p:cNvSpPr/>
          <p:nvPr/>
        </p:nvSpPr>
        <p:spPr>
          <a:xfrm rot="16200000">
            <a:off x="-93563" y="327486"/>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6A9CC70-D403-BC92-6225-C397C66C8061}"/>
              </a:ext>
            </a:extLst>
          </p:cNvPr>
          <p:cNvSpPr/>
          <p:nvPr/>
        </p:nvSpPr>
        <p:spPr>
          <a:xfrm rot="5400000">
            <a:off x="-77689" y="573848"/>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D86E4095-8774-D47F-A912-9B29269127DF}"/>
              </a:ext>
            </a:extLst>
          </p:cNvPr>
          <p:cNvSpPr/>
          <p:nvPr/>
        </p:nvSpPr>
        <p:spPr>
          <a:xfrm rot="16200000">
            <a:off x="-89048" y="837205"/>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D3E89480-296B-BAC1-0701-D47817C53520}"/>
              </a:ext>
            </a:extLst>
          </p:cNvPr>
          <p:cNvSpPr/>
          <p:nvPr/>
        </p:nvSpPr>
        <p:spPr>
          <a:xfrm rot="5400000">
            <a:off x="-73174" y="1083567"/>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C264F68C-9360-3533-1219-BAFC7C2CDB9F}"/>
              </a:ext>
            </a:extLst>
          </p:cNvPr>
          <p:cNvSpPr/>
          <p:nvPr/>
        </p:nvSpPr>
        <p:spPr>
          <a:xfrm rot="16200000">
            <a:off x="-89048" y="1341261"/>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C2169A33-AD42-7D33-070A-469E2D211A0F}"/>
              </a:ext>
            </a:extLst>
          </p:cNvPr>
          <p:cNvSpPr/>
          <p:nvPr/>
        </p:nvSpPr>
        <p:spPr>
          <a:xfrm rot="5400000">
            <a:off x="-73174" y="1587623"/>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8A92B59F-BA26-2388-3446-E814D39EB81F}"/>
              </a:ext>
            </a:extLst>
          </p:cNvPr>
          <p:cNvSpPr/>
          <p:nvPr/>
        </p:nvSpPr>
        <p:spPr>
          <a:xfrm rot="16200000">
            <a:off x="-89049" y="1845317"/>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4CFDDDCF-8530-FCEC-297F-0C339E7088D5}"/>
              </a:ext>
            </a:extLst>
          </p:cNvPr>
          <p:cNvSpPr/>
          <p:nvPr/>
        </p:nvSpPr>
        <p:spPr>
          <a:xfrm rot="5400000">
            <a:off x="-73175" y="2091679"/>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E56155E6-5799-BBA7-F2F2-BF10E74E17DE}"/>
              </a:ext>
            </a:extLst>
          </p:cNvPr>
          <p:cNvSpPr/>
          <p:nvPr/>
        </p:nvSpPr>
        <p:spPr>
          <a:xfrm rot="16200000">
            <a:off x="-89049" y="2349373"/>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7352EEA-C484-7880-D6BF-E568CFFE101C}"/>
              </a:ext>
            </a:extLst>
          </p:cNvPr>
          <p:cNvSpPr/>
          <p:nvPr/>
        </p:nvSpPr>
        <p:spPr>
          <a:xfrm rot="5400000">
            <a:off x="-73175" y="2595735"/>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C3E8DB4B-8F05-8F8D-F397-2E49CA24E8F7}"/>
              </a:ext>
            </a:extLst>
          </p:cNvPr>
          <p:cNvSpPr/>
          <p:nvPr/>
        </p:nvSpPr>
        <p:spPr>
          <a:xfrm rot="16200000">
            <a:off x="-89049" y="2853429"/>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D13C8F21-CC9F-FC20-7103-477B865591D5}"/>
              </a:ext>
            </a:extLst>
          </p:cNvPr>
          <p:cNvSpPr/>
          <p:nvPr/>
        </p:nvSpPr>
        <p:spPr>
          <a:xfrm rot="5400000">
            <a:off x="-73175" y="3099791"/>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463F407E-5F46-69E9-8BA9-F66563C2FE3D}"/>
              </a:ext>
            </a:extLst>
          </p:cNvPr>
          <p:cNvSpPr/>
          <p:nvPr/>
        </p:nvSpPr>
        <p:spPr>
          <a:xfrm rot="16200000">
            <a:off x="-89049" y="3357485"/>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E207948-C290-9F3F-6C81-84BDD22E5AE2}"/>
              </a:ext>
            </a:extLst>
          </p:cNvPr>
          <p:cNvSpPr/>
          <p:nvPr/>
        </p:nvSpPr>
        <p:spPr>
          <a:xfrm rot="5400000">
            <a:off x="-73175" y="3603847"/>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1FD583C1-ADB9-D85D-CDD3-884CA048EB1B}"/>
              </a:ext>
            </a:extLst>
          </p:cNvPr>
          <p:cNvSpPr/>
          <p:nvPr/>
        </p:nvSpPr>
        <p:spPr>
          <a:xfrm rot="16200000">
            <a:off x="-93563" y="3861541"/>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C15D5E30-9236-3A28-EFEB-6769CF61F0C6}"/>
              </a:ext>
            </a:extLst>
          </p:cNvPr>
          <p:cNvSpPr/>
          <p:nvPr/>
        </p:nvSpPr>
        <p:spPr>
          <a:xfrm rot="5400000">
            <a:off x="-77689" y="4107903"/>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BDE04242-1981-EA6E-DEBA-769081DFC14F}"/>
              </a:ext>
            </a:extLst>
          </p:cNvPr>
          <p:cNvSpPr/>
          <p:nvPr/>
        </p:nvSpPr>
        <p:spPr>
          <a:xfrm rot="16200000">
            <a:off x="-89049" y="4365597"/>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9FA7037-A32B-4226-E9DD-AC1E524EEAF9}"/>
              </a:ext>
            </a:extLst>
          </p:cNvPr>
          <p:cNvSpPr/>
          <p:nvPr/>
        </p:nvSpPr>
        <p:spPr>
          <a:xfrm rot="5400000">
            <a:off x="-73175" y="4611959"/>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998E61B-9AA5-F6ED-B00E-87878BAFE714}"/>
              </a:ext>
            </a:extLst>
          </p:cNvPr>
          <p:cNvSpPr/>
          <p:nvPr/>
        </p:nvSpPr>
        <p:spPr>
          <a:xfrm rot="16200000">
            <a:off x="-89049" y="4869653"/>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2A2D3FB-B314-D214-DF47-78382B4B4271}"/>
              </a:ext>
            </a:extLst>
          </p:cNvPr>
          <p:cNvSpPr/>
          <p:nvPr/>
        </p:nvSpPr>
        <p:spPr>
          <a:xfrm rot="5400000">
            <a:off x="-73175" y="5116015"/>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B5A936BF-092A-E870-2D4F-3B107622CC71}"/>
              </a:ext>
            </a:extLst>
          </p:cNvPr>
          <p:cNvSpPr/>
          <p:nvPr/>
        </p:nvSpPr>
        <p:spPr>
          <a:xfrm rot="16200000">
            <a:off x="-89049" y="5373709"/>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6AB6CD02-4683-994C-2CE2-DF3A5ED21B75}"/>
              </a:ext>
            </a:extLst>
          </p:cNvPr>
          <p:cNvSpPr/>
          <p:nvPr/>
        </p:nvSpPr>
        <p:spPr>
          <a:xfrm rot="5400000">
            <a:off x="-73175" y="5620071"/>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B931095A-2E43-C34A-43B7-DD64C3E128B5}"/>
              </a:ext>
            </a:extLst>
          </p:cNvPr>
          <p:cNvSpPr/>
          <p:nvPr/>
        </p:nvSpPr>
        <p:spPr>
          <a:xfrm rot="16200000">
            <a:off x="-89049" y="5877765"/>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48595B1-7AC6-788C-A467-B079A803CCF3}"/>
              </a:ext>
            </a:extLst>
          </p:cNvPr>
          <p:cNvSpPr/>
          <p:nvPr/>
        </p:nvSpPr>
        <p:spPr>
          <a:xfrm rot="5400000">
            <a:off x="-73175" y="6124127"/>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12C30AB3-9C49-3916-67FB-1493A8B1ACE9}"/>
              </a:ext>
            </a:extLst>
          </p:cNvPr>
          <p:cNvSpPr/>
          <p:nvPr/>
        </p:nvSpPr>
        <p:spPr>
          <a:xfrm rot="16200000">
            <a:off x="-89049" y="6381821"/>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7AC6C717-3D43-A2C1-80D2-48A0D3BCA77A}"/>
              </a:ext>
            </a:extLst>
          </p:cNvPr>
          <p:cNvSpPr/>
          <p:nvPr/>
        </p:nvSpPr>
        <p:spPr>
          <a:xfrm rot="5400000">
            <a:off x="-73175" y="6628183"/>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417B2901-E363-7038-49E8-88516444A3C3}"/>
              </a:ext>
            </a:extLst>
          </p:cNvPr>
          <p:cNvSpPr/>
          <p:nvPr/>
        </p:nvSpPr>
        <p:spPr>
          <a:xfrm rot="16200000">
            <a:off x="-89049" y="6885877"/>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2C3A182E-5AB8-9A4C-9171-68DA3BAC0DE3}"/>
              </a:ext>
            </a:extLst>
          </p:cNvPr>
          <p:cNvSpPr/>
          <p:nvPr/>
        </p:nvSpPr>
        <p:spPr>
          <a:xfrm rot="5400000">
            <a:off x="-73175" y="7132239"/>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1021F416-49C6-F9A5-D44D-D2A1D6F8C13B}"/>
              </a:ext>
            </a:extLst>
          </p:cNvPr>
          <p:cNvSpPr/>
          <p:nvPr/>
        </p:nvSpPr>
        <p:spPr>
          <a:xfrm rot="16200000">
            <a:off x="-89049" y="7389933"/>
            <a:ext cx="432050" cy="276672"/>
          </a:xfrm>
          <a:prstGeom prst="triangle">
            <a:avLst/>
          </a:prstGeom>
          <a:solidFill>
            <a:srgbClr val="16C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B2CCAA68-2B14-673A-DEBC-4649BF131453}"/>
              </a:ext>
            </a:extLst>
          </p:cNvPr>
          <p:cNvSpPr/>
          <p:nvPr/>
        </p:nvSpPr>
        <p:spPr>
          <a:xfrm rot="5400000">
            <a:off x="-73175" y="7636295"/>
            <a:ext cx="432050" cy="276672"/>
          </a:xfrm>
          <a:prstGeom prst="triangle">
            <a:avLst/>
          </a:prstGeom>
          <a:solidFill>
            <a:srgbClr val="08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0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47;p15">
            <a:extLst>
              <a:ext uri="{FF2B5EF4-FFF2-40B4-BE49-F238E27FC236}">
                <a16:creationId xmlns:a16="http://schemas.microsoft.com/office/drawing/2014/main" id="{9B893153-2205-809D-C814-764227B496D7}"/>
              </a:ext>
            </a:extLst>
          </p:cNvPr>
          <p:cNvSpPr/>
          <p:nvPr/>
        </p:nvSpPr>
        <p:spPr>
          <a:xfrm rot="-2700000">
            <a:off x="-5902415" y="-1994373"/>
            <a:ext cx="12622366" cy="4248473"/>
          </a:xfrm>
          <a:custGeom>
            <a:avLst/>
            <a:gdLst/>
            <a:ahLst/>
            <a:cxnLst/>
            <a:rect l="l" t="t" r="r" b="b"/>
            <a:pathLst>
              <a:path w="25449019" h="11329263" extrusionOk="0">
                <a:moveTo>
                  <a:pt x="25449019" y="8341262"/>
                </a:moveTo>
                <a:lnTo>
                  <a:pt x="25449019" y="11329263"/>
                </a:lnTo>
                <a:lnTo>
                  <a:pt x="8341261" y="11329262"/>
                </a:lnTo>
                <a:lnTo>
                  <a:pt x="8341262" y="8341262"/>
                </a:lnTo>
                <a:close/>
                <a:moveTo>
                  <a:pt x="21278388" y="4170631"/>
                </a:moveTo>
                <a:lnTo>
                  <a:pt x="21278387" y="7158631"/>
                </a:lnTo>
                <a:lnTo>
                  <a:pt x="4170631" y="7158631"/>
                </a:lnTo>
                <a:lnTo>
                  <a:pt x="4170631" y="4170631"/>
                </a:lnTo>
                <a:close/>
                <a:moveTo>
                  <a:pt x="17107758" y="1"/>
                </a:moveTo>
                <a:lnTo>
                  <a:pt x="17107758" y="2988001"/>
                </a:lnTo>
                <a:lnTo>
                  <a:pt x="0" y="2988001"/>
                </a:lnTo>
                <a:lnTo>
                  <a:pt x="0" y="0"/>
                </a:lnTo>
                <a:close/>
              </a:path>
            </a:pathLst>
          </a:custGeom>
          <a:gradFill>
            <a:gsLst>
              <a:gs pos="0">
                <a:schemeClr val="accent5"/>
              </a:gs>
              <a:gs pos="79000">
                <a:schemeClr val="lt1"/>
              </a:gs>
              <a:gs pos="100000">
                <a:schemeClr val="lt1"/>
              </a:gs>
            </a:gsLst>
            <a:lin ang="78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
        <p:nvSpPr>
          <p:cNvPr id="3" name="Subtitle 2"/>
          <p:cNvSpPr>
            <a:spLocks noGrp="1"/>
          </p:cNvSpPr>
          <p:nvPr>
            <p:ph type="subTitle" idx="1"/>
          </p:nvPr>
        </p:nvSpPr>
        <p:spPr>
          <a:xfrm>
            <a:off x="996752" y="3365995"/>
            <a:ext cx="8352928" cy="2078138"/>
          </a:xfrm>
        </p:spPr>
        <p:txBody>
          <a:bodyPr>
            <a:noAutofit/>
          </a:bodyPr>
          <a:lstStyle/>
          <a:p>
            <a:r>
              <a:rPr lang="en-US" altLang="en-US" sz="4000" b="1" dirty="0">
                <a:solidFill>
                  <a:schemeClr val="tx1"/>
                </a:solidFill>
                <a:latin typeface="Palatino Linotype" panose="02040502050505030304" pitchFamily="18" charset="0"/>
              </a:rPr>
              <a:t>Machine Learning Basics</a:t>
            </a:r>
            <a:endParaRPr lang="en-US" sz="4000" dirty="0"/>
          </a:p>
        </p:txBody>
      </p:sp>
      <p:sp>
        <p:nvSpPr>
          <p:cNvPr id="2" name="TextBox 1">
            <a:extLst>
              <a:ext uri="{FF2B5EF4-FFF2-40B4-BE49-F238E27FC236}">
                <a16:creationId xmlns:a16="http://schemas.microsoft.com/office/drawing/2014/main" id="{692504DD-86A3-243C-4C40-A07181C0DB38}"/>
              </a:ext>
            </a:extLst>
          </p:cNvPr>
          <p:cNvSpPr txBox="1">
            <a:spLocks noChangeArrowheads="1"/>
          </p:cNvSpPr>
          <p:nvPr/>
        </p:nvSpPr>
        <p:spPr bwMode="auto">
          <a:xfrm>
            <a:off x="2049996" y="4266565"/>
            <a:ext cx="59584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200" b="1" i="1" dirty="0">
                <a:solidFill>
                  <a:srgbClr val="083F88"/>
                </a:solidFill>
                <a:latin typeface="Palatino Linotype" panose="02040502050505030304" pitchFamily="18" charset="0"/>
              </a:rPr>
              <a:t>Light Overview of Numpy, Pandas, Scikit-Learn </a:t>
            </a:r>
            <a:r>
              <a:rPr lang="en-US" altLang="en-US" sz="1200" b="1" i="1" dirty="0" err="1">
                <a:solidFill>
                  <a:srgbClr val="083F88"/>
                </a:solidFill>
                <a:latin typeface="Palatino Linotype" panose="02040502050505030304" pitchFamily="18" charset="0"/>
              </a:rPr>
              <a:t>etc</a:t>
            </a:r>
            <a:r>
              <a:rPr lang="en-US" altLang="en-US" sz="1200" b="1" i="1" dirty="0">
                <a:solidFill>
                  <a:srgbClr val="083F88"/>
                </a:solidFill>
                <a:latin typeface="Palatino Linotype" panose="02040502050505030304" pitchFamily="18" charset="0"/>
              </a:rPr>
              <a:t>…</a:t>
            </a:r>
          </a:p>
        </p:txBody>
      </p:sp>
      <p:sp>
        <p:nvSpPr>
          <p:cNvPr id="6" name="TextBox 5">
            <a:extLst>
              <a:ext uri="{FF2B5EF4-FFF2-40B4-BE49-F238E27FC236}">
                <a16:creationId xmlns:a16="http://schemas.microsoft.com/office/drawing/2014/main" id="{ED91C2EF-E60D-9B97-9511-A9D0106B50A1}"/>
              </a:ext>
            </a:extLst>
          </p:cNvPr>
          <p:cNvSpPr txBox="1">
            <a:spLocks noChangeArrowheads="1"/>
          </p:cNvSpPr>
          <p:nvPr/>
        </p:nvSpPr>
        <p:spPr bwMode="auto">
          <a:xfrm>
            <a:off x="2049996" y="2662064"/>
            <a:ext cx="5958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algn="ctr" eaLnBrk="1" hangingPunct="1">
              <a:spcBef>
                <a:spcPct val="0"/>
              </a:spcBef>
              <a:buFontTx/>
              <a:buNone/>
            </a:pPr>
            <a:r>
              <a:rPr lang="en-US" altLang="en-US" sz="1800" b="1" i="1" u="sng" dirty="0">
                <a:solidFill>
                  <a:srgbClr val="083F88"/>
                </a:solidFill>
                <a:latin typeface="Palatino Linotype" panose="02040502050505030304" pitchFamily="18" charset="0"/>
              </a:rPr>
              <a:t>Chapter 0</a:t>
            </a:r>
          </a:p>
        </p:txBody>
      </p:sp>
      <p:sp>
        <p:nvSpPr>
          <p:cNvPr id="39" name="Google Shape;1235;p60">
            <a:extLst>
              <a:ext uri="{FF2B5EF4-FFF2-40B4-BE49-F238E27FC236}">
                <a16:creationId xmlns:a16="http://schemas.microsoft.com/office/drawing/2014/main" id="{D99EAADD-0229-A9DC-CEA6-8DE61BA4A7B9}"/>
              </a:ext>
            </a:extLst>
          </p:cNvPr>
          <p:cNvSpPr/>
          <p:nvPr/>
        </p:nvSpPr>
        <p:spPr>
          <a:xfrm rot="-8100000">
            <a:off x="-623036" y="3207957"/>
            <a:ext cx="1218062" cy="1218062"/>
          </a:xfrm>
          <a:prstGeom prst="rtTriangle">
            <a:avLst/>
          </a:prstGeom>
          <a:solidFill>
            <a:srgbClr val="083F8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3</a:t>
            </a:fld>
            <a:endParaRPr lang="en-US"/>
          </a:p>
        </p:txBody>
      </p:sp>
    </p:spTree>
    <p:extLst>
      <p:ext uri="{BB962C8B-B14F-4D97-AF65-F5344CB8AC3E}">
        <p14:creationId xmlns:p14="http://schemas.microsoft.com/office/powerpoint/2010/main" val="57745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16" y="144016"/>
            <a:ext cx="4467141" cy="573832"/>
          </a:xfrm>
        </p:spPr>
        <p:txBody>
          <a:bodyPr>
            <a:noAutofit/>
          </a:bodyPr>
          <a:lstStyle/>
          <a:p>
            <a:pPr algn="l"/>
            <a:r>
              <a:rPr lang="en-US" altLang="en-US" sz="2800" b="1" u="sng" dirty="0">
                <a:solidFill>
                  <a:srgbClr val="083F88"/>
                </a:solidFill>
                <a:latin typeface="Palatino Linotype" panose="02040502050505030304" pitchFamily="18" charset="0"/>
              </a:rPr>
              <a:t>Numpy</a:t>
            </a:r>
            <a:endParaRPr lang="en-US" sz="2800" u="sng" dirty="0">
              <a:solidFill>
                <a:srgbClr val="083F88"/>
              </a:solidFill>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4</a:t>
            </a:fld>
            <a:endParaRPr lang="en-US"/>
          </a:p>
        </p:txBody>
      </p:sp>
      <p:sp>
        <p:nvSpPr>
          <p:cNvPr id="11" name="Google Shape;182;p16">
            <a:extLst>
              <a:ext uri="{FF2B5EF4-FFF2-40B4-BE49-F238E27FC236}">
                <a16:creationId xmlns:a16="http://schemas.microsoft.com/office/drawing/2014/main" id="{260BA7B5-B784-8D1F-A181-CA7BAFE36931}"/>
              </a:ext>
            </a:extLst>
          </p:cNvPr>
          <p:cNvSpPr/>
          <p:nvPr/>
        </p:nvSpPr>
        <p:spPr>
          <a:xfrm rot="10800000" flipH="1">
            <a:off x="8621328" y="0"/>
            <a:ext cx="1160400" cy="598200"/>
          </a:xfrm>
          <a:prstGeom prst="triangle">
            <a:avLst>
              <a:gd name="adj" fmla="val 50000"/>
            </a:avLst>
          </a:prstGeom>
          <a:solidFill>
            <a:srgbClr val="083F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83;p16">
            <a:extLst>
              <a:ext uri="{FF2B5EF4-FFF2-40B4-BE49-F238E27FC236}">
                <a16:creationId xmlns:a16="http://schemas.microsoft.com/office/drawing/2014/main" id="{D5798BB5-8A91-57F0-FE96-7D1192EADBF9}"/>
              </a:ext>
            </a:extLst>
          </p:cNvPr>
          <p:cNvSpPr txBox="1"/>
          <p:nvPr/>
        </p:nvSpPr>
        <p:spPr>
          <a:xfrm>
            <a:off x="9050628" y="109200"/>
            <a:ext cx="3018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Helvetica Neue"/>
                <a:ea typeface="Helvetica Neue"/>
                <a:cs typeface="Helvetica Neue"/>
                <a:sym typeface="Helvetica Neue"/>
              </a:rPr>
              <a:t>0</a:t>
            </a:r>
            <a:endParaRPr b="1" dirty="0">
              <a:solidFill>
                <a:srgbClr val="FFFFFF"/>
              </a:solidFill>
              <a:latin typeface="Helvetica Neue"/>
              <a:ea typeface="Helvetica Neue"/>
              <a:cs typeface="Helvetica Neue"/>
              <a:sym typeface="Helvetica Neue"/>
            </a:endParaRPr>
          </a:p>
        </p:txBody>
      </p:sp>
      <p:sp>
        <p:nvSpPr>
          <p:cNvPr id="15" name="Google Shape;165;p16">
            <a:extLst>
              <a:ext uri="{FF2B5EF4-FFF2-40B4-BE49-F238E27FC236}">
                <a16:creationId xmlns:a16="http://schemas.microsoft.com/office/drawing/2014/main" id="{E48352A6-B1AF-0E38-4E99-E5DB25C0EE62}"/>
              </a:ext>
            </a:extLst>
          </p:cNvPr>
          <p:cNvSpPr txBox="1"/>
          <p:nvPr/>
        </p:nvSpPr>
        <p:spPr>
          <a:xfrm>
            <a:off x="204664" y="933872"/>
            <a:ext cx="4824536" cy="5472608"/>
          </a:xfrm>
          <a:prstGeom prst="rect">
            <a:avLst/>
          </a:prstGeom>
          <a:noFill/>
          <a:ln w="6350">
            <a:solidFill>
              <a:srgbClr val="083F88"/>
            </a:solidFill>
            <a:prstDash val="lgDash"/>
          </a:ln>
        </p:spPr>
        <p:txBody>
          <a:bodyPr spcFirstLastPara="1" wrap="square" lIns="19050" tIns="19050" rIns="19050" bIns="19050" anchor="t" anchorCtr="0">
            <a:noAutofit/>
          </a:bodyPr>
          <a:lstStyle/>
          <a:p>
            <a:pPr marL="342900" marR="0" lvl="0" indent="-342900" algn="just" rtl="0">
              <a:lnSpc>
                <a:spcPct val="200000"/>
              </a:lnSpc>
              <a:spcBef>
                <a:spcPts val="0"/>
              </a:spcBef>
              <a:spcAft>
                <a:spcPts val="0"/>
              </a:spcAft>
              <a:buClr>
                <a:srgbClr val="646977"/>
              </a:buClr>
              <a:buSzPts val="1000"/>
              <a:buFont typeface="Roboto"/>
              <a:buAutoNum type="arabicPeriod"/>
            </a:pP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Import the numpy package under the name `np` </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Print the numpy version</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null vector of size 10 </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null vector of size 10 but the fifth value which is 1</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vector with values ranging from 10 to 49</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Reverse </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previous </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vector (first element becomes last)</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3x3 matrix with values ranging from 0 to 8</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3x3 identity matrix</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3x3x3 array with random values</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10x10 array with random values and find the minimum and maximum values</a:t>
            </a:r>
          </a:p>
        </p:txBody>
      </p:sp>
      <p:sp>
        <p:nvSpPr>
          <p:cNvPr id="16" name="Google Shape;165;p16">
            <a:extLst>
              <a:ext uri="{FF2B5EF4-FFF2-40B4-BE49-F238E27FC236}">
                <a16:creationId xmlns:a16="http://schemas.microsoft.com/office/drawing/2014/main" id="{B0ACB9C6-CDC1-79D6-7686-216F8B9C385F}"/>
              </a:ext>
            </a:extLst>
          </p:cNvPr>
          <p:cNvSpPr txBox="1"/>
          <p:nvPr/>
        </p:nvSpPr>
        <p:spPr>
          <a:xfrm>
            <a:off x="5173216" y="933872"/>
            <a:ext cx="4824536" cy="5472608"/>
          </a:xfrm>
          <a:prstGeom prst="rect">
            <a:avLst/>
          </a:prstGeom>
          <a:noFill/>
          <a:ln w="6350">
            <a:solidFill>
              <a:srgbClr val="16C1F3"/>
            </a:solidFill>
            <a:prstDash val="lgDash"/>
          </a:ln>
        </p:spPr>
        <p:txBody>
          <a:bodyPr spcFirstLastPara="1" wrap="square" lIns="19050" tIns="19050" rIns="19050" bIns="19050" anchor="t" anchorCtr="0">
            <a:noAutofit/>
          </a:bodyPr>
          <a:lstStyle/>
          <a:p>
            <a:pPr marL="342900" marR="0" lvl="0" indent="-342900" algn="just" rtl="0">
              <a:lnSpc>
                <a:spcPct val="200000"/>
              </a:lnSpc>
              <a:spcBef>
                <a:spcPts val="0"/>
              </a:spcBef>
              <a:spcAft>
                <a:spcPts val="0"/>
              </a:spcAft>
              <a:buClr>
                <a:srgbClr val="646977"/>
              </a:buClr>
              <a:buSzPts val="1000"/>
              <a:buFont typeface="+mj-lt"/>
              <a:buAutoNum type="arabicPeriod" startAt="11"/>
            </a:pP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Create a random vector of size 30 and find the mean value</a:t>
            </a:r>
          </a:p>
          <a:p>
            <a:pPr marL="342900" marR="0" lvl="0" indent="-342900" algn="just" rtl="0">
              <a:lnSpc>
                <a:spcPct val="200000"/>
              </a:lnSpc>
              <a:spcBef>
                <a:spcPts val="0"/>
              </a:spcBef>
              <a:spcAft>
                <a:spcPts val="0"/>
              </a:spcAft>
              <a:buClr>
                <a:srgbClr val="646977"/>
              </a:buClr>
              <a:buSzPts val="1000"/>
              <a:buFont typeface="+mj-lt"/>
              <a:buAutoNum type="arabicPeriod" startAt="11"/>
            </a:pPr>
            <a:r>
              <a:rPr lang="pt-BR"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Normalize a 5x5 random matrix</a:t>
            </a:r>
            <a:endPar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gn="just" rtl="0">
              <a:lnSpc>
                <a:spcPct val="200000"/>
              </a:lnSpc>
              <a:spcBef>
                <a:spcPts val="0"/>
              </a:spcBef>
              <a:spcAft>
                <a:spcPts val="0"/>
              </a:spcAft>
              <a:buClr>
                <a:srgbClr val="646977"/>
              </a:buClr>
              <a:buSzPts val="1000"/>
              <a:buFont typeface="Roboto"/>
              <a:buAutoNum type="arabicPeriod" startAt="11"/>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Multiply a 5x3 matrix by a 3x2 matrix (real matrix product) </a:t>
            </a:r>
          </a:p>
          <a:p>
            <a:pPr marL="342900" marR="0" lvl="0" indent="-342900" algn="just" rtl="0">
              <a:lnSpc>
                <a:spcPct val="200000"/>
              </a:lnSpc>
              <a:spcBef>
                <a:spcPts val="0"/>
              </a:spcBef>
              <a:spcAft>
                <a:spcPts val="0"/>
              </a:spcAft>
              <a:buClr>
                <a:srgbClr val="646977"/>
              </a:buClr>
              <a:buSzPts val="1000"/>
              <a:buFont typeface="Roboto"/>
              <a:buAutoNum type="arabicPeriod" startAt="11"/>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to find common values between the two arrays below?</a:t>
            </a:r>
          </a:p>
          <a:p>
            <a:pPr marL="852312" lvl="1" indent="-342900" algn="just">
              <a:lnSpc>
                <a:spcPct val="200000"/>
              </a:lnSpc>
              <a:buClr>
                <a:srgbClr val="646977"/>
              </a:buClr>
              <a:buSzPts val="1000"/>
              <a:buFont typeface="+mj-lt"/>
              <a:buAutoNum type="alphaL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Z1 = np.random.randint(0,10,10)</a:t>
            </a:r>
          </a:p>
          <a:p>
            <a:pPr marL="852312" lvl="1" indent="-342900" algn="just">
              <a:lnSpc>
                <a:spcPct val="200000"/>
              </a:lnSpc>
              <a:buClr>
                <a:srgbClr val="646977"/>
              </a:buClr>
              <a:buSzPts val="1000"/>
              <a:buFont typeface="+mj-lt"/>
              <a:buAutoNum type="alphaL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Z2 = np.random.randint(0,10,10)</a:t>
            </a:r>
          </a:p>
          <a:p>
            <a:pPr marL="342900" marR="0" lvl="0" indent="-342900" algn="just" rtl="0">
              <a:lnSpc>
                <a:spcPct val="200000"/>
              </a:lnSpc>
              <a:spcBef>
                <a:spcPts val="0"/>
              </a:spcBef>
              <a:spcAft>
                <a:spcPts val="0"/>
              </a:spcAft>
              <a:buClr>
                <a:srgbClr val="646977"/>
              </a:buClr>
              <a:buSzPts val="1000"/>
              <a:buFont typeface="Roboto"/>
              <a:buAutoNum type="arabicPeriod" startAt="11"/>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to get the dates of yesterday, today and tomorrow?</a:t>
            </a:r>
          </a:p>
          <a:p>
            <a:pPr marL="342900" marR="0" lvl="0" indent="-342900" algn="just" rtl="0">
              <a:lnSpc>
                <a:spcPct val="200000"/>
              </a:lnSpc>
              <a:spcBef>
                <a:spcPts val="0"/>
              </a:spcBef>
              <a:spcAft>
                <a:spcPts val="0"/>
              </a:spcAft>
              <a:buClr>
                <a:srgbClr val="646977"/>
              </a:buClr>
              <a:buSzPts val="1000"/>
              <a:buFont typeface="Roboto"/>
              <a:buAutoNum type="arabicPeriod" startAt="11"/>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to get all the dates corresponding to the month of July 2016?</a:t>
            </a:r>
          </a:p>
        </p:txBody>
      </p:sp>
      <p:pic>
        <p:nvPicPr>
          <p:cNvPr id="18" name="Graphic 17" descr="Star with solid fill">
            <a:extLst>
              <a:ext uri="{FF2B5EF4-FFF2-40B4-BE49-F238E27FC236}">
                <a16:creationId xmlns:a16="http://schemas.microsoft.com/office/drawing/2014/main" id="{F6890D84-6F73-6765-ACD8-38FBE475C2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8006" y="717848"/>
            <a:ext cx="432048" cy="432048"/>
          </a:xfrm>
          <a:prstGeom prst="rect">
            <a:avLst/>
          </a:prstGeom>
        </p:spPr>
      </p:pic>
      <p:pic>
        <p:nvPicPr>
          <p:cNvPr id="19" name="Graphic 18" descr="Star with solid fill">
            <a:extLst>
              <a:ext uri="{FF2B5EF4-FFF2-40B4-BE49-F238E27FC236}">
                <a16:creationId xmlns:a16="http://schemas.microsoft.com/office/drawing/2014/main" id="{35847F0E-DEE4-B784-5DD5-2217B2622F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7672" y="689585"/>
            <a:ext cx="432048" cy="432048"/>
          </a:xfrm>
          <a:prstGeom prst="rect">
            <a:avLst/>
          </a:prstGeom>
        </p:spPr>
      </p:pic>
      <p:pic>
        <p:nvPicPr>
          <p:cNvPr id="20" name="Graphic 19" descr="Star with solid fill">
            <a:extLst>
              <a:ext uri="{FF2B5EF4-FFF2-40B4-BE49-F238E27FC236}">
                <a16:creationId xmlns:a16="http://schemas.microsoft.com/office/drawing/2014/main" id="{8B36574A-27AB-B5DA-4341-6C3E403673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712" y="689585"/>
            <a:ext cx="432048" cy="432048"/>
          </a:xfrm>
          <a:prstGeom prst="rect">
            <a:avLst/>
          </a:prstGeom>
        </p:spPr>
      </p:pic>
      <p:sp>
        <p:nvSpPr>
          <p:cNvPr id="21" name="TextBox 20">
            <a:extLst>
              <a:ext uri="{FF2B5EF4-FFF2-40B4-BE49-F238E27FC236}">
                <a16:creationId xmlns:a16="http://schemas.microsoft.com/office/drawing/2014/main" id="{F8241479-BAA3-6A35-193E-8A9568FBD895}"/>
              </a:ext>
            </a:extLst>
          </p:cNvPr>
          <p:cNvSpPr txBox="1">
            <a:spLocks noChangeArrowheads="1"/>
          </p:cNvSpPr>
          <p:nvPr/>
        </p:nvSpPr>
        <p:spPr bwMode="auto">
          <a:xfrm>
            <a:off x="132656" y="6528172"/>
            <a:ext cx="4824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eaLnBrk="1" hangingPunct="1">
              <a:spcBef>
                <a:spcPct val="0"/>
              </a:spcBef>
              <a:buFontTx/>
              <a:buNone/>
            </a:pPr>
            <a:r>
              <a:rPr lang="en-US" altLang="en-US" sz="1200" b="1" i="1" dirty="0">
                <a:solidFill>
                  <a:srgbClr val="083F88"/>
                </a:solidFill>
                <a:latin typeface="Palatino Linotype" panose="02040502050505030304" pitchFamily="18" charset="0"/>
              </a:rPr>
              <a:t>The code should be written with Python…</a:t>
            </a:r>
          </a:p>
        </p:txBody>
      </p:sp>
      <p:pic>
        <p:nvPicPr>
          <p:cNvPr id="27" name="Graphic 26" descr="Programmer male with solid fill">
            <a:extLst>
              <a:ext uri="{FF2B5EF4-FFF2-40B4-BE49-F238E27FC236}">
                <a16:creationId xmlns:a16="http://schemas.microsoft.com/office/drawing/2014/main" id="{149B87B6-45C2-E4B6-C9E3-AF8741BC2D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4952" y="21421"/>
            <a:ext cx="668164" cy="668164"/>
          </a:xfrm>
          <a:prstGeom prst="rect">
            <a:avLst/>
          </a:prstGeom>
        </p:spPr>
      </p:pic>
    </p:spTree>
    <p:extLst>
      <p:ext uri="{BB962C8B-B14F-4D97-AF65-F5344CB8AC3E}">
        <p14:creationId xmlns:p14="http://schemas.microsoft.com/office/powerpoint/2010/main" val="213780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16" y="144016"/>
            <a:ext cx="4467141" cy="573832"/>
          </a:xfrm>
        </p:spPr>
        <p:txBody>
          <a:bodyPr>
            <a:noAutofit/>
          </a:bodyPr>
          <a:lstStyle/>
          <a:p>
            <a:pPr algn="l"/>
            <a:r>
              <a:rPr lang="en-US" altLang="en-US" sz="2800" b="1" u="sng" dirty="0">
                <a:solidFill>
                  <a:srgbClr val="083F88"/>
                </a:solidFill>
                <a:latin typeface="Palatino Linotype" panose="02040502050505030304" pitchFamily="18" charset="0"/>
              </a:rPr>
              <a:t>Pandas (1/2)</a:t>
            </a:r>
            <a:endParaRPr lang="en-US" sz="2800" u="sng" dirty="0">
              <a:solidFill>
                <a:srgbClr val="083F88"/>
              </a:solidFill>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5</a:t>
            </a:fld>
            <a:endParaRPr lang="en-US"/>
          </a:p>
        </p:txBody>
      </p:sp>
      <p:sp>
        <p:nvSpPr>
          <p:cNvPr id="11" name="Google Shape;182;p16">
            <a:extLst>
              <a:ext uri="{FF2B5EF4-FFF2-40B4-BE49-F238E27FC236}">
                <a16:creationId xmlns:a16="http://schemas.microsoft.com/office/drawing/2014/main" id="{260BA7B5-B784-8D1F-A181-CA7BAFE36931}"/>
              </a:ext>
            </a:extLst>
          </p:cNvPr>
          <p:cNvSpPr/>
          <p:nvPr/>
        </p:nvSpPr>
        <p:spPr>
          <a:xfrm rot="10800000" flipH="1">
            <a:off x="8621328" y="0"/>
            <a:ext cx="1160400" cy="598200"/>
          </a:xfrm>
          <a:prstGeom prst="triangle">
            <a:avLst>
              <a:gd name="adj" fmla="val 50000"/>
            </a:avLst>
          </a:prstGeom>
          <a:solidFill>
            <a:srgbClr val="083F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83;p16">
            <a:extLst>
              <a:ext uri="{FF2B5EF4-FFF2-40B4-BE49-F238E27FC236}">
                <a16:creationId xmlns:a16="http://schemas.microsoft.com/office/drawing/2014/main" id="{D5798BB5-8A91-57F0-FE96-7D1192EADBF9}"/>
              </a:ext>
            </a:extLst>
          </p:cNvPr>
          <p:cNvSpPr txBox="1"/>
          <p:nvPr/>
        </p:nvSpPr>
        <p:spPr>
          <a:xfrm>
            <a:off x="9050628" y="109200"/>
            <a:ext cx="3018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Helvetica Neue"/>
                <a:ea typeface="Helvetica Neue"/>
                <a:cs typeface="Helvetica Neue"/>
                <a:sym typeface="Helvetica Neue"/>
              </a:rPr>
              <a:t>0</a:t>
            </a:r>
            <a:endParaRPr b="1" dirty="0">
              <a:solidFill>
                <a:srgbClr val="FFFFFF"/>
              </a:solidFill>
              <a:latin typeface="Helvetica Neue"/>
              <a:ea typeface="Helvetica Neue"/>
              <a:cs typeface="Helvetica Neue"/>
              <a:sym typeface="Helvetica Neue"/>
            </a:endParaRPr>
          </a:p>
        </p:txBody>
      </p:sp>
      <p:sp>
        <p:nvSpPr>
          <p:cNvPr id="15" name="Google Shape;165;p16">
            <a:extLst>
              <a:ext uri="{FF2B5EF4-FFF2-40B4-BE49-F238E27FC236}">
                <a16:creationId xmlns:a16="http://schemas.microsoft.com/office/drawing/2014/main" id="{E48352A6-B1AF-0E38-4E99-E5DB25C0EE62}"/>
              </a:ext>
            </a:extLst>
          </p:cNvPr>
          <p:cNvSpPr txBox="1"/>
          <p:nvPr/>
        </p:nvSpPr>
        <p:spPr>
          <a:xfrm>
            <a:off x="204664" y="933872"/>
            <a:ext cx="9577064" cy="5040560"/>
          </a:xfrm>
          <a:prstGeom prst="rect">
            <a:avLst/>
          </a:prstGeom>
          <a:noFill/>
          <a:ln w="6350">
            <a:noFill/>
            <a:prstDash val="lgDash"/>
          </a:ln>
        </p:spPr>
        <p:txBody>
          <a:bodyPr spcFirstLastPara="1" wrap="square" lIns="19050" tIns="19050" rIns="19050" bIns="19050" anchor="t" anchorCtr="0">
            <a:noAutofit/>
          </a:bodyPr>
          <a:lstStyle/>
          <a:p>
            <a:pPr marL="342900" marR="0" lvl="0" indent="-342900" algn="just" rtl="0">
              <a:lnSpc>
                <a:spcPct val="200000"/>
              </a:lnSpc>
              <a:spcBef>
                <a:spcPts val="0"/>
              </a:spcBef>
              <a:spcAft>
                <a:spcPts val="0"/>
              </a:spcAft>
              <a:buClr>
                <a:srgbClr val="646977"/>
              </a:buClr>
              <a:buSzPts val="1000"/>
              <a:buFont typeface="Roboto"/>
              <a:buAutoNum type="arabicPeriod"/>
            </a:pP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Import the pandas package under the name `pd` </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Print the pandas version</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Import the csv file called “data_0000.csv” into a dataframe called df</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Check the file “data description.txt”</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 and give a description of the data contained in df</a:t>
            </a:r>
            <a:endPar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Print the first 5 rows of the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DataFrame</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to get a sense of what the data looks like</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many observations are in the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DataFrame</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many variables are measured (how many columns)?</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What is the age of the youngest person in the data? The oldest?</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How many days a week does the average respondent watch TV news (round to the nearest tenth)?</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Check for missing values. Are there any?</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Rename the educ column education.</a:t>
            </a:r>
          </a:p>
        </p:txBody>
      </p:sp>
      <p:sp>
        <p:nvSpPr>
          <p:cNvPr id="21" name="TextBox 20">
            <a:extLst>
              <a:ext uri="{FF2B5EF4-FFF2-40B4-BE49-F238E27FC236}">
                <a16:creationId xmlns:a16="http://schemas.microsoft.com/office/drawing/2014/main" id="{F8241479-BAA3-6A35-193E-8A9568FBD895}"/>
              </a:ext>
            </a:extLst>
          </p:cNvPr>
          <p:cNvSpPr txBox="1">
            <a:spLocks noChangeArrowheads="1"/>
          </p:cNvSpPr>
          <p:nvPr/>
        </p:nvSpPr>
        <p:spPr bwMode="auto">
          <a:xfrm>
            <a:off x="132656" y="6528172"/>
            <a:ext cx="4824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eaLnBrk="1" hangingPunct="1">
              <a:spcBef>
                <a:spcPct val="0"/>
              </a:spcBef>
              <a:buFontTx/>
              <a:buNone/>
            </a:pPr>
            <a:r>
              <a:rPr lang="en-US" altLang="en-US" sz="1200" b="1" i="1" dirty="0">
                <a:solidFill>
                  <a:srgbClr val="083F88"/>
                </a:solidFill>
                <a:latin typeface="Palatino Linotype" panose="02040502050505030304" pitchFamily="18" charset="0"/>
              </a:rPr>
              <a:t>The code should be written with Python…</a:t>
            </a:r>
          </a:p>
        </p:txBody>
      </p:sp>
      <p:pic>
        <p:nvPicPr>
          <p:cNvPr id="27" name="Graphic 26" descr="Programmer male with solid fill">
            <a:extLst>
              <a:ext uri="{FF2B5EF4-FFF2-40B4-BE49-F238E27FC236}">
                <a16:creationId xmlns:a16="http://schemas.microsoft.com/office/drawing/2014/main" id="{149B87B6-45C2-E4B6-C9E3-AF8741BC2D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952" y="21421"/>
            <a:ext cx="668164" cy="668164"/>
          </a:xfrm>
          <a:prstGeom prst="rect">
            <a:avLst/>
          </a:prstGeom>
        </p:spPr>
      </p:pic>
    </p:spTree>
    <p:extLst>
      <p:ext uri="{BB962C8B-B14F-4D97-AF65-F5344CB8AC3E}">
        <p14:creationId xmlns:p14="http://schemas.microsoft.com/office/powerpoint/2010/main" val="125501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16" y="144016"/>
            <a:ext cx="4467141" cy="573832"/>
          </a:xfrm>
        </p:spPr>
        <p:txBody>
          <a:bodyPr>
            <a:noAutofit/>
          </a:bodyPr>
          <a:lstStyle/>
          <a:p>
            <a:pPr algn="l"/>
            <a:r>
              <a:rPr lang="en-US" altLang="en-US" sz="2800" b="1" u="sng" dirty="0">
                <a:solidFill>
                  <a:srgbClr val="083F88"/>
                </a:solidFill>
                <a:latin typeface="Palatino Linotype" panose="02040502050505030304" pitchFamily="18" charset="0"/>
              </a:rPr>
              <a:t>Pandas (2/2)</a:t>
            </a:r>
            <a:endParaRPr lang="en-US" sz="2800" u="sng" dirty="0">
              <a:solidFill>
                <a:srgbClr val="083F88"/>
              </a:solidFill>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6</a:t>
            </a:fld>
            <a:endParaRPr lang="en-US"/>
          </a:p>
        </p:txBody>
      </p:sp>
      <p:sp>
        <p:nvSpPr>
          <p:cNvPr id="11" name="Google Shape;182;p16">
            <a:extLst>
              <a:ext uri="{FF2B5EF4-FFF2-40B4-BE49-F238E27FC236}">
                <a16:creationId xmlns:a16="http://schemas.microsoft.com/office/drawing/2014/main" id="{260BA7B5-B784-8D1F-A181-CA7BAFE36931}"/>
              </a:ext>
            </a:extLst>
          </p:cNvPr>
          <p:cNvSpPr/>
          <p:nvPr/>
        </p:nvSpPr>
        <p:spPr>
          <a:xfrm rot="10800000" flipH="1">
            <a:off x="8621328" y="0"/>
            <a:ext cx="1160400" cy="598200"/>
          </a:xfrm>
          <a:prstGeom prst="triangle">
            <a:avLst>
              <a:gd name="adj" fmla="val 50000"/>
            </a:avLst>
          </a:prstGeom>
          <a:solidFill>
            <a:srgbClr val="083F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83;p16">
            <a:extLst>
              <a:ext uri="{FF2B5EF4-FFF2-40B4-BE49-F238E27FC236}">
                <a16:creationId xmlns:a16="http://schemas.microsoft.com/office/drawing/2014/main" id="{D5798BB5-8A91-57F0-FE96-7D1192EADBF9}"/>
              </a:ext>
            </a:extLst>
          </p:cNvPr>
          <p:cNvSpPr txBox="1"/>
          <p:nvPr/>
        </p:nvSpPr>
        <p:spPr>
          <a:xfrm>
            <a:off x="9050628" y="109200"/>
            <a:ext cx="3018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Helvetica Neue"/>
                <a:ea typeface="Helvetica Neue"/>
                <a:cs typeface="Helvetica Neue"/>
                <a:sym typeface="Helvetica Neue"/>
              </a:rPr>
              <a:t>0</a:t>
            </a:r>
            <a:endParaRPr b="1" dirty="0">
              <a:solidFill>
                <a:srgbClr val="FFFFFF"/>
              </a:solidFill>
              <a:latin typeface="Helvetica Neue"/>
              <a:ea typeface="Helvetica Neue"/>
              <a:cs typeface="Helvetica Neue"/>
              <a:sym typeface="Helvetica Neue"/>
            </a:endParaRPr>
          </a:p>
        </p:txBody>
      </p:sp>
      <p:sp>
        <p:nvSpPr>
          <p:cNvPr id="15" name="Google Shape;165;p16">
            <a:extLst>
              <a:ext uri="{FF2B5EF4-FFF2-40B4-BE49-F238E27FC236}">
                <a16:creationId xmlns:a16="http://schemas.microsoft.com/office/drawing/2014/main" id="{E48352A6-B1AF-0E38-4E99-E5DB25C0EE62}"/>
              </a:ext>
            </a:extLst>
          </p:cNvPr>
          <p:cNvSpPr txBox="1"/>
          <p:nvPr/>
        </p:nvSpPr>
        <p:spPr>
          <a:xfrm>
            <a:off x="204664" y="933872"/>
            <a:ext cx="9577064" cy="5760640"/>
          </a:xfrm>
          <a:prstGeom prst="rect">
            <a:avLst/>
          </a:prstGeom>
          <a:noFill/>
          <a:ln w="6350">
            <a:noFill/>
            <a:prstDash val="lgDash"/>
          </a:ln>
        </p:spPr>
        <p:txBody>
          <a:bodyPr spcFirstLastPara="1" wrap="square" lIns="19050" tIns="19050" rIns="19050" bIns="19050" anchor="t" anchorCtr="0">
            <a:noAutofit/>
          </a:bodyPr>
          <a:lstStyle/>
          <a:p>
            <a:pPr marL="342900" marR="0" lvl="0" indent="-342900" algn="just" rtl="0">
              <a:lnSpc>
                <a:spcPct val="200000"/>
              </a:lnSpc>
              <a:spcBef>
                <a:spcPts val="0"/>
              </a:spcBef>
              <a:spcAft>
                <a:spcPts val="0"/>
              </a:spcAft>
              <a:buClr>
                <a:srgbClr val="646977"/>
              </a:buClr>
              <a:buSzPts val="1000"/>
              <a:buFont typeface="+mj-lt"/>
              <a:buAutoNum type="arabicPeriod" startAt="12"/>
            </a:pP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Create a new column called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party</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based on each respondent's answer to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PID</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party</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should equal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Democrat</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if the respondent selected either Strong Democrat or Weak Democrat.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party</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will equal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Republican</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if the respondent selected Strong or Weak Republican for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PID</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and </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sym typeface="Roboto"/>
              </a:rPr>
              <a:t>Independent</a:t>
            </a:r>
            <a:r>
              <a:rPr lang="en-US" sz="1400" dirty="0">
                <a:solidFill>
                  <a:srgbClr val="646977"/>
                </a:solidFill>
                <a:latin typeface="Calibri Light" panose="020F0302020204030204" pitchFamily="34" charset="0"/>
                <a:ea typeface="Calibri Light" panose="020F0302020204030204" pitchFamily="34" charset="0"/>
                <a:cs typeface="Calibri Light" panose="020F0302020204030204" pitchFamily="34" charset="0"/>
                <a:sym typeface="Roboto"/>
              </a:rPr>
              <a:t> if they selected anything else.</a:t>
            </a:r>
          </a:p>
          <a:p>
            <a:pPr marL="342900" marR="0" lvl="0" indent="-342900" algn="just" rtl="0">
              <a:lnSpc>
                <a:spcPct val="200000"/>
              </a:lnSpc>
              <a:spcBef>
                <a:spcPts val="0"/>
              </a:spcBef>
              <a:spcAft>
                <a:spcPts val="0"/>
              </a:spcAft>
              <a:buClr>
                <a:srgbClr val="646977"/>
              </a:buClr>
              <a:buSzPts val="1000"/>
              <a:buFont typeface="+mj-lt"/>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a new column called </a:t>
            </a:r>
            <a:r>
              <a:rPr lang="en-US" sz="1400" b="0" i="0" dirty="0">
                <a:solidFill>
                  <a:srgbClr val="F68222"/>
                </a:solidFill>
                <a:effectLst/>
                <a:latin typeface="Calibri Light" panose="020F0302020204030204" pitchFamily="34" charset="0"/>
                <a:ea typeface="Calibri Light" panose="020F0302020204030204" pitchFamily="34" charset="0"/>
                <a:cs typeface="Calibri Light" panose="020F0302020204030204" pitchFamily="34" charset="0"/>
              </a:rPr>
              <a:t>age</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_</a:t>
            </a:r>
            <a:r>
              <a:rPr lang="en-US" sz="1400" b="0" i="0" dirty="0">
                <a:solidFill>
                  <a:srgbClr val="F68222"/>
                </a:solidFill>
                <a:effectLst/>
                <a:latin typeface="Calibri Light" panose="020F0302020204030204" pitchFamily="34" charset="0"/>
                <a:ea typeface="Calibri Light" panose="020F0302020204030204" pitchFamily="34" charset="0"/>
                <a:cs typeface="Calibri Light" panose="020F0302020204030204" pitchFamily="34" charset="0"/>
              </a:rPr>
              <a:t>group</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that buckets respondents into the following categories based on their age: 18-24, 25-34, 35-44, 45-54, 55-64, and 65 and over.</a:t>
            </a:r>
          </a:p>
          <a:p>
            <a:pPr marL="342900" marR="0" lvl="0" indent="-342900" algn="just" rtl="0">
              <a:lnSpc>
                <a:spcPct val="200000"/>
              </a:lnSpc>
              <a:spcBef>
                <a:spcPts val="0"/>
              </a:spcBef>
              <a:spcAft>
                <a:spcPts val="0"/>
              </a:spcAft>
              <a:buClr>
                <a:srgbClr val="646977"/>
              </a:buClr>
              <a:buSzPts val="1000"/>
              <a:buFont typeface="+mj-lt"/>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Use the filtering method to find all the respondents who have the impression that Bill Clinton is moderate or conservative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ClinLR</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equals 4 or higher). How many respondents are in this subset?</a:t>
            </a:r>
          </a:p>
          <a:p>
            <a:pPr marL="342900" marR="0" lvl="0" indent="-342900" algn="just" rtl="0">
              <a:lnSpc>
                <a:spcPct val="200000"/>
              </a:lnSpc>
              <a:spcBef>
                <a:spcPts val="0"/>
              </a:spcBef>
              <a:spcAft>
                <a:spcPts val="0"/>
              </a:spcAft>
              <a:buClr>
                <a:srgbClr val="646977"/>
              </a:buClr>
              <a:buSzPts val="1000"/>
              <a:buFont typeface="+mj-lt"/>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Among these respondents, how many have a household income less than $50,000 and attended at least some college?</a:t>
            </a:r>
          </a:p>
          <a:p>
            <a:pPr marL="342900" marR="0" lvl="0" indent="-342900" algn="just" rtl="0">
              <a:lnSpc>
                <a:spcPct val="200000"/>
              </a:lnSpc>
              <a:spcBef>
                <a:spcPts val="0"/>
              </a:spcBef>
              <a:spcAft>
                <a:spcPts val="0"/>
              </a:spcAft>
              <a:buClr>
                <a:srgbClr val="646977"/>
              </a:buClr>
              <a:buSzPts val="1000"/>
              <a:buFont typeface="+mj-lt"/>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Print the first 5 rows of the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DataFrame</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to get a sense of what the data looks like</a:t>
            </a:r>
          </a:p>
          <a:p>
            <a:pPr marL="342900" marR="0" lvl="0" indent="-342900" algn="just" rtl="0">
              <a:lnSpc>
                <a:spcPct val="200000"/>
              </a:lnSpc>
              <a:spcBef>
                <a:spcPts val="0"/>
              </a:spcBef>
              <a:spcAft>
                <a:spcPts val="0"/>
              </a:spcAft>
              <a:buClr>
                <a:srgbClr val="646977"/>
              </a:buClr>
              <a:buSzPts val="1000"/>
              <a:buFont typeface="Roboto"/>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Use the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groupby</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method to bucket respondents by age_group. Which age group is the most conservative? Which watches TV news the least?</a:t>
            </a:r>
          </a:p>
          <a:p>
            <a:pPr marL="342900" marR="0" lvl="0" indent="-342900" algn="just" rtl="0">
              <a:lnSpc>
                <a:spcPct val="200000"/>
              </a:lnSpc>
              <a:spcBef>
                <a:spcPts val="0"/>
              </a:spcBef>
              <a:spcAft>
                <a:spcPts val="0"/>
              </a:spcAft>
              <a:buClr>
                <a:srgbClr val="646977"/>
              </a:buClr>
              <a:buSzPts val="1000"/>
              <a:buFont typeface="Roboto"/>
              <a:buAutoNum type="arabicPeriod" startAt="12"/>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Next, calculate 5 percentile groups based on income. Group the dataset by these percentiles. Which income bracket is the most liberal? Which is the most conservative? The oldest? Highest educated</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a:t>
            </a:r>
            <a:endPar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 name="TextBox 20">
            <a:extLst>
              <a:ext uri="{FF2B5EF4-FFF2-40B4-BE49-F238E27FC236}">
                <a16:creationId xmlns:a16="http://schemas.microsoft.com/office/drawing/2014/main" id="{F8241479-BAA3-6A35-193E-8A9568FBD895}"/>
              </a:ext>
            </a:extLst>
          </p:cNvPr>
          <p:cNvSpPr txBox="1">
            <a:spLocks noChangeArrowheads="1"/>
          </p:cNvSpPr>
          <p:nvPr/>
        </p:nvSpPr>
        <p:spPr bwMode="auto">
          <a:xfrm>
            <a:off x="132656" y="6528172"/>
            <a:ext cx="4824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Tahoma" pitchFamily="34" charset="0"/>
                <a:cs typeface="Tahoma" pitchFamily="34" charset="0"/>
              </a:defRPr>
            </a:lvl1pPr>
            <a:lvl2pPr marL="742950" indent="-285750" eaLnBrk="0" hangingPunct="0">
              <a:spcBef>
                <a:spcPct val="20000"/>
              </a:spcBef>
              <a:buFont typeface="Arial" charset="0"/>
              <a:buChar char="–"/>
              <a:defRPr sz="2000">
                <a:solidFill>
                  <a:schemeClr val="tx1"/>
                </a:solidFill>
                <a:latin typeface="Tahoma" pitchFamily="34" charset="0"/>
                <a:cs typeface="Tahoma" pitchFamily="34" charset="0"/>
              </a:defRPr>
            </a:lvl2pPr>
            <a:lvl3pPr marL="1143000" indent="-228600" eaLnBrk="0" hangingPunct="0">
              <a:spcBef>
                <a:spcPct val="20000"/>
              </a:spcBef>
              <a:buFont typeface="Arial" charset="0"/>
              <a:buChar char="•"/>
              <a:defRPr sz="2000">
                <a:solidFill>
                  <a:schemeClr val="tx1"/>
                </a:solidFill>
                <a:latin typeface="Tahoma" pitchFamily="34" charset="0"/>
                <a:cs typeface="Tahoma" pitchFamily="34" charset="0"/>
              </a:defRPr>
            </a:lvl3pPr>
            <a:lvl4pPr marL="1600200" indent="-228600" eaLnBrk="0" hangingPunct="0">
              <a:spcBef>
                <a:spcPct val="20000"/>
              </a:spcBef>
              <a:buFont typeface="Arial" charset="0"/>
              <a:buChar char="–"/>
              <a:defRPr sz="2000">
                <a:solidFill>
                  <a:schemeClr val="tx1"/>
                </a:solidFill>
                <a:latin typeface="Tahoma" pitchFamily="34" charset="0"/>
                <a:cs typeface="Tahoma" pitchFamily="34" charset="0"/>
              </a:defRPr>
            </a:lvl4pPr>
            <a:lvl5pPr marL="2057400" indent="-228600" eaLnBrk="0" hangingPunct="0">
              <a:spcBef>
                <a:spcPct val="20000"/>
              </a:spcBef>
              <a:buFont typeface="Arial" charset="0"/>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pitchFamily="34" charset="0"/>
                <a:cs typeface="Tahoma" pitchFamily="34" charset="0"/>
              </a:defRPr>
            </a:lvl9pPr>
          </a:lstStyle>
          <a:p>
            <a:pPr eaLnBrk="1" hangingPunct="1">
              <a:spcBef>
                <a:spcPct val="0"/>
              </a:spcBef>
              <a:buFontTx/>
              <a:buNone/>
            </a:pPr>
            <a:r>
              <a:rPr lang="en-US" altLang="en-US" sz="1200" b="1" i="1" dirty="0">
                <a:solidFill>
                  <a:srgbClr val="083F88"/>
                </a:solidFill>
                <a:latin typeface="Palatino Linotype" panose="02040502050505030304" pitchFamily="18" charset="0"/>
              </a:rPr>
              <a:t>The code should be written with Python…</a:t>
            </a:r>
          </a:p>
        </p:txBody>
      </p:sp>
      <p:pic>
        <p:nvPicPr>
          <p:cNvPr id="27" name="Graphic 26" descr="Programmer male with solid fill">
            <a:extLst>
              <a:ext uri="{FF2B5EF4-FFF2-40B4-BE49-F238E27FC236}">
                <a16:creationId xmlns:a16="http://schemas.microsoft.com/office/drawing/2014/main" id="{149B87B6-45C2-E4B6-C9E3-AF8741BC2D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952" y="21421"/>
            <a:ext cx="668164" cy="668164"/>
          </a:xfrm>
          <a:prstGeom prst="rect">
            <a:avLst/>
          </a:prstGeom>
        </p:spPr>
      </p:pic>
    </p:spTree>
    <p:extLst>
      <p:ext uri="{BB962C8B-B14F-4D97-AF65-F5344CB8AC3E}">
        <p14:creationId xmlns:p14="http://schemas.microsoft.com/office/powerpoint/2010/main" val="218138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16" y="144016"/>
            <a:ext cx="4467141" cy="573832"/>
          </a:xfrm>
        </p:spPr>
        <p:txBody>
          <a:bodyPr>
            <a:noAutofit/>
          </a:bodyPr>
          <a:lstStyle/>
          <a:p>
            <a:pPr algn="l"/>
            <a:r>
              <a:rPr lang="en-US" altLang="en-US" sz="2800" b="1" u="sng" dirty="0">
                <a:solidFill>
                  <a:srgbClr val="083F88"/>
                </a:solidFill>
                <a:latin typeface="Palatino Linotype" panose="02040502050505030304" pitchFamily="18" charset="0"/>
              </a:rPr>
              <a:t>ML &amp; Scikit-Learn (1/2)</a:t>
            </a:r>
            <a:endParaRPr lang="en-US" sz="2800" u="sng" dirty="0">
              <a:solidFill>
                <a:srgbClr val="083F88"/>
              </a:solidFill>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7</a:t>
            </a:fld>
            <a:endParaRPr lang="en-US"/>
          </a:p>
        </p:txBody>
      </p:sp>
      <p:sp>
        <p:nvSpPr>
          <p:cNvPr id="11" name="Google Shape;182;p16">
            <a:extLst>
              <a:ext uri="{FF2B5EF4-FFF2-40B4-BE49-F238E27FC236}">
                <a16:creationId xmlns:a16="http://schemas.microsoft.com/office/drawing/2014/main" id="{260BA7B5-B784-8D1F-A181-CA7BAFE36931}"/>
              </a:ext>
            </a:extLst>
          </p:cNvPr>
          <p:cNvSpPr/>
          <p:nvPr/>
        </p:nvSpPr>
        <p:spPr>
          <a:xfrm rot="10800000" flipH="1">
            <a:off x="8621328" y="0"/>
            <a:ext cx="1160400" cy="598200"/>
          </a:xfrm>
          <a:prstGeom prst="triangle">
            <a:avLst>
              <a:gd name="adj" fmla="val 50000"/>
            </a:avLst>
          </a:prstGeom>
          <a:solidFill>
            <a:srgbClr val="083F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83;p16">
            <a:extLst>
              <a:ext uri="{FF2B5EF4-FFF2-40B4-BE49-F238E27FC236}">
                <a16:creationId xmlns:a16="http://schemas.microsoft.com/office/drawing/2014/main" id="{D5798BB5-8A91-57F0-FE96-7D1192EADBF9}"/>
              </a:ext>
            </a:extLst>
          </p:cNvPr>
          <p:cNvSpPr txBox="1"/>
          <p:nvPr/>
        </p:nvSpPr>
        <p:spPr>
          <a:xfrm>
            <a:off x="9050628" y="109200"/>
            <a:ext cx="3018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Helvetica Neue"/>
                <a:ea typeface="Helvetica Neue"/>
                <a:cs typeface="Helvetica Neue"/>
                <a:sym typeface="Helvetica Neue"/>
              </a:rPr>
              <a:t>0</a:t>
            </a:r>
            <a:endParaRPr b="1" dirty="0">
              <a:solidFill>
                <a:srgbClr val="FFFFFF"/>
              </a:solidFill>
              <a:latin typeface="Helvetica Neue"/>
              <a:ea typeface="Helvetica Neue"/>
              <a:cs typeface="Helvetica Neue"/>
              <a:sym typeface="Helvetica Neue"/>
            </a:endParaRPr>
          </a:p>
        </p:txBody>
      </p:sp>
      <p:sp>
        <p:nvSpPr>
          <p:cNvPr id="15" name="Google Shape;165;p16">
            <a:extLst>
              <a:ext uri="{FF2B5EF4-FFF2-40B4-BE49-F238E27FC236}">
                <a16:creationId xmlns:a16="http://schemas.microsoft.com/office/drawing/2014/main" id="{E48352A6-B1AF-0E38-4E99-E5DB25C0EE62}"/>
              </a:ext>
            </a:extLst>
          </p:cNvPr>
          <p:cNvSpPr txBox="1"/>
          <p:nvPr/>
        </p:nvSpPr>
        <p:spPr>
          <a:xfrm>
            <a:off x="204664" y="933872"/>
            <a:ext cx="9577064" cy="5760640"/>
          </a:xfrm>
          <a:prstGeom prst="rect">
            <a:avLst/>
          </a:prstGeom>
          <a:noFill/>
          <a:ln w="6350">
            <a:noFill/>
            <a:prstDash val="lgDash"/>
          </a:ln>
        </p:spPr>
        <p:txBody>
          <a:bodyPr spcFirstLastPara="1" wrap="square" lIns="19050" tIns="19050" rIns="19050" bIns="19050" anchor="t" anchorCtr="0">
            <a:noAutofit/>
          </a:bodyPr>
          <a:lstStyle/>
          <a:p>
            <a:pPr marR="0" lvl="0" algn="just" rtl="0">
              <a:lnSpc>
                <a:spcPct val="200000"/>
              </a:lnSpc>
              <a:spcBef>
                <a:spcPts val="0"/>
              </a:spcBef>
              <a:spcAft>
                <a:spcPts val="0"/>
              </a:spcAft>
              <a:buClr>
                <a:srgbClr val="646977"/>
              </a:buClr>
              <a:buSzPts val="1000"/>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The dataset (data_0001.csv) given here contains the data about the sales of the product. The dataset is about the advertising cost incurred by the business on various advertising platforms. Below is the description of all the columns in the dataset:</a:t>
            </a:r>
          </a:p>
          <a:p>
            <a:pPr lvl="1" algn="just">
              <a:lnSpc>
                <a:spcPct val="200000"/>
              </a:lnSpc>
              <a:buClr>
                <a:srgbClr val="646977"/>
              </a:buClr>
              <a:buSzPts val="1000"/>
            </a:pPr>
            <a:r>
              <a:rPr lang="en-US" sz="1400" b="1"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TV: Advertising cost spent in dollars for advertising on TV;</a:t>
            </a:r>
          </a:p>
          <a:p>
            <a:pPr lvl="1" algn="just">
              <a:lnSpc>
                <a:spcPct val="200000"/>
              </a:lnSpc>
              <a:buClr>
                <a:srgbClr val="646977"/>
              </a:buClr>
              <a:buSzPts val="1000"/>
            </a:pPr>
            <a:r>
              <a:rPr lang="en-US" sz="1400" b="1"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Radio: Advertising cost spent in dollars for advertising on Radio;</a:t>
            </a:r>
          </a:p>
          <a:p>
            <a:pPr lvl="1" algn="just">
              <a:lnSpc>
                <a:spcPct val="200000"/>
              </a:lnSpc>
              <a:buClr>
                <a:srgbClr val="646977"/>
              </a:buClr>
              <a:buSzPts val="1000"/>
            </a:pPr>
            <a:r>
              <a:rPr lang="en-US" sz="1400" b="1"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Newspaper: Advertising cost spent in dollars for advertising on Newspaper;</a:t>
            </a:r>
          </a:p>
          <a:p>
            <a:pPr lvl="1" algn="just">
              <a:lnSpc>
                <a:spcPct val="200000"/>
              </a:lnSpc>
              <a:buClr>
                <a:srgbClr val="646977"/>
              </a:buClr>
              <a:buSzPts val="1000"/>
            </a:pPr>
            <a:r>
              <a:rPr lang="en-US" sz="1400" b="1"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Sales: Number of units sold;</a:t>
            </a:r>
          </a:p>
          <a:p>
            <a:pPr marR="0" lvl="0" algn="just" rtl="0">
              <a:lnSpc>
                <a:spcPct val="200000"/>
              </a:lnSpc>
              <a:spcBef>
                <a:spcPts val="0"/>
              </a:spcBef>
              <a:spcAft>
                <a:spcPts val="0"/>
              </a:spcAft>
              <a:buClr>
                <a:srgbClr val="646977"/>
              </a:buClr>
              <a:buSzPts val="1000"/>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The goal here is to predict</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future sales with machine learning using Python.</a:t>
            </a:r>
          </a:p>
          <a:p>
            <a:pPr marL="342900" marR="0" lvl="0" indent="-342900" algn="just" rtl="0">
              <a:lnSpc>
                <a:spcPct val="200000"/>
              </a:lnSpc>
              <a:spcBef>
                <a:spcPts val="0"/>
              </a:spcBef>
              <a:spcAft>
                <a:spcPts val="0"/>
              </a:spcAft>
              <a:buClr>
                <a:srgbClr val="646977"/>
              </a:buClr>
              <a:buSzPts val="1000"/>
              <a:buFont typeface="+mj-lt"/>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Import pandas, numpy</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Read the dataset and put it in a dataframe called df</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Print first five rows of df</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H</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ave a look at whether this dataset contains any null values or not</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Visualize the relationship between sales and the other variables</a:t>
            </a:r>
          </a:p>
          <a:p>
            <a:pPr marL="342900" marR="0" lvl="0" indent="-342900" algn="just" rtl="0">
              <a:lnSpc>
                <a:spcPct val="200000"/>
              </a:lnSpc>
              <a:spcBef>
                <a:spcPts val="0"/>
              </a:spcBef>
              <a:spcAft>
                <a:spcPts val="0"/>
              </a:spcAft>
              <a:buClr>
                <a:srgbClr val="646977"/>
              </a:buClr>
              <a:buSzPts val="1000"/>
              <a:buFont typeface="Roboto"/>
              <a:buAutoNum type="arabicPeriod"/>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Show Correlations between all variables in the dataset</a:t>
            </a:r>
          </a:p>
        </p:txBody>
      </p:sp>
      <p:pic>
        <p:nvPicPr>
          <p:cNvPr id="27" name="Graphic 26" descr="Programmer male with solid fill">
            <a:extLst>
              <a:ext uri="{FF2B5EF4-FFF2-40B4-BE49-F238E27FC236}">
                <a16:creationId xmlns:a16="http://schemas.microsoft.com/office/drawing/2014/main" id="{149B87B6-45C2-E4B6-C9E3-AF8741BC2D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952" y="21421"/>
            <a:ext cx="668164" cy="668164"/>
          </a:xfrm>
          <a:prstGeom prst="rect">
            <a:avLst/>
          </a:prstGeom>
        </p:spPr>
      </p:pic>
    </p:spTree>
    <p:extLst>
      <p:ext uri="{BB962C8B-B14F-4D97-AF65-F5344CB8AC3E}">
        <p14:creationId xmlns:p14="http://schemas.microsoft.com/office/powerpoint/2010/main" val="32897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116" y="144016"/>
            <a:ext cx="4467141" cy="573832"/>
          </a:xfrm>
        </p:spPr>
        <p:txBody>
          <a:bodyPr>
            <a:noAutofit/>
          </a:bodyPr>
          <a:lstStyle/>
          <a:p>
            <a:pPr algn="l"/>
            <a:r>
              <a:rPr lang="en-US" altLang="en-US" sz="2800" b="1" u="sng" dirty="0">
                <a:solidFill>
                  <a:srgbClr val="083F88"/>
                </a:solidFill>
                <a:latin typeface="Palatino Linotype" panose="02040502050505030304" pitchFamily="18" charset="0"/>
              </a:rPr>
              <a:t>ML &amp; Scikit-Learn (2/2)</a:t>
            </a:r>
            <a:endParaRPr lang="en-US" sz="2800" u="sng" dirty="0">
              <a:solidFill>
                <a:srgbClr val="083F88"/>
              </a:solidFill>
            </a:endParaRPr>
          </a:p>
        </p:txBody>
      </p:sp>
      <p:sp>
        <p:nvSpPr>
          <p:cNvPr id="40" name="Footer Placeholder 39">
            <a:extLst>
              <a:ext uri="{FF2B5EF4-FFF2-40B4-BE49-F238E27FC236}">
                <a16:creationId xmlns:a16="http://schemas.microsoft.com/office/drawing/2014/main" id="{4B144200-63AD-9342-B4B4-531724C44558}"/>
              </a:ext>
            </a:extLst>
          </p:cNvPr>
          <p:cNvSpPr>
            <a:spLocks noGrp="1"/>
          </p:cNvSpPr>
          <p:nvPr>
            <p:ph type="ftr" sz="quarter" idx="11"/>
          </p:nvPr>
        </p:nvSpPr>
        <p:spPr>
          <a:xfrm>
            <a:off x="2743307" y="7203864"/>
            <a:ext cx="4571785" cy="413808"/>
          </a:xfrm>
        </p:spPr>
        <p:txBody>
          <a:bodyPr/>
          <a:lstStyle/>
          <a:p>
            <a:r>
              <a:rPr lang="en-US" sz="1100" dirty="0">
                <a:latin typeface="Calibri Light" panose="020F0302020204030204" pitchFamily="34" charset="0"/>
                <a:ea typeface="Calibri Light" panose="020F0302020204030204" pitchFamily="34" charset="0"/>
                <a:cs typeface="Calibri Light" panose="020F0302020204030204" pitchFamily="34" charset="0"/>
              </a:rPr>
              <a:t>Optimization Techniques for Machine Learning | Alassane KONE</a:t>
            </a:r>
          </a:p>
        </p:txBody>
      </p:sp>
      <p:sp>
        <p:nvSpPr>
          <p:cNvPr id="41" name="Slide Number Placeholder 40">
            <a:extLst>
              <a:ext uri="{FF2B5EF4-FFF2-40B4-BE49-F238E27FC236}">
                <a16:creationId xmlns:a16="http://schemas.microsoft.com/office/drawing/2014/main" id="{D2540A81-2611-54EB-C306-FC103285B6B7}"/>
              </a:ext>
            </a:extLst>
          </p:cNvPr>
          <p:cNvSpPr>
            <a:spLocks noGrp="1"/>
          </p:cNvSpPr>
          <p:nvPr>
            <p:ph type="sldNum" sz="quarter" idx="12"/>
          </p:nvPr>
        </p:nvSpPr>
        <p:spPr/>
        <p:txBody>
          <a:bodyPr/>
          <a:lstStyle/>
          <a:p>
            <a:fld id="{1FFCFEE5-8EAD-403C-AFC6-4E09610A5144}" type="slidenum">
              <a:rPr lang="en-US" smtClean="0"/>
              <a:t>8</a:t>
            </a:fld>
            <a:endParaRPr lang="en-US"/>
          </a:p>
        </p:txBody>
      </p:sp>
      <p:sp>
        <p:nvSpPr>
          <p:cNvPr id="11" name="Google Shape;182;p16">
            <a:extLst>
              <a:ext uri="{FF2B5EF4-FFF2-40B4-BE49-F238E27FC236}">
                <a16:creationId xmlns:a16="http://schemas.microsoft.com/office/drawing/2014/main" id="{260BA7B5-B784-8D1F-A181-CA7BAFE36931}"/>
              </a:ext>
            </a:extLst>
          </p:cNvPr>
          <p:cNvSpPr/>
          <p:nvPr/>
        </p:nvSpPr>
        <p:spPr>
          <a:xfrm rot="10800000" flipH="1">
            <a:off x="8621328" y="0"/>
            <a:ext cx="1160400" cy="598200"/>
          </a:xfrm>
          <a:prstGeom prst="triangle">
            <a:avLst>
              <a:gd name="adj" fmla="val 50000"/>
            </a:avLst>
          </a:prstGeom>
          <a:solidFill>
            <a:srgbClr val="083F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83;p16">
            <a:extLst>
              <a:ext uri="{FF2B5EF4-FFF2-40B4-BE49-F238E27FC236}">
                <a16:creationId xmlns:a16="http://schemas.microsoft.com/office/drawing/2014/main" id="{D5798BB5-8A91-57F0-FE96-7D1192EADBF9}"/>
              </a:ext>
            </a:extLst>
          </p:cNvPr>
          <p:cNvSpPr txBox="1"/>
          <p:nvPr/>
        </p:nvSpPr>
        <p:spPr>
          <a:xfrm>
            <a:off x="9050628" y="109200"/>
            <a:ext cx="3018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Helvetica Neue"/>
                <a:ea typeface="Helvetica Neue"/>
                <a:cs typeface="Helvetica Neue"/>
                <a:sym typeface="Helvetica Neue"/>
              </a:rPr>
              <a:t>0</a:t>
            </a:r>
            <a:endParaRPr b="1" dirty="0">
              <a:solidFill>
                <a:srgbClr val="FFFFFF"/>
              </a:solidFill>
              <a:latin typeface="Helvetica Neue"/>
              <a:ea typeface="Helvetica Neue"/>
              <a:cs typeface="Helvetica Neue"/>
              <a:sym typeface="Helvetica Neue"/>
            </a:endParaRPr>
          </a:p>
        </p:txBody>
      </p:sp>
      <p:sp>
        <p:nvSpPr>
          <p:cNvPr id="15" name="Google Shape;165;p16">
            <a:extLst>
              <a:ext uri="{FF2B5EF4-FFF2-40B4-BE49-F238E27FC236}">
                <a16:creationId xmlns:a16="http://schemas.microsoft.com/office/drawing/2014/main" id="{E48352A6-B1AF-0E38-4E99-E5DB25C0EE62}"/>
              </a:ext>
            </a:extLst>
          </p:cNvPr>
          <p:cNvSpPr txBox="1"/>
          <p:nvPr/>
        </p:nvSpPr>
        <p:spPr>
          <a:xfrm>
            <a:off x="204664" y="933872"/>
            <a:ext cx="9577064" cy="3744416"/>
          </a:xfrm>
          <a:prstGeom prst="rect">
            <a:avLst/>
          </a:prstGeom>
          <a:noFill/>
          <a:ln w="6350">
            <a:noFill/>
            <a:prstDash val="lgDash"/>
          </a:ln>
        </p:spPr>
        <p:txBody>
          <a:bodyPr spcFirstLastPara="1" wrap="square" lIns="19050" tIns="19050" rIns="19050" bIns="19050" anchor="t" anchorCtr="0">
            <a:noAutofit/>
          </a:bodyPr>
          <a:lstStyle/>
          <a:p>
            <a:pPr marL="342900" marR="0" lvl="0" indent="-342900" algn="just" rtl="0">
              <a:lnSpc>
                <a:spcPct val="200000"/>
              </a:lnSpc>
              <a:spcBef>
                <a:spcPts val="0"/>
              </a:spcBef>
              <a:spcAft>
                <a:spcPts val="0"/>
              </a:spcAft>
              <a:buClr>
                <a:srgbClr val="646977"/>
              </a:buClr>
              <a:buSzPts val="1000"/>
              <a:buFont typeface="+mj-lt"/>
              <a:buAutoNum type="arabicPeriod" startAt="7"/>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Create X, y two numpy arrays. X contains all variables excepted the sales and y contains the sales</a:t>
            </a:r>
          </a:p>
          <a:p>
            <a:pPr marL="342900" marR="0" lvl="0" indent="-342900" algn="just" rtl="0">
              <a:lnSpc>
                <a:spcPct val="200000"/>
              </a:lnSpc>
              <a:spcBef>
                <a:spcPts val="0"/>
              </a:spcBef>
              <a:spcAft>
                <a:spcPts val="0"/>
              </a:spcAft>
              <a:buClr>
                <a:srgbClr val="646977"/>
              </a:buClr>
              <a:buSzPts val="1000"/>
              <a:buFont typeface="+mj-lt"/>
              <a:buAutoNum type="arabicPeriod" startAt="7"/>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Import </a:t>
            </a:r>
            <a:r>
              <a:rPr lang="en-US" sz="1400" dirty="0" err="1">
                <a:solidFill>
                  <a:srgbClr val="F68222"/>
                </a:solidFill>
                <a:latin typeface="Calibri Light" panose="020F0302020204030204" pitchFamily="34" charset="0"/>
                <a:ea typeface="Calibri Light" panose="020F0302020204030204" pitchFamily="34" charset="0"/>
                <a:cs typeface="Calibri Light" panose="020F0302020204030204" pitchFamily="34" charset="0"/>
              </a:rPr>
              <a:t>train_test_split</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 from </a:t>
            </a:r>
            <a:r>
              <a:rPr lang="en-US" sz="1400" dirty="0" err="1">
                <a:solidFill>
                  <a:srgbClr val="00B050"/>
                </a:solidFill>
                <a:latin typeface="Calibri Light" panose="020F0302020204030204" pitchFamily="34" charset="0"/>
                <a:ea typeface="Calibri Light" panose="020F0302020204030204" pitchFamily="34" charset="0"/>
                <a:cs typeface="Calibri Light" panose="020F0302020204030204" pitchFamily="34" charset="0"/>
              </a:rPr>
              <a:t>sklearn.model_selection</a:t>
            </a:r>
            <a:endParaRPr lang="en-US" sz="1400" b="0" i="0" dirty="0">
              <a:solidFill>
                <a:srgbClr val="00B050"/>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gn="just" rtl="0">
              <a:lnSpc>
                <a:spcPct val="200000"/>
              </a:lnSpc>
              <a:spcBef>
                <a:spcPts val="0"/>
              </a:spcBef>
              <a:spcAft>
                <a:spcPts val="0"/>
              </a:spcAft>
              <a:buClr>
                <a:srgbClr val="646977"/>
              </a:buClr>
              <a:buSzPts val="1000"/>
              <a:buFont typeface="+mj-lt"/>
              <a:buAutoNum type="arabicPeriod" startAt="7"/>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Import </a:t>
            </a:r>
            <a:r>
              <a:rPr lang="en-US" sz="1400" dirty="0" err="1">
                <a:solidFill>
                  <a:srgbClr val="F68222"/>
                </a:solidFill>
                <a:latin typeface="Calibri Light" panose="020F0302020204030204" pitchFamily="34" charset="0"/>
                <a:ea typeface="Calibri Light" panose="020F0302020204030204" pitchFamily="34" charset="0"/>
                <a:cs typeface="Calibri Light" panose="020F0302020204030204" pitchFamily="34" charset="0"/>
              </a:rPr>
              <a:t>LinearRegression</a:t>
            </a:r>
            <a:r>
              <a:rPr lang="en-US" sz="1400" dirty="0">
                <a:solidFill>
                  <a:srgbClr val="F68222"/>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from </a:t>
            </a:r>
            <a:r>
              <a:rPr lang="en-US" sz="1400" dirty="0" err="1">
                <a:solidFill>
                  <a:srgbClr val="00B050"/>
                </a:solidFill>
                <a:latin typeface="Calibri Light" panose="020F0302020204030204" pitchFamily="34" charset="0"/>
                <a:ea typeface="Calibri Light" panose="020F0302020204030204" pitchFamily="34" charset="0"/>
                <a:cs typeface="Calibri Light" panose="020F0302020204030204" pitchFamily="34" charset="0"/>
              </a:rPr>
              <a:t>sklearn</a:t>
            </a:r>
            <a:r>
              <a:rPr lang="en-US" sz="1400" dirty="0">
                <a:solidFill>
                  <a:srgbClr val="00B050"/>
                </a:solidFill>
                <a:latin typeface="Calibri Light" panose="020F0302020204030204" pitchFamily="34" charset="0"/>
                <a:ea typeface="Calibri Light" panose="020F0302020204030204" pitchFamily="34" charset="0"/>
                <a:cs typeface="Calibri Light" panose="020F0302020204030204" pitchFamily="34" charset="0"/>
              </a:rPr>
              <a:t>. </a:t>
            </a:r>
            <a:r>
              <a:rPr lang="en-US" sz="1400" dirty="0" err="1">
                <a:solidFill>
                  <a:srgbClr val="00B050"/>
                </a:solidFill>
                <a:latin typeface="Calibri Light" panose="020F0302020204030204" pitchFamily="34" charset="0"/>
                <a:ea typeface="Calibri Light" panose="020F0302020204030204" pitchFamily="34" charset="0"/>
                <a:cs typeface="Calibri Light" panose="020F0302020204030204" pitchFamily="34" charset="0"/>
              </a:rPr>
              <a:t>linear_model</a:t>
            </a:r>
            <a:endParaRPr lang="en-US" sz="1400" dirty="0">
              <a:solidFill>
                <a:srgbClr val="00B050"/>
              </a:solidFill>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gn="just" rtl="0">
              <a:lnSpc>
                <a:spcPct val="200000"/>
              </a:lnSpc>
              <a:spcBef>
                <a:spcPts val="0"/>
              </a:spcBef>
              <a:spcAft>
                <a:spcPts val="0"/>
              </a:spcAft>
              <a:buClr>
                <a:srgbClr val="646977"/>
              </a:buClr>
              <a:buSzPts val="1000"/>
              <a:buFont typeface="+mj-lt"/>
              <a:buAutoNum type="arabicPeriod" startAt="7"/>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Split X and y into four arrays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X_train</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X_test</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y_train</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y_test</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The training set should be 80% of the df and the test set 20%.</a:t>
            </a:r>
            <a:endPar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342900" marR="0" lvl="0" indent="-342900" algn="just" rtl="0">
              <a:lnSpc>
                <a:spcPct val="200000"/>
              </a:lnSpc>
              <a:spcBef>
                <a:spcPts val="0"/>
              </a:spcBef>
              <a:spcAft>
                <a:spcPts val="0"/>
              </a:spcAft>
              <a:buClr>
                <a:srgbClr val="646977"/>
              </a:buClr>
              <a:buSzPts val="1000"/>
              <a:buFont typeface="Roboto"/>
              <a:buAutoNum type="arabicPeriod" startAt="7"/>
            </a:pP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Initialize a </a:t>
            </a:r>
            <a:r>
              <a:rPr lang="en-US" sz="1400" b="0" i="0" dirty="0" err="1">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LinearRegression</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 model and Train </a:t>
            </a: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it </a:t>
            </a:r>
            <a:r>
              <a:rPr lang="en-US" sz="1400" b="0" i="0" dirty="0">
                <a:solidFill>
                  <a:srgbClr val="6E7781"/>
                </a:solidFill>
                <a:effectLst/>
                <a:latin typeface="Calibri Light" panose="020F0302020204030204" pitchFamily="34" charset="0"/>
                <a:ea typeface="Calibri Light" panose="020F0302020204030204" pitchFamily="34" charset="0"/>
                <a:cs typeface="Calibri Light" panose="020F0302020204030204" pitchFamily="34" charset="0"/>
              </a:rPr>
              <a:t>on Training set.</a:t>
            </a:r>
          </a:p>
          <a:p>
            <a:pPr marL="342900" marR="0" lvl="0" indent="-342900" algn="just" rtl="0">
              <a:lnSpc>
                <a:spcPct val="200000"/>
              </a:lnSpc>
              <a:spcBef>
                <a:spcPts val="0"/>
              </a:spcBef>
              <a:spcAft>
                <a:spcPts val="0"/>
              </a:spcAft>
              <a:buClr>
                <a:srgbClr val="646977"/>
              </a:buClr>
              <a:buSzPts val="1000"/>
              <a:buFont typeface="Roboto"/>
              <a:buAutoNum type="arabicPeriod" startAt="7"/>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Check accuracy on Training set and on Test set.</a:t>
            </a:r>
          </a:p>
          <a:p>
            <a:pPr marL="342900" marR="0" lvl="0" indent="-342900" algn="just" rtl="0">
              <a:lnSpc>
                <a:spcPct val="200000"/>
              </a:lnSpc>
              <a:spcBef>
                <a:spcPts val="0"/>
              </a:spcBef>
              <a:spcAft>
                <a:spcPts val="0"/>
              </a:spcAft>
              <a:buClr>
                <a:srgbClr val="646977"/>
              </a:buClr>
              <a:buSzPts val="1000"/>
              <a:buFont typeface="Roboto"/>
              <a:buAutoNum type="arabicPeriod" startAt="7"/>
            </a:pPr>
            <a:r>
              <a:rPr lang="en-US" sz="1400" dirty="0">
                <a:solidFill>
                  <a:srgbClr val="6E7781"/>
                </a:solidFill>
                <a:latin typeface="Calibri Light" panose="020F0302020204030204" pitchFamily="34" charset="0"/>
                <a:ea typeface="Calibri Light" panose="020F0302020204030204" pitchFamily="34" charset="0"/>
                <a:cs typeface="Calibri Light" panose="020F0302020204030204" pitchFamily="34" charset="0"/>
              </a:rPr>
              <a:t>Predict the sales when TV=230.1, Radio=37.8, Newspaper=69.2.</a:t>
            </a:r>
          </a:p>
        </p:txBody>
      </p:sp>
      <p:pic>
        <p:nvPicPr>
          <p:cNvPr id="27" name="Graphic 26" descr="Programmer male with solid fill">
            <a:extLst>
              <a:ext uri="{FF2B5EF4-FFF2-40B4-BE49-F238E27FC236}">
                <a16:creationId xmlns:a16="http://schemas.microsoft.com/office/drawing/2014/main" id="{149B87B6-45C2-E4B6-C9E3-AF8741BC2D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952" y="21421"/>
            <a:ext cx="668164" cy="668164"/>
          </a:xfrm>
          <a:prstGeom prst="rect">
            <a:avLst/>
          </a:prstGeom>
        </p:spPr>
      </p:pic>
    </p:spTree>
    <p:extLst>
      <p:ext uri="{BB962C8B-B14F-4D97-AF65-F5344CB8AC3E}">
        <p14:creationId xmlns:p14="http://schemas.microsoft.com/office/powerpoint/2010/main" val="80176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8000" r="-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84594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15797</TotalTime>
  <Words>993</Words>
  <Application>Microsoft Office PowerPoint</Application>
  <PresentationFormat>Custom</PresentationFormat>
  <Paragraphs>102</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Courier New</vt:lpstr>
      <vt:lpstr>Helvetica Neue</vt:lpstr>
      <vt:lpstr>Palatino Linotype</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Sheridan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alassane.kone@endeavourmining.com</dc:creator>
  <cp:lastModifiedBy>Alassane Kone</cp:lastModifiedBy>
  <cp:revision>3295</cp:revision>
  <cp:lastPrinted>2016-01-16T17:38:40Z</cp:lastPrinted>
  <dcterms:created xsi:type="dcterms:W3CDTF">2014-06-16T13:46:25Z</dcterms:created>
  <dcterms:modified xsi:type="dcterms:W3CDTF">2023-02-23T00:38:08Z</dcterms:modified>
</cp:coreProperties>
</file>