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60" r:id="rId9"/>
    <p:sldId id="281" r:id="rId10"/>
    <p:sldId id="265" r:id="rId11"/>
    <p:sldId id="272" r:id="rId12"/>
    <p:sldId id="273" r:id="rId13"/>
    <p:sldId id="274" r:id="rId14"/>
    <p:sldId id="275" r:id="rId15"/>
    <p:sldId id="276" r:id="rId16"/>
    <p:sldId id="268" r:id="rId17"/>
    <p:sldId id="261" r:id="rId18"/>
    <p:sldId id="262" r:id="rId19"/>
    <p:sldId id="263" r:id="rId20"/>
    <p:sldId id="264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305A-1563-4A72-9A5B-A56B96BDE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29FE-57EB-475A-8BC4-7E2D24DDB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2EAC-E67F-45A1-A733-32E06F2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B3EB-12D7-48F2-807F-E4293AA9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60B8-4137-4FD0-8335-871BE959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69E8-EC4E-44F2-B536-52ED36EE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0BCE9-6BDC-4DD9-B87E-152497BF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EBBF-BE42-461D-A439-4387A316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17C5-8D1B-4031-BE38-0984B48D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2D43-9B82-4101-8841-87D40D4D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91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3685F-878F-475A-BA25-DDC9461D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D587C-317A-4D21-B420-BA7D412B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C26F-442A-4714-A031-3E88F7C3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F664-BF6B-47B5-A2FD-C6F22B33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81BA-80FB-4AFE-8898-EF7C93B0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9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DB6A-51BF-447C-A357-39F3BA07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619F-ADD1-4848-93EE-2CA4E6B9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38923-77F5-49E3-8DC3-78DEC65D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01B95-DFC4-43B8-95DF-1F9A3EF2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2763-6B29-4097-8E9E-3CFC5E0B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6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60BC-5661-4710-9918-61EB5E70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F77B-03D2-4437-9F87-F2FB63F5E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5203-321A-47A7-88B7-CD4C2419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741D-1990-4496-8884-86EFBD8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04E7-3FA4-4295-B0F3-1844013D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856-C081-4A68-A409-2FCDAF85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7CD6-F819-41AA-A63F-128A46047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4D17B-3B32-4B58-85E0-AE5CBB5B9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1E0BB-88A6-4B3E-B526-ED359E54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330F-0F1F-4683-B7AB-AC78EBC0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8F24A-042F-4B12-A209-0DD9E907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2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7651-968A-4D8E-8480-A177E12D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ACC3D-25CB-4343-97A3-77CEE846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57359-87B2-478D-8AEF-730827839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FB35F-86DA-489B-ABCA-16C52A3B0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CAB30-FED3-4F8E-A0FC-918039EB7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B9B8A-6509-46C3-8406-0A9558AB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57272-17DD-48CB-A58E-6F85E7E7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5CF4A-88A0-4CE2-9A99-B0FA334A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1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32D5-4C3B-4955-A92A-92BF520A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ED141-2CFF-49F7-802A-F8961700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9E67C-DB93-45CA-A96A-34BACF9E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ADB0-8013-4BA6-A11C-AA99F69E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7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BCE62-9898-462D-88DA-FC4703C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0649D-C415-4661-8B91-C72B0ACB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71588-9135-40DE-8673-5160FC6D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A5C3-7DB3-4F00-8C2E-CEE6147B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2562-7EFB-4D58-B39C-B05A8136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8209C-EFFB-49AF-9B54-EF90896F8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3199E-D3CF-491D-A2A4-0D1DF196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97479-80C5-49C0-900E-D5E6303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8EF4-996D-46C2-B296-77A877C8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6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D2ED-37A2-46D4-8C45-E30FF1D2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DBCE6-744A-4481-BFC6-ED6AB6F96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6AF77-7B8C-4344-A6F0-49F351D1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28A5-6ECE-42EB-9E9C-12428467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5DF9E-90AB-47C4-859A-332FE396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505D5-0FC4-4765-B24C-37618C81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6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0870B-088E-4941-B191-63922BFB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A474-179A-40B0-8719-8FF0F6E1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1BFC-99FB-4923-962F-90D669A8E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DBB3-DD7D-42AC-956E-EDFB65DC89C3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7D23A-FEB2-4C5F-BE4F-E1127DDEA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12A6-1522-482D-A3BB-E52D5F0FB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9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EDF1-BEF0-43D6-935B-812EAA47A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T29: Environment,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7181C-7516-4172-8CD8-E9B46C30A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Pedestrian dynamics</a:t>
            </a:r>
          </a:p>
          <a:p>
            <a:r>
              <a:rPr lang="en-GB" dirty="0"/>
              <a:t>Alastair Shipman and Georgia Bateman</a:t>
            </a:r>
          </a:p>
        </p:txBody>
      </p:sp>
    </p:spTree>
    <p:extLst>
      <p:ext uri="{BB962C8B-B14F-4D97-AF65-F5344CB8AC3E}">
        <p14:creationId xmlns:p14="http://schemas.microsoft.com/office/powerpoint/2010/main" val="334735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F13892-E450-45BB-A3D4-B5A84053DFB3}"/>
              </a:ext>
            </a:extLst>
          </p:cNvPr>
          <p:cNvGrpSpPr/>
          <p:nvPr/>
        </p:nvGrpSpPr>
        <p:grpSpPr>
          <a:xfrm>
            <a:off x="1651876" y="2606566"/>
            <a:ext cx="9936480" cy="1402080"/>
            <a:chOff x="1778000" y="3048000"/>
            <a:chExt cx="9936480" cy="140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09E8B6-75D7-45EB-90F5-C2725BAAEF24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7ABF24-F544-47DA-93E9-C0E779071524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3DFA24-990F-41CC-A02F-75D9E382691B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3CFFF4-B1E6-4A01-96F0-498CA4B28D3C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7A68F9-C2EE-46F5-9AEB-DDA3AB5C8371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05EC8A-8FC2-4172-A4C2-60B68F0ACBF1}"/>
                </a:ext>
              </a:extLst>
            </p:cNvPr>
            <p:cNvSpPr/>
            <p:nvPr/>
          </p:nvSpPr>
          <p:spPr>
            <a:xfrm>
              <a:off x="1944414" y="3216163"/>
              <a:ext cx="1555706" cy="1145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975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C8003D-3190-40C5-A1BE-60E1763A5880}"/>
              </a:ext>
            </a:extLst>
          </p:cNvPr>
          <p:cNvGrpSpPr/>
          <p:nvPr/>
        </p:nvGrpSpPr>
        <p:grpSpPr>
          <a:xfrm>
            <a:off x="1609835" y="2636215"/>
            <a:ext cx="9936480" cy="1402080"/>
            <a:chOff x="1609835" y="2636215"/>
            <a:chExt cx="9936480" cy="140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09E8B6-75D7-45EB-90F5-C2725BAAEF24}"/>
                </a:ext>
              </a:extLst>
            </p:cNvPr>
            <p:cNvSpPr/>
            <p:nvPr/>
          </p:nvSpPr>
          <p:spPr>
            <a:xfrm>
              <a:off x="1609835" y="2636215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7ABF24-F544-47DA-93E9-C0E779071524}"/>
                </a:ext>
              </a:extLst>
            </p:cNvPr>
            <p:cNvSpPr/>
            <p:nvPr/>
          </p:nvSpPr>
          <p:spPr>
            <a:xfrm>
              <a:off x="3438635" y="3113735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3DFA24-990F-41CC-A02F-75D9E382691B}"/>
                </a:ext>
              </a:extLst>
            </p:cNvPr>
            <p:cNvSpPr/>
            <p:nvPr/>
          </p:nvSpPr>
          <p:spPr>
            <a:xfrm>
              <a:off x="6740635" y="2636215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3CFFF4-B1E6-4A01-96F0-498CA4B28D3C}"/>
                </a:ext>
              </a:extLst>
            </p:cNvPr>
            <p:cNvSpPr/>
            <p:nvPr/>
          </p:nvSpPr>
          <p:spPr>
            <a:xfrm>
              <a:off x="10926555" y="3017215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7A68F9-C2EE-46F5-9AEB-DDA3AB5C8371}"/>
                </a:ext>
              </a:extLst>
            </p:cNvPr>
            <p:cNvSpPr/>
            <p:nvPr/>
          </p:nvSpPr>
          <p:spPr>
            <a:xfrm>
              <a:off x="11185635" y="3314078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2D9ECC-A9FC-4CBF-A29D-13993DAD4665}"/>
                </a:ext>
              </a:extLst>
            </p:cNvPr>
            <p:cNvSpPr/>
            <p:nvPr/>
          </p:nvSpPr>
          <p:spPr>
            <a:xfrm>
              <a:off x="2729014" y="3193465"/>
              <a:ext cx="2521430" cy="3063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05EC8A-8FC2-4172-A4C2-60B68F0ACBF1}"/>
                </a:ext>
              </a:extLst>
            </p:cNvPr>
            <p:cNvSpPr/>
            <p:nvPr/>
          </p:nvSpPr>
          <p:spPr>
            <a:xfrm>
              <a:off x="2160929" y="2895077"/>
              <a:ext cx="1308450" cy="943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293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F13892-E450-45BB-A3D4-B5A84053DFB3}"/>
              </a:ext>
            </a:extLst>
          </p:cNvPr>
          <p:cNvGrpSpPr/>
          <p:nvPr/>
        </p:nvGrpSpPr>
        <p:grpSpPr>
          <a:xfrm>
            <a:off x="1651876" y="2606566"/>
            <a:ext cx="9936480" cy="1402080"/>
            <a:chOff x="1778000" y="3048000"/>
            <a:chExt cx="9936480" cy="140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09E8B6-75D7-45EB-90F5-C2725BAAEF24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7ABF24-F544-47DA-93E9-C0E779071524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3DFA24-990F-41CC-A02F-75D9E382691B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3CFFF4-B1E6-4A01-96F0-498CA4B28D3C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7A68F9-C2EE-46F5-9AEB-DDA3AB5C8371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05EC8A-8FC2-4172-A4C2-60B68F0ACBF1}"/>
                </a:ext>
              </a:extLst>
            </p:cNvPr>
            <p:cNvSpPr/>
            <p:nvPr/>
          </p:nvSpPr>
          <p:spPr>
            <a:xfrm>
              <a:off x="3263635" y="3605047"/>
              <a:ext cx="3767783" cy="3480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6407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F13892-E450-45BB-A3D4-B5A84053DFB3}"/>
              </a:ext>
            </a:extLst>
          </p:cNvPr>
          <p:cNvGrpSpPr/>
          <p:nvPr/>
        </p:nvGrpSpPr>
        <p:grpSpPr>
          <a:xfrm>
            <a:off x="1651876" y="2606566"/>
            <a:ext cx="9936480" cy="1402080"/>
            <a:chOff x="1778000" y="3048000"/>
            <a:chExt cx="9936480" cy="140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09E8B6-75D7-45EB-90F5-C2725BAAEF24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7ABF24-F544-47DA-93E9-C0E779071524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3DFA24-990F-41CC-A02F-75D9E382691B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3CFFF4-B1E6-4A01-96F0-498CA4B28D3C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7A68F9-C2EE-46F5-9AEB-DDA3AB5C8371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05EC8A-8FC2-4172-A4C2-60B68F0ACBF1}"/>
                </a:ext>
              </a:extLst>
            </p:cNvPr>
            <p:cNvSpPr/>
            <p:nvPr/>
          </p:nvSpPr>
          <p:spPr>
            <a:xfrm>
              <a:off x="6908800" y="3227026"/>
              <a:ext cx="1555706" cy="1145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F56DEDF-FCE3-4127-A953-625A90C4493A}"/>
              </a:ext>
            </a:extLst>
          </p:cNvPr>
          <p:cNvSpPr/>
          <p:nvPr/>
        </p:nvSpPr>
        <p:spPr>
          <a:xfrm>
            <a:off x="5579198" y="3140376"/>
            <a:ext cx="1355922" cy="3620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52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F13892-E450-45BB-A3D4-B5A84053DFB3}"/>
              </a:ext>
            </a:extLst>
          </p:cNvPr>
          <p:cNvGrpSpPr/>
          <p:nvPr/>
        </p:nvGrpSpPr>
        <p:grpSpPr>
          <a:xfrm>
            <a:off x="1127760" y="2727960"/>
            <a:ext cx="9936480" cy="1402080"/>
            <a:chOff x="1778000" y="3048000"/>
            <a:chExt cx="9936480" cy="140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09E8B6-75D7-45EB-90F5-C2725BAAEF24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7ABF24-F544-47DA-93E9-C0E779071524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3DFA24-990F-41CC-A02F-75D9E382691B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3CFFF4-B1E6-4A01-96F0-498CA4B28D3C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7A68F9-C2EE-46F5-9AEB-DDA3AB5C8371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05EC8A-8FC2-4172-A4C2-60B68F0ACBF1}"/>
                </a:ext>
              </a:extLst>
            </p:cNvPr>
            <p:cNvSpPr/>
            <p:nvPr/>
          </p:nvSpPr>
          <p:spPr>
            <a:xfrm>
              <a:off x="9539014" y="3112469"/>
              <a:ext cx="1555706" cy="1145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8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2670-6B4E-4ABF-B392-6FF38EB4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A7E7-4F13-4C9C-BBBD-428E65C3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S=k-</a:t>
            </a:r>
            <a:r>
              <a:rPr lang="en-GB" dirty="0" err="1"/>
              <a:t>akD</a:t>
            </a:r>
            <a:r>
              <a:rPr lang="en-GB" dirty="0"/>
              <a:t>: constant for elements. A constant, k defined by element.</a:t>
            </a:r>
          </a:p>
          <a:p>
            <a:r>
              <a:rPr lang="en-GB" dirty="0"/>
              <a:t>F= </a:t>
            </a:r>
            <a:r>
              <a:rPr lang="en-GB" dirty="0" err="1"/>
              <a:t>SDWe</a:t>
            </a:r>
            <a:r>
              <a:rPr lang="en-GB" dirty="0"/>
              <a:t>: We defined by element.</a:t>
            </a:r>
          </a:p>
          <a:p>
            <a:r>
              <a:rPr lang="en-GB" dirty="0"/>
              <a:t>F= </a:t>
            </a:r>
            <a:r>
              <a:rPr lang="en-GB" dirty="0" err="1"/>
              <a:t>kD</a:t>
            </a:r>
            <a:r>
              <a:rPr lang="en-GB" dirty="0"/>
              <a:t>(a-</a:t>
            </a:r>
            <a:r>
              <a:rPr lang="en-GB" dirty="0" err="1"/>
              <a:t>kD</a:t>
            </a:r>
            <a:r>
              <a:rPr lang="en-GB" dirty="0"/>
              <a:t>)We: combining the above.</a:t>
            </a:r>
          </a:p>
          <a:p>
            <a:r>
              <a:rPr lang="en-GB" dirty="0"/>
              <a:t>Fin=min(</a:t>
            </a:r>
            <a:r>
              <a:rPr lang="en-GB" dirty="0" err="1"/>
              <a:t>Fout</a:t>
            </a:r>
            <a:r>
              <a:rPr lang="en-GB" dirty="0"/>
              <a:t>, </a:t>
            </a:r>
            <a:r>
              <a:rPr lang="en-GB" dirty="0" err="1"/>
              <a:t>Fmax</a:t>
            </a:r>
            <a:r>
              <a:rPr lang="en-GB" dirty="0"/>
              <a:t>): limited at transition points.</a:t>
            </a:r>
          </a:p>
          <a:p>
            <a:endParaRPr lang="en-GB" dirty="0"/>
          </a:p>
          <a:p>
            <a:r>
              <a:rPr lang="en-GB" dirty="0"/>
              <a:t>Can use this to find out how long it takes to move through a building.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96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6462-5B4E-49AC-8C9A-597051A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69" y="78272"/>
            <a:ext cx="10515600" cy="1325563"/>
          </a:xfrm>
        </p:spPr>
        <p:txBody>
          <a:bodyPr/>
          <a:lstStyle/>
          <a:p>
            <a:r>
              <a:rPr lang="en-GB" dirty="0"/>
              <a:t>Hydraulic model: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4665-3030-4CF9-800E-7FCCAD7BBAE3}"/>
              </a:ext>
            </a:extLst>
          </p:cNvPr>
          <p:cNvSpPr/>
          <p:nvPr/>
        </p:nvSpPr>
        <p:spPr>
          <a:xfrm>
            <a:off x="1818167" y="25518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19899-E3EB-46DD-A4E6-993F860BB77D}"/>
              </a:ext>
            </a:extLst>
          </p:cNvPr>
          <p:cNvSpPr/>
          <p:nvPr/>
        </p:nvSpPr>
        <p:spPr>
          <a:xfrm>
            <a:off x="1981200" y="2714847"/>
            <a:ext cx="1382233" cy="191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3EB55-9125-463C-9F3E-DCE82316DD5A}"/>
              </a:ext>
            </a:extLst>
          </p:cNvPr>
          <p:cNvSpPr/>
          <p:nvPr/>
        </p:nvSpPr>
        <p:spPr>
          <a:xfrm>
            <a:off x="1970567" y="27042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E42E2-4FFD-46B5-9AF8-82BAFC278EAD}"/>
              </a:ext>
            </a:extLst>
          </p:cNvPr>
          <p:cNvSpPr/>
          <p:nvPr/>
        </p:nvSpPr>
        <p:spPr>
          <a:xfrm>
            <a:off x="2122967" y="28566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A17A1-67BE-4435-B9CE-F1D18B4F48D3}"/>
              </a:ext>
            </a:extLst>
          </p:cNvPr>
          <p:cNvSpPr/>
          <p:nvPr/>
        </p:nvSpPr>
        <p:spPr>
          <a:xfrm>
            <a:off x="2275367" y="30090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4F0BA-A640-43E3-B615-991E37EB8641}"/>
              </a:ext>
            </a:extLst>
          </p:cNvPr>
          <p:cNvSpPr/>
          <p:nvPr/>
        </p:nvSpPr>
        <p:spPr>
          <a:xfrm>
            <a:off x="2427767" y="31614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667798-B6CC-4174-8FE6-9870609A90F5}"/>
              </a:ext>
            </a:extLst>
          </p:cNvPr>
          <p:cNvSpPr/>
          <p:nvPr/>
        </p:nvSpPr>
        <p:spPr>
          <a:xfrm>
            <a:off x="2580167" y="33138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210E8B-9986-4A1C-9051-BB6CD68C64AD}"/>
              </a:ext>
            </a:extLst>
          </p:cNvPr>
          <p:cNvSpPr/>
          <p:nvPr/>
        </p:nvSpPr>
        <p:spPr>
          <a:xfrm>
            <a:off x="2732567" y="34662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E28C45-B85C-491E-9746-7D4AED496545}"/>
              </a:ext>
            </a:extLst>
          </p:cNvPr>
          <p:cNvSpPr/>
          <p:nvPr/>
        </p:nvSpPr>
        <p:spPr>
          <a:xfrm rot="2580152">
            <a:off x="2877732" y="2973633"/>
            <a:ext cx="1785117" cy="262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C29C7F-D8AE-44BB-9503-C65FE001A7D2}"/>
              </a:ext>
            </a:extLst>
          </p:cNvPr>
          <p:cNvSpPr/>
          <p:nvPr/>
        </p:nvSpPr>
        <p:spPr>
          <a:xfrm>
            <a:off x="2884967" y="36186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64349-F715-47E9-8972-C614984B2F65}"/>
              </a:ext>
            </a:extLst>
          </p:cNvPr>
          <p:cNvSpPr/>
          <p:nvPr/>
        </p:nvSpPr>
        <p:spPr>
          <a:xfrm>
            <a:off x="3037367" y="37710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0BC1C-F132-401F-9A7B-113E1E8FD9DA}"/>
              </a:ext>
            </a:extLst>
          </p:cNvPr>
          <p:cNvSpPr/>
          <p:nvPr/>
        </p:nvSpPr>
        <p:spPr>
          <a:xfrm rot="2580152">
            <a:off x="1540963" y="3136381"/>
            <a:ext cx="1997615" cy="273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2AB8A-D2EF-4CDE-9A52-1CED1A2B018D}"/>
              </a:ext>
            </a:extLst>
          </p:cNvPr>
          <p:cNvSpPr/>
          <p:nvPr/>
        </p:nvSpPr>
        <p:spPr>
          <a:xfrm rot="172699">
            <a:off x="4276423" y="3723566"/>
            <a:ext cx="7488141" cy="201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BBDFA-A328-4D73-BEA0-8B7BE4EE54DD}"/>
              </a:ext>
            </a:extLst>
          </p:cNvPr>
          <p:cNvSpPr/>
          <p:nvPr/>
        </p:nvSpPr>
        <p:spPr>
          <a:xfrm rot="162608">
            <a:off x="3331534" y="3862133"/>
            <a:ext cx="7990005" cy="149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AB09D3-7A96-4813-98A8-B1211382CECF}"/>
              </a:ext>
            </a:extLst>
          </p:cNvPr>
          <p:cNvSpPr/>
          <p:nvPr/>
        </p:nvSpPr>
        <p:spPr>
          <a:xfrm rot="190246">
            <a:off x="3141558" y="4003167"/>
            <a:ext cx="7963786" cy="282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2C56C-3AA3-4CDF-A80B-36CEC0E9147E}"/>
              </a:ext>
            </a:extLst>
          </p:cNvPr>
          <p:cNvSpPr/>
          <p:nvPr/>
        </p:nvSpPr>
        <p:spPr>
          <a:xfrm rot="356666">
            <a:off x="10963309" y="2286343"/>
            <a:ext cx="883638" cy="2132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8E9BD4-5064-4679-AFA3-D901ADBDE1E6}"/>
              </a:ext>
            </a:extLst>
          </p:cNvPr>
          <p:cNvSpPr/>
          <p:nvPr/>
        </p:nvSpPr>
        <p:spPr>
          <a:xfrm>
            <a:off x="11513235" y="3257107"/>
            <a:ext cx="251670" cy="2785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43FF67-E5E0-4429-8636-B0B85AF78812}"/>
              </a:ext>
            </a:extLst>
          </p:cNvPr>
          <p:cNvSpPr/>
          <p:nvPr/>
        </p:nvSpPr>
        <p:spPr>
          <a:xfrm rot="354440">
            <a:off x="10823947" y="2139999"/>
            <a:ext cx="148252" cy="205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320F4A-2102-4051-883E-A40CED69B1B5}"/>
              </a:ext>
            </a:extLst>
          </p:cNvPr>
          <p:cNvSpPr/>
          <p:nvPr/>
        </p:nvSpPr>
        <p:spPr>
          <a:xfrm rot="354440">
            <a:off x="11858853" y="2217971"/>
            <a:ext cx="148252" cy="205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9102B-91B8-435D-9B60-9AB98087FA29}"/>
              </a:ext>
            </a:extLst>
          </p:cNvPr>
          <p:cNvSpPr/>
          <p:nvPr/>
        </p:nvSpPr>
        <p:spPr>
          <a:xfrm rot="16559481">
            <a:off x="11406789" y="1580426"/>
            <a:ext cx="149651" cy="1243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29375-1B5A-4750-8F1C-975ADBC6234C}"/>
              </a:ext>
            </a:extLst>
          </p:cNvPr>
          <p:cNvSpPr/>
          <p:nvPr/>
        </p:nvSpPr>
        <p:spPr>
          <a:xfrm rot="16424643">
            <a:off x="11156225" y="3805262"/>
            <a:ext cx="238583" cy="113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4A1D52-81D2-4091-B51F-BFCE520D81D9}"/>
              </a:ext>
            </a:extLst>
          </p:cNvPr>
          <p:cNvSpPr/>
          <p:nvPr/>
        </p:nvSpPr>
        <p:spPr>
          <a:xfrm>
            <a:off x="956930" y="1265274"/>
            <a:ext cx="2182908" cy="1211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 people</a:t>
            </a:r>
          </a:p>
          <a:p>
            <a:pPr algn="ctr"/>
            <a:r>
              <a:rPr lang="en-GB" dirty="0"/>
              <a:t>1.5ppl/m^2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C9BE9-98A6-4D73-8B3C-2EABAB052997}"/>
              </a:ext>
            </a:extLst>
          </p:cNvPr>
          <p:cNvSpPr txBox="1"/>
          <p:nvPr/>
        </p:nvSpPr>
        <p:spPr>
          <a:xfrm>
            <a:off x="3656563" y="2007857"/>
            <a:ext cx="14684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Staircase</a:t>
            </a:r>
          </a:p>
          <a:p>
            <a:r>
              <a:rPr lang="en-GB" dirty="0"/>
              <a:t>Length =3.3m</a:t>
            </a:r>
          </a:p>
          <a:p>
            <a:r>
              <a:rPr lang="en-GB" dirty="0"/>
              <a:t>Width =1.8m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11C169-362D-4CB0-B872-BE72B740C743}"/>
              </a:ext>
            </a:extLst>
          </p:cNvPr>
          <p:cNvSpPr txBox="1"/>
          <p:nvPr/>
        </p:nvSpPr>
        <p:spPr>
          <a:xfrm>
            <a:off x="7335034" y="2768810"/>
            <a:ext cx="1407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Corridor</a:t>
            </a:r>
          </a:p>
          <a:p>
            <a:r>
              <a:rPr lang="en-GB" dirty="0"/>
              <a:t>Length =10m</a:t>
            </a:r>
          </a:p>
          <a:p>
            <a:r>
              <a:rPr lang="en-GB" dirty="0"/>
              <a:t>Width =1.8m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0716EE-BBC0-4A57-86DF-95C8B377AD78}"/>
              </a:ext>
            </a:extLst>
          </p:cNvPr>
          <p:cNvSpPr txBox="1"/>
          <p:nvPr/>
        </p:nvSpPr>
        <p:spPr>
          <a:xfrm>
            <a:off x="10153209" y="1176912"/>
            <a:ext cx="1407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Door</a:t>
            </a:r>
          </a:p>
          <a:p>
            <a:r>
              <a:rPr lang="en-GB" dirty="0"/>
              <a:t>Width =1.8m</a:t>
            </a:r>
          </a:p>
        </p:txBody>
      </p:sp>
    </p:spTree>
    <p:extLst>
      <p:ext uri="{BB962C8B-B14F-4D97-AF65-F5344CB8AC3E}">
        <p14:creationId xmlns:p14="http://schemas.microsoft.com/office/powerpoint/2010/main" val="114693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5AC1-2982-4AF7-BD57-D376A6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569E-9C9F-4C25-8469-A56CD944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</a:t>
            </a:r>
            <a:r>
              <a:rPr lang="en-GB" dirty="0" err="1"/>
              <a:t>massmotion</a:t>
            </a:r>
            <a:r>
              <a:rPr lang="en-GB" dirty="0"/>
              <a:t>, pathfinder, SIMULEX etc</a:t>
            </a:r>
          </a:p>
        </p:txBody>
      </p:sp>
    </p:spTree>
    <p:extLst>
      <p:ext uri="{BB962C8B-B14F-4D97-AF65-F5344CB8AC3E}">
        <p14:creationId xmlns:p14="http://schemas.microsoft.com/office/powerpoint/2010/main" val="421991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E17D-8A8C-4127-8A40-80EFE0CE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do we need to know to properly model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774F-DDCA-4F8E-9807-723E6596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	Data analysis and generation methods</a:t>
            </a:r>
          </a:p>
          <a:p>
            <a:r>
              <a:rPr lang="en-GB" dirty="0"/>
              <a:t>	Simulation</a:t>
            </a:r>
          </a:p>
          <a:p>
            <a:r>
              <a:rPr lang="en-GB" dirty="0"/>
              <a:t>	Psychology</a:t>
            </a:r>
          </a:p>
          <a:p>
            <a:r>
              <a:rPr lang="en-GB" dirty="0"/>
              <a:t>	Physiology: step length, fitness levels, typical anatomy and morphology. Density estimations.</a:t>
            </a:r>
          </a:p>
          <a:p>
            <a:r>
              <a:rPr lang="en-GB" dirty="0"/>
              <a:t>	Learning and cognitive processes</a:t>
            </a:r>
          </a:p>
          <a:p>
            <a:r>
              <a:rPr lang="en-GB" dirty="0"/>
              <a:t>	Building design and codes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63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B9B9-F964-44D6-AEFF-930060E7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this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2E2E-F2B0-4BFF-963D-9A3A7874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Influence new designs</a:t>
            </a:r>
          </a:p>
          <a:p>
            <a:r>
              <a:rPr lang="en-GB" dirty="0"/>
              <a:t>Retrofit existing buildings</a:t>
            </a:r>
          </a:p>
          <a:p>
            <a:r>
              <a:rPr lang="en-GB" dirty="0"/>
              <a:t>Support real-time decision making (</a:t>
            </a:r>
            <a:r>
              <a:rPr lang="en-GB" dirty="0" err="1"/>
              <a:t>esp</a:t>
            </a:r>
            <a:r>
              <a:rPr lang="en-GB" dirty="0"/>
              <a:t>: emergencies)</a:t>
            </a:r>
          </a:p>
        </p:txBody>
      </p:sp>
    </p:spTree>
    <p:extLst>
      <p:ext uri="{BB962C8B-B14F-4D97-AF65-F5344CB8AC3E}">
        <p14:creationId xmlns:p14="http://schemas.microsoft.com/office/powerpoint/2010/main" val="414093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ACED-4738-49B3-9D6C-708585E5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64D9-0431-4B25-AD1E-EA0DD265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How do you design an Olympic village to accommodate 100,000 people. What happens if 200,000 turn up?</a:t>
            </a:r>
          </a:p>
          <a:p>
            <a:pPr lvl="0"/>
            <a:r>
              <a:rPr lang="en-GB" dirty="0"/>
              <a:t>How do you future proof Crossrail for the increasing population of London?</a:t>
            </a:r>
          </a:p>
          <a:p>
            <a:pPr lvl="0"/>
            <a:r>
              <a:rPr lang="en-GB" dirty="0"/>
              <a:t>What do you do in the zombie apocalypse? What do other people do?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7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B6FC-CBCC-4432-AD50-47E5E0C0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Workshop: build fundamental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EE25-E5C1-40ED-9CA5-21D45BF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17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BCD-BDD8-4EAF-9C69-0E66E143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Workshop: Hydraulic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783A-B212-4876-B12A-96088A92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Skempton</a:t>
            </a:r>
            <a:r>
              <a:rPr lang="en-GB" dirty="0"/>
              <a:t> building. How long does it take for this room to evacuate the building?</a:t>
            </a:r>
          </a:p>
          <a:p>
            <a:r>
              <a:rPr lang="en-GB" dirty="0"/>
              <a:t>Assumptions: </a:t>
            </a:r>
          </a:p>
          <a:p>
            <a:pPr lvl="1"/>
            <a:r>
              <a:rPr lang="en-GB" dirty="0"/>
              <a:t>Rest of the building is empty</a:t>
            </a:r>
          </a:p>
          <a:p>
            <a:pPr lvl="1"/>
            <a:r>
              <a:rPr lang="en-GB" dirty="0"/>
              <a:t>All room occupants follow the same, shortest path</a:t>
            </a:r>
          </a:p>
          <a:p>
            <a:pPr lvl="1"/>
            <a:r>
              <a:rPr lang="en-GB" dirty="0"/>
              <a:t>All occupants follow standard speed/flow/density relationships</a:t>
            </a:r>
          </a:p>
          <a:p>
            <a:pPr lvl="1"/>
            <a:endParaRPr lang="en-GB" dirty="0"/>
          </a:p>
          <a:p>
            <a:r>
              <a:rPr lang="en-GB" dirty="0"/>
              <a:t>45 minutes, work in groups, present answers for 15 minutes.</a:t>
            </a:r>
          </a:p>
        </p:txBody>
      </p:sp>
    </p:spTree>
    <p:extLst>
      <p:ext uri="{BB962C8B-B14F-4D97-AF65-F5344CB8AC3E}">
        <p14:creationId xmlns:p14="http://schemas.microsoft.com/office/powerpoint/2010/main" val="169422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CDF9-A1E2-4143-A11E-28A4E052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Mentimeter</a:t>
            </a:r>
            <a:r>
              <a:rPr lang="en-GB" dirty="0"/>
              <a:t>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1DBF-5B75-449F-B43A-0A932858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hydraulic model can accommodate different demographic characteristics: TRUE/FALSE</a:t>
            </a:r>
          </a:p>
          <a:p>
            <a:r>
              <a:rPr lang="en-GB" dirty="0"/>
              <a:t>The hydraulic model is an agent based model: TRUE/FALSE</a:t>
            </a:r>
          </a:p>
          <a:p>
            <a:r>
              <a:rPr lang="en-GB" dirty="0"/>
              <a:t>I want to look at the evacuation of a city, what type of model should I use: MACRO/MICRO/MESO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91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4FCE-15D3-49EC-AB0B-8B3BBFBC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remainder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4828-0457-47BF-BE8A-76FB2074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Flipped approach.</a:t>
            </a:r>
          </a:p>
          <a:p>
            <a:pPr lvl="1"/>
            <a:r>
              <a:rPr lang="en-GB" dirty="0"/>
              <a:t>We will be releasing videos on blackboard. You need to watch these before turning up to the class.</a:t>
            </a:r>
          </a:p>
          <a:p>
            <a:pPr lvl="1"/>
            <a:r>
              <a:rPr lang="en-GB" dirty="0"/>
              <a:t>The classes will be workshops aimed at supporting the lecture material.</a:t>
            </a:r>
          </a:p>
          <a:p>
            <a:r>
              <a:rPr lang="en-GB" dirty="0" err="1"/>
              <a:t>Mentimeter</a:t>
            </a:r>
            <a:r>
              <a:rPr lang="en-GB" dirty="0"/>
              <a:t> polls</a:t>
            </a:r>
          </a:p>
          <a:p>
            <a:pPr lvl="1"/>
            <a:r>
              <a:rPr lang="en-GB" dirty="0"/>
              <a:t>These will be performed at the beginning of the classes. </a:t>
            </a:r>
          </a:p>
          <a:p>
            <a:pPr lvl="1"/>
            <a:r>
              <a:rPr lang="en-GB" dirty="0"/>
              <a:t>They will cover the work done in the previous workshop, as well as the lectures you have watched.</a:t>
            </a:r>
          </a:p>
          <a:p>
            <a:pPr lvl="1"/>
            <a:r>
              <a:rPr lang="en-GB" dirty="0"/>
              <a:t>They will form part of your coursework mark</a:t>
            </a:r>
          </a:p>
          <a:p>
            <a:r>
              <a:rPr lang="en-GB" dirty="0"/>
              <a:t>BB assessments.</a:t>
            </a:r>
          </a:p>
          <a:p>
            <a:pPr lvl="1"/>
            <a:r>
              <a:rPr lang="en-GB" dirty="0"/>
              <a:t>They will be performed </a:t>
            </a:r>
          </a:p>
        </p:txBody>
      </p:sp>
    </p:spTree>
    <p:extLst>
      <p:ext uri="{BB962C8B-B14F-4D97-AF65-F5344CB8AC3E}">
        <p14:creationId xmlns:p14="http://schemas.microsoft.com/office/powerpoint/2010/main" val="130361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8D0D-6A98-4BCF-A6D5-FB43DB34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ILOs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C075-25A5-4805-A52A-2FB0F81C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Define the topics of pedestrian and evacuation dynamics </a:t>
            </a:r>
          </a:p>
          <a:p>
            <a:r>
              <a:rPr lang="en-GB" dirty="0"/>
              <a:t>Outline the main emergent properties of crowd behaviour</a:t>
            </a:r>
          </a:p>
          <a:p>
            <a:r>
              <a:rPr lang="en-GB" dirty="0"/>
              <a:t>Employ the hydraulic model of evacuation</a:t>
            </a:r>
          </a:p>
          <a:p>
            <a:r>
              <a:rPr lang="en-GB" dirty="0"/>
              <a:t>Outline the main theories of human behaviour in evacuations, </a:t>
            </a:r>
          </a:p>
          <a:p>
            <a:r>
              <a:rPr lang="en-GB" dirty="0"/>
              <a:t>Recall and develop the different algorithms used for pedestrian dynamics simulation models. </a:t>
            </a:r>
          </a:p>
          <a:p>
            <a:r>
              <a:rPr lang="en-GB" dirty="0"/>
              <a:t>Evaluate the design of experiments and data gathering</a:t>
            </a:r>
          </a:p>
        </p:txBody>
      </p:sp>
    </p:spTree>
    <p:extLst>
      <p:ext uri="{BB962C8B-B14F-4D97-AF65-F5344CB8AC3E}">
        <p14:creationId xmlns:p14="http://schemas.microsoft.com/office/powerpoint/2010/main" val="191036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DC4E-91FA-430C-9328-F5F35AD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4E38-F47A-49D7-83D9-DD2C7C8F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the 50s: </a:t>
            </a:r>
          </a:p>
          <a:p>
            <a:pPr lvl="1"/>
            <a:r>
              <a:rPr lang="en-US" dirty="0" err="1"/>
              <a:t>Hankin</a:t>
            </a:r>
            <a:r>
              <a:rPr lang="en-US" dirty="0"/>
              <a:t>, B.D. and R.A. Wright, Passenger Flow in Subways. Journal of the Operational Research Society</a:t>
            </a:r>
            <a:endParaRPr lang="en-GB" dirty="0"/>
          </a:p>
          <a:p>
            <a:r>
              <a:rPr lang="en-GB" dirty="0"/>
              <a:t>In the 70s and 80s: </a:t>
            </a:r>
          </a:p>
          <a:p>
            <a:pPr lvl="1"/>
            <a:r>
              <a:rPr lang="en-GB" dirty="0" err="1"/>
              <a:t>Fruin</a:t>
            </a:r>
            <a:r>
              <a:rPr lang="en-GB" dirty="0"/>
              <a:t>,</a:t>
            </a:r>
            <a:r>
              <a:rPr lang="en-US" dirty="0"/>
              <a:t> Pedestrian planning and design. 1st ed. 1971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Predtechenskii</a:t>
            </a:r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the 90s: </a:t>
            </a:r>
          </a:p>
          <a:p>
            <a:pPr lvl="1"/>
            <a:r>
              <a:rPr lang="en-GB" dirty="0"/>
              <a:t>Helbing</a:t>
            </a:r>
          </a:p>
          <a:p>
            <a:r>
              <a:rPr lang="en-GB" dirty="0"/>
              <a:t>In the 2000s: </a:t>
            </a:r>
          </a:p>
          <a:p>
            <a:pPr lvl="1"/>
            <a:r>
              <a:rPr lang="en-GB" dirty="0"/>
              <a:t>All sorts of rubbish</a:t>
            </a:r>
          </a:p>
          <a:p>
            <a:r>
              <a:rPr lang="en-GB" dirty="0"/>
              <a:t>In the 10s:</a:t>
            </a:r>
          </a:p>
          <a:p>
            <a:pPr lvl="1"/>
            <a:r>
              <a:rPr lang="en-GB" dirty="0"/>
              <a:t> All more sorts of rubbish.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5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4AB9-AD17-4C09-94CB-A9E33D9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Pedestrian dynamics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AD58-741B-4A6D-A26E-5824BD96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Macro scale</a:t>
            </a:r>
          </a:p>
          <a:p>
            <a:r>
              <a:rPr lang="en-GB" dirty="0"/>
              <a:t>Micro scale</a:t>
            </a:r>
          </a:p>
          <a:p>
            <a:r>
              <a:rPr lang="en-GB" dirty="0"/>
              <a:t>Meso scale</a:t>
            </a:r>
          </a:p>
          <a:p>
            <a:endParaRPr lang="en-GB" dirty="0"/>
          </a:p>
          <a:p>
            <a:r>
              <a:rPr lang="en-GB" dirty="0"/>
              <a:t>Agent based</a:t>
            </a:r>
          </a:p>
          <a:p>
            <a:r>
              <a:rPr lang="en-GB" dirty="0"/>
              <a:t>Fluid based</a:t>
            </a:r>
          </a:p>
          <a:p>
            <a:r>
              <a:rPr lang="en-GB" dirty="0"/>
              <a:t>Cellular Automata</a:t>
            </a:r>
          </a:p>
          <a:p>
            <a:r>
              <a:rPr lang="en-GB" dirty="0"/>
              <a:t>Network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8311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9D8C-EBDF-49CE-8170-7AFDF5E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Pedestrian dynamics: fundamental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C32D-DDA8-4104-B859-23B582E3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Speed vs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C113D-0EBB-4525-91E1-374D4E3B1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3668233" y="1394452"/>
            <a:ext cx="8523767" cy="54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5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28BC-628B-469C-9D19-FA65F467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Pedestrian dynamics: fundamental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E828-5ED4-4E20-B1FF-AC367217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Flow vs Density</a:t>
            </a:r>
          </a:p>
        </p:txBody>
      </p:sp>
      <p:pic>
        <p:nvPicPr>
          <p:cNvPr id="1026" name="Picture 2" descr="Image result for pedestrian dynamics fundamental diagram">
            <a:extLst>
              <a:ext uri="{FF2B5EF4-FFF2-40B4-BE49-F238E27FC236}">
                <a16:creationId xmlns:a16="http://schemas.microsoft.com/office/drawing/2014/main" id="{2C2FE57F-2F66-4AFF-96A5-2909C738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326" y="1400418"/>
            <a:ext cx="6111985" cy="545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micro scale model: it looks at individual buildings.</a:t>
            </a:r>
          </a:p>
          <a:p>
            <a:r>
              <a:rPr lang="en-GB" dirty="0"/>
              <a:t>It treats people as discrete groups, not individuals.</a:t>
            </a:r>
          </a:p>
          <a:p>
            <a:pPr lvl="1"/>
            <a:r>
              <a:rPr lang="en-GB" dirty="0"/>
              <a:t>Similar to fluid models, but simpler maths.</a:t>
            </a:r>
          </a:p>
          <a:p>
            <a:endParaRPr lang="en-GB" dirty="0"/>
          </a:p>
          <a:p>
            <a:r>
              <a:rPr lang="en-GB" dirty="0"/>
              <a:t>Based mostly on fundamental diagram</a:t>
            </a:r>
          </a:p>
        </p:txBody>
      </p:sp>
    </p:spTree>
    <p:extLst>
      <p:ext uri="{BB962C8B-B14F-4D97-AF65-F5344CB8AC3E}">
        <p14:creationId xmlns:p14="http://schemas.microsoft.com/office/powerpoint/2010/main" val="172713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9D8C-EBDF-49CE-8170-7AFDF5E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fundamental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C32D-DDA8-4104-B859-23B582E3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 descr="Fig. 1. Simplified queuing-network model based on Q-model by Lämmel et al. (2010a), a fundamental diagram for pedestrians where density ρ agent/m2 is given on x-axis, velocity v m/s on y-axis (LHS, red) and flow F agent/ms on y-axis (RHS, dotted green). vmax = 1.66 m/s, vmin = 0.166 m/s, ρmax = 5.5 agent/m2, Fmax = 3 agent/ms where ρopt = 3 agent/m2.">
            <a:extLst>
              <a:ext uri="{FF2B5EF4-FFF2-40B4-BE49-F238E27FC236}">
                <a16:creationId xmlns:a16="http://schemas.microsoft.com/office/drawing/2014/main" id="{001F7166-5D12-44A4-8410-AD3FE222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97" y="1464634"/>
            <a:ext cx="8199475" cy="536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8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833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T29: Environment, Safety</vt:lpstr>
      <vt:lpstr>Introduction</vt:lpstr>
      <vt:lpstr>ILOs of this course</vt:lpstr>
      <vt:lpstr>History</vt:lpstr>
      <vt:lpstr>Pedestrian dynamics models</vt:lpstr>
      <vt:lpstr>Pedestrian dynamics: fundamental diagrams</vt:lpstr>
      <vt:lpstr>Pedestrian dynamics: fundamental diagrams</vt:lpstr>
      <vt:lpstr>Hydraulic model: introduction</vt:lpstr>
      <vt:lpstr>Hydraulic model: fundamental diagrams</vt:lpstr>
      <vt:lpstr>Hydraulic model: introduction</vt:lpstr>
      <vt:lpstr>Hydraulic model: introduction</vt:lpstr>
      <vt:lpstr>Hydraulic model: introduction</vt:lpstr>
      <vt:lpstr>Hydraulic model: introduction</vt:lpstr>
      <vt:lpstr>Hydraulic model: introduction</vt:lpstr>
      <vt:lpstr>Hydraulic model: equations</vt:lpstr>
      <vt:lpstr>Hydraulic model: Example</vt:lpstr>
      <vt:lpstr>Examples: videos</vt:lpstr>
      <vt:lpstr>So what do we need to know to properly model this?</vt:lpstr>
      <vt:lpstr>How can this help?</vt:lpstr>
      <vt:lpstr>Workshop: build fundamental diagram</vt:lpstr>
      <vt:lpstr>Workshop: Hydraulic model</vt:lpstr>
      <vt:lpstr>Mentimeter poll</vt:lpstr>
      <vt:lpstr>Intro to remainder of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T29: Environment, Safety</dc:title>
  <dc:creator>Shipman, Alastair R</dc:creator>
  <cp:lastModifiedBy>Shipman, Alastair R</cp:lastModifiedBy>
  <cp:revision>12</cp:revision>
  <dcterms:created xsi:type="dcterms:W3CDTF">2019-11-27T15:51:04Z</dcterms:created>
  <dcterms:modified xsi:type="dcterms:W3CDTF">2019-11-28T10:37:58Z</dcterms:modified>
</cp:coreProperties>
</file>