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a6057c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3a6057c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5f896baca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5f896baca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41eb901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41eb901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60a05c92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60a05c92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3a6057c7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3a6057c7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3a6057c7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3a6057c7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begin by asking you a question.</a:t>
            </a:r>
            <a:br>
              <a:rPr lang="en"/>
            </a:br>
            <a:r>
              <a:rPr lang="en"/>
              <a:t>We’ve heard of work in allowing cars to drive themselves.</a:t>
            </a:r>
            <a:br>
              <a:rPr lang="en"/>
            </a:br>
            <a:r>
              <a:rPr lang="en"/>
              <a:t>Maybe our self driving car performs well in the city we’re based in, but will it perform well if the setting changes? Objects, size of roads, animals?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38399785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38399785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training on a simple environment like this? Explain Points of interest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let our little robot train here he will eventually become comfortable with 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a new environment, will they understand? Where things are expected they aren’t anymore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5f896bac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5f896bac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lets define this problem a little better.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RL, agents as we call them are commonly trained in a single setting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need adaptability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need agents capable of generalising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5f896bac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5f896bac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revisiting our aim, the goal is to look at improving this capability with a specific type of RL agent, a dHRL agent, more on that in a minute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will consist of a baseline, ground truth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for PCG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with metrics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5f896baca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5f896baca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over background of some important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5f896baca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5f896baca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3a93696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3a93696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5f896baca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5f896baca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4815/jn.v21i1.18840" TargetMode="External"/><Relationship Id="rId3" Type="http://schemas.openxmlformats.org/officeDocument/2006/relationships/hyperlink" Target="https://accelagent.github.io" TargetMode="External"/><Relationship Id="rId7" Type="http://schemas.openxmlformats.org/officeDocument/2006/relationships/hyperlink" Target="http://arxiv.org/abs/1812.02341" TargetMode="External"/><Relationship Id="rId12" Type="http://schemas.openxmlformats.org/officeDocument/2006/relationships/hyperlink" Target="https://www.pngaaa.com/detail/480470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i.org/10.1109/SSCI.2018.8628914" TargetMode="External"/><Relationship Id="rId11" Type="http://schemas.openxmlformats.org/officeDocument/2006/relationships/hyperlink" Target="https://www.pngaaa.com/detail/3593909" TargetMode="External"/><Relationship Id="rId5" Type="http://schemas.openxmlformats.org/officeDocument/2006/relationships/hyperlink" Target="https://doi.org/10.1109/TNNLS.2021.3055499" TargetMode="External"/><Relationship Id="rId10" Type="http://schemas.openxmlformats.org/officeDocument/2006/relationships/hyperlink" Target="https://www.pngaaa.com/detail/1971102" TargetMode="External"/><Relationship Id="rId4" Type="http://schemas.openxmlformats.org/officeDocument/2006/relationships/hyperlink" Target="https://doi.org/10.1613/jair.1.14174" TargetMode="External"/><Relationship Id="rId9" Type="http://schemas.openxmlformats.org/officeDocument/2006/relationships/hyperlink" Target="https://www.pngaaa.com/detail/8442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elagent.github.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1613/jair.1.1417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SSCI.2018.862891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812.0234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812.0234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24815/jn.v21i1.18840" TargetMode="External"/><Relationship Id="rId4" Type="http://schemas.openxmlformats.org/officeDocument/2006/relationships/hyperlink" Target="https://accelagent.github.i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52500" y="1654325"/>
            <a:ext cx="56022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 b="1">
                <a:latin typeface="Aptos"/>
                <a:ea typeface="Aptos"/>
                <a:cs typeface="Aptos"/>
                <a:sym typeface="Aptos"/>
              </a:rPr>
              <a:t>Enhancing Generalisation in a dynamic Hierarchical Reinforcement Learning Agent</a:t>
            </a:r>
            <a:endParaRPr sz="2400"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371013" y="2642350"/>
            <a:ext cx="1165200" cy="961200"/>
            <a:chOff x="6281300" y="3769750"/>
            <a:chExt cx="1165200" cy="961200"/>
          </a:xfrm>
        </p:grpSpPr>
        <p:sp>
          <p:nvSpPr>
            <p:cNvPr id="136" name="Google Shape;136;p13"/>
            <p:cNvSpPr/>
            <p:nvPr/>
          </p:nvSpPr>
          <p:spPr>
            <a:xfrm>
              <a:off x="6281300" y="4106050"/>
              <a:ext cx="1165200" cy="624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6408425" y="4189850"/>
              <a:ext cx="205800" cy="1980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7124700" y="4189850"/>
              <a:ext cx="205800" cy="1980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39" name="Google Shape;139;p13"/>
            <p:cNvCxnSpPr/>
            <p:nvPr/>
          </p:nvCxnSpPr>
          <p:spPr>
            <a:xfrm rot="10800000" flipH="1">
              <a:off x="6545375" y="4555550"/>
              <a:ext cx="648000" cy="18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</p:cxnSp>
        <p:sp>
          <p:nvSpPr>
            <p:cNvPr id="140" name="Google Shape;140;p13"/>
            <p:cNvSpPr/>
            <p:nvPr/>
          </p:nvSpPr>
          <p:spPr>
            <a:xfrm>
              <a:off x="6799100" y="3769750"/>
              <a:ext cx="129600" cy="1218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1" name="Google Shape;141;p13"/>
            <p:cNvCxnSpPr>
              <a:stCxn id="140" idx="4"/>
              <a:endCxn id="136" idx="0"/>
            </p:cNvCxnSpPr>
            <p:nvPr/>
          </p:nvCxnSpPr>
          <p:spPr>
            <a:xfrm>
              <a:off x="6863900" y="3891550"/>
              <a:ext cx="0" cy="2145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</p:cxnSp>
      </p:grpSp>
      <p:grpSp>
        <p:nvGrpSpPr>
          <p:cNvPr id="142" name="Google Shape;142;p13"/>
          <p:cNvGrpSpPr/>
          <p:nvPr/>
        </p:nvGrpSpPr>
        <p:grpSpPr>
          <a:xfrm>
            <a:off x="5342839" y="3643076"/>
            <a:ext cx="1221532" cy="654043"/>
            <a:chOff x="5574125" y="2071125"/>
            <a:chExt cx="1686500" cy="903000"/>
          </a:xfrm>
        </p:grpSpPr>
        <p:sp>
          <p:nvSpPr>
            <p:cNvPr id="143" name="Google Shape;143;p13"/>
            <p:cNvSpPr/>
            <p:nvPr/>
          </p:nvSpPr>
          <p:spPr>
            <a:xfrm>
              <a:off x="6224475" y="2071125"/>
              <a:ext cx="385800" cy="29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874825" y="2675025"/>
              <a:ext cx="385800" cy="29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224475" y="2675025"/>
              <a:ext cx="385800" cy="29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574125" y="2675025"/>
              <a:ext cx="385800" cy="29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7" name="Google Shape;147;p13"/>
            <p:cNvCxnSpPr>
              <a:endCxn id="146" idx="0"/>
            </p:cNvCxnSpPr>
            <p:nvPr/>
          </p:nvCxnSpPr>
          <p:spPr>
            <a:xfrm flipH="1">
              <a:off x="5767025" y="2237325"/>
              <a:ext cx="479700" cy="4377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</p:cxnSp>
        <p:cxnSp>
          <p:nvCxnSpPr>
            <p:cNvPr id="148" name="Google Shape;148;p13"/>
            <p:cNvCxnSpPr>
              <a:endCxn id="144" idx="0"/>
            </p:cNvCxnSpPr>
            <p:nvPr/>
          </p:nvCxnSpPr>
          <p:spPr>
            <a:xfrm>
              <a:off x="6610225" y="2220825"/>
              <a:ext cx="457500" cy="4542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</p:cxnSp>
        <p:cxnSp>
          <p:nvCxnSpPr>
            <p:cNvPr id="149" name="Google Shape;149;p13"/>
            <p:cNvCxnSpPr>
              <a:stCxn id="143" idx="2"/>
              <a:endCxn id="145" idx="0"/>
            </p:cNvCxnSpPr>
            <p:nvPr/>
          </p:nvCxnSpPr>
          <p:spPr>
            <a:xfrm rot="-5400000" flipH="1">
              <a:off x="6265275" y="2522325"/>
              <a:ext cx="3048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2863" algn="bl" rotWithShape="0">
                <a:schemeClr val="lt1">
                  <a:alpha val="50000"/>
                </a:schemeClr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7" y="32675"/>
            <a:ext cx="9021626" cy="507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grpSp>
        <p:nvGrpSpPr>
          <p:cNvPr id="252" name="Google Shape;252;p23"/>
          <p:cNvGrpSpPr/>
          <p:nvPr/>
        </p:nvGrpSpPr>
        <p:grpSpPr>
          <a:xfrm>
            <a:off x="2111199" y="2254322"/>
            <a:ext cx="558324" cy="654085"/>
            <a:chOff x="1573575" y="1954890"/>
            <a:chExt cx="650500" cy="762071"/>
          </a:xfrm>
        </p:grpSpPr>
        <p:sp>
          <p:nvSpPr>
            <p:cNvPr id="253" name="Google Shape;253;p23"/>
            <p:cNvSpPr/>
            <p:nvPr/>
          </p:nvSpPr>
          <p:spPr>
            <a:xfrm>
              <a:off x="1573575" y="2000825"/>
              <a:ext cx="650400" cy="65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4" name="Google Shape;25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73575" y="1954890"/>
              <a:ext cx="650500" cy="762071"/>
            </a:xfrm>
            <a:prstGeom prst="rect">
              <a:avLst/>
            </a:prstGeom>
            <a:noFill/>
            <a:ln>
              <a:noFill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</p:pic>
      </p:grpSp>
      <p:pic>
        <p:nvPicPr>
          <p:cNvPr id="255" name="Google Shape;2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83" y="2254373"/>
            <a:ext cx="558335" cy="642712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256" name="Google Shape;2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626" y="3014884"/>
            <a:ext cx="867256" cy="642714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257" name="Google Shape;25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7530" y="2992057"/>
            <a:ext cx="645796" cy="642711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chemeClr val="lt1">
                <a:alpha val="50000"/>
              </a:schemeClr>
            </a:outerShdw>
          </a:effectLst>
        </p:spPr>
      </p:pic>
      <p:sp>
        <p:nvSpPr>
          <p:cNvPr id="258" name="Google Shape;258;p23"/>
          <p:cNvSpPr txBox="1"/>
          <p:nvPr/>
        </p:nvSpPr>
        <p:spPr>
          <a:xfrm>
            <a:off x="569675" y="1679973"/>
            <a:ext cx="20346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Hardware and Software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3"/>
          <p:cNvSpPr txBox="1"/>
          <p:nvPr/>
        </p:nvSpPr>
        <p:spPr>
          <a:xfrm>
            <a:off x="3453300" y="1808075"/>
            <a:ext cx="22374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Algorithms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0" name="Google Shape;260;p23"/>
          <p:cNvGrpSpPr/>
          <p:nvPr/>
        </p:nvGrpSpPr>
        <p:grpSpPr>
          <a:xfrm>
            <a:off x="3375114" y="2553701"/>
            <a:ext cx="1221532" cy="654043"/>
            <a:chOff x="5574125" y="2071125"/>
            <a:chExt cx="1686500" cy="903000"/>
          </a:xfrm>
        </p:grpSpPr>
        <p:sp>
          <p:nvSpPr>
            <p:cNvPr id="261" name="Google Shape;261;p23"/>
            <p:cNvSpPr/>
            <p:nvPr/>
          </p:nvSpPr>
          <p:spPr>
            <a:xfrm>
              <a:off x="6224475" y="2071125"/>
              <a:ext cx="385800" cy="29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6874825" y="2675025"/>
              <a:ext cx="385800" cy="29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6224475" y="2675025"/>
              <a:ext cx="385800" cy="29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5574125" y="2675025"/>
              <a:ext cx="385800" cy="2991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65" name="Google Shape;265;p23"/>
            <p:cNvCxnSpPr>
              <a:endCxn id="264" idx="0"/>
            </p:cNvCxnSpPr>
            <p:nvPr/>
          </p:nvCxnSpPr>
          <p:spPr>
            <a:xfrm flipH="1">
              <a:off x="5767025" y="2237325"/>
              <a:ext cx="479700" cy="4377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</p:cxnSp>
        <p:cxnSp>
          <p:nvCxnSpPr>
            <p:cNvPr id="266" name="Google Shape;266;p23"/>
            <p:cNvCxnSpPr>
              <a:endCxn id="262" idx="0"/>
            </p:cNvCxnSpPr>
            <p:nvPr/>
          </p:nvCxnSpPr>
          <p:spPr>
            <a:xfrm>
              <a:off x="6610225" y="2220825"/>
              <a:ext cx="457500" cy="4542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</p:cxnSp>
        <p:cxnSp>
          <p:nvCxnSpPr>
            <p:cNvPr id="267" name="Google Shape;267;p23"/>
            <p:cNvCxnSpPr>
              <a:stCxn id="261" idx="2"/>
              <a:endCxn id="263" idx="0"/>
            </p:cNvCxnSpPr>
            <p:nvPr/>
          </p:nvCxnSpPr>
          <p:spPr>
            <a:xfrm rot="-5400000" flipH="1">
              <a:off x="6265275" y="2522325"/>
              <a:ext cx="3048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</p:cxnSp>
      </p:grpSp>
      <p:pic>
        <p:nvPicPr>
          <p:cNvPr id="268" name="Google Shape;26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9310" y="2477497"/>
            <a:ext cx="779578" cy="799100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FF">
                <a:alpha val="50000"/>
              </a:srgbClr>
            </a:outerShdw>
          </a:effectLst>
        </p:spPr>
      </p:pic>
      <p:sp>
        <p:nvSpPr>
          <p:cNvPr id="269" name="Google Shape;269;p23"/>
          <p:cNvSpPr txBox="1"/>
          <p:nvPr/>
        </p:nvSpPr>
        <p:spPr>
          <a:xfrm>
            <a:off x="6278275" y="1809475"/>
            <a:ext cx="22374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Libraries</a:t>
            </a:r>
            <a:endParaRPr sz="16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3409500" y="4101825"/>
            <a:ext cx="23250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Machine Learning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Artificial Intelligence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3672000" y="3701925"/>
            <a:ext cx="1800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Learning</a:t>
            </a:r>
            <a:endParaRPr sz="1700" b="1"/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08649" y="2958837"/>
            <a:ext cx="985816" cy="985800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chemeClr val="lt1">
                <a:alpha val="50000"/>
              </a:schemeClr>
            </a:outerShdw>
          </a:effectLst>
        </p:spPr>
      </p:pic>
      <p:pic>
        <p:nvPicPr>
          <p:cNvPr id="273" name="Google Shape;27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6213" y="2253977"/>
            <a:ext cx="1221524" cy="657559"/>
          </a:xfrm>
          <a:prstGeom prst="rect">
            <a:avLst/>
          </a:prstGeom>
          <a:noFill/>
          <a:ln>
            <a:noFill/>
          </a:ln>
          <a:effectLst>
            <a:outerShdw blurRad="14288" algn="bl" rotWithShape="0">
              <a:schemeClr val="lt1"/>
            </a:outerShdw>
          </a:effectLst>
        </p:spPr>
      </p:pic>
      <p:grpSp>
        <p:nvGrpSpPr>
          <p:cNvPr id="274" name="Google Shape;274;p23"/>
          <p:cNvGrpSpPr/>
          <p:nvPr/>
        </p:nvGrpSpPr>
        <p:grpSpPr>
          <a:xfrm>
            <a:off x="6544815" y="3127133"/>
            <a:ext cx="645900" cy="649200"/>
            <a:chOff x="6519453" y="3043958"/>
            <a:chExt cx="645900" cy="649200"/>
          </a:xfrm>
        </p:grpSpPr>
        <p:sp>
          <p:nvSpPr>
            <p:cNvPr id="275" name="Google Shape;275;p23"/>
            <p:cNvSpPr/>
            <p:nvPr/>
          </p:nvSpPr>
          <p:spPr>
            <a:xfrm>
              <a:off x="6519453" y="3043958"/>
              <a:ext cx="645900" cy="64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143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76" name="Google Shape;276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533451" y="3087497"/>
              <a:ext cx="617896" cy="562121"/>
            </a:xfrm>
            <a:prstGeom prst="rect">
              <a:avLst/>
            </a:prstGeom>
            <a:noFill/>
            <a:ln>
              <a:noFill/>
            </a:ln>
            <a:effectLst>
              <a:outerShdw blurRad="114300" dist="19050" dir="5400000" algn="bl" rotWithShape="0">
                <a:schemeClr val="lt1">
                  <a:alpha val="50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Goal</a:t>
            </a:r>
            <a:endParaRPr/>
          </a:p>
        </p:txBody>
      </p:sp>
      <p:grpSp>
        <p:nvGrpSpPr>
          <p:cNvPr id="282" name="Google Shape;282;p24"/>
          <p:cNvGrpSpPr/>
          <p:nvPr/>
        </p:nvGrpSpPr>
        <p:grpSpPr>
          <a:xfrm>
            <a:off x="3481955" y="3085031"/>
            <a:ext cx="1355011" cy="1117779"/>
            <a:chOff x="6281300" y="3769750"/>
            <a:chExt cx="1165200" cy="961200"/>
          </a:xfrm>
        </p:grpSpPr>
        <p:sp>
          <p:nvSpPr>
            <p:cNvPr id="283" name="Google Shape;283;p24"/>
            <p:cNvSpPr/>
            <p:nvPr/>
          </p:nvSpPr>
          <p:spPr>
            <a:xfrm>
              <a:off x="6281300" y="4106050"/>
              <a:ext cx="1165200" cy="624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6408425" y="4189850"/>
              <a:ext cx="205800" cy="1980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7124700" y="4189850"/>
              <a:ext cx="205800" cy="1980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86" name="Google Shape;286;p24"/>
            <p:cNvCxnSpPr/>
            <p:nvPr/>
          </p:nvCxnSpPr>
          <p:spPr>
            <a:xfrm rot="10800000" flipH="1">
              <a:off x="6545375" y="4555550"/>
              <a:ext cx="648000" cy="18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7" name="Google Shape;287;p24"/>
            <p:cNvSpPr/>
            <p:nvPr/>
          </p:nvSpPr>
          <p:spPr>
            <a:xfrm>
              <a:off x="6799100" y="3769750"/>
              <a:ext cx="129600" cy="1218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88" name="Google Shape;288;p24"/>
            <p:cNvCxnSpPr>
              <a:stCxn id="287" idx="4"/>
              <a:endCxn id="283" idx="0"/>
            </p:cNvCxnSpPr>
            <p:nvPr/>
          </p:nvCxnSpPr>
          <p:spPr>
            <a:xfrm>
              <a:off x="6863900" y="3891550"/>
              <a:ext cx="0" cy="2145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9" name="Google Shape;289;p24"/>
          <p:cNvSpPr/>
          <p:nvPr/>
        </p:nvSpPr>
        <p:spPr>
          <a:xfrm>
            <a:off x="4301902" y="2256295"/>
            <a:ext cx="1354800" cy="9540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4664189" y="2308627"/>
            <a:ext cx="63030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:)</a:t>
            </a:r>
            <a:endParaRPr sz="3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375" y="1827325"/>
            <a:ext cx="1449657" cy="1485900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FF">
                <a:alpha val="50000"/>
              </a:srgbClr>
            </a:outerShdw>
          </a:effectLst>
        </p:spPr>
      </p:pic>
      <p:pic>
        <p:nvPicPr>
          <p:cNvPr id="292" name="Google Shape;292;p24"/>
          <p:cNvPicPr preferRelativeResize="0"/>
          <p:nvPr/>
        </p:nvPicPr>
        <p:blipFill rotWithShape="1">
          <a:blip r:embed="rId4">
            <a:alphaModFix/>
          </a:blip>
          <a:srcRect b="2969"/>
          <a:stretch/>
        </p:blipFill>
        <p:spPr>
          <a:xfrm>
            <a:off x="1652175" y="1792175"/>
            <a:ext cx="1387925" cy="1401925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body" idx="1"/>
          </p:nvPr>
        </p:nvSpPr>
        <p:spPr>
          <a:xfrm>
            <a:off x="1145100" y="1338950"/>
            <a:ext cx="7593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2667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 b="1"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 	A. A. J. P.-H. O. U. M. J. UCL, M. A. M. D. U. B. M. S. UCL, M. A. J. F. O. U. E. G. UCL, M. A. T. R. UCL, M. A. *Equal contribution P. March 3, and 2022 ARXIV Full paper, ‘Evolving Curricula’. Accessed: Nov. 08, 2024. [Online]. Available:</a:t>
            </a:r>
            <a:r>
              <a:rPr lang="en" sz="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600" u="sng">
                <a:latin typeface="Arial"/>
                <a:ea typeface="Arial"/>
                <a:cs typeface="Arial"/>
                <a:sym typeface="Arial"/>
                <a:hlinkClick r:id="rId3"/>
              </a:rPr>
              <a:t>https://accelagent.github.io</a:t>
            </a:r>
            <a:br>
              <a:rPr lang="en" sz="600">
                <a:latin typeface="Arial"/>
                <a:ea typeface="Arial"/>
                <a:cs typeface="Arial"/>
                <a:sym typeface="Arial"/>
              </a:rPr>
            </a:b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 b="1">
                <a:latin typeface="Arial"/>
                <a:ea typeface="Arial"/>
                <a:cs typeface="Arial"/>
                <a:sym typeface="Arial"/>
              </a:rPr>
              <a:t>[2] 	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R. Kirk, A. Zhang, E. Grefenstette, and T. Rocktäschel, ‘A Survey of Zero-shot Generalisation in Deep Reinforcement Learning’, </a:t>
            </a:r>
            <a:r>
              <a:rPr lang="en" sz="600" i="1">
                <a:latin typeface="Arial"/>
                <a:ea typeface="Arial"/>
                <a:cs typeface="Arial"/>
                <a:sym typeface="Arial"/>
              </a:rPr>
              <a:t>jair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, vol. 76, pp. 201–264, Jan. 2023, doi:</a:t>
            </a:r>
            <a:r>
              <a:rPr lang="en" sz="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" sz="600" u="sng">
                <a:latin typeface="Arial"/>
                <a:ea typeface="Arial"/>
                <a:cs typeface="Arial"/>
                <a:sym typeface="Arial"/>
                <a:hlinkClick r:id="rId4"/>
              </a:rPr>
              <a:t>10.1613/jair.1.14174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600">
                <a:latin typeface="Arial"/>
                <a:ea typeface="Arial"/>
                <a:cs typeface="Arial"/>
                <a:sym typeface="Arial"/>
              </a:rPr>
            </a:b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lvl="0" indent="-266700" algn="l" rtl="0"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rPr lang="en" sz="600" b="1">
                <a:latin typeface="Aptos"/>
                <a:ea typeface="Aptos"/>
                <a:cs typeface="Aptos"/>
                <a:sym typeface="Aptos"/>
              </a:rPr>
              <a:t>[3]</a:t>
            </a:r>
            <a:r>
              <a:rPr lang="en" sz="600">
                <a:latin typeface="Aptos"/>
                <a:ea typeface="Aptos"/>
                <a:cs typeface="Aptos"/>
                <a:sym typeface="Aptos"/>
              </a:rPr>
              <a:t> 	A. A. J. P.-H. O. U. M. J. UCL, M. A. M. D. U. B. M. S. UCL, M. A. J. F. O. U. E. G. UCL, M. A. T. R. UCL, M. A. *Equal contribution P. March 3, and 2022 ARXIV Full paper, ‘Evolving Curricula’. Accessed: Nov. 08, 2024. [Online]. Available:</a:t>
            </a:r>
            <a:r>
              <a:rPr lang="en" sz="600" u="sng">
                <a:latin typeface="Aptos"/>
                <a:ea typeface="Aptos"/>
                <a:cs typeface="Aptos"/>
                <a:sym typeface="Aptos"/>
                <a:hlinkClick r:id="rId3"/>
              </a:rPr>
              <a:t> https://accelagent.github.io</a:t>
            </a:r>
            <a:br>
              <a:rPr lang="en" sz="600">
                <a:latin typeface="Arial"/>
                <a:ea typeface="Arial"/>
                <a:cs typeface="Arial"/>
                <a:sym typeface="Arial"/>
              </a:rPr>
            </a:b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-2667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 b="1">
                <a:latin typeface="Arial"/>
                <a:ea typeface="Arial"/>
                <a:cs typeface="Arial"/>
                <a:sym typeface="Arial"/>
              </a:rPr>
              <a:t>[4] 	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Z. Wang, C. Chen, and D. Dong, ‘Lifelong Incremental Reinforcement Learning with Online Bayesian Inference’, </a:t>
            </a:r>
            <a:r>
              <a:rPr lang="en" sz="600" i="1">
                <a:latin typeface="Arial"/>
                <a:ea typeface="Arial"/>
                <a:cs typeface="Arial"/>
                <a:sym typeface="Arial"/>
              </a:rPr>
              <a:t>IEEE Trans. Neural Netw. Learning Syst.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, vol. 33, no. 8, pp. 4003–4016, Aug. 2022, doi:</a:t>
            </a:r>
            <a:r>
              <a:rPr lang="en" sz="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600" u="sng">
                <a:latin typeface="Arial"/>
                <a:ea typeface="Arial"/>
                <a:cs typeface="Arial"/>
                <a:sym typeface="Arial"/>
                <a:hlinkClick r:id="rId5"/>
              </a:rPr>
              <a:t>10.1109/TNNLS.2021.3055499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600">
                <a:latin typeface="Arial"/>
                <a:ea typeface="Arial"/>
                <a:cs typeface="Arial"/>
                <a:sym typeface="Arial"/>
              </a:rPr>
            </a:b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2667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 b="1">
                <a:latin typeface="Arial"/>
                <a:ea typeface="Arial"/>
                <a:cs typeface="Arial"/>
                <a:sym typeface="Arial"/>
              </a:rPr>
              <a:t>[5] 	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N. Justesen, R. R. Torrado, P. Bontrager, A. Khalifa, J. Togelius, and S. Risi, ‘Illuminating Generalization in Deep Reinforcement Learning through Procedural Level Generation’.</a:t>
            </a:r>
            <a:br>
              <a:rPr lang="en" sz="600">
                <a:latin typeface="Arial"/>
                <a:ea typeface="Arial"/>
                <a:cs typeface="Arial"/>
                <a:sym typeface="Arial"/>
              </a:rPr>
            </a:b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 b="1">
                <a:latin typeface="Arial"/>
                <a:ea typeface="Arial"/>
                <a:cs typeface="Arial"/>
                <a:sym typeface="Arial"/>
              </a:rPr>
              <a:t>[7]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 	R. Niel and M. A. Wiering, ‘Hierarchical Reinforcement Learning for Playing a Dynamic Dungeon Crawler Game’, in </a:t>
            </a:r>
            <a:r>
              <a:rPr lang="en" sz="600" i="1">
                <a:latin typeface="Arial"/>
                <a:ea typeface="Arial"/>
                <a:cs typeface="Arial"/>
                <a:sym typeface="Arial"/>
              </a:rPr>
              <a:t>2018 IEEE Symposium Series on Computational Intelligence (SSCI)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, Bangalore, India: IEEE, Nov. 2018, pp. 1159–1166. doi: </a:t>
            </a:r>
            <a:r>
              <a:rPr lang="en" sz="600" u="sng">
                <a:latin typeface="Arial"/>
                <a:ea typeface="Arial"/>
                <a:cs typeface="Arial"/>
                <a:sym typeface="Arial"/>
                <a:hlinkClick r:id="rId6"/>
              </a:rPr>
              <a:t>10.1109/SSCI.2018.8628914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lvl="0" indent="-2667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600"/>
              <a:buFont typeface="Aptos"/>
              <a:buChar char="●"/>
            </a:pPr>
            <a:r>
              <a:rPr lang="en" sz="600" b="1">
                <a:latin typeface="Aptos"/>
                <a:ea typeface="Aptos"/>
                <a:cs typeface="Aptos"/>
                <a:sym typeface="Aptos"/>
              </a:rPr>
              <a:t>[8]</a:t>
            </a:r>
            <a:r>
              <a:rPr lang="en" sz="600">
                <a:latin typeface="Aptos"/>
                <a:ea typeface="Aptos"/>
                <a:cs typeface="Aptos"/>
                <a:sym typeface="Aptos"/>
              </a:rPr>
              <a:t>	K. Cobbe, O. Klimov, C. Hesse, T. Kim, and J. Schulman, ‘Quantifying Generalization in Reinforcement Learning’, Jul. 14, 2019, </a:t>
            </a:r>
            <a:r>
              <a:rPr lang="en" sz="600" i="1">
                <a:latin typeface="Aptos"/>
                <a:ea typeface="Aptos"/>
                <a:cs typeface="Aptos"/>
                <a:sym typeface="Aptos"/>
              </a:rPr>
              <a:t>arXiv</a:t>
            </a:r>
            <a:r>
              <a:rPr lang="en" sz="600">
                <a:latin typeface="Aptos"/>
                <a:ea typeface="Aptos"/>
                <a:cs typeface="Aptos"/>
                <a:sym typeface="Aptos"/>
              </a:rPr>
              <a:t>: arXiv:1812.02341. Accessed: Nov. 10, 2024. [Online]. Available: </a:t>
            </a:r>
            <a:r>
              <a:rPr lang="en" sz="600" u="sng">
                <a:latin typeface="Aptos"/>
                <a:ea typeface="Aptos"/>
                <a:cs typeface="Aptos"/>
                <a:sym typeface="Aptos"/>
                <a:hlinkClick r:id="rId7"/>
              </a:rPr>
              <a:t>http://arxiv.org/abs/1812.02341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lvl="0" indent="-2667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 b="1">
                <a:latin typeface="Arial"/>
                <a:ea typeface="Arial"/>
                <a:cs typeface="Arial"/>
                <a:sym typeface="Arial"/>
              </a:rPr>
              <a:t>[9]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	M. Ihsan, D. Suhaimi, M. Ramli, S. M. Yuni, and I. Maulidi, ‘Non-perfect maze generation using Kruskal algorithm’, </a:t>
            </a:r>
            <a:r>
              <a:rPr lang="en" sz="600" i="1">
                <a:latin typeface="Arial"/>
                <a:ea typeface="Arial"/>
                <a:cs typeface="Arial"/>
                <a:sym typeface="Arial"/>
              </a:rPr>
              <a:t>J. Nat.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, vol. 21, no. 1, Feb. 2021, doi: </a:t>
            </a:r>
            <a:r>
              <a:rPr lang="en" sz="600" u="sng">
                <a:latin typeface="Arial"/>
                <a:ea typeface="Arial"/>
                <a:cs typeface="Arial"/>
                <a:sym typeface="Arial"/>
                <a:hlinkClick r:id="rId8"/>
              </a:rPr>
              <a:t>10.24815/jn.v21i1.18840</a:t>
            </a:r>
            <a:r>
              <a:rPr lang="en" sz="600">
                <a:latin typeface="Arial"/>
                <a:ea typeface="Arial"/>
                <a:cs typeface="Arial"/>
                <a:sym typeface="Arial"/>
              </a:rPr>
              <a:t>.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600">
                <a:latin typeface="Arial"/>
                <a:ea typeface="Arial"/>
                <a:cs typeface="Arial"/>
                <a:sym typeface="Arial"/>
              </a:rPr>
              <a:t>LOGOS: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266700" algn="l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>
                <a:latin typeface="Arial"/>
                <a:ea typeface="Arial"/>
                <a:cs typeface="Arial"/>
                <a:sym typeface="Arial"/>
              </a:rPr>
              <a:t>‘Png Nvidia Geforce Gtx 780 Review - Transparent Nvidia Logo Vector,Nvidia Png - free transparent png images - pngaaa.com’. Accessed: Nov. 18, 2024. [Online]. Available:</a:t>
            </a:r>
            <a:r>
              <a:rPr lang="en" sz="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" sz="600" u="sng">
                <a:latin typeface="Arial"/>
                <a:ea typeface="Arial"/>
                <a:cs typeface="Arial"/>
                <a:sym typeface="Arial"/>
                <a:hlinkClick r:id="rId9"/>
              </a:rPr>
              <a:t>https://www.pngaaa.com/detail/844229</a:t>
            </a:r>
            <a:endParaRPr sz="600" u="sng"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2667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>
                <a:latin typeface="Arial"/>
                <a:ea typeface="Arial"/>
                <a:cs typeface="Arial"/>
                <a:sym typeface="Arial"/>
              </a:rPr>
              <a:t>‘Jupyter Logo - Jupyter Png,Python Logos - free transparent png images - pngaaa.com’. Accessed: Nov. 18, 2024. [Online]. Available:</a:t>
            </a:r>
            <a:r>
              <a:rPr lang="en" sz="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 </a:t>
            </a:r>
            <a:r>
              <a:rPr lang="en" sz="600" u="sng">
                <a:latin typeface="Arial"/>
                <a:ea typeface="Arial"/>
                <a:cs typeface="Arial"/>
                <a:sym typeface="Arial"/>
                <a:hlinkClick r:id="rId10"/>
              </a:rPr>
              <a:t>https://www.pngaaa.com/detail/1971102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2667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>
                <a:latin typeface="Arial"/>
                <a:ea typeface="Arial"/>
                <a:cs typeface="Arial"/>
                <a:sym typeface="Arial"/>
              </a:rPr>
              <a:t>‘Free Transparent Python Png Download - Logo Python,Python Logo Transparent - free transparent png images - pngaaa.com’. Accessed: Nov. 18, 2024. [Online]. Available:</a:t>
            </a:r>
            <a:r>
              <a:rPr lang="en" sz="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/>
              </a:rPr>
              <a:t> </a:t>
            </a:r>
            <a:r>
              <a:rPr lang="en" sz="600" u="sng">
                <a:latin typeface="Arial"/>
                <a:ea typeface="Arial"/>
                <a:cs typeface="Arial"/>
                <a:sym typeface="Arial"/>
                <a:hlinkClick r:id="rId11"/>
              </a:rPr>
              <a:t>https://www.pngaaa.com/detail/3593909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2667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600"/>
              <a:buFont typeface="Arial"/>
              <a:buChar char="●"/>
            </a:pPr>
            <a:r>
              <a:rPr lang="en" sz="600">
                <a:latin typeface="Arial"/>
                <a:ea typeface="Arial"/>
                <a:cs typeface="Arial"/>
                <a:sym typeface="Arial"/>
              </a:rPr>
              <a:t>‘Free Svg Psd Png Eps Ai Icon Font - Linux Security,Linux Icon - free transparent png images - pngaaa.com’. Accessed: Nov. 18, 2024. [Online]. Available:</a:t>
            </a:r>
            <a:r>
              <a:rPr lang="en" sz="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/>
              </a:rPr>
              <a:t> </a:t>
            </a:r>
            <a:r>
              <a:rPr lang="en" sz="600" u="sng">
                <a:latin typeface="Arial"/>
                <a:ea typeface="Arial"/>
                <a:cs typeface="Arial"/>
                <a:sym typeface="Arial"/>
                <a:hlinkClick r:id="rId12"/>
              </a:rPr>
              <a:t>https://www.pngaaa.com/detail/4804707</a:t>
            </a:r>
            <a:endParaRPr sz="600" u="sng">
              <a:latin typeface="Arial"/>
              <a:ea typeface="Arial"/>
              <a:cs typeface="Arial"/>
              <a:sym typeface="Arial"/>
            </a:endParaRPr>
          </a:p>
          <a:p>
            <a:pPr marL="21590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u="sng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0" algn="l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u="sng">
              <a:latin typeface="Arial"/>
              <a:ea typeface="Arial"/>
              <a:cs typeface="Arial"/>
              <a:sym typeface="Arial"/>
            </a:endParaRPr>
          </a:p>
          <a:p>
            <a:pPr marL="457200" marR="762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  <a:p>
            <a:pPr marL="457200" lvl="0" indent="-285044" algn="l" rtl="0">
              <a:spcBef>
                <a:spcPts val="0"/>
              </a:spcBef>
              <a:spcAft>
                <a:spcPts val="0"/>
              </a:spcAft>
              <a:buSzPts val="889"/>
              <a:buChar char="-"/>
            </a:pPr>
            <a:r>
              <a:rPr lang="en" sz="888" i="1"/>
              <a:t>Question?</a:t>
            </a:r>
            <a:endParaRPr sz="888" i="1"/>
          </a:p>
        </p:txBody>
      </p:sp>
      <p:pic>
        <p:nvPicPr>
          <p:cNvPr id="155" name="Google Shape;15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675" y="1670663"/>
            <a:ext cx="3211699" cy="180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950" y="1613476"/>
            <a:ext cx="2875551" cy="191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575" y="1827325"/>
            <a:ext cx="1449657" cy="1485900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FF">
                <a:alpha val="50000"/>
              </a:srgbClr>
            </a:outerShdw>
          </a:effectLst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4">
            <a:alphaModFix/>
          </a:blip>
          <a:srcRect b="2969"/>
          <a:stretch/>
        </p:blipFill>
        <p:spPr>
          <a:xfrm>
            <a:off x="1728375" y="1792175"/>
            <a:ext cx="1387925" cy="1401925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FF">
                <a:alpha val="50000"/>
              </a:srgbClr>
            </a:outerShdw>
          </a:effectLst>
        </p:spPr>
      </p:pic>
      <p:grpSp>
        <p:nvGrpSpPr>
          <p:cNvPr id="163" name="Google Shape;163;p15"/>
          <p:cNvGrpSpPr/>
          <p:nvPr/>
        </p:nvGrpSpPr>
        <p:grpSpPr>
          <a:xfrm>
            <a:off x="3786300" y="3927125"/>
            <a:ext cx="1165200" cy="961200"/>
            <a:chOff x="6281300" y="3769750"/>
            <a:chExt cx="1165200" cy="961200"/>
          </a:xfrm>
        </p:grpSpPr>
        <p:sp>
          <p:nvSpPr>
            <p:cNvPr id="164" name="Google Shape;164;p15"/>
            <p:cNvSpPr/>
            <p:nvPr/>
          </p:nvSpPr>
          <p:spPr>
            <a:xfrm>
              <a:off x="6281300" y="4106050"/>
              <a:ext cx="1165200" cy="624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6408425" y="4189850"/>
              <a:ext cx="205800" cy="1980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124700" y="4189850"/>
              <a:ext cx="205800" cy="1980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67" name="Google Shape;167;p15"/>
            <p:cNvCxnSpPr/>
            <p:nvPr/>
          </p:nvCxnSpPr>
          <p:spPr>
            <a:xfrm rot="10800000" flipH="1">
              <a:off x="6545375" y="4555550"/>
              <a:ext cx="648000" cy="18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8" name="Google Shape;168;p15"/>
            <p:cNvSpPr/>
            <p:nvPr/>
          </p:nvSpPr>
          <p:spPr>
            <a:xfrm>
              <a:off x="6799100" y="3769750"/>
              <a:ext cx="129600" cy="121800"/>
            </a:xfrm>
            <a:prstGeom prst="ellipse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69" name="Google Shape;169;p15"/>
            <p:cNvCxnSpPr>
              <a:stCxn id="168" idx="4"/>
              <a:endCxn id="164" idx="0"/>
            </p:cNvCxnSpPr>
            <p:nvPr/>
          </p:nvCxnSpPr>
          <p:spPr>
            <a:xfrm>
              <a:off x="6863900" y="3891550"/>
              <a:ext cx="0" cy="2145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5"/>
          <p:cNvSpPr/>
          <p:nvPr/>
        </p:nvSpPr>
        <p:spPr>
          <a:xfrm>
            <a:off x="4491675" y="3214625"/>
            <a:ext cx="1165200" cy="820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4803225" y="3242950"/>
            <a:ext cx="5421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3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4803225" y="3194100"/>
            <a:ext cx="5421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:)</a:t>
            </a:r>
            <a:endParaRPr sz="3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4576050" y="3214625"/>
            <a:ext cx="5421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4803225" y="3214625"/>
            <a:ext cx="5421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5029825" y="3214625"/>
            <a:ext cx="5421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7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1650588" y="1200400"/>
            <a:ext cx="1543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One environment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6066438" y="1276600"/>
            <a:ext cx="1543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Novel and unseen environment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8" name="Google Shape;178;p15"/>
          <p:cNvGrpSpPr/>
          <p:nvPr/>
        </p:nvGrpSpPr>
        <p:grpSpPr>
          <a:xfrm>
            <a:off x="1833930" y="2142971"/>
            <a:ext cx="1762270" cy="1448969"/>
            <a:chOff x="5314305" y="1699696"/>
            <a:chExt cx="1762270" cy="1448969"/>
          </a:xfrm>
        </p:grpSpPr>
        <p:sp>
          <p:nvSpPr>
            <p:cNvPr id="179" name="Google Shape;179;p15"/>
            <p:cNvSpPr/>
            <p:nvPr/>
          </p:nvSpPr>
          <p:spPr>
            <a:xfrm rot="-5603533">
              <a:off x="5272602" y="2744804"/>
              <a:ext cx="430955" cy="81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5314305" y="2943765"/>
              <a:ext cx="4389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Door</a:t>
              </a:r>
              <a:endParaRPr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 rot="-9648473">
              <a:off x="6205086" y="1767746"/>
              <a:ext cx="430740" cy="9640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2" name="Google Shape;182;p15"/>
            <p:cNvSpPr txBox="1"/>
            <p:nvPr/>
          </p:nvSpPr>
          <p:spPr>
            <a:xfrm>
              <a:off x="6572275" y="1751350"/>
              <a:ext cx="5043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Hazard</a:t>
              </a:r>
              <a:endParaRPr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 rot="-5603071">
              <a:off x="5774742" y="2556604"/>
              <a:ext cx="558975" cy="8144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" name="Google Shape;184;p15"/>
            <p:cNvSpPr txBox="1"/>
            <p:nvPr/>
          </p:nvSpPr>
          <p:spPr>
            <a:xfrm>
              <a:off x="5926330" y="2844240"/>
              <a:ext cx="438900" cy="20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Key</a:t>
              </a:r>
              <a:endParaRPr sz="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6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4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6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 </a:t>
            </a:r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1297500" y="1391075"/>
            <a:ext cx="7038900" cy="3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What is the problem? </a:t>
            </a:r>
            <a:br>
              <a:rPr lang="en"/>
            </a:br>
            <a:r>
              <a:rPr lang="en" sz="1100"/>
              <a:t>“Agents trained on fixed environments often fail the moment the environment changes even slightly, thus limiting the real-world applicability of current RL methods.” [1]</a:t>
            </a:r>
            <a:br>
              <a:rPr lang="en" sz="1100"/>
            </a:br>
            <a:br>
              <a:rPr lang="en" sz="1100"/>
            </a:br>
            <a:endParaRPr sz="11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Why is it important? </a:t>
            </a:r>
            <a:br>
              <a:rPr lang="en"/>
            </a:br>
            <a:r>
              <a:rPr lang="en" sz="1100"/>
              <a:t>To solve “real world scenarios, where the environment will be diverse, dynamic and unpredictable.” </a:t>
            </a:r>
            <a:r>
              <a:rPr lang="en" sz="900">
                <a:latin typeface="Arial"/>
                <a:ea typeface="Arial"/>
                <a:cs typeface="Arial"/>
                <a:sym typeface="Arial"/>
              </a:rPr>
              <a:t>[2]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What do we need? </a:t>
            </a:r>
            <a:br>
              <a:rPr lang="en" sz="1585"/>
            </a:br>
            <a:r>
              <a:rPr lang="en" sz="1100"/>
              <a:t>An agent “whose policies generalise well to novel unseen situations at deployment time, avoiding overfitting to their training environments.”</a:t>
            </a:r>
            <a:endParaRPr/>
          </a:p>
          <a:p>
            <a:pPr marL="215900" marR="508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br>
              <a:rPr lang="en" sz="900">
                <a:latin typeface="Arial"/>
                <a:ea typeface="Arial"/>
                <a:cs typeface="Arial"/>
                <a:sym typeface="Arial"/>
              </a:rPr>
            </a:b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1428850" y="4525475"/>
            <a:ext cx="59040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2667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ato"/>
              <a:buChar char="-"/>
            </a:pPr>
            <a:r>
              <a:rPr lang="en" sz="600" b="1">
                <a:solidFill>
                  <a:schemeClr val="dk2"/>
                </a:solidFill>
              </a:rPr>
              <a:t>[1]</a:t>
            </a:r>
            <a:r>
              <a:rPr lang="en" sz="600">
                <a:solidFill>
                  <a:schemeClr val="dk2"/>
                </a:solidFill>
              </a:rPr>
              <a:t> 	A. A. J. P.-H. O. U. M. J. UCL, M. A. M. D. U. B. M. S. UCL, M. A. J. F. O. U. E. G. UCL, M. A. T. R. UCL, M. A. *Equal contribution P. March 3, and 2022 ARXIV Full paper, ‘Evolving Curricula’. Accessed: Nov. 08, 2024. [Online]. Available:</a:t>
            </a:r>
            <a:r>
              <a:rPr lang="en" sz="6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https://accelagent.github.io</a:t>
            </a: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ato"/>
              <a:buChar char="-"/>
            </a:pPr>
            <a:r>
              <a:rPr lang="en" sz="600" b="1">
                <a:solidFill>
                  <a:schemeClr val="dk2"/>
                </a:solidFill>
              </a:rPr>
              <a:t>[2] 	</a:t>
            </a:r>
            <a:r>
              <a:rPr lang="en" sz="600">
                <a:solidFill>
                  <a:schemeClr val="dk2"/>
                </a:solidFill>
              </a:rPr>
              <a:t>R. Kirk, A. Zhang, E. Grefenstette, and T. Rocktäschel, ‘A Survey of Zero-shot Generalisation in Deep Reinforcement Learning’, </a:t>
            </a:r>
            <a:r>
              <a:rPr lang="en" sz="600" i="1">
                <a:solidFill>
                  <a:schemeClr val="dk2"/>
                </a:solidFill>
              </a:rPr>
              <a:t>jair</a:t>
            </a:r>
            <a:r>
              <a:rPr lang="en" sz="600">
                <a:solidFill>
                  <a:schemeClr val="dk2"/>
                </a:solidFill>
              </a:rPr>
              <a:t>, vol. 76, pp. 201–264, Jan. 2023, doi:</a:t>
            </a:r>
            <a:r>
              <a:rPr lang="en" sz="6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10.1613/jair.1.14174</a:t>
            </a:r>
            <a:r>
              <a:rPr lang="en" sz="600">
                <a:solidFill>
                  <a:schemeClr val="dk2"/>
                </a:solidFill>
              </a:rPr>
              <a:t>.</a:t>
            </a:r>
            <a:br>
              <a:rPr lang="en" sz="600">
                <a:solidFill>
                  <a:schemeClr val="dk2"/>
                </a:solidFill>
              </a:rPr>
            </a:br>
            <a:endParaRPr sz="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1273075" y="341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and Objectives</a:t>
            </a:r>
            <a:endParaRPr/>
          </a:p>
          <a:p>
            <a:pPr marL="457200" lvl="0" indent="-307975" algn="ctr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ct val="99206"/>
              <a:buChar char="-"/>
            </a:pPr>
            <a:r>
              <a:rPr lang="en" sz="1400" i="1">
                <a:latin typeface="Aptos"/>
                <a:ea typeface="Aptos"/>
                <a:cs typeface="Aptos"/>
                <a:sym typeface="Aptos"/>
              </a:rPr>
              <a:t>Enhancing Generalisation in a dynamic Hierarchical Reinforcement Learning Agent</a:t>
            </a:r>
            <a:endParaRPr sz="1388" i="1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089175" y="1322450"/>
            <a:ext cx="81495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0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Baseline evaluation of a dHRL</a:t>
            </a:r>
            <a:endParaRPr sz="1110"/>
          </a:p>
        </p:txBody>
      </p:sp>
      <p:sp>
        <p:nvSpPr>
          <p:cNvPr id="199" name="Google Shape;199;p17"/>
          <p:cNvSpPr/>
          <p:nvPr/>
        </p:nvSpPr>
        <p:spPr>
          <a:xfrm>
            <a:off x="2881897" y="2853001"/>
            <a:ext cx="735300" cy="456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7"/>
          <p:cNvGrpSpPr/>
          <p:nvPr/>
        </p:nvGrpSpPr>
        <p:grpSpPr>
          <a:xfrm>
            <a:off x="910527" y="2587328"/>
            <a:ext cx="2171286" cy="2348177"/>
            <a:chOff x="571536" y="1957150"/>
            <a:chExt cx="1755000" cy="1897977"/>
          </a:xfrm>
        </p:grpSpPr>
        <p:sp>
          <p:nvSpPr>
            <p:cNvPr id="201" name="Google Shape;201;p17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solidFill>
              <a:srgbClr val="38761D"/>
            </a:solidFill>
            <a:ln w="381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2" name="Google Shape;202;p17"/>
            <p:cNvSpPr txBox="1"/>
            <p:nvPr/>
          </p:nvSpPr>
          <p:spPr>
            <a:xfrm>
              <a:off x="1191330" y="2126044"/>
              <a:ext cx="5154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Baseline</a:t>
              </a:r>
              <a:endParaRPr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One Agent, One Level</a:t>
              </a:r>
              <a:endPara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Develop a working implementation of the algorithm, train upon a singular environment.</a:t>
              </a:r>
              <a:b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Test upon an unseen environment.</a:t>
              </a:r>
              <a:b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Ground truth.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5" name="Google Shape;205;p17"/>
          <p:cNvGrpSpPr/>
          <p:nvPr/>
        </p:nvGrpSpPr>
        <p:grpSpPr>
          <a:xfrm>
            <a:off x="3543149" y="2587328"/>
            <a:ext cx="2114502" cy="2348177"/>
            <a:chOff x="2699423" y="1957150"/>
            <a:chExt cx="1709103" cy="1897977"/>
          </a:xfrm>
        </p:grpSpPr>
        <p:sp>
          <p:nvSpPr>
            <p:cNvPr id="206" name="Google Shape;206;p17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solidFill>
              <a:srgbClr val="3C78D8"/>
            </a:solidFill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Procedural Content Generation</a:t>
              </a:r>
              <a:endPara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7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Develop an algorithmic system for producing varied levels for training.</a:t>
              </a:r>
              <a:b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Multiple agents, trained on increasing amounts of PCG.</a:t>
              </a:r>
              <a:b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Test upon an unseen environment.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7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PCG</a:t>
              </a:r>
              <a:endPara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17"/>
          <p:cNvGrpSpPr/>
          <p:nvPr/>
        </p:nvGrpSpPr>
        <p:grpSpPr>
          <a:xfrm>
            <a:off x="6118981" y="2587328"/>
            <a:ext cx="2114505" cy="2348175"/>
            <a:chOff x="4781408" y="1957150"/>
            <a:chExt cx="1709106" cy="1897975"/>
          </a:xfrm>
        </p:grpSpPr>
        <p:sp>
          <p:nvSpPr>
            <p:cNvPr id="211" name="Google Shape;211;p17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solidFill>
              <a:srgbClr val="674EA7"/>
            </a:solidFill>
            <a:ln w="38100" cap="flat" cmpd="sng">
              <a:solidFill>
                <a:srgbClr val="8E7CC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12" name="Google Shape;212;p17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Train and Evaluate</a:t>
              </a:r>
              <a:endParaRPr sz="1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Added techniques aimed at improving performance.</a:t>
              </a:r>
              <a:b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Evaluate all agents, against each other, assessing impact of techniques on the common success metrics.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17"/>
            <p:cNvSpPr txBox="1"/>
            <p:nvPr/>
          </p:nvSpPr>
          <p:spPr>
            <a:xfrm>
              <a:off x="5338800" y="2110450"/>
              <a:ext cx="5943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9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sz="9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5" name="Google Shape;215;p17"/>
          <p:cNvSpPr/>
          <p:nvPr/>
        </p:nvSpPr>
        <p:spPr>
          <a:xfrm>
            <a:off x="5569340" y="2853001"/>
            <a:ext cx="735300" cy="45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 txBox="1">
            <a:spLocks noGrp="1"/>
          </p:cNvSpPr>
          <p:nvPr>
            <p:ph type="body" idx="1"/>
          </p:nvPr>
        </p:nvSpPr>
        <p:spPr>
          <a:xfrm>
            <a:off x="1089175" y="1597488"/>
            <a:ext cx="81495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0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PCG (Procedurally Generated Content) System of producing varied ‘levels’ for training.</a:t>
            </a:r>
            <a:endParaRPr sz="1110"/>
          </a:p>
        </p:txBody>
      </p:sp>
      <p:sp>
        <p:nvSpPr>
          <p:cNvPr id="217" name="Google Shape;217;p17"/>
          <p:cNvSpPr txBox="1">
            <a:spLocks noGrp="1"/>
          </p:cNvSpPr>
          <p:nvPr>
            <p:ph type="body" idx="1"/>
          </p:nvPr>
        </p:nvSpPr>
        <p:spPr>
          <a:xfrm>
            <a:off x="1089175" y="1878700"/>
            <a:ext cx="81495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08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n" sz="1110"/>
              <a:t>Evaluation of performance after generalisation techniques. (% of levels solved, time taken to solve, final score of levels).</a:t>
            </a:r>
            <a:endParaRPr sz="111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body" idx="1"/>
          </p:nvPr>
        </p:nvSpPr>
        <p:spPr>
          <a:xfrm>
            <a:off x="1134725" y="1079650"/>
            <a:ext cx="7789200" cy="3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Hierarchical Reinforcement Learning for Playing a  Dynamic Dungeon Crawler Game </a:t>
            </a:r>
            <a:br>
              <a:rPr lang="en" sz="1400" b="1"/>
            </a:br>
            <a:r>
              <a:rPr lang="en" sz="1400" b="1"/>
              <a:t>(R. Niel and M. A. Wiering, 2018) [7]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/>
          </a:p>
          <a:p>
            <a:pPr marL="457200" lvl="0" indent="-3129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9"/>
              <a:buChar char="●"/>
            </a:pPr>
            <a:r>
              <a:rPr lang="en" sz="1329"/>
              <a:t>Development of a novel dynamic Hierarchical Reinforcement Learning algorithm.</a:t>
            </a:r>
            <a:endParaRPr sz="1329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29"/>
          </a:p>
          <a:p>
            <a:pPr marL="457200" lvl="0" indent="-3129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9"/>
              <a:buChar char="●"/>
            </a:pPr>
            <a:r>
              <a:rPr lang="en" sz="1329"/>
              <a:t>Showed increased effectiveness compared to a popular HRL of similar structure.</a:t>
            </a:r>
            <a:endParaRPr sz="1329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29"/>
          </a:p>
          <a:p>
            <a:pPr marL="457200" lvl="0" indent="-3129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9"/>
              <a:buChar char="●"/>
            </a:pPr>
            <a:r>
              <a:rPr lang="en" sz="1329"/>
              <a:t>Future work would involve investigating effect of varied levels of training.</a:t>
            </a:r>
            <a:endParaRPr sz="1329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29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">
              <a:solidFill>
                <a:schemeClr val="dk2"/>
              </a:solidFill>
            </a:endParaRPr>
          </a:p>
          <a:p>
            <a:pPr marL="45720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ptos"/>
              <a:buChar char="-"/>
            </a:pPr>
            <a:r>
              <a:rPr lang="en" sz="600" b="1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</a:rPr>
              <a:t>[7]</a:t>
            </a:r>
            <a:r>
              <a:rPr lang="en" sz="600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</a:rPr>
              <a:t>	R. Niel and M. A. Wiering, ‘Hierarchical Reinforcement Learning for Playing a Dynamic Dungeon Crawler Game’, in </a:t>
            </a:r>
            <a:r>
              <a:rPr lang="en" sz="600" i="1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</a:rPr>
              <a:t>2018 IEEE Symposium Series on Computational Intelligence (SSCI)</a:t>
            </a:r>
            <a:r>
              <a:rPr lang="en" sz="600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</a:rPr>
              <a:t>, Bangalore, India: IEEE, Nov. 2018, pp. 1159–1166. doi: </a:t>
            </a:r>
            <a:r>
              <a:rPr lang="en" sz="600" u="sng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10.1109/SSCI.2018.8628914</a:t>
            </a:r>
            <a:r>
              <a:rPr lang="en" sz="600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sz="600">
              <a:solidFill>
                <a:schemeClr val="dk2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29" name="Google Shape;229;p19"/>
          <p:cNvSpPr txBox="1">
            <a:spLocks noGrp="1"/>
          </p:cNvSpPr>
          <p:nvPr>
            <p:ph type="body" idx="1"/>
          </p:nvPr>
        </p:nvSpPr>
        <p:spPr>
          <a:xfrm>
            <a:off x="1134725" y="1079650"/>
            <a:ext cx="7789200" cy="3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Quantifying Generalization in Reinforcement Learning </a:t>
            </a:r>
            <a:br>
              <a:rPr lang="en" sz="1400" b="1"/>
            </a:br>
            <a:r>
              <a:rPr lang="en" sz="1400" b="1"/>
              <a:t>(Cobbe et al, 2019)</a:t>
            </a:r>
            <a:endParaRPr sz="1229"/>
          </a:p>
          <a:p>
            <a:pPr marL="457200" lvl="0" indent="-3129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9"/>
              <a:buChar char="●"/>
            </a:pPr>
            <a:r>
              <a:rPr lang="en" sz="1329"/>
              <a:t>Noted that commonly benchmarks in RL used the same environment for training and testing. Little insight into generalisation capability.</a:t>
            </a:r>
            <a:endParaRPr sz="1329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29"/>
          </a:p>
          <a:p>
            <a:pPr marL="457200" lvl="0" indent="-3129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9"/>
              <a:buChar char="●"/>
            </a:pPr>
            <a:r>
              <a:rPr lang="en" sz="1329"/>
              <a:t>Addressed this using procedurally generated environments (PCG). Distinct Test/Train sets.</a:t>
            </a:r>
            <a:endParaRPr sz="1329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29"/>
          </a:p>
          <a:p>
            <a:pPr marL="457200" lvl="0" indent="-3129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9"/>
              <a:buChar char="●"/>
            </a:pPr>
            <a:r>
              <a:rPr lang="en" sz="1329"/>
              <a:t>New environment called CoinRun, designed as a benchmark.</a:t>
            </a:r>
            <a:endParaRPr sz="1329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29"/>
          </a:p>
          <a:p>
            <a:pPr marL="457200" lvl="0" indent="-31299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29"/>
              <a:buChar char="●"/>
            </a:pPr>
            <a:r>
              <a:rPr lang="en" sz="1329"/>
              <a:t>Investigated varying levels of PCG in training, as well as other techniques inspired by other realms of machine learning. </a:t>
            </a:r>
            <a:br>
              <a:rPr lang="en" sz="1329"/>
            </a:br>
            <a:endParaRPr sz="600"/>
          </a:p>
          <a:p>
            <a:pPr marL="45720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ptos"/>
              <a:buChar char="-"/>
            </a:pPr>
            <a:r>
              <a:rPr lang="en" sz="600" b="1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</a:rPr>
              <a:t>[8]</a:t>
            </a:r>
            <a:r>
              <a:rPr lang="en" sz="600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</a:rPr>
              <a:t>	K. Cobbe, O. Klimov, C. Hesse, T. Kim, and J. Schulman, ‘Quantifying Generalization in Reinforcement Learning’, Jul. 14, 2019, </a:t>
            </a:r>
            <a:r>
              <a:rPr lang="en" sz="600" i="1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</a:rPr>
              <a:t>arXiv</a:t>
            </a:r>
            <a:r>
              <a:rPr lang="en" sz="600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</a:rPr>
              <a:t>: arXiv:1812.02341. Accessed: Nov. 10, 2024. [Online]. Available: </a:t>
            </a:r>
            <a:r>
              <a:rPr lang="en" sz="600" u="sng">
                <a:solidFill>
                  <a:schemeClr val="dk2"/>
                </a:solidFill>
                <a:latin typeface="Aptos"/>
                <a:ea typeface="Aptos"/>
                <a:cs typeface="Aptos"/>
                <a:sym typeface="Apto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http://arxiv.org/abs/1812.02341</a:t>
            </a:r>
            <a:endParaRPr sz="600">
              <a:solidFill>
                <a:schemeClr val="dk2"/>
              </a:solidFill>
              <a:latin typeface="Aptos"/>
              <a:ea typeface="Aptos"/>
              <a:cs typeface="Aptos"/>
              <a:sym typeface="Apto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body" idx="1"/>
          </p:nvPr>
        </p:nvSpPr>
        <p:spPr>
          <a:xfrm>
            <a:off x="1297500" y="1255475"/>
            <a:ext cx="7505100" cy="4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Aim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latin typeface="Aptos"/>
                <a:ea typeface="Aptos"/>
                <a:cs typeface="Aptos"/>
                <a:sym typeface="Aptos"/>
              </a:rPr>
              <a:t>Enhancing Generalisation in a dynamic Hierarchical Reinforcement Learning Agent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Training Enhancements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CNN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(P)PCG &amp; Simplified Curriculum Learning [5]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Regularisation &amp; Stochasticity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Training: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dHRL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PCG: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Modified Kruskal’s Algorithm [1][9]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Scope and Limitations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Singular algorithm.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Same task.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Computational complexity.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Char char="-"/>
            </a:pPr>
            <a:r>
              <a:rPr lang="en" sz="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[8]</a:t>
            </a:r>
            <a:r>
              <a:rPr lang="en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K. Cobbe, O. Klimov, C. Hesse, T. Kim, and J. Schulman, ‘Quantifying Generalization in Reinforcement Learning’, Jul. 14, 2019, </a:t>
            </a:r>
            <a:r>
              <a:rPr lang="en" sz="6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arXiv</a:t>
            </a:r>
            <a:r>
              <a:rPr lang="en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arXiv:1812.02341. Accessed: Nov. 10, 2024. [Online]. Available: </a:t>
            </a:r>
            <a:r>
              <a:rPr lang="en" sz="6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http://arxiv.org/abs/1812.02341</a:t>
            </a:r>
            <a:endParaRPr sz="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2667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Arial"/>
              <a:buChar char="-"/>
            </a:pPr>
            <a:r>
              <a:rPr lang="en" sz="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en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A. A. J. P.-H. O. U. M. J. UCL, M. A. M. D. U. B. M. S. UCL, M. A. J. F. O. U. E. G. UCL, M. A. T. R. UCL, M. A. *Equal contribution P. March 3, and 2022 ARXIV Full paper, ‘Evolving Curricula’. Accessed: Nov. 08, 2024. [Online]. Available:</a:t>
            </a:r>
            <a:r>
              <a:rPr lang="en" sz="6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6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https://accelagent.github.io</a:t>
            </a:r>
            <a:endParaRPr sz="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66700" algn="l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2"/>
              </a:buClr>
              <a:buSzPts val="600"/>
              <a:buFont typeface="Arial"/>
              <a:buChar char="-"/>
            </a:pPr>
            <a:r>
              <a:rPr lang="en" sz="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[9]</a:t>
            </a:r>
            <a:r>
              <a:rPr lang="en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M. Ihsan, D. Suhaimi, M. Ramli, S. M. Yuni, and I. Maulidi, ‘Non-perfect maze generation using Kruskal algorithm’, </a:t>
            </a:r>
            <a:r>
              <a:rPr lang="en" sz="6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J. Nat.</a:t>
            </a:r>
            <a:r>
              <a:rPr lang="en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vol. 21, no. 1, Feb. 2021, doi: </a:t>
            </a:r>
            <a:r>
              <a:rPr lang="en" sz="6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10.24815/jn.v21i1.18840</a:t>
            </a:r>
            <a:r>
              <a:rPr lang="en" sz="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1273075" y="4175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 sz="1388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>
            <a:spLocks noGrp="1"/>
          </p:cNvSpPr>
          <p:nvPr>
            <p:ph type="body" idx="1"/>
          </p:nvPr>
        </p:nvSpPr>
        <p:spPr>
          <a:xfrm>
            <a:off x="1297500" y="1269700"/>
            <a:ext cx="7505100" cy="37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Experiment Setup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 in a grid-based dungeon-crawler game with discrete actions and states.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Evaluate baseline agent.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Evaluate agents with increasing PCG experience.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Evaluate agents with added training enhancements.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Evaluation Metrics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Average time steps taken per level.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Percentage of levels solved.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Final score.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Validation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Seeded level generation.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Checks for similar levels.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Comparative Analysis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Compare agents trained with generalisation techniques against a baseline trained without them.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Assess the effectiveness of methods in enabling agents to generalise to new and varied environments.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1" name="Google Shape;241;p21"/>
          <p:cNvSpPr txBox="1">
            <a:spLocks noGrp="1"/>
          </p:cNvSpPr>
          <p:nvPr>
            <p:ph type="title"/>
          </p:nvPr>
        </p:nvSpPr>
        <p:spPr>
          <a:xfrm>
            <a:off x="1273075" y="4175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 sz="1388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2067</Words>
  <Application>Microsoft Office PowerPoint</Application>
  <PresentationFormat>On-screen Show (16:9)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Montserrat</vt:lpstr>
      <vt:lpstr>Roboto</vt:lpstr>
      <vt:lpstr>Arial</vt:lpstr>
      <vt:lpstr>Aptos</vt:lpstr>
      <vt:lpstr>Lato</vt:lpstr>
      <vt:lpstr>Focus</vt:lpstr>
      <vt:lpstr>Enhancing Generalisation in a dynamic Hierarchical Reinforcement Learning Agent</vt:lpstr>
      <vt:lpstr>Motivations Question?</vt:lpstr>
      <vt:lpstr>Motivations  </vt:lpstr>
      <vt:lpstr>Motivations </vt:lpstr>
      <vt:lpstr>Aim and Objectives Enhancing Generalisation in a dynamic Hierarchical Reinforcement Learning Agent</vt:lpstr>
      <vt:lpstr>Background</vt:lpstr>
      <vt:lpstr>Background</vt:lpstr>
      <vt:lpstr>Methodology</vt:lpstr>
      <vt:lpstr>Methodology</vt:lpstr>
      <vt:lpstr>PowerPoint Presentation</vt:lpstr>
      <vt:lpstr>Resources</vt:lpstr>
      <vt:lpstr>End Goal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anon</dc:creator>
  <cp:lastModifiedBy>Alastair Ros-Davison</cp:lastModifiedBy>
  <cp:revision>1</cp:revision>
  <dcterms:modified xsi:type="dcterms:W3CDTF">2024-11-18T11:27:18Z</dcterms:modified>
</cp:coreProperties>
</file>