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9" r:id="rId4"/>
  </p:sldMasterIdLst>
  <p:notesMasterIdLst>
    <p:notesMasterId r:id="rId46"/>
  </p:notesMasterIdLst>
  <p:sldIdLst>
    <p:sldId id="277" r:id="rId5"/>
    <p:sldId id="276" r:id="rId6"/>
    <p:sldId id="278" r:id="rId7"/>
    <p:sldId id="304" r:id="rId8"/>
    <p:sldId id="280" r:id="rId9"/>
    <p:sldId id="281" r:id="rId10"/>
    <p:sldId id="282" r:id="rId11"/>
    <p:sldId id="284" r:id="rId12"/>
    <p:sldId id="285" r:id="rId13"/>
    <p:sldId id="286" r:id="rId14"/>
    <p:sldId id="256" r:id="rId15"/>
    <p:sldId id="300" r:id="rId16"/>
    <p:sldId id="301" r:id="rId17"/>
    <p:sldId id="257" r:id="rId18"/>
    <p:sldId id="258" r:id="rId19"/>
    <p:sldId id="259" r:id="rId20"/>
    <p:sldId id="260" r:id="rId21"/>
    <p:sldId id="261" r:id="rId22"/>
    <p:sldId id="265" r:id="rId23"/>
    <p:sldId id="287" r:id="rId24"/>
    <p:sldId id="288" r:id="rId25"/>
    <p:sldId id="263" r:id="rId26"/>
    <p:sldId id="262" r:id="rId27"/>
    <p:sldId id="302" r:id="rId28"/>
    <p:sldId id="264" r:id="rId29"/>
    <p:sldId id="266" r:id="rId30"/>
    <p:sldId id="267" r:id="rId31"/>
    <p:sldId id="268" r:id="rId32"/>
    <p:sldId id="269" r:id="rId33"/>
    <p:sldId id="289" r:id="rId34"/>
    <p:sldId id="299" r:id="rId35"/>
    <p:sldId id="290" r:id="rId36"/>
    <p:sldId id="291" r:id="rId37"/>
    <p:sldId id="273" r:id="rId38"/>
    <p:sldId id="275" r:id="rId39"/>
    <p:sldId id="292" r:id="rId40"/>
    <p:sldId id="293" r:id="rId41"/>
    <p:sldId id="294" r:id="rId42"/>
    <p:sldId id="295" r:id="rId43"/>
    <p:sldId id="297" r:id="rId44"/>
    <p:sldId id="298" r:id="rId4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ÑO SANCHEZ, SAUL ALONSO" userId="856f658a-7b19-4c87-9d4e-1bc62e71539e" providerId="ADAL" clId="{B3F40587-29EF-4FCD-9AF6-825C8C03E57D}"/>
    <pc:docChg chg="modSld">
      <pc:chgData name="NUÑO SANCHEZ, SAUL ALONSO" userId="856f658a-7b19-4c87-9d4e-1bc62e71539e" providerId="ADAL" clId="{B3F40587-29EF-4FCD-9AF6-825C8C03E57D}" dt="2022-06-07T22:18:05.841" v="36" actId="20577"/>
      <pc:docMkLst>
        <pc:docMk/>
      </pc:docMkLst>
      <pc:sldChg chg="modSp">
        <pc:chgData name="NUÑO SANCHEZ, SAUL ALONSO" userId="856f658a-7b19-4c87-9d4e-1bc62e71539e" providerId="ADAL" clId="{B3F40587-29EF-4FCD-9AF6-825C8C03E57D}" dt="2022-06-07T22:18:05.841" v="36" actId="20577"/>
        <pc:sldMkLst>
          <pc:docMk/>
          <pc:sldMk cId="0" sldId="268"/>
        </pc:sldMkLst>
        <pc:spChg chg="mod">
          <ac:chgData name="NUÑO SANCHEZ, SAUL ALONSO" userId="856f658a-7b19-4c87-9d4e-1bc62e71539e" providerId="ADAL" clId="{B3F40587-29EF-4FCD-9AF6-825C8C03E57D}" dt="2022-06-07T22:18:05.841" v="36" actId="20577"/>
          <ac:spMkLst>
            <pc:docMk/>
            <pc:sldMk cId="0" sldId="268"/>
            <ac:spMk id="5" creationId="{00000000-0000-0000-0000-000000000000}"/>
          </ac:spMkLst>
        </pc:spChg>
      </pc:sldChg>
    </pc:docChg>
  </pc:docChgLst>
  <pc:docChgLst>
    <pc:chgData name="NUÑO SANCHEZ, SAUL ALONSO" userId="856f658a-7b19-4c87-9d4e-1bc62e71539e" providerId="ADAL" clId="{B9DDA99B-399D-47ED-B76A-F46ECCFCEEC7}"/>
    <pc:docChg chg="undo custSel addSld delSld modSld">
      <pc:chgData name="NUÑO SANCHEZ, SAUL ALONSO" userId="856f658a-7b19-4c87-9d4e-1bc62e71539e" providerId="ADAL" clId="{B9DDA99B-399D-47ED-B76A-F46ECCFCEEC7}" dt="2022-06-07T15:50:36.280" v="173" actId="20577"/>
      <pc:docMkLst>
        <pc:docMk/>
      </pc:docMkLst>
      <pc:sldChg chg="modSp add">
        <pc:chgData name="NUÑO SANCHEZ, SAUL ALONSO" userId="856f658a-7b19-4c87-9d4e-1bc62e71539e" providerId="ADAL" clId="{B9DDA99B-399D-47ED-B76A-F46ECCFCEEC7}" dt="2022-06-07T15:37:30.630" v="14"/>
        <pc:sldMkLst>
          <pc:docMk/>
          <pc:sldMk cId="0" sldId="268"/>
        </pc:sldMkLst>
        <pc:spChg chg="mod">
          <ac:chgData name="NUÑO SANCHEZ, SAUL ALONSO" userId="856f658a-7b19-4c87-9d4e-1bc62e71539e" providerId="ADAL" clId="{B9DDA99B-399D-47ED-B76A-F46ECCFCEEC7}" dt="2022-06-07T15:36:42.384" v="9" actId="20577"/>
          <ac:spMkLst>
            <pc:docMk/>
            <pc:sldMk cId="0" sldId="268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37:17.200" v="13" actId="27636"/>
          <ac:spMkLst>
            <pc:docMk/>
            <pc:sldMk cId="0" sldId="268"/>
            <ac:spMk id="3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37:30.630" v="14"/>
          <ac:spMkLst>
            <pc:docMk/>
            <pc:sldMk cId="0" sldId="268"/>
            <ac:spMk id="6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38:58.007" v="31" actId="6549"/>
        <pc:sldMkLst>
          <pc:docMk/>
          <pc:sldMk cId="0" sldId="276"/>
        </pc:sldMkLst>
        <pc:spChg chg="mod">
          <ac:chgData name="NUÑO SANCHEZ, SAUL ALONSO" userId="856f658a-7b19-4c87-9d4e-1bc62e71539e" providerId="ADAL" clId="{B9DDA99B-399D-47ED-B76A-F46ECCFCEEC7}" dt="2022-06-07T15:38:02.530" v="29" actId="20577"/>
          <ac:spMkLst>
            <pc:docMk/>
            <pc:sldMk cId="0" sldId="276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38:58.007" v="31" actId="6549"/>
          <ac:spMkLst>
            <pc:docMk/>
            <pc:sldMk cId="0" sldId="276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37:54.616" v="21" actId="20577"/>
        <pc:sldMkLst>
          <pc:docMk/>
          <pc:sldMk cId="0" sldId="277"/>
        </pc:sldMkLst>
        <pc:spChg chg="mod">
          <ac:chgData name="NUÑO SANCHEZ, SAUL ALONSO" userId="856f658a-7b19-4c87-9d4e-1bc62e71539e" providerId="ADAL" clId="{B9DDA99B-399D-47ED-B76A-F46ECCFCEEC7}" dt="2022-06-07T15:37:47.555" v="15"/>
          <ac:spMkLst>
            <pc:docMk/>
            <pc:sldMk cId="0" sldId="277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37:54.616" v="21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40:06.671" v="43"/>
        <pc:sldMkLst>
          <pc:docMk/>
          <pc:sldMk cId="0" sldId="278"/>
        </pc:sldMkLst>
        <pc:spChg chg="mod">
          <ac:chgData name="NUÑO SANCHEZ, SAUL ALONSO" userId="856f658a-7b19-4c87-9d4e-1bc62e71539e" providerId="ADAL" clId="{B9DDA99B-399D-47ED-B76A-F46ECCFCEEC7}" dt="2022-06-07T15:39:03.960" v="39" actId="20577"/>
          <ac:spMkLst>
            <pc:docMk/>
            <pc:sldMk cId="0" sldId="278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0:06.671" v="43"/>
          <ac:spMkLst>
            <pc:docMk/>
            <pc:sldMk cId="0" sldId="278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42:57.143" v="127" actId="20577"/>
        <pc:sldMkLst>
          <pc:docMk/>
          <pc:sldMk cId="0" sldId="280"/>
        </pc:sldMkLst>
        <pc:spChg chg="mod">
          <ac:chgData name="NUÑO SANCHEZ, SAUL ALONSO" userId="856f658a-7b19-4c87-9d4e-1bc62e71539e" providerId="ADAL" clId="{B9DDA99B-399D-47ED-B76A-F46ECCFCEEC7}" dt="2022-06-07T15:42:31.160" v="123" actId="20577"/>
          <ac:spMkLst>
            <pc:docMk/>
            <pc:sldMk cId="0" sldId="280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2:57.143" v="127" actId="20577"/>
          <ac:spMkLst>
            <pc:docMk/>
            <pc:sldMk cId="0" sldId="280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45:11.793" v="136"/>
        <pc:sldMkLst>
          <pc:docMk/>
          <pc:sldMk cId="0" sldId="281"/>
        </pc:sldMkLst>
        <pc:spChg chg="mod">
          <ac:chgData name="NUÑO SANCHEZ, SAUL ALONSO" userId="856f658a-7b19-4c87-9d4e-1bc62e71539e" providerId="ADAL" clId="{B9DDA99B-399D-47ED-B76A-F46ECCFCEEC7}" dt="2022-06-07T15:43:03.681" v="130" actId="20577"/>
          <ac:spMkLst>
            <pc:docMk/>
            <pc:sldMk cId="0" sldId="281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5:11.793" v="136"/>
          <ac:spMkLst>
            <pc:docMk/>
            <pc:sldMk cId="0" sldId="281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46:36.302" v="146"/>
        <pc:sldMkLst>
          <pc:docMk/>
          <pc:sldMk cId="0" sldId="282"/>
        </pc:sldMkLst>
        <pc:spChg chg="mod">
          <ac:chgData name="NUÑO SANCHEZ, SAUL ALONSO" userId="856f658a-7b19-4c87-9d4e-1bc62e71539e" providerId="ADAL" clId="{B9DDA99B-399D-47ED-B76A-F46ECCFCEEC7}" dt="2022-06-07T15:46:22.963" v="145"/>
          <ac:spMkLst>
            <pc:docMk/>
            <pc:sldMk cId="0" sldId="282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6:36.302" v="146"/>
          <ac:spMkLst>
            <pc:docMk/>
            <pc:sldMk cId="0" sldId="282"/>
            <ac:spMk id="3" creationId="{00000000-0000-0000-0000-000000000000}"/>
          </ac:spMkLst>
        </pc:spChg>
      </pc:sldChg>
      <pc:sldChg chg="modSp del">
        <pc:chgData name="NUÑO SANCHEZ, SAUL ALONSO" userId="856f658a-7b19-4c87-9d4e-1bc62e71539e" providerId="ADAL" clId="{B9DDA99B-399D-47ED-B76A-F46ECCFCEEC7}" dt="2022-06-07T15:46:06.381" v="144" actId="2696"/>
        <pc:sldMkLst>
          <pc:docMk/>
          <pc:sldMk cId="0" sldId="283"/>
        </pc:sldMkLst>
        <pc:spChg chg="mod">
          <ac:chgData name="NUÑO SANCHEZ, SAUL ALONSO" userId="856f658a-7b19-4c87-9d4e-1bc62e71539e" providerId="ADAL" clId="{B9DDA99B-399D-47ED-B76A-F46ECCFCEEC7}" dt="2022-06-07T15:45:20.488" v="138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5:58.623" v="143"/>
          <ac:spMkLst>
            <pc:docMk/>
            <pc:sldMk cId="0" sldId="283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47:29.416" v="150" actId="27636"/>
        <pc:sldMkLst>
          <pc:docMk/>
          <pc:sldMk cId="0" sldId="284"/>
        </pc:sldMkLst>
        <pc:spChg chg="mod">
          <ac:chgData name="NUÑO SANCHEZ, SAUL ALONSO" userId="856f658a-7b19-4c87-9d4e-1bc62e71539e" providerId="ADAL" clId="{B9DDA99B-399D-47ED-B76A-F46ECCFCEEC7}" dt="2022-06-07T15:46:47.195" v="147"/>
          <ac:spMkLst>
            <pc:docMk/>
            <pc:sldMk cId="0" sldId="284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7:29.416" v="150" actId="27636"/>
          <ac:spMkLst>
            <pc:docMk/>
            <pc:sldMk cId="0" sldId="284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50:03.446" v="157" actId="6549"/>
        <pc:sldMkLst>
          <pc:docMk/>
          <pc:sldMk cId="0" sldId="285"/>
        </pc:sldMkLst>
        <pc:spChg chg="mod">
          <ac:chgData name="NUÑO SANCHEZ, SAUL ALONSO" userId="856f658a-7b19-4c87-9d4e-1bc62e71539e" providerId="ADAL" clId="{B9DDA99B-399D-47ED-B76A-F46ECCFCEEC7}" dt="2022-06-07T15:50:03.446" v="157" actId="6549"/>
          <ac:spMkLst>
            <pc:docMk/>
            <pc:sldMk cId="0" sldId="285"/>
            <ac:spMk id="3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9:36.032" v="151"/>
          <ac:spMkLst>
            <pc:docMk/>
            <pc:sldMk cId="0" sldId="285"/>
            <ac:spMk id="4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50:36.280" v="173" actId="20577"/>
        <pc:sldMkLst>
          <pc:docMk/>
          <pc:sldMk cId="0" sldId="286"/>
        </pc:sldMkLst>
        <pc:spChg chg="mod">
          <ac:chgData name="NUÑO SANCHEZ, SAUL ALONSO" userId="856f658a-7b19-4c87-9d4e-1bc62e71539e" providerId="ADAL" clId="{B9DDA99B-399D-47ED-B76A-F46ECCFCEEC7}" dt="2022-06-07T15:50:16.192" v="159" actId="27636"/>
          <ac:spMkLst>
            <pc:docMk/>
            <pc:sldMk cId="0" sldId="286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50:36.280" v="173" actId="20577"/>
          <ac:spMkLst>
            <pc:docMk/>
            <pc:sldMk cId="0" sldId="286"/>
            <ac:spMk id="3" creationId="{00000000-0000-0000-0000-000000000000}"/>
          </ac:spMkLst>
        </pc:spChg>
      </pc:sldChg>
      <pc:sldChg chg="modSp">
        <pc:chgData name="NUÑO SANCHEZ, SAUL ALONSO" userId="856f658a-7b19-4c87-9d4e-1bc62e71539e" providerId="ADAL" clId="{B9DDA99B-399D-47ED-B76A-F46ECCFCEEC7}" dt="2022-06-07T15:42:17.732" v="107"/>
        <pc:sldMkLst>
          <pc:docMk/>
          <pc:sldMk cId="3336077467" sldId="304"/>
        </pc:sldMkLst>
        <pc:spChg chg="mod">
          <ac:chgData name="NUÑO SANCHEZ, SAUL ALONSO" userId="856f658a-7b19-4c87-9d4e-1bc62e71539e" providerId="ADAL" clId="{B9DDA99B-399D-47ED-B76A-F46ECCFCEEC7}" dt="2022-06-07T15:40:16.080" v="53" actId="20577"/>
          <ac:spMkLst>
            <pc:docMk/>
            <pc:sldMk cId="3336077467" sldId="304"/>
            <ac:spMk id="2" creationId="{00000000-0000-0000-0000-000000000000}"/>
          </ac:spMkLst>
        </pc:spChg>
        <pc:spChg chg="mod">
          <ac:chgData name="NUÑO SANCHEZ, SAUL ALONSO" userId="856f658a-7b19-4c87-9d4e-1bc62e71539e" providerId="ADAL" clId="{B9DDA99B-399D-47ED-B76A-F46ECCFCEEC7}" dt="2022-06-07T15:42:17.732" v="107"/>
          <ac:spMkLst>
            <pc:docMk/>
            <pc:sldMk cId="3336077467" sldId="30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2F0A7-8610-4A04-8266-BA567B19FC3C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C749B-790C-43F7-B1F6-9F3CF2CB9CA8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C749B-790C-43F7-B1F6-9F3CF2CB9CA8}" type="slidenum">
              <a:rPr lang="es-MX" smtClean="0"/>
              <a:pPr/>
              <a:t>26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697D952-3674-42C0-8C22-D5C7B6420712}" type="datetimeFigureOut">
              <a:rPr lang="es-MX" smtClean="0"/>
              <a:pPr/>
              <a:t>07/06/2022</a:t>
            </a:fld>
            <a:endParaRPr lang="es-MX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36830C-3BFE-4738-B7EE-1F7605302283}" type="slidenum">
              <a:rPr lang="es-MX" smtClean="0"/>
              <a:pPr/>
              <a:t>‹Nº›</a:t>
            </a:fld>
            <a:endParaRPr lang="es-MX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watch?v=WFR3lOm_xh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Artificial </a:t>
            </a:r>
            <a:r>
              <a:rPr lang="es-MX" dirty="0" err="1"/>
              <a:t>Intelligence</a:t>
            </a:r>
            <a:endParaRPr lang="es-MX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/>
              <a:t>By</a:t>
            </a:r>
            <a:r>
              <a:rPr lang="es-MX" dirty="0"/>
              <a:t>: Saúl Alonso Nuño Sánchez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Examples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heuristic</a:t>
            </a:r>
            <a:r>
              <a:rPr lang="es-MX" dirty="0"/>
              <a:t> </a:t>
            </a:r>
            <a:r>
              <a:rPr lang="es-MX" dirty="0" err="1"/>
              <a:t>methods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Algorithms (GA)</a:t>
            </a:r>
          </a:p>
          <a:p>
            <a:r>
              <a:rPr lang="en-US" dirty="0"/>
              <a:t>Particle Swarm Optimization (PSO)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</a:t>
            </a:r>
            <a:r>
              <a:rPr lang="es-MX" dirty="0"/>
              <a:t> </a:t>
            </a:r>
            <a:r>
              <a:rPr lang="en-US" dirty="0"/>
              <a:t>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  <a:r>
              <a:rPr lang="es-MX" dirty="0"/>
              <a:t>: Abraham Oceguera Gómez </a:t>
            </a:r>
          </a:p>
          <a:p>
            <a:r>
              <a:rPr lang="es-MX" dirty="0"/>
              <a:t>Saúl Alonso Nuño Sánchez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BAA6-BC21-46A3-BF02-C02550B5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831B9-A12B-4958-909E-3FAF9153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optimization problems using 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64456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BBAA6-BC21-46A3-BF02-C02550B5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831B9-A12B-4958-909E-3FAF9153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600" b="1" dirty="0"/>
              <a:t>Algorithm</a:t>
            </a:r>
            <a:r>
              <a:rPr lang="en-US" sz="1600" dirty="0"/>
              <a:t>: series of mathematical steps, especially in a computer program, which will give you the answer to a particular kind of problem.</a:t>
            </a:r>
          </a:p>
          <a:p>
            <a:pPr algn="just"/>
            <a:r>
              <a:rPr lang="en-US" sz="1600" b="1" dirty="0"/>
              <a:t>Heuristic</a:t>
            </a:r>
            <a:r>
              <a:rPr lang="en-US" sz="1600" dirty="0"/>
              <a:t>: in the context of computer programs, this term refers to rules based on previous experience in order to solve a problem, rather than using a mathematical procedure.</a:t>
            </a:r>
          </a:p>
          <a:p>
            <a:pPr algn="just"/>
            <a:r>
              <a:rPr lang="en-US" sz="1600" b="1" dirty="0"/>
              <a:t>Genotype</a:t>
            </a:r>
            <a:r>
              <a:rPr lang="en-US" sz="1600" dirty="0"/>
              <a:t>: it refers to the genetic constitution (codification) of an individual or organism.</a:t>
            </a:r>
          </a:p>
          <a:p>
            <a:pPr algn="just"/>
            <a:r>
              <a:rPr lang="en-US" sz="1600" b="1" dirty="0"/>
              <a:t>Phenotype</a:t>
            </a:r>
            <a:r>
              <a:rPr lang="en-US" sz="1600" dirty="0"/>
              <a:t>: in the context of programming, it refers to decodification</a:t>
            </a:r>
          </a:p>
          <a:p>
            <a:pPr marL="0" indent="0" algn="just">
              <a:buNone/>
            </a:pPr>
            <a:endParaRPr lang="en-US" sz="1600" dirty="0"/>
          </a:p>
        </p:txBody>
      </p:sp>
      <p:pic>
        <p:nvPicPr>
          <p:cNvPr id="5" name="Imagen 4" descr="Diagram&#10;&#10;Descripción generada automáticamente">
            <a:extLst>
              <a:ext uri="{FF2B5EF4-FFF2-40B4-BE49-F238E27FC236}">
                <a16:creationId xmlns:a16="http://schemas.microsoft.com/office/drawing/2014/main" id="{6D7FF9C7-2BEB-4DF9-AB00-EE8E77A031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4211" r="5205" b="9003"/>
          <a:stretch/>
        </p:blipFill>
        <p:spPr>
          <a:xfrm>
            <a:off x="2195736" y="4130040"/>
            <a:ext cx="4925337" cy="26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33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7829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+mj-lt"/>
              </a:rPr>
              <a:t>Creator: </a:t>
            </a:r>
            <a:r>
              <a:rPr lang="en-US" dirty="0">
                <a:latin typeface="+mj-lt"/>
              </a:rPr>
              <a:t>John Holland (</a:t>
            </a:r>
            <a:r>
              <a:rPr lang="en-US" i="1" dirty="0">
                <a:latin typeface="+mj-lt"/>
              </a:rPr>
              <a:t>Adaptation in Natural  and Systems, 1975</a:t>
            </a:r>
            <a:r>
              <a:rPr lang="en-US" dirty="0">
                <a:latin typeface="+mj-lt"/>
              </a:rPr>
              <a:t>).</a:t>
            </a:r>
          </a:p>
          <a:p>
            <a:pPr lvl="1" algn="just"/>
            <a:r>
              <a:rPr lang="en-US" dirty="0">
                <a:latin typeface="+mj-lt"/>
              </a:rPr>
              <a:t>Imitate adaptative process of natural systems. </a:t>
            </a:r>
          </a:p>
          <a:p>
            <a:pPr lvl="1" algn="just"/>
            <a:r>
              <a:rPr lang="en-US" dirty="0">
                <a:latin typeface="+mj-lt"/>
              </a:rPr>
              <a:t>Design artificial systems (programs) that allow to retain mechanisms of natural systems. </a:t>
            </a:r>
          </a:p>
          <a:p>
            <a:pPr lvl="1" algn="just"/>
            <a:r>
              <a:rPr lang="en-US" dirty="0">
                <a:latin typeface="+mj-lt"/>
              </a:rPr>
              <a:t>Are inspired in biologic evolution and natural selection.</a:t>
            </a:r>
          </a:p>
          <a:p>
            <a:pPr algn="just"/>
            <a:r>
              <a:rPr lang="en-US" dirty="0">
                <a:latin typeface="+mj-lt"/>
              </a:rPr>
              <a:t>Important people: K. DeJong y D. Goldberg (1989), Davis (1991), </a:t>
            </a:r>
            <a:r>
              <a:rPr lang="en-US" dirty="0" err="1">
                <a:latin typeface="+mj-lt"/>
              </a:rPr>
              <a:t>Michalewicz</a:t>
            </a:r>
            <a:r>
              <a:rPr lang="en-US" dirty="0">
                <a:latin typeface="+mj-lt"/>
              </a:rPr>
              <a:t> (1992), Reeves (1993)</a:t>
            </a:r>
          </a:p>
          <a:p>
            <a:pPr algn="just"/>
            <a:endParaRPr lang="es-MX" dirty="0">
              <a:latin typeface="+mj-lt"/>
            </a:endParaRPr>
          </a:p>
          <a:p>
            <a:pPr algn="just"/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14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+mj-lt"/>
              </a:rPr>
              <a:t>Characteristics of Genetic Algorithms (GA):</a:t>
            </a:r>
          </a:p>
          <a:p>
            <a:pPr algn="just"/>
            <a:r>
              <a:rPr lang="en-US" dirty="0">
                <a:latin typeface="+mj-lt"/>
              </a:rPr>
              <a:t>Are probabilistic (The output of the algorithm could be different each is applied to the same data).</a:t>
            </a:r>
          </a:p>
          <a:p>
            <a:pPr algn="just"/>
            <a:r>
              <a:rPr lang="en-US" dirty="0">
                <a:latin typeface="+mj-lt"/>
              </a:rPr>
              <a:t>Are Heuristics (Could achieve good solutions).</a:t>
            </a:r>
          </a:p>
          <a:p>
            <a:pPr algn="just"/>
            <a:r>
              <a:rPr lang="en-US" dirty="0">
                <a:latin typeface="+mj-lt"/>
              </a:rPr>
              <a:t>Are based on natural selection and genetic (</a:t>
            </a:r>
            <a:r>
              <a:rPr lang="en-US" dirty="0" err="1">
                <a:latin typeface="+mj-lt"/>
              </a:rPr>
              <a:t>Darwing</a:t>
            </a:r>
            <a:r>
              <a:rPr lang="en-US" dirty="0">
                <a:latin typeface="+mj-lt"/>
              </a:rPr>
              <a:t> 1859).</a:t>
            </a:r>
          </a:p>
          <a:p>
            <a:pPr algn="just"/>
            <a:r>
              <a:rPr lang="en-US" dirty="0">
                <a:latin typeface="+mj-lt"/>
              </a:rPr>
              <a:t>Widely used  in </a:t>
            </a:r>
            <a:r>
              <a:rPr lang="en-US" b="1" dirty="0">
                <a:latin typeface="+mj-lt"/>
              </a:rPr>
              <a:t>discrete Optimization.</a:t>
            </a:r>
            <a:endParaRPr lang="en-US" dirty="0">
              <a:latin typeface="+mj-lt"/>
            </a:endParaRPr>
          </a:p>
          <a:p>
            <a:pPr algn="just"/>
            <a:r>
              <a:rPr lang="en-US" dirty="0">
                <a:latin typeface="+mj-lt"/>
              </a:rPr>
              <a:t>GA are not too fast. </a:t>
            </a:r>
          </a:p>
          <a:p>
            <a:pPr algn="just"/>
            <a:r>
              <a:rPr lang="en-US" dirty="0">
                <a:latin typeface="+mj-lt"/>
              </a:rPr>
              <a:t>GA allow to do parallel search.</a:t>
            </a:r>
          </a:p>
          <a:p>
            <a:endParaRPr lang="es-MX" dirty="0"/>
          </a:p>
          <a:p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15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6256" y="4293096"/>
            <a:ext cx="1583746" cy="234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j-lt"/>
              </a:rPr>
              <a:t>Are robust.</a:t>
            </a:r>
          </a:p>
          <a:p>
            <a:pPr algn="just"/>
            <a:r>
              <a:rPr lang="en-US" dirty="0">
                <a:latin typeface="+mj-lt"/>
              </a:rPr>
              <a:t>GA can be applied to non continuous functions.</a:t>
            </a:r>
          </a:p>
          <a:p>
            <a:pPr algn="just"/>
            <a:r>
              <a:rPr lang="en-US" dirty="0">
                <a:latin typeface="+mj-lt"/>
              </a:rPr>
              <a:t>With GA different kind of problems can be solved: with big dimensions, lineal, no lineal, multi objective, with noise or dependent on time. </a:t>
            </a:r>
          </a:p>
          <a:p>
            <a:pPr algn="just"/>
            <a:r>
              <a:rPr lang="en-US" dirty="0">
                <a:latin typeface="+mj-lt"/>
              </a:rPr>
              <a:t>GA work well with discrete variables.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16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+mj-lt"/>
              </a:rPr>
              <a:t>A wrong definition of the objective function  leads to bad results as well as a wrong codification. </a:t>
            </a:r>
          </a:p>
          <a:p>
            <a:pPr algn="just"/>
            <a:r>
              <a:rPr lang="en-US" dirty="0">
                <a:latin typeface="+mj-lt"/>
              </a:rPr>
              <a:t>Premature convergence produced by a super individual.</a:t>
            </a:r>
          </a:p>
          <a:p>
            <a:pPr algn="just"/>
            <a:r>
              <a:rPr lang="en-US" dirty="0">
                <a:latin typeface="+mj-lt"/>
              </a:rPr>
              <a:t>A bad selection of parameters could lead to bad solutions (not as good as we expected).</a:t>
            </a:r>
          </a:p>
          <a:p>
            <a:pPr algn="just"/>
            <a:r>
              <a:rPr lang="en-US" dirty="0">
                <a:latin typeface="+mj-lt"/>
              </a:rPr>
              <a:t>AG provide slower solution than if the problem can be tackled by an analytic way.</a:t>
            </a:r>
          </a:p>
          <a:p>
            <a:pPr>
              <a:buNone/>
            </a:pPr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17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How to know when to use GA?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</a:rPr>
              <a:t>The search space (possible solutions) is limited by a finite range. </a:t>
            </a:r>
          </a:p>
          <a:p>
            <a:pPr algn="just"/>
            <a:r>
              <a:rPr lang="en-US" dirty="0">
                <a:latin typeface="+mj-lt"/>
              </a:rPr>
              <a:t>The </a:t>
            </a:r>
            <a:r>
              <a:rPr lang="en-US" b="1" dirty="0">
                <a:latin typeface="+mj-lt"/>
              </a:rPr>
              <a:t>fitness function (</a:t>
            </a:r>
            <a:r>
              <a:rPr lang="en-US" dirty="0">
                <a:latin typeface="+mj-lt"/>
              </a:rPr>
              <a:t>how good or bad is the solution</a:t>
            </a:r>
            <a:r>
              <a:rPr lang="en-US" b="1" dirty="0">
                <a:latin typeface="+mj-lt"/>
              </a:rPr>
              <a:t>) </a:t>
            </a:r>
            <a:r>
              <a:rPr lang="en-US" dirty="0">
                <a:latin typeface="+mj-lt"/>
              </a:rPr>
              <a:t>must be defined by an equation. </a:t>
            </a:r>
          </a:p>
          <a:p>
            <a:pPr algn="just"/>
            <a:r>
              <a:rPr lang="en-US" dirty="0">
                <a:latin typeface="+mj-lt"/>
              </a:rPr>
              <a:t>Solutions must be codified in a simple way in order to be implemented in a computer code. </a:t>
            </a:r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18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  <a:p>
            <a:r>
              <a:rPr lang="en-US" dirty="0"/>
              <a:t>Automatic programming</a:t>
            </a:r>
          </a:p>
          <a:p>
            <a:r>
              <a:rPr lang="en-US" dirty="0"/>
              <a:t>Machine learning</a:t>
            </a:r>
          </a:p>
          <a:p>
            <a:r>
              <a:rPr lang="en-US" dirty="0"/>
              <a:t>Economy and Finance </a:t>
            </a:r>
          </a:p>
          <a:p>
            <a:r>
              <a:rPr lang="en-US" dirty="0"/>
              <a:t>Immune systems</a:t>
            </a:r>
          </a:p>
          <a:p>
            <a:r>
              <a:rPr lang="en-US" dirty="0"/>
              <a:t>Ecology</a:t>
            </a:r>
          </a:p>
          <a:p>
            <a:r>
              <a:rPr lang="en-US" dirty="0"/>
              <a:t>Genetic of Population</a:t>
            </a:r>
          </a:p>
          <a:p>
            <a:r>
              <a:rPr lang="en-US" dirty="0"/>
              <a:t>Evolution and learning</a:t>
            </a:r>
          </a:p>
          <a:p>
            <a:r>
              <a:rPr lang="en-US" dirty="0"/>
              <a:t>Social systems</a:t>
            </a:r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19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Artificial intelligence is considered a branch of computation and relates a natural phenomenon to an artificial analogy through computer programs. Artificial intelligence can be taken as a science if it focuses on the elaboration of programs based on comparisons with human efficiency, contributing to a better understanding of human knowledge.</a:t>
            </a:r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500" b="1" smtClean="0">
                <a:latin typeface="Arial" pitchFamily="34" charset="0"/>
                <a:cs typeface="Arial" pitchFamily="34" charset="0"/>
              </a:rPr>
              <a:pPr algn="ctr"/>
              <a:t>2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dirty="0"/>
              <a:t>GA (</a:t>
            </a:r>
            <a:r>
              <a:rPr lang="en-US" sz="4000" dirty="0"/>
              <a:t>How does it works?</a:t>
            </a:r>
            <a:r>
              <a:rPr lang="es-MX" sz="3600" dirty="0"/>
              <a:t>)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492896"/>
            <a:ext cx="7163588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Generate initial population.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each member of the population (individual).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progenitors.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Crossover progenitor to generate new individuals  (Sons).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Mutate sons (Randomly).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population with the selected progenitors and their descendants.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Iterate step 2 to 6 until the stop criteria is reached.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MX" sz="3600" dirty="0"/>
              <a:t>GA (</a:t>
            </a:r>
            <a:r>
              <a:rPr lang="en-US" sz="4000" dirty="0"/>
              <a:t>Functioning</a:t>
            </a:r>
            <a:r>
              <a:rPr lang="es-MX" sz="3600" dirty="0"/>
              <a:t>)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GA </a:t>
            </a:r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dirty="0"/>
              <a:t>Adequate Codification</a:t>
            </a:r>
            <a:r>
              <a:rPr lang="en-US" sz="3200" dirty="0">
                <a:latin typeface="+mj-lt"/>
              </a:rPr>
              <a:t>.</a:t>
            </a:r>
          </a:p>
          <a:p>
            <a:pPr algn="just"/>
            <a:r>
              <a:rPr lang="en-US" sz="3200" dirty="0">
                <a:latin typeface="+mj-lt"/>
              </a:rPr>
              <a:t>Initial population.</a:t>
            </a:r>
          </a:p>
          <a:p>
            <a:pPr algn="just"/>
            <a:r>
              <a:rPr lang="en-US" sz="3200" dirty="0">
                <a:latin typeface="+mj-lt"/>
              </a:rPr>
              <a:t>Fitness function.</a:t>
            </a:r>
          </a:p>
          <a:p>
            <a:pPr algn="just"/>
            <a:r>
              <a:rPr lang="en-US" sz="3200" dirty="0">
                <a:latin typeface="+mj-lt"/>
              </a:rPr>
              <a:t>Evolutionary operators.</a:t>
            </a:r>
          </a:p>
          <a:p>
            <a:pPr algn="just"/>
            <a:r>
              <a:rPr lang="en-US" sz="3200" dirty="0">
                <a:latin typeface="+mj-lt"/>
              </a:rPr>
              <a:t>Input parameters value. </a:t>
            </a:r>
          </a:p>
          <a:p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22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08688"/>
          </a:xfrm>
        </p:spPr>
        <p:txBody>
          <a:bodyPr>
            <a:normAutofit fontScale="90000"/>
          </a:bodyPr>
          <a:lstStyle/>
          <a:p>
            <a:r>
              <a:rPr lang="es-MX" dirty="0"/>
              <a:t>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1592"/>
            <a:ext cx="8229600" cy="4047728"/>
          </a:xfrm>
          <a:solidFill>
            <a:srgbClr val="FF9900">
              <a:alpha val="62000"/>
            </a:srgbClr>
          </a:solidFill>
          <a:ln w="1905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MX" sz="2200" b="1" dirty="0">
                <a:latin typeface="+mj-lt"/>
              </a:rPr>
              <a:t>1</a:t>
            </a:r>
            <a:r>
              <a:rPr lang="en-US" sz="2200" b="1" dirty="0">
                <a:latin typeface="+mj-lt"/>
              </a:rPr>
              <a:t>: </a:t>
            </a:r>
            <a:r>
              <a:rPr lang="en-US" sz="2200" dirty="0">
                <a:latin typeface="+mj-lt"/>
              </a:rPr>
              <a:t>t</a:t>
            </a:r>
            <a:r>
              <a:rPr lang="en-US" sz="2200" dirty="0">
                <a:latin typeface="+mj-lt"/>
                <a:sym typeface="Wingdings" pitchFamily="2" charset="2"/>
              </a:rPr>
              <a:t>0;  //Initial population</a:t>
            </a:r>
          </a:p>
          <a:p>
            <a:pPr>
              <a:buNone/>
            </a:pPr>
            <a:r>
              <a:rPr lang="en-US" sz="2200" b="1" dirty="0">
                <a:latin typeface="+mj-lt"/>
                <a:sym typeface="Wingdings" pitchFamily="2" charset="2"/>
              </a:rPr>
              <a:t>2: Initialize</a:t>
            </a:r>
            <a:r>
              <a:rPr lang="en-US" sz="2200" dirty="0">
                <a:latin typeface="+mj-lt"/>
                <a:sym typeface="Wingdings" pitchFamily="2" charset="2"/>
              </a:rPr>
              <a:t> P(t);</a:t>
            </a:r>
          </a:p>
          <a:p>
            <a:pPr>
              <a:buNone/>
            </a:pPr>
            <a:r>
              <a:rPr lang="en-US" sz="2200" b="1" dirty="0">
                <a:latin typeface="+mj-lt"/>
                <a:sym typeface="Wingdings" pitchFamily="2" charset="2"/>
              </a:rPr>
              <a:t>3: evaluate </a:t>
            </a:r>
            <a:r>
              <a:rPr lang="en-US" sz="2200" dirty="0">
                <a:latin typeface="+mj-lt"/>
                <a:sym typeface="Wingdings" pitchFamily="2" charset="2"/>
              </a:rPr>
              <a:t>P(t);</a:t>
            </a:r>
          </a:p>
          <a:p>
            <a:pPr>
              <a:buNone/>
            </a:pPr>
            <a:r>
              <a:rPr lang="en-US" sz="2200" b="1" dirty="0">
                <a:latin typeface="+mj-lt"/>
                <a:sym typeface="Wingdings" pitchFamily="2" charset="2"/>
              </a:rPr>
              <a:t>4: while</a:t>
            </a:r>
            <a:r>
              <a:rPr lang="en-US" sz="2200" dirty="0">
                <a:latin typeface="+mj-lt"/>
                <a:sym typeface="Wingdings" pitchFamily="2" charset="2"/>
              </a:rPr>
              <a:t> (establish ending condition) </a:t>
            </a:r>
            <a:r>
              <a:rPr lang="en-US" sz="2200" b="1" dirty="0">
                <a:latin typeface="+mj-lt"/>
                <a:sym typeface="Wingdings" pitchFamily="2" charset="2"/>
              </a:rPr>
              <a:t>do </a:t>
            </a:r>
            <a:endParaRPr lang="en-US" sz="2200" dirty="0">
              <a:latin typeface="+mj-lt"/>
              <a:sym typeface="Wingdings" pitchFamily="2" charset="2"/>
            </a:endParaRPr>
          </a:p>
          <a:p>
            <a:pPr>
              <a:buNone/>
            </a:pPr>
            <a:r>
              <a:rPr lang="en-US" sz="2200" b="1" dirty="0">
                <a:latin typeface="+mj-lt"/>
                <a:sym typeface="Wingdings" pitchFamily="2" charset="2"/>
              </a:rPr>
              <a:t>5: </a:t>
            </a:r>
            <a:r>
              <a:rPr lang="en-US" sz="2200" dirty="0">
                <a:latin typeface="+mj-lt"/>
                <a:sym typeface="Wingdings" pitchFamily="2" charset="2"/>
              </a:rPr>
              <a:t>Select parents P(t)</a:t>
            </a:r>
          </a:p>
          <a:p>
            <a:pPr>
              <a:buNone/>
            </a:pPr>
            <a:r>
              <a:rPr lang="en-US" sz="2200" b="1" dirty="0">
                <a:latin typeface="+mj-lt"/>
                <a:sym typeface="Wingdings" pitchFamily="2" charset="2"/>
              </a:rPr>
              <a:t>6: </a:t>
            </a:r>
            <a:r>
              <a:rPr lang="en-US" sz="2200" dirty="0">
                <a:latin typeface="+mj-lt"/>
                <a:sym typeface="Wingdings" pitchFamily="2" charset="2"/>
              </a:rPr>
              <a:t>Crossover parents and mutate sons </a:t>
            </a:r>
            <a:r>
              <a:rPr lang="en-US" sz="2200" dirty="0">
                <a:latin typeface="+mj-lt"/>
                <a:sym typeface="Symbol"/>
              </a:rPr>
              <a:t> C(t);</a:t>
            </a:r>
          </a:p>
          <a:p>
            <a:pPr>
              <a:buNone/>
            </a:pPr>
            <a:r>
              <a:rPr lang="en-US" sz="2200" b="1" dirty="0">
                <a:latin typeface="+mj-lt"/>
                <a:sym typeface="Symbol"/>
              </a:rPr>
              <a:t>7: </a:t>
            </a:r>
            <a:r>
              <a:rPr lang="en-US" sz="2200" dirty="0">
                <a:latin typeface="+mj-lt"/>
                <a:sym typeface="Symbol"/>
              </a:rPr>
              <a:t>Evaluate C(t);</a:t>
            </a:r>
          </a:p>
          <a:p>
            <a:pPr>
              <a:buNone/>
            </a:pPr>
            <a:r>
              <a:rPr lang="en-US" sz="2200" b="1" dirty="0">
                <a:latin typeface="+mj-lt"/>
                <a:sym typeface="Symbol"/>
              </a:rPr>
              <a:t>8: </a:t>
            </a:r>
            <a:r>
              <a:rPr lang="en-US" sz="2200" dirty="0">
                <a:latin typeface="+mj-lt"/>
                <a:sym typeface="Symbol"/>
              </a:rPr>
              <a:t>Select survivors de P(t)C(t)P(t+1); /*Generational substitution*/</a:t>
            </a:r>
          </a:p>
          <a:p>
            <a:pPr>
              <a:buNone/>
            </a:pPr>
            <a:r>
              <a:rPr lang="en-US" sz="2200" b="1" dirty="0">
                <a:latin typeface="+mj-lt"/>
                <a:sym typeface="Symbol"/>
              </a:rPr>
              <a:t>9: </a:t>
            </a:r>
            <a:r>
              <a:rPr lang="en-US" sz="2200" dirty="0">
                <a:latin typeface="+mj-lt"/>
                <a:sym typeface="Symbol"/>
              </a:rPr>
              <a:t>t</a:t>
            </a:r>
            <a:r>
              <a:rPr lang="en-US" sz="2200" dirty="0">
                <a:latin typeface="+mj-lt"/>
                <a:sym typeface="Wingdings" pitchFamily="2" charset="2"/>
              </a:rPr>
              <a:t>t+1; /* Next generation</a:t>
            </a:r>
            <a:r>
              <a:rPr lang="en-US" sz="2200" dirty="0">
                <a:latin typeface="+mj-lt"/>
                <a:sym typeface="Symbol"/>
              </a:rPr>
              <a:t>*/</a:t>
            </a:r>
            <a:endParaRPr lang="en-US" sz="2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9552" y="1556792"/>
            <a:ext cx="8147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P(t) the population at time t  and C(t) the set of new individuals, the general structure  of a GA could be:</a:t>
            </a:r>
          </a:p>
        </p:txBody>
      </p:sp>
      <p:sp>
        <p:nvSpPr>
          <p:cNvPr id="5" name="Oval 4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23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3C903053-0F70-4328-96B4-450E7684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00113"/>
            <a:ext cx="5715000" cy="505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33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764704"/>
            <a:ext cx="32385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GA </a:t>
            </a:r>
            <a:r>
              <a:rPr lang="en-US" b="1" dirty="0"/>
              <a:t>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266928" cy="43891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solutions of a GA are called </a:t>
            </a:r>
            <a:r>
              <a:rPr lang="en-US" b="1" dirty="0"/>
              <a:t>string, structure o chromosome.</a:t>
            </a:r>
          </a:p>
          <a:p>
            <a:pPr algn="just"/>
            <a:r>
              <a:rPr lang="en-US" dirty="0"/>
              <a:t>Usually this solutions are codified with </a:t>
            </a:r>
            <a:r>
              <a:rPr lang="en-US" b="1" dirty="0"/>
              <a:t>binary numbers.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3861048"/>
            <a:ext cx="32385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25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GA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6851104" cy="468052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Genotype </a:t>
            </a:r>
            <a:r>
              <a:rPr lang="en-US" sz="2400" dirty="0"/>
              <a:t>is the codification of the individuals.</a:t>
            </a:r>
          </a:p>
          <a:p>
            <a:pPr algn="just"/>
            <a:r>
              <a:rPr lang="en-US" sz="2400" b="1" dirty="0"/>
              <a:t>Phenotype: </a:t>
            </a:r>
            <a:r>
              <a:rPr lang="en-US" sz="2400" dirty="0"/>
              <a:t>Decodification of the individuals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 genotype, in the chromosome, in the generation t could be represented as:</a:t>
            </a:r>
          </a:p>
          <a:p>
            <a:pPr algn="just">
              <a:buNone/>
            </a:pPr>
            <a:r>
              <a:rPr lang="en-US" sz="2400" dirty="0"/>
              <a:t>    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       with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740" r="5052"/>
          <a:stretch>
            <a:fillRect/>
          </a:stretch>
        </p:blipFill>
        <p:spPr bwMode="auto">
          <a:xfrm>
            <a:off x="7415808" y="1988840"/>
            <a:ext cx="1728192" cy="397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26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3825" cy="200025"/>
          </a:xfrm>
          <a:prstGeom prst="rect">
            <a:avLst/>
          </a:prstGeom>
          <a:noFill/>
        </p:spPr>
      </p:pic>
      <p:grpSp>
        <p:nvGrpSpPr>
          <p:cNvPr id="15" name="Group 14"/>
          <p:cNvGrpSpPr/>
          <p:nvPr/>
        </p:nvGrpSpPr>
        <p:grpSpPr>
          <a:xfrm>
            <a:off x="1764392" y="4787813"/>
            <a:ext cx="4693890" cy="1026790"/>
            <a:chOff x="1403648" y="5301208"/>
            <a:chExt cx="4693890" cy="1026790"/>
          </a:xfrm>
        </p:grpSpPr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5" cstate="print">
              <a:lum bright="-29000" contrast="57000"/>
            </a:blip>
            <a:srcRect/>
            <a:stretch>
              <a:fillRect/>
            </a:stretch>
          </p:blipFill>
          <p:spPr bwMode="auto">
            <a:xfrm>
              <a:off x="1403648" y="5661248"/>
              <a:ext cx="3581400" cy="666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6" cstate="print">
              <a:lum bright="-35000" contrast="55000"/>
            </a:blip>
            <a:srcRect b="16001"/>
            <a:stretch>
              <a:fillRect/>
            </a:stretch>
          </p:blipFill>
          <p:spPr bwMode="auto">
            <a:xfrm>
              <a:off x="3563888" y="5301208"/>
              <a:ext cx="2533650" cy="504056"/>
            </a:xfrm>
            <a:prstGeom prst="rect">
              <a:avLst/>
            </a:prstGeom>
            <a:solidFill>
              <a:srgbClr val="FF9900"/>
            </a:solidFill>
            <a:ln w="31750">
              <a:solidFill>
                <a:srgbClr val="FF0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938368"/>
          </a:xfrm>
        </p:spPr>
        <p:txBody>
          <a:bodyPr/>
          <a:lstStyle/>
          <a:p>
            <a:r>
              <a:rPr lang="en-US" b="1" dirty="0"/>
              <a:t>GA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92556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term </a:t>
            </a:r>
            <a:r>
              <a:rPr lang="en-US" b="1" dirty="0"/>
              <a:t>individual </a:t>
            </a:r>
            <a:r>
              <a:rPr lang="en-US" dirty="0"/>
              <a:t>denotes the set of information </a:t>
            </a:r>
            <a:r>
              <a:rPr lang="en-US" sz="2500" i="1" dirty="0"/>
              <a:t>genotype-phenotype-fitness. </a:t>
            </a:r>
          </a:p>
          <a:p>
            <a:pPr algn="just"/>
            <a:r>
              <a:rPr lang="en-US" sz="2500" dirty="0"/>
              <a:t>The</a:t>
            </a:r>
            <a:r>
              <a:rPr lang="en-US" sz="2500" i="1" dirty="0"/>
              <a:t> individual </a:t>
            </a:r>
            <a:r>
              <a:rPr lang="en-US" sz="2500" dirty="0"/>
              <a:t>at time (generation) t</a:t>
            </a:r>
            <a:r>
              <a:rPr lang="en-US" dirty="0"/>
              <a:t> is represented by the tripled:</a:t>
            </a:r>
          </a:p>
          <a:p>
            <a:pPr algn="just"/>
            <a:endParaRPr lang="es-MX" dirty="0"/>
          </a:p>
          <a:p>
            <a:pPr algn="just"/>
            <a:endParaRPr lang="es-MX" sz="2500" i="1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>
            <a:lum bright="-22000" contrast="37000"/>
          </a:blip>
          <a:srcRect/>
          <a:stretch>
            <a:fillRect/>
          </a:stretch>
        </p:blipFill>
        <p:spPr bwMode="auto">
          <a:xfrm>
            <a:off x="3203848" y="3573016"/>
            <a:ext cx="22002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Oval 9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27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b="1" dirty="0" err="1"/>
              <a:t>Initial</a:t>
            </a:r>
            <a:r>
              <a:rPr lang="es-MX" b="1" dirty="0"/>
              <a:t> </a:t>
            </a:r>
            <a:r>
              <a:rPr lang="es-MX" b="1" dirty="0" err="1"/>
              <a:t>population</a:t>
            </a:r>
            <a:endParaRPr lang="es-MX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27749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+mj-lt"/>
              </a:rPr>
              <a:t>Input parameter for a GA, which is a set of m individuals. If the coding is binary, assign a random value between 0 and 1 to each gene in the chromosome.</a:t>
            </a:r>
            <a:endParaRPr lang="es-MX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22000" contrast="37000"/>
          </a:blip>
          <a:srcRect/>
          <a:stretch>
            <a:fillRect/>
          </a:stretch>
        </p:blipFill>
        <p:spPr bwMode="auto">
          <a:xfrm>
            <a:off x="3131840" y="3140968"/>
            <a:ext cx="2491194" cy="44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9552" y="3798168"/>
            <a:ext cx="8229600" cy="710952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Fitness </a:t>
            </a:r>
            <a:r>
              <a:rPr lang="es-MX" sz="5000" b="1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function</a:t>
            </a:r>
            <a:endParaRPr kumimoji="0" lang="es-MX" sz="5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4455760"/>
            <a:ext cx="8229600" cy="9894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 algn="just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600" dirty="0">
                <a:latin typeface="+mj-lt"/>
              </a:rPr>
              <a:t>It consists of evaluating the phenotype through the objective function f of the problem being solved</a:t>
            </a:r>
            <a:r>
              <a:rPr kumimoji="0" lang="es-MX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22000" contrast="37000"/>
          </a:blip>
          <a:srcRect/>
          <a:stretch>
            <a:fillRect/>
          </a:stretch>
        </p:blipFill>
        <p:spPr bwMode="auto">
          <a:xfrm>
            <a:off x="2699793" y="5301208"/>
            <a:ext cx="3744416" cy="70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28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GA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213600"/>
          </a:xfrm>
        </p:spPr>
        <p:txBody>
          <a:bodyPr/>
          <a:lstStyle/>
          <a:p>
            <a:pPr marL="514350" indent="-514350">
              <a:buAutoNum type="arabicPeriod"/>
            </a:pPr>
            <a:endParaRPr lang="es-MX" sz="2800" dirty="0"/>
          </a:p>
          <a:p>
            <a:pPr marL="514350" indent="-514350">
              <a:buAutoNum type="arabicPeriod"/>
            </a:pPr>
            <a:r>
              <a:rPr lang="en-US" sz="2800" dirty="0"/>
              <a:t>Selection </a:t>
            </a:r>
          </a:p>
          <a:p>
            <a:pPr marL="514350" indent="-514350">
              <a:buAutoNum type="arabicPeriod"/>
            </a:pPr>
            <a:r>
              <a:rPr lang="en-US" sz="2800" dirty="0"/>
              <a:t>Crossover</a:t>
            </a:r>
          </a:p>
          <a:p>
            <a:pPr marL="514350" indent="-514350">
              <a:buAutoNum type="arabicPeriod"/>
            </a:pPr>
            <a:r>
              <a:rPr lang="en-US" sz="2800" dirty="0"/>
              <a:t>Mutation</a:t>
            </a:r>
          </a:p>
          <a:p>
            <a:pPr marL="514350" indent="-514350">
              <a:buNone/>
            </a:pPr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29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of computer programs to operate in the same way that human thought executes its learning and recognition processes.</a:t>
            </a:r>
          </a:p>
          <a:p>
            <a:endParaRPr lang="es-MX" dirty="0"/>
          </a:p>
          <a:p>
            <a:r>
              <a:rPr lang="en-US" dirty="0"/>
              <a:t>Simulation of human intelligence in a machine.</a:t>
            </a:r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500" b="1" smtClean="0">
                <a:latin typeface="Arial" pitchFamily="34" charset="0"/>
                <a:cs typeface="Arial" pitchFamily="34" charset="0"/>
              </a:rPr>
              <a:pPr algn="ctr"/>
              <a:t>3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Transmit and preserve the characteristics of value solutions.</a:t>
            </a:r>
          </a:p>
          <a:p>
            <a:r>
              <a:rPr lang="en-US" dirty="0"/>
              <a:t>The individuals were no selected are eliminated.</a:t>
            </a:r>
          </a:p>
          <a:p>
            <a:endParaRPr lang="en-US" dirty="0"/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Roulette (proportional selection)</a:t>
            </a:r>
          </a:p>
          <a:p>
            <a:pPr lvl="1"/>
            <a:r>
              <a:rPr lang="en-US" dirty="0"/>
              <a:t>By Ranking</a:t>
            </a:r>
          </a:p>
          <a:p>
            <a:pPr lvl="1"/>
            <a:r>
              <a:rPr lang="en-US" dirty="0"/>
              <a:t>By Tournament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-22000" contrast="37000"/>
          </a:blip>
          <a:srcRect t="8333"/>
          <a:stretch>
            <a:fillRect/>
          </a:stretch>
        </p:blipFill>
        <p:spPr bwMode="auto">
          <a:xfrm>
            <a:off x="5508104" y="4112702"/>
            <a:ext cx="3276872" cy="70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" pitchFamily="34" charset="0"/>
                <a:cs typeface="Arial" pitchFamily="34" charset="0"/>
              </a:rPr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A4D39-7C28-45E7-BF73-74218F03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Roulette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0CE715F-AF72-4BEB-9895-AC71FF708F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6941564"/>
              </p:ext>
            </p:extLst>
          </p:nvPr>
        </p:nvGraphicFramePr>
        <p:xfrm>
          <a:off x="611560" y="2132856"/>
          <a:ext cx="5790180" cy="23042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8105">
                  <a:extLst>
                    <a:ext uri="{9D8B030D-6E8A-4147-A177-3AD203B41FA5}">
                      <a16:colId xmlns:a16="http://schemas.microsoft.com/office/drawing/2014/main" val="1644223600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879443857"/>
                    </a:ext>
                  </a:extLst>
                </a:gridCol>
                <a:gridCol w="1056118">
                  <a:extLst>
                    <a:ext uri="{9D8B030D-6E8A-4147-A177-3AD203B41FA5}">
                      <a16:colId xmlns:a16="http://schemas.microsoft.com/office/drawing/2014/main" val="3463522928"/>
                    </a:ext>
                  </a:extLst>
                </a:gridCol>
                <a:gridCol w="1037654">
                  <a:extLst>
                    <a:ext uri="{9D8B030D-6E8A-4147-A177-3AD203B41FA5}">
                      <a16:colId xmlns:a16="http://schemas.microsoft.com/office/drawing/2014/main" val="2516781684"/>
                    </a:ext>
                  </a:extLst>
                </a:gridCol>
                <a:gridCol w="852093">
                  <a:extLst>
                    <a:ext uri="{9D8B030D-6E8A-4147-A177-3AD203B41FA5}">
                      <a16:colId xmlns:a16="http://schemas.microsoft.com/office/drawing/2014/main" val="3796306718"/>
                    </a:ext>
                  </a:extLst>
                </a:gridCol>
                <a:gridCol w="948105">
                  <a:extLst>
                    <a:ext uri="{9D8B030D-6E8A-4147-A177-3AD203B41FA5}">
                      <a16:colId xmlns:a16="http://schemas.microsoft.com/office/drawing/2014/main" val="1228305802"/>
                    </a:ext>
                  </a:extLst>
                </a:gridCol>
              </a:tblGrid>
              <a:tr h="329179"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Probability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4586514"/>
                  </a:ext>
                </a:extLst>
              </a:tr>
              <a:tr h="3291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x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f(x)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p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cumulative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8866179"/>
                  </a:ext>
                </a:extLst>
              </a:tr>
              <a:tr h="3291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55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0.55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0.55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770427"/>
                  </a:ext>
                </a:extLst>
              </a:tr>
              <a:tr h="3291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0.05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0.6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9898984"/>
                  </a:ext>
                </a:extLst>
              </a:tr>
              <a:tr h="3291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7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0.25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0.85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1031995"/>
                  </a:ext>
                </a:extLst>
              </a:tr>
              <a:tr h="3291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15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0.15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1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7387811"/>
                  </a:ext>
                </a:extLst>
              </a:tr>
              <a:tr h="329179"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Total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u="none" strike="noStrike">
                          <a:effectLst/>
                        </a:rPr>
                        <a:t>100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775681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F66941EB-D21B-4E81-AD4C-A7B274D42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160101"/>
            <a:ext cx="2576258" cy="27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63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Crossovers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This operation allows to Exchange the genetic information stored in the selected population (parents) in order to create better individuals.  </a:t>
            </a:r>
          </a:p>
          <a:p>
            <a:pPr lvl="1" algn="just"/>
            <a:r>
              <a:rPr lang="en-US" dirty="0"/>
              <a:t>One point crossover</a:t>
            </a:r>
          </a:p>
          <a:p>
            <a:pPr lvl="1" algn="just"/>
            <a:r>
              <a:rPr lang="en-US" dirty="0"/>
              <a:t>Two points and n points crossover</a:t>
            </a:r>
          </a:p>
          <a:p>
            <a:pPr lvl="1" algn="just"/>
            <a:r>
              <a:rPr lang="en-US" dirty="0"/>
              <a:t>Uniform crossover</a:t>
            </a:r>
          </a:p>
          <a:p>
            <a:pPr lvl="1" algn="just"/>
            <a:r>
              <a:rPr lang="en-US" dirty="0"/>
              <a:t>Arithmetic crossover</a:t>
            </a:r>
          </a:p>
          <a:p>
            <a:pPr lvl="1" algn="just"/>
            <a:r>
              <a:rPr lang="en-US" dirty="0"/>
              <a:t>Permutation crossover </a:t>
            </a:r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" pitchFamily="34" charset="0"/>
                <a:cs typeface="Arial" pitchFamily="34" charset="0"/>
              </a:rPr>
              <a:t>29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Mutation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Apply to each son the mutation operator</a:t>
            </a:r>
          </a:p>
          <a:p>
            <a:pPr algn="just"/>
            <a:r>
              <a:rPr lang="en-US" dirty="0"/>
              <a:t>In a simple mutation, only one gen (bit) is changed from 0 to 1, o </a:t>
            </a:r>
            <a:r>
              <a:rPr lang="en-US" dirty="0" err="1"/>
              <a:t>viceversa</a:t>
            </a:r>
            <a:r>
              <a:rPr lang="en-US" dirty="0"/>
              <a:t> with a probability </a:t>
            </a:r>
            <a:r>
              <a:rPr lang="en-US" b="1" dirty="0" err="1"/>
              <a:t>p</a:t>
            </a:r>
            <a:r>
              <a:rPr lang="en-US" b="1" baseline="-25000" dirty="0" err="1"/>
              <a:t>mut</a:t>
            </a:r>
            <a:r>
              <a:rPr lang="en-US" b="1" baseline="-2500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ideas: </a:t>
            </a:r>
          </a:p>
          <a:p>
            <a:pPr lvl="1"/>
            <a:r>
              <a:rPr lang="en-US" dirty="0"/>
              <a:t>Change one bit randomly</a:t>
            </a:r>
          </a:p>
          <a:p>
            <a:pPr lvl="1"/>
            <a:r>
              <a:rPr lang="en-US" dirty="0"/>
              <a:t>Exchange a pair of bits.</a:t>
            </a:r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" pitchFamily="34" charset="0"/>
                <a:cs typeface="Arial" pitchFamily="34" charset="0"/>
              </a:rPr>
              <a:t>30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Generational</a:t>
            </a:r>
            <a:r>
              <a:rPr lang="es-MX" b="1" dirty="0"/>
              <a:t> </a:t>
            </a:r>
            <a:r>
              <a:rPr lang="en-US" b="1" dirty="0"/>
              <a:t>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+mj-lt"/>
              </a:rPr>
              <a:t>In a </a:t>
            </a:r>
            <a:r>
              <a:rPr lang="en-US" dirty="0">
                <a:latin typeface="+mj-lt"/>
              </a:rPr>
              <a:t>Simple GA the </a:t>
            </a:r>
            <a:r>
              <a:rPr lang="en-US" b="1" dirty="0">
                <a:latin typeface="+mj-lt"/>
              </a:rPr>
              <a:t>complete generational substitution </a:t>
            </a:r>
            <a:r>
              <a:rPr lang="en-US" dirty="0">
                <a:latin typeface="+mj-lt"/>
              </a:rPr>
              <a:t>used. In this case the selected parents and their sons replace to the previous generation.</a:t>
            </a:r>
          </a:p>
          <a:p>
            <a:pPr>
              <a:buNone/>
            </a:pPr>
            <a:endParaRPr lang="es-MX" dirty="0">
              <a:latin typeface="+mj-lt"/>
            </a:endParaRPr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34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maximum value of the function y=x</a:t>
            </a:r>
            <a:r>
              <a:rPr lang="en-US" baseline="30000" dirty="0"/>
              <a:t>2</a:t>
            </a:r>
          </a:p>
          <a:p>
            <a:endParaRPr lang="en-US" baseline="30000" dirty="0"/>
          </a:p>
          <a:p>
            <a:pPr>
              <a:buNone/>
            </a:pPr>
            <a:r>
              <a:rPr lang="en-US" dirty="0"/>
              <a:t>X=[0,255]</a:t>
            </a:r>
          </a:p>
          <a:p>
            <a:pPr>
              <a:buNone/>
            </a:pPr>
            <a:r>
              <a:rPr lang="en-US" dirty="0" err="1">
                <a:latin typeface="Cambria Math"/>
                <a:ea typeface="Cambria Math"/>
              </a:rPr>
              <a:t>x∈X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92896"/>
            <a:ext cx="47625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latin typeface="Arial" pitchFamily="34" charset="0"/>
                <a:cs typeface="Arial" pitchFamily="34" charset="0"/>
              </a:rPr>
              <a:t>32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population</a:t>
            </a:r>
            <a:endParaRPr lang="es-MX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156875"/>
              </p:ext>
            </p:extLst>
          </p:nvPr>
        </p:nvGraphicFramePr>
        <p:xfrm>
          <a:off x="1167851" y="1988840"/>
          <a:ext cx="6356477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Initial Population</a:t>
                      </a:r>
                      <a:endParaRPr lang="en-US" sz="1600" b="1" noProof="0" dirty="0"/>
                    </a:p>
                    <a:p>
                      <a:pPr algn="ctr"/>
                      <a:r>
                        <a:rPr lang="en-US" sz="1600" b="1" noProof="0" dirty="0"/>
                        <a:t>(Phenotype)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Codification</a:t>
                      </a:r>
                    </a:p>
                    <a:p>
                      <a:pPr algn="ctr"/>
                      <a:r>
                        <a:rPr lang="en-US" sz="1600" b="1" dirty="0"/>
                        <a:t>(Genotype)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f(x) Value (Fitness function)</a:t>
                      </a:r>
                      <a:endParaRPr lang="es-MX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00010010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78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01001110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6084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232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11101000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53824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4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186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10111010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34596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5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01000010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4356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9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00001001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81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7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27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00011011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729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126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01111110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15876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Sum</a:t>
                      </a:r>
                    </a:p>
                    <a:p>
                      <a:pPr algn="ctr"/>
                      <a:r>
                        <a:rPr lang="en-US" b="1" dirty="0">
                          <a:latin typeface="+mj-lt"/>
                        </a:rPr>
                        <a:t>Average</a:t>
                      </a:r>
                    </a:p>
                    <a:p>
                      <a:pPr algn="ctr"/>
                      <a:r>
                        <a:rPr lang="en-US" b="1" dirty="0">
                          <a:latin typeface="+mj-lt"/>
                        </a:rPr>
                        <a:t>The Best</a:t>
                      </a:r>
                      <a:endParaRPr lang="es-MX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115870</a:t>
                      </a:r>
                    </a:p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14483.75</a:t>
                      </a:r>
                    </a:p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53824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36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  <a:endParaRPr lang="es-MX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786939"/>
              </p:ext>
            </p:extLst>
          </p:nvPr>
        </p:nvGraphicFramePr>
        <p:xfrm>
          <a:off x="1167851" y="1988840"/>
          <a:ext cx="6356477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Initial Population</a:t>
                      </a:r>
                    </a:p>
                    <a:p>
                      <a:pPr algn="ctr"/>
                      <a:r>
                        <a:rPr lang="en-US" sz="1600" b="1" noProof="0" dirty="0"/>
                        <a:t>(Phenotype)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Codification </a:t>
                      </a:r>
                    </a:p>
                    <a:p>
                      <a:pPr algn="ctr"/>
                      <a:r>
                        <a:rPr lang="en-US" sz="1600" b="1" dirty="0"/>
                        <a:t>(Genotype)</a:t>
                      </a:r>
                      <a:endParaRPr lang="es-MX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f(x) Value (Fitness function)</a:t>
                      </a:r>
                      <a:endParaRPr lang="es-MX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00010010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78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01001110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6084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232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11101000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53824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10111010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34596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5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01000010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4356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9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00001001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81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7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27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00011011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729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8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126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01111110</a:t>
                      </a:r>
                      <a:endParaRPr lang="es-MX" dirty="0">
                        <a:latin typeface="+mj-lt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15876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j-lt"/>
                        </a:rPr>
                        <a:t>Sum</a:t>
                      </a:r>
                    </a:p>
                    <a:p>
                      <a:pPr algn="ctr"/>
                      <a:r>
                        <a:rPr lang="en-US" b="1" dirty="0">
                          <a:latin typeface="+mj-lt"/>
                        </a:rPr>
                        <a:t>Average</a:t>
                      </a:r>
                    </a:p>
                    <a:p>
                      <a:pPr algn="ctr"/>
                      <a:r>
                        <a:rPr lang="en-US" b="1" dirty="0">
                          <a:latin typeface="+mj-lt"/>
                        </a:rPr>
                        <a:t>The best</a:t>
                      </a:r>
                      <a:endParaRPr lang="es-MX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115870</a:t>
                      </a:r>
                    </a:p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14483.75</a:t>
                      </a:r>
                    </a:p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53824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37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point Crossover</a:t>
            </a:r>
            <a:endParaRPr lang="es-MX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361886"/>
              </p:ext>
            </p:extLst>
          </p:nvPr>
        </p:nvGraphicFramePr>
        <p:xfrm>
          <a:off x="1167851" y="1988840"/>
          <a:ext cx="6356477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Initial Population</a:t>
                      </a:r>
                    </a:p>
                    <a:p>
                      <a:pPr algn="ctr"/>
                      <a:r>
                        <a:rPr lang="en-US" sz="1600" b="1" noProof="0" dirty="0"/>
                        <a:t>(Phenotype)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Codification </a:t>
                      </a:r>
                    </a:p>
                    <a:p>
                      <a:pPr algn="ctr"/>
                      <a:r>
                        <a:rPr lang="en-US" sz="1600" b="1" noProof="0"/>
                        <a:t>(Genotype)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The 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232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lain" startAt="111"/>
                      </a:pPr>
                      <a:r>
                        <a:rPr lang="en-US" dirty="0">
                          <a:latin typeface="+mj-lt"/>
                        </a:rPr>
                        <a:t>01000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11111010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AutoNum type="arabicPlain" startAt="101"/>
                      </a:pP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11010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10101000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126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011 11110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01101110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78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010 01110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01011110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38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923927" y="299695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67944" y="371703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</a:t>
            </a:r>
            <a:endParaRPr lang="es-MX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625918"/>
              </p:ext>
            </p:extLst>
          </p:nvPr>
        </p:nvGraphicFramePr>
        <p:xfrm>
          <a:off x="1167851" y="1988840"/>
          <a:ext cx="6356477" cy="23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Initial Population</a:t>
                      </a:r>
                    </a:p>
                    <a:p>
                      <a:pPr algn="ctr"/>
                      <a:r>
                        <a:rPr lang="en-US" sz="1600" b="1" noProof="0" dirty="0"/>
                        <a:t>(Phenotype)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Codification </a:t>
                      </a:r>
                    </a:p>
                    <a:p>
                      <a:pPr algn="ctr"/>
                      <a:r>
                        <a:rPr lang="en-US" sz="1600" b="1" noProof="0"/>
                        <a:t>(Genotype)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The 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232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lain" startAt="111"/>
                      </a:pPr>
                      <a:r>
                        <a:rPr lang="en-US" dirty="0">
                          <a:latin typeface="+mj-lt"/>
                        </a:rPr>
                        <a:t>01000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11111010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186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AutoNum type="arabicPlain" startAt="101"/>
                      </a:pP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11010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10101000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126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011 11110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01101110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78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010 01110</a:t>
                      </a:r>
                      <a:endParaRPr lang="es-MX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dirty="0">
                          <a:solidFill>
                            <a:srgbClr val="FF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1011110</a:t>
                      </a:r>
                      <a:endParaRPr kumimoji="0" lang="es-MX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39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923927" y="299695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067944" y="3717032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Definition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Depende del autor:</a:t>
            </a:r>
          </a:p>
          <a:p>
            <a:endParaRPr lang="es-MX" dirty="0"/>
          </a:p>
          <a:p>
            <a:pPr lvl="1"/>
            <a:r>
              <a:rPr lang="en-US" dirty="0"/>
              <a:t>Systems that think like humans (Neural Networks).</a:t>
            </a:r>
          </a:p>
          <a:p>
            <a:pPr lvl="1"/>
            <a:r>
              <a:rPr lang="en-US" dirty="0"/>
              <a:t>Systems that act like humans (Robotics).</a:t>
            </a:r>
          </a:p>
          <a:p>
            <a:pPr lvl="1"/>
            <a:r>
              <a:rPr lang="es-MX" dirty="0" err="1"/>
              <a:t>Systems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think</a:t>
            </a:r>
            <a:r>
              <a:rPr lang="es-MX" dirty="0"/>
              <a:t> </a:t>
            </a:r>
            <a:r>
              <a:rPr lang="es-MX" dirty="0" err="1"/>
              <a:t>rationally</a:t>
            </a:r>
            <a:r>
              <a:rPr lang="es-MX" dirty="0"/>
              <a:t> (</a:t>
            </a:r>
            <a:r>
              <a:rPr lang="es-MX" sz="2000" dirty="0">
                <a:hlinkClick r:id="rId2"/>
              </a:rPr>
              <a:t>Expert </a:t>
            </a:r>
            <a:r>
              <a:rPr lang="es-MX" sz="2000" dirty="0" err="1">
                <a:hlinkClick r:id="rId2"/>
              </a:rPr>
              <a:t>Systems</a:t>
            </a:r>
            <a:r>
              <a:rPr lang="es-MX" sz="2000" dirty="0"/>
              <a:t>  </a:t>
            </a:r>
            <a:r>
              <a:rPr lang="es-MX" dirty="0"/>
              <a:t>).</a:t>
            </a:r>
          </a:p>
          <a:p>
            <a:pPr lvl="1"/>
            <a:r>
              <a:rPr lang="en-US" dirty="0"/>
              <a:t>Systems that act like </a:t>
            </a:r>
            <a:r>
              <a:rPr lang="es-MX" dirty="0" err="1"/>
              <a:t>rationally</a:t>
            </a:r>
            <a:r>
              <a:rPr lang="es-MX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500" b="1" smtClean="0">
                <a:latin typeface="Arial" pitchFamily="34" charset="0"/>
                <a:cs typeface="Arial" pitchFamily="34" charset="0"/>
              </a:rPr>
              <a:pPr algn="ctr"/>
              <a:t>4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Resultado de imagen para yo robo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293096"/>
            <a:ext cx="2291827" cy="171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77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generation (</a:t>
            </a:r>
            <a:r>
              <a:rPr lang="en-US" dirty="0" err="1"/>
              <a:t>sons+parents</a:t>
            </a:r>
            <a:r>
              <a:rPr lang="en-US" dirty="0"/>
              <a:t>)</a:t>
            </a:r>
            <a:endParaRPr lang="es-MX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84043"/>
              </p:ext>
            </p:extLst>
          </p:nvPr>
        </p:nvGraphicFramePr>
        <p:xfrm>
          <a:off x="1167851" y="1988840"/>
          <a:ext cx="6356477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3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741">
                <a:tc>
                  <a:txBody>
                    <a:bodyPr/>
                    <a:lstStyle/>
                    <a:p>
                      <a:pPr algn="ctr"/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 dirty="0"/>
                        <a:t>Initial Population</a:t>
                      </a:r>
                    </a:p>
                    <a:p>
                      <a:pPr algn="ctr"/>
                      <a:r>
                        <a:rPr lang="en-US" sz="1600" b="1" noProof="0" dirty="0"/>
                        <a:t>(Phenotype)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Codification </a:t>
                      </a:r>
                    </a:p>
                    <a:p>
                      <a:pPr algn="ctr"/>
                      <a:r>
                        <a:rPr lang="en-US" sz="1600" b="1" noProof="0"/>
                        <a:t>(Genotype)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noProof="0"/>
                        <a:t>f(x) Value (Fitness function)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lain" startAt="111"/>
                      </a:pPr>
                      <a:r>
                        <a:rPr lang="en-US" noProof="0">
                          <a:latin typeface="+mj-lt"/>
                        </a:rPr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53824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AutoNum type="arabicPlain" startAt="101"/>
                      </a:pPr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34596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011 11110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15876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010 01110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11111010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10101000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28224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01101110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>
                          <a:latin typeface="+mj-lt"/>
                        </a:rP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49284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noProof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noProof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</a:t>
                      </a:r>
                    </a:p>
                    <a:p>
                      <a:pPr algn="ctr"/>
                      <a:r>
                        <a:rPr kumimoji="0" lang="en-US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</a:p>
                    <a:p>
                      <a:pPr algn="ctr"/>
                      <a:r>
                        <a:rPr kumimoji="0" lang="en-US" b="1" kern="120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best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en-US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262488</a:t>
                      </a:r>
                    </a:p>
                    <a:p>
                      <a:pPr marL="0" algn="ctr" rtl="0" eaLnBrk="1" latinLnBrk="0" hangingPunct="1"/>
                      <a:r>
                        <a:rPr kumimoji="0" lang="en-US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32811</a:t>
                      </a:r>
                    </a:p>
                    <a:p>
                      <a:pPr marL="0" algn="ctr" rtl="0" eaLnBrk="1" latinLnBrk="0" hangingPunct="1"/>
                      <a:r>
                        <a:rPr kumimoji="0" lang="en-US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40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¿How to know if the GA is working well?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most common way is using the average performance of the population to evaluate the performance of the GA</a:t>
            </a:r>
            <a:endParaRPr lang="es-MX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9912" y="3933056"/>
            <a:ext cx="13906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41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automation of activities that we link to the human thinking process, such as decision making, problem solving, learning </a:t>
            </a:r>
            <a:r>
              <a:rPr lang="es-MX" dirty="0"/>
              <a:t>… (</a:t>
            </a:r>
            <a:r>
              <a:rPr lang="es-MX" dirty="0" err="1"/>
              <a:t>Bellman</a:t>
            </a:r>
            <a:r>
              <a:rPr lang="es-MX" dirty="0"/>
              <a:t>, 1987)</a:t>
            </a:r>
          </a:p>
          <a:p>
            <a:pPr algn="just"/>
            <a:endParaRPr lang="es-MX" dirty="0"/>
          </a:p>
          <a:p>
            <a:pPr algn="just"/>
            <a:r>
              <a:rPr lang="en-US" dirty="0"/>
              <a:t>The branch of computer science that deals with the automation of intelligent behavior </a:t>
            </a:r>
            <a:r>
              <a:rPr lang="es-MX" dirty="0"/>
              <a:t>(</a:t>
            </a:r>
            <a:r>
              <a:rPr lang="es-MX" dirty="0" err="1"/>
              <a:t>Luger</a:t>
            </a:r>
            <a:r>
              <a:rPr lang="es-MX" dirty="0"/>
              <a:t> y </a:t>
            </a:r>
            <a:r>
              <a:rPr lang="es-MX" dirty="0" err="1"/>
              <a:t>Stubblefield</a:t>
            </a:r>
            <a:r>
              <a:rPr lang="es-MX" dirty="0"/>
              <a:t>, 1993)</a:t>
            </a:r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500" b="1" smtClean="0">
                <a:latin typeface="Arial" pitchFamily="34" charset="0"/>
                <a:cs typeface="Arial" pitchFamily="34" charset="0"/>
              </a:rPr>
              <a:pPr algn="ctr"/>
              <a:t>5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Objective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Build programs to solve "hard" problems:</a:t>
            </a:r>
            <a:endParaRPr lang="es-MX" dirty="0"/>
          </a:p>
          <a:p>
            <a:pPr lvl="1" algn="just"/>
            <a:r>
              <a:rPr lang="en-US" dirty="0"/>
              <a:t>Problems where does not exist a single solution</a:t>
            </a:r>
            <a:r>
              <a:rPr lang="es-MX" dirty="0"/>
              <a:t>.</a:t>
            </a:r>
          </a:p>
          <a:p>
            <a:pPr lvl="1" algn="just"/>
            <a:r>
              <a:rPr lang="en-US" dirty="0"/>
              <a:t>They require enormous amounts of information</a:t>
            </a:r>
            <a:r>
              <a:rPr lang="es-MX" dirty="0"/>
              <a:t>.</a:t>
            </a:r>
          </a:p>
          <a:p>
            <a:pPr lvl="1" algn="just"/>
            <a:r>
              <a:rPr lang="en-US" dirty="0"/>
              <a:t>They must deal with incomplete, confusing or even contradictory information</a:t>
            </a:r>
            <a:r>
              <a:rPr lang="es-MX" dirty="0"/>
              <a:t>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500" b="1" smtClean="0">
                <a:latin typeface="Arial" pitchFamily="34" charset="0"/>
                <a:cs typeface="Arial" pitchFamily="34" charset="0"/>
              </a:rPr>
              <a:pPr algn="ctr"/>
              <a:t>6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Problems</a:t>
            </a:r>
            <a:r>
              <a:rPr lang="es-MX" dirty="0"/>
              <a:t> </a:t>
            </a:r>
            <a:r>
              <a:rPr lang="es-MX" dirty="0" err="1"/>
              <a:t>addressed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sense reasoning</a:t>
            </a:r>
          </a:p>
          <a:p>
            <a:r>
              <a:rPr lang="en-US" dirty="0"/>
              <a:t>Perception (vision, speech)</a:t>
            </a:r>
          </a:p>
          <a:p>
            <a:r>
              <a:rPr lang="en-US" dirty="0"/>
              <a:t>Natural language processing.</a:t>
            </a:r>
          </a:p>
          <a:p>
            <a:r>
              <a:rPr lang="en-US" dirty="0"/>
              <a:t>Medical Diagnosis</a:t>
            </a:r>
          </a:p>
          <a:p>
            <a:r>
              <a:rPr lang="en-US" dirty="0"/>
              <a:t>Chemical analysis.</a:t>
            </a:r>
          </a:p>
          <a:p>
            <a:r>
              <a:rPr lang="en-US" dirty="0"/>
              <a:t>Pattern recognition.</a:t>
            </a:r>
          </a:p>
          <a:p>
            <a:r>
              <a:rPr lang="en-US" dirty="0"/>
              <a:t>Optimization.</a:t>
            </a:r>
          </a:p>
          <a:p>
            <a:r>
              <a:rPr lang="en-US" dirty="0"/>
              <a:t>Robotics.</a:t>
            </a:r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500" b="1" smtClean="0">
                <a:latin typeface="Arial" pitchFamily="34" charset="0"/>
                <a:cs typeface="Arial" pitchFamily="34" charset="0"/>
              </a:rPr>
              <a:pPr algn="ctr"/>
              <a:t>7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Heuristic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MX" dirty="0"/>
              <a:t> </a:t>
            </a:r>
            <a:r>
              <a:rPr lang="en-US" dirty="0"/>
              <a:t> A trick or strategy that greatly limits the search for solutions to large problem spaces. Therefore, when faced with a problem, it helps us to select the bifurcations, within a tree, with the most possibilities, thereby restricting the search, although an adequate solution is not always guaranteed. All that is necessary for a heuristic to be adequate is that it provides us with solutions that are good enough. In addition, by using heuristics, it will not be necessary to restate a problem each time it is faced, since if we have previously posed it, it will suggest the way in which to proceed to solve it.</a:t>
            </a:r>
            <a:endParaRPr lang="es-MX" dirty="0"/>
          </a:p>
        </p:txBody>
      </p:sp>
      <p:sp>
        <p:nvSpPr>
          <p:cNvPr id="4" name="Oval 3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500" b="1" smtClean="0">
                <a:latin typeface="Arial" pitchFamily="34" charset="0"/>
                <a:cs typeface="Arial" pitchFamily="34" charset="0"/>
              </a:rPr>
              <a:pPr algn="ctr"/>
              <a:t>8</a:t>
            </a:fld>
            <a:endParaRPr lang="es-MX" sz="15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finance, the use of this type of algorithms is frequent in optimization problems, where it is required to maximize/minimize one or several variables, which depend on the problem being analyzed.</a:t>
            </a:r>
          </a:p>
          <a:p>
            <a:pPr marL="0" indent="0" algn="just">
              <a:buNone/>
            </a:pPr>
            <a:endParaRPr lang="es-MX" dirty="0"/>
          </a:p>
          <a:p>
            <a:pPr algn="just"/>
            <a:r>
              <a:rPr lang="en-US" dirty="0"/>
              <a:t>The complexity lies in the amount of data and variables.</a:t>
            </a:r>
          </a:p>
          <a:p>
            <a:pPr marL="0" indent="0" algn="just">
              <a:buNone/>
            </a:pPr>
            <a:endParaRPr lang="es-MX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Heuristic</a:t>
            </a:r>
            <a:r>
              <a:rPr lang="es-MX" dirty="0"/>
              <a:t> </a:t>
            </a:r>
            <a:r>
              <a:rPr lang="es-MX" dirty="0" err="1"/>
              <a:t>Search</a:t>
            </a:r>
            <a:endParaRPr lang="es-MX" dirty="0"/>
          </a:p>
        </p:txBody>
      </p:sp>
      <p:sp>
        <p:nvSpPr>
          <p:cNvPr id="5" name="Oval 4"/>
          <p:cNvSpPr/>
          <p:nvPr/>
        </p:nvSpPr>
        <p:spPr>
          <a:xfrm>
            <a:off x="179512" y="6165304"/>
            <a:ext cx="504056" cy="504056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79827EB-59EC-4278-9288-E6C664C4544B}" type="slidenum">
              <a:rPr lang="es-MX" sz="1200" b="1" smtClean="0">
                <a:latin typeface="Arial" pitchFamily="34" charset="0"/>
                <a:cs typeface="Arial" pitchFamily="34" charset="0"/>
              </a:rPr>
              <a:pPr algn="ctr"/>
              <a:t>9</a:t>
            </a:fld>
            <a:endParaRPr lang="es-MX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D6EE268A4CA54CA5420769FC4B97F5" ma:contentTypeVersion="14" ma:contentTypeDescription="Crear nuevo documento." ma:contentTypeScope="" ma:versionID="9a1cc6befce9cefea95b9af08a29a1bb">
  <xsd:schema xmlns:xsd="http://www.w3.org/2001/XMLSchema" xmlns:xs="http://www.w3.org/2001/XMLSchema" xmlns:p="http://schemas.microsoft.com/office/2006/metadata/properties" xmlns:ns3="4cbf1cb3-1469-4e35-afb2-95d7bcbf8f9d" xmlns:ns4="c9f30ccb-4534-4a32-90ad-dc3eb3887c43" targetNamespace="http://schemas.microsoft.com/office/2006/metadata/properties" ma:root="true" ma:fieldsID="b3040cba1b8b7cf3baa03d5dbef3f875" ns3:_="" ns4:_="">
    <xsd:import namespace="4cbf1cb3-1469-4e35-afb2-95d7bcbf8f9d"/>
    <xsd:import namespace="c9f30ccb-4534-4a32-90ad-dc3eb3887c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bf1cb3-1469-4e35-afb2-95d7bcbf8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30ccb-4534-4a32-90ad-dc3eb3887c4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25DBB4-F418-4E33-A262-DBCCD7ABC8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bf1cb3-1469-4e35-afb2-95d7bcbf8f9d"/>
    <ds:schemaRef ds:uri="c9f30ccb-4534-4a32-90ad-dc3eb3887c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89173-59DE-4CFE-A1BB-5AF522184228}">
  <ds:schemaRefs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c9f30ccb-4534-4a32-90ad-dc3eb3887c43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cbf1cb3-1469-4e35-afb2-95d7bcbf8f9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291AA4-C3DE-4058-9F97-8019F5EF86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1444</TotalTime>
  <Words>1713</Words>
  <Application>Microsoft Office PowerPoint</Application>
  <PresentationFormat>Presentación en pantalla (4:3)</PresentationFormat>
  <Paragraphs>405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9" baseType="lpstr">
      <vt:lpstr>Arial</vt:lpstr>
      <vt:lpstr>Calibri</vt:lpstr>
      <vt:lpstr>Cambria Math</vt:lpstr>
      <vt:lpstr>Constantia</vt:lpstr>
      <vt:lpstr>Symbol</vt:lpstr>
      <vt:lpstr>Wingdings</vt:lpstr>
      <vt:lpstr>Wingdings 2</vt:lpstr>
      <vt:lpstr>Flow</vt:lpstr>
      <vt:lpstr>Artificial Intelligence</vt:lpstr>
      <vt:lpstr>Definition</vt:lpstr>
      <vt:lpstr>Definition</vt:lpstr>
      <vt:lpstr>Definition</vt:lpstr>
      <vt:lpstr>Definition</vt:lpstr>
      <vt:lpstr>Objective</vt:lpstr>
      <vt:lpstr>Problems addressed by AI</vt:lpstr>
      <vt:lpstr>Heuristic Search</vt:lpstr>
      <vt:lpstr>Heuristic Search</vt:lpstr>
      <vt:lpstr>Examples of heuristic methods</vt:lpstr>
      <vt:lpstr>Genetic Algorithms</vt:lpstr>
      <vt:lpstr>Objective</vt:lpstr>
      <vt:lpstr>Glossary</vt:lpstr>
      <vt:lpstr>Introduction</vt:lpstr>
      <vt:lpstr>Introduction</vt:lpstr>
      <vt:lpstr>Advantages</vt:lpstr>
      <vt:lpstr>Disadvantages</vt:lpstr>
      <vt:lpstr>How to know when to use GA?</vt:lpstr>
      <vt:lpstr>Applications</vt:lpstr>
      <vt:lpstr>GA (How does it works?) </vt:lpstr>
      <vt:lpstr>GA (Functioning) </vt:lpstr>
      <vt:lpstr>GA components</vt:lpstr>
      <vt:lpstr>GA</vt:lpstr>
      <vt:lpstr>Presentación de PowerPoint</vt:lpstr>
      <vt:lpstr>GA representation</vt:lpstr>
      <vt:lpstr>GA representation</vt:lpstr>
      <vt:lpstr>GA representation</vt:lpstr>
      <vt:lpstr>Initial population</vt:lpstr>
      <vt:lpstr>GA operator</vt:lpstr>
      <vt:lpstr>Selection</vt:lpstr>
      <vt:lpstr>Roulette</vt:lpstr>
      <vt:lpstr>Crossovers</vt:lpstr>
      <vt:lpstr>Mutation</vt:lpstr>
      <vt:lpstr>Generational Substitution</vt:lpstr>
      <vt:lpstr>Example</vt:lpstr>
      <vt:lpstr>Initial population</vt:lpstr>
      <vt:lpstr>Selection</vt:lpstr>
      <vt:lpstr>One point Crossover</vt:lpstr>
      <vt:lpstr>Mutation</vt:lpstr>
      <vt:lpstr>New generation (sons+parents)</vt:lpstr>
      <vt:lpstr>¿How to know if the GA is working well?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Genéticos</dc:title>
  <dc:creator>SAUL ALONSO NUÑO SANCHEZ</dc:creator>
  <cp:lastModifiedBy>NUÑO SANCHEZ, SAUL ALONSO</cp:lastModifiedBy>
  <cp:revision>92</cp:revision>
  <dcterms:created xsi:type="dcterms:W3CDTF">2010-12-09T00:52:01Z</dcterms:created>
  <dcterms:modified xsi:type="dcterms:W3CDTF">2022-06-07T22:18:23Z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0x010100F2D6EE268A4CA54CA5420769FC4B97F5</vt:lpwstr>
  </property>
</Properties>
</file>