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B9E18-52A3-4D79-8220-626D3411510D}" type="datetimeFigureOut">
              <a:rPr lang="es-MX" smtClean="0"/>
              <a:t>20/06/2022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6F81-0BB5-4A93-9DDB-7F2CF70B34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60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E3E66-F3BC-4C20-9EB0-74E8F9FAB3E0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461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A6C5-19B0-43BD-AE00-8423469B8956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EBB64-9200-498B-92FF-07EFAA88EC79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27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3AB60-ADAD-49B3-A620-0B30164BC120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995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50B4-0FCF-4E0E-9D48-3F16464D46A6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480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04E7-7F98-4DF7-8E3C-DA91C3E7B5AA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158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2034-C4B8-4F64-8B10-FD8D1BC48053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134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08A4-B807-4713-9432-F869FAF9795D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27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F40B-2762-4B71-AD41-163009493850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81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15C4-0C2F-4E6F-B823-0D60D072E7D8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769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C5F1-BF44-4624-BD28-744B706FB880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103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1503E-7427-44C9-84E7-F54B7F56D719}" type="datetime1">
              <a:rPr lang="es-MX" smtClean="0"/>
              <a:t>20/06/2022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3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1B31-5453-4A23-A27F-A5FA47FCF5DE}" type="datetime1">
              <a:rPr lang="es-MX" smtClean="0"/>
              <a:t>20/06/2022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437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6BD9-A8A0-4B9E-B908-1FD414CECE16}" type="datetime1">
              <a:rPr lang="es-MX" smtClean="0"/>
              <a:t>20/06/2022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49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0272-8181-4CB3-93A1-B387AA3CE5D2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18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9D4-9275-4212-BA57-468F839F5B03}" type="datetime1">
              <a:rPr lang="es-MX" smtClean="0"/>
              <a:t>20/06/2022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177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A0617-84BC-42E8-B2D8-68E6351E15B3}" type="datetime1">
              <a:rPr lang="es-MX" smtClean="0"/>
              <a:t>20/06/2022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08DD1E-AFDE-41E2-9388-329FDD947C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61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993FE-C2C9-4030-AC01-19C73B9F8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 err="1"/>
              <a:t>Introduction</a:t>
            </a:r>
            <a:r>
              <a:rPr lang="es-MX" b="1" dirty="0"/>
              <a:t> </a:t>
            </a:r>
            <a:r>
              <a:rPr lang="es-MX" b="1" dirty="0" err="1"/>
              <a:t>to</a:t>
            </a:r>
            <a:r>
              <a:rPr lang="es-MX" b="1" dirty="0"/>
              <a:t> Neural Networks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59E64-30AD-4EEE-A8FF-8549A78D1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11E91-49BA-4540-A857-01165BA3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90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B8C3-798A-432A-96FC-90E77DE7B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an Artificial neuron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594E38-EB8E-4DFB-B2C3-0866E306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10</a:t>
            </a:fld>
            <a:endParaRPr lang="es-MX"/>
          </a:p>
        </p:txBody>
      </p:sp>
      <p:pic>
        <p:nvPicPr>
          <p:cNvPr id="3074" name="Picture 2" descr="The Concept of Artificial Neurons (Perceptrons) in Neural Networks | by  Rukshan Pramoditha | Towards Data Science">
            <a:extLst>
              <a:ext uri="{FF2B5EF4-FFF2-40B4-BE49-F238E27FC236}">
                <a16:creationId xmlns:a16="http://schemas.microsoft.com/office/drawing/2014/main" id="{D26B68A8-C869-42F9-ADEA-6CFDA2EC0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2703512"/>
            <a:ext cx="66198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10FEE16-56F9-49C9-A71D-DD4D94E15158}"/>
              </a:ext>
            </a:extLst>
          </p:cNvPr>
          <p:cNvSpPr txBox="1"/>
          <p:nvPr/>
        </p:nvSpPr>
        <p:spPr>
          <a:xfrm>
            <a:off x="2592925" y="5804452"/>
            <a:ext cx="823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https://towardsdatascience.com/the-concept-of-artificial-neurons-perceptrons-in-neural-networks-fab22249cbfc</a:t>
            </a:r>
          </a:p>
        </p:txBody>
      </p:sp>
    </p:spTree>
    <p:extLst>
      <p:ext uri="{BB962C8B-B14F-4D97-AF65-F5344CB8AC3E}">
        <p14:creationId xmlns:p14="http://schemas.microsoft.com/office/powerpoint/2010/main" val="129737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3F6B6-B905-4F9A-869A-2B0DBD8D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Artificial Neural Networks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4FBC35-6783-4FED-877B-D934D1F5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7443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Characteristics</a:t>
            </a:r>
          </a:p>
          <a:p>
            <a:pPr marL="400050" lvl="1" indent="0" algn="just">
              <a:buNone/>
            </a:pPr>
            <a:r>
              <a:rPr lang="en-US" sz="1800" dirty="0"/>
              <a:t>- Knowledge is acquired experimentally</a:t>
            </a:r>
          </a:p>
          <a:p>
            <a:pPr marL="400050" lvl="1" indent="0" algn="just">
              <a:buNone/>
            </a:pPr>
            <a:r>
              <a:rPr lang="en-US" sz="1800" dirty="0"/>
              <a:t>- The weights (gains) of interconnection (synapses) are constantly varying.</a:t>
            </a:r>
          </a:p>
          <a:p>
            <a:pPr algn="just"/>
            <a:r>
              <a:rPr lang="en-US" sz="2000" dirty="0"/>
              <a:t> Advantages</a:t>
            </a:r>
          </a:p>
          <a:p>
            <a:pPr marL="400050" lvl="1" indent="0" algn="just">
              <a:buNone/>
            </a:pPr>
            <a:r>
              <a:rPr lang="en-US" sz="1800" dirty="0"/>
              <a:t>- Non-linearity</a:t>
            </a:r>
          </a:p>
          <a:p>
            <a:pPr marL="400050" lvl="1" indent="0" algn="just">
              <a:buNone/>
            </a:pPr>
            <a:r>
              <a:rPr lang="en-US" sz="1800" dirty="0"/>
              <a:t>- Input-output transformation</a:t>
            </a:r>
          </a:p>
          <a:p>
            <a:pPr marL="400050" lvl="1" indent="0" algn="just">
              <a:buNone/>
            </a:pPr>
            <a:r>
              <a:rPr lang="en-US" sz="1800" dirty="0"/>
              <a:t>- Adaptability</a:t>
            </a:r>
          </a:p>
          <a:p>
            <a:pPr marL="400050" lvl="1" indent="0" algn="just">
              <a:buNone/>
            </a:pPr>
            <a:r>
              <a:rPr lang="en-US" sz="1800" dirty="0"/>
              <a:t>- Fault tolerance</a:t>
            </a:r>
          </a:p>
          <a:p>
            <a:pPr marL="400050" lvl="1" indent="0" algn="just">
              <a:buNone/>
            </a:pPr>
            <a:r>
              <a:rPr lang="en-US" sz="1800" dirty="0"/>
              <a:t>- Uniformity in analysis and design</a:t>
            </a:r>
          </a:p>
          <a:p>
            <a:pPr marL="400050" lvl="1" indent="0" algn="just">
              <a:buNone/>
            </a:pPr>
            <a:r>
              <a:rPr lang="en-US" sz="1800" dirty="0"/>
              <a:t>- Analogy with biological networks</a:t>
            </a:r>
            <a:endParaRPr lang="es-MX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D06E76-596B-4611-BD85-74FC038C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81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F8F1A-44A3-4B03-84EA-2B2677CF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400" b="1" dirty="0"/>
              <a:t>Neural Networks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C3070-CE00-4C48-A6EA-0C6F5D1D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err="1"/>
              <a:t>Biological</a:t>
            </a:r>
            <a:r>
              <a:rPr lang="es-MX" sz="3200" dirty="0"/>
              <a:t> Neural Networks</a:t>
            </a:r>
          </a:p>
          <a:p>
            <a:r>
              <a:rPr lang="es-MX" sz="3200" dirty="0"/>
              <a:t>Artificial Neural Networks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42A200-2B20-4096-8048-A6BF77E7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21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88387-95D4-4FBC-989D-FF4616E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Biological</a:t>
            </a:r>
            <a:r>
              <a:rPr lang="es-MX" b="1" dirty="0"/>
              <a:t> Neural Networks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EEFB46-D7C4-4F96-AAA5-A993290E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Biological systems offer the possibility of designing intelligent systems.</a:t>
            </a:r>
          </a:p>
          <a:p>
            <a:pPr marL="400050" lvl="1" indent="0" algn="just">
              <a:buNone/>
            </a:pPr>
            <a:r>
              <a:rPr lang="en-US" sz="2000" dirty="0"/>
              <a:t>- They process information in a non-conventional way.</a:t>
            </a:r>
          </a:p>
          <a:p>
            <a:pPr marL="400050" lvl="1" indent="0" algn="just">
              <a:buNone/>
            </a:pPr>
            <a:r>
              <a:rPr lang="en-US" sz="2000" dirty="0"/>
              <a:t>- They do not require reference models.</a:t>
            </a:r>
          </a:p>
          <a:p>
            <a:pPr marL="400050" lvl="1" indent="0" algn="just">
              <a:buNone/>
            </a:pPr>
            <a:r>
              <a:rPr lang="en-US" sz="2000" dirty="0"/>
              <a:t>- They perform successfully in the presence of uncertainty.</a:t>
            </a:r>
          </a:p>
          <a:p>
            <a:pPr marL="400050" lvl="1" indent="0" algn="just">
              <a:buNone/>
            </a:pPr>
            <a:r>
              <a:rPr lang="en-US" sz="2000" dirty="0"/>
              <a:t>- Learn to perform new tasks.</a:t>
            </a:r>
          </a:p>
          <a:p>
            <a:pPr marL="400050" lvl="1" indent="0" algn="just">
              <a:buNone/>
            </a:pPr>
            <a:r>
              <a:rPr lang="en-US" sz="2000" dirty="0"/>
              <a:t>- Adapt easily to changing environments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2188A9-54B5-44E0-886F-DA8F9B70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21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47E0-3A55-4D58-8371-D9D387C6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err="1"/>
              <a:t>What</a:t>
            </a:r>
            <a:r>
              <a:rPr lang="es-MX" b="1" dirty="0"/>
              <a:t> </a:t>
            </a:r>
            <a:r>
              <a:rPr lang="es-MX" b="1" dirty="0" err="1"/>
              <a:t>is</a:t>
            </a:r>
            <a:r>
              <a:rPr lang="es-MX" b="1" dirty="0"/>
              <a:t> </a:t>
            </a:r>
            <a:r>
              <a:rPr lang="es-MX" b="1" dirty="0" err="1"/>
              <a:t>learning</a:t>
            </a:r>
            <a:r>
              <a:rPr lang="es-MX" b="1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4604F-2E27-4D91-A578-7D16BAE7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 system is said to have the ability to learn if it acquires and processes information about its performance and the surrounding environment to improve its performance.</a:t>
            </a:r>
            <a:endParaRPr lang="es-MX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88CBA1-D5E1-4EE5-BA05-DF6ED6F3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0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9DD89-4265-4BA8-94B4-BF75B544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C19B6A-60FC-4FA2-BF58-29489B91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5</a:t>
            </a:fld>
            <a:endParaRPr lang="es-MX"/>
          </a:p>
        </p:txBody>
      </p:sp>
      <p:pic>
        <p:nvPicPr>
          <p:cNvPr id="1026" name="Picture 2" descr="Biological neuron model - Wikipedia">
            <a:extLst>
              <a:ext uri="{FF2B5EF4-FFF2-40B4-BE49-F238E27FC236}">
                <a16:creationId xmlns:a16="http://schemas.microsoft.com/office/drawing/2014/main" id="{F588BD37-D35E-4F76-840E-4A9A973D9A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08" y="2389080"/>
            <a:ext cx="6204186" cy="328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7DC0F89-0E1E-4E6A-A1CE-3F4A4CF742AE}"/>
              </a:ext>
            </a:extLst>
          </p:cNvPr>
          <p:cNvSpPr txBox="1"/>
          <p:nvPr/>
        </p:nvSpPr>
        <p:spPr>
          <a:xfrm>
            <a:off x="1775791" y="6308035"/>
            <a:ext cx="1016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https://en.wikipedia.org/wiki/Biological_neuron_model</a:t>
            </a:r>
          </a:p>
        </p:txBody>
      </p:sp>
    </p:spTree>
    <p:extLst>
      <p:ext uri="{BB962C8B-B14F-4D97-AF65-F5344CB8AC3E}">
        <p14:creationId xmlns:p14="http://schemas.microsoft.com/office/powerpoint/2010/main" val="378385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340B3-3277-4099-A980-7D1D1B94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0864"/>
          </a:xfrm>
        </p:spPr>
        <p:txBody>
          <a:bodyPr/>
          <a:lstStyle/>
          <a:p>
            <a:pPr algn="ctr"/>
            <a:r>
              <a:rPr lang="es-MX" b="1" dirty="0" err="1"/>
              <a:t>Synapses</a:t>
            </a:r>
            <a:endParaRPr lang="es-MX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12EC79-D565-4299-AB0F-77E07883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6</a:t>
            </a:fld>
            <a:endParaRPr lang="es-MX"/>
          </a:p>
        </p:txBody>
      </p:sp>
      <p:pic>
        <p:nvPicPr>
          <p:cNvPr id="2050" name="Picture 2" descr="Synapse – Definition, Types, Structure, Functions, and Diagram">
            <a:extLst>
              <a:ext uri="{FF2B5EF4-FFF2-40B4-BE49-F238E27FC236}">
                <a16:creationId xmlns:a16="http://schemas.microsoft.com/office/drawing/2014/main" id="{A7152A0E-BD4A-4614-A34E-9ECF1C14A7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887" y="2155734"/>
            <a:ext cx="5769197" cy="42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D9E4EEA-69AF-460F-A202-5CA693EA19C0}"/>
              </a:ext>
            </a:extLst>
          </p:cNvPr>
          <p:cNvSpPr txBox="1"/>
          <p:nvPr/>
        </p:nvSpPr>
        <p:spPr>
          <a:xfrm>
            <a:off x="2584174" y="1616765"/>
            <a:ext cx="891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Information</a:t>
            </a:r>
            <a:r>
              <a:rPr lang="es-MX" sz="2400" dirty="0"/>
              <a:t> </a:t>
            </a:r>
            <a:r>
              <a:rPr lang="es-MX" sz="2400" dirty="0" err="1"/>
              <a:t>transmission</a:t>
            </a:r>
            <a:r>
              <a:rPr lang="es-MX" sz="2400" dirty="0"/>
              <a:t> </a:t>
            </a:r>
            <a:r>
              <a:rPr lang="es-MX" sz="2400" dirty="0" err="1"/>
              <a:t>process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465C10-40AF-4C34-8ADC-7E30F210F20E}"/>
              </a:ext>
            </a:extLst>
          </p:cNvPr>
          <p:cNvSpPr txBox="1"/>
          <p:nvPr/>
        </p:nvSpPr>
        <p:spPr>
          <a:xfrm>
            <a:off x="2146852" y="6437385"/>
            <a:ext cx="818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https://www.sciencefacts.net/synapse.html</a:t>
            </a:r>
          </a:p>
        </p:txBody>
      </p:sp>
    </p:spTree>
    <p:extLst>
      <p:ext uri="{BB962C8B-B14F-4D97-AF65-F5344CB8AC3E}">
        <p14:creationId xmlns:p14="http://schemas.microsoft.com/office/powerpoint/2010/main" val="186277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E815C-FF35-4078-A9A0-C8146D32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Neural Networks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9DD1A-E685-479F-A8E6-3060E64A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They are made up of a large number of neurons, connected in a massive way.</a:t>
            </a:r>
          </a:p>
          <a:p>
            <a:pPr algn="just"/>
            <a:r>
              <a:rPr lang="en-US" sz="2400" dirty="0"/>
              <a:t>They make up the nervous system and the brain; human brain can contain 10</a:t>
            </a:r>
            <a:r>
              <a:rPr lang="en-US" sz="2400" baseline="30000" dirty="0"/>
              <a:t>11</a:t>
            </a:r>
            <a:r>
              <a:rPr lang="en-US" sz="2400" dirty="0"/>
              <a:t>  neurons and, 10</a:t>
            </a:r>
            <a:r>
              <a:rPr lang="en-US" sz="2400" baseline="30000" dirty="0"/>
              <a:t>15</a:t>
            </a:r>
            <a:r>
              <a:rPr lang="en-US" sz="2400" dirty="0"/>
              <a:t> intercom</a:t>
            </a:r>
          </a:p>
          <a:p>
            <a:pPr algn="just"/>
            <a:r>
              <a:rPr lang="en-US" sz="2400" dirty="0"/>
              <a:t>Biological neural networks can be established as be established as groups of active neurons specializing in specialized in tasks such as: mathematical </a:t>
            </a:r>
            <a:r>
              <a:rPr lang="en-US" sz="2400" dirty="0" err="1"/>
              <a:t>mathematical</a:t>
            </a:r>
            <a:r>
              <a:rPr lang="en-US" sz="2400" dirty="0"/>
              <a:t> calculations, positioning and memory. </a:t>
            </a:r>
            <a:r>
              <a:rPr lang="en-US" sz="2400" dirty="0" err="1"/>
              <a:t>nections</a:t>
            </a:r>
            <a:r>
              <a:rPr lang="en-US" sz="2400" dirty="0"/>
              <a:t>.</a:t>
            </a:r>
            <a:endParaRPr lang="es-MX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65DDA-5DE2-4F4D-B554-294812B7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986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473FB-D323-418F-AD9E-0621E225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Artificial Neural Networks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6980D-5B06-45DC-BD55-AD39FDB12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These are simplified models of biological neural biological neural networks.</a:t>
            </a:r>
          </a:p>
          <a:p>
            <a:pPr algn="just"/>
            <a:r>
              <a:rPr lang="en-US" sz="2400" dirty="0"/>
              <a:t>They try to extract the excellent capabilities of the brain to solve certain complex problems. complex problems.</a:t>
            </a:r>
          </a:p>
          <a:p>
            <a:pPr marL="400050" lvl="1" indent="0" algn="just">
              <a:buNone/>
            </a:pPr>
            <a:r>
              <a:rPr lang="en-US" sz="2000" dirty="0"/>
              <a:t>- Vision</a:t>
            </a:r>
          </a:p>
          <a:p>
            <a:pPr marL="400050" lvl="1" indent="0" algn="just">
              <a:buNone/>
            </a:pPr>
            <a:r>
              <a:rPr lang="en-US" sz="2000" dirty="0"/>
              <a:t>- pattern recognition</a:t>
            </a:r>
          </a:p>
          <a:p>
            <a:pPr marL="400050" lvl="1" indent="0" algn="just">
              <a:buNone/>
            </a:pPr>
            <a:r>
              <a:rPr lang="en-US" sz="2000" dirty="0"/>
              <a:t>- motor-sensory control</a:t>
            </a:r>
            <a:endParaRPr lang="es-MX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71CBF-0F1F-44E2-9D19-4371C673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CD1EA-1495-4D4D-9F8E-7FD5C51C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an Artificial Neural Network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8BCB3-6FF8-4AFE-A648-A7C1AE78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7B59C6-0726-4A4F-A15A-50581E4F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D1E-AFDE-41E2-9388-329FDD947C4C}" type="slidenum">
              <a:rPr lang="es-MX" smtClean="0"/>
              <a:t>9</a:t>
            </a:fld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5F3C12-A2AA-4819-BB3C-F9513CB4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411" y="2133600"/>
            <a:ext cx="4914900" cy="21907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914233-D0E9-4EA3-ABCA-071AF0D2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907" y="4684398"/>
            <a:ext cx="714375" cy="8667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9B23DE-D7FC-4227-91B8-CD7A38C8EB22}"/>
              </a:ext>
            </a:extLst>
          </p:cNvPr>
          <p:cNvSpPr txBox="1"/>
          <p:nvPr/>
        </p:nvSpPr>
        <p:spPr>
          <a:xfrm>
            <a:off x="5274365" y="4890052"/>
            <a:ext cx="249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element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07826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4" ma:contentTypeDescription="Crear nuevo documento." ma:contentTypeScope="" ma:versionID="9a1cc6befce9cefea95b9af08a29a1bb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b3040cba1b8b7cf3baa03d5dbef3f875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828C95C-D5EE-430A-8D12-EDA0C9D39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2F1B79-1DD5-4486-A7CD-6E4EF6C3F5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C71053-C7EC-491E-902B-D112D7759CE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c9f30ccb-4534-4a32-90ad-dc3eb3887c43"/>
    <ds:schemaRef ds:uri="http://schemas.microsoft.com/office/infopath/2007/PartnerControls"/>
    <ds:schemaRef ds:uri="http://schemas.openxmlformats.org/package/2006/metadata/core-properties"/>
    <ds:schemaRef ds:uri="4cbf1cb3-1469-4e35-afb2-95d7bcbf8f9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317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Espiral</vt:lpstr>
      <vt:lpstr>Introduction to Neural Networks</vt:lpstr>
      <vt:lpstr>Neural Networks</vt:lpstr>
      <vt:lpstr>Biological Neural Networks</vt:lpstr>
      <vt:lpstr>What is learning?</vt:lpstr>
      <vt:lpstr>Presentación de PowerPoint</vt:lpstr>
      <vt:lpstr>Synapses</vt:lpstr>
      <vt:lpstr>Neural Networks</vt:lpstr>
      <vt:lpstr>Artificial Neural Networks</vt:lpstr>
      <vt:lpstr>Representation of an Artificial Neural Network</vt:lpstr>
      <vt:lpstr>Representation of an Artificial neuron</vt:lpstr>
      <vt:lpstr>Artificial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NUÑO SANCHEZ, SAUL ALONSO</dc:creator>
  <cp:lastModifiedBy>NUÑO SANCHEZ, SAUL ALONSO</cp:lastModifiedBy>
  <cp:revision>4</cp:revision>
  <dcterms:created xsi:type="dcterms:W3CDTF">2022-06-20T14:56:33Z</dcterms:created>
  <dcterms:modified xsi:type="dcterms:W3CDTF">2022-06-20T15:29:04Z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