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93" r:id="rId2"/>
    <p:sldMasterId id="2147483946" r:id="rId3"/>
  </p:sldMasterIdLst>
  <p:notesMasterIdLst>
    <p:notesMasterId r:id="rId29"/>
  </p:notesMasterIdLst>
  <p:handoutMasterIdLst>
    <p:handoutMasterId r:id="rId30"/>
  </p:handoutMasterIdLst>
  <p:sldIdLst>
    <p:sldId id="448" r:id="rId4"/>
    <p:sldId id="449" r:id="rId5"/>
    <p:sldId id="429" r:id="rId6"/>
    <p:sldId id="450" r:id="rId7"/>
    <p:sldId id="430" r:id="rId8"/>
    <p:sldId id="431" r:id="rId9"/>
    <p:sldId id="432" r:id="rId10"/>
    <p:sldId id="433" r:id="rId11"/>
    <p:sldId id="434" r:id="rId12"/>
    <p:sldId id="435" r:id="rId13"/>
    <p:sldId id="436" r:id="rId14"/>
    <p:sldId id="437" r:id="rId15"/>
    <p:sldId id="438" r:id="rId16"/>
    <p:sldId id="439" r:id="rId17"/>
    <p:sldId id="440" r:id="rId18"/>
    <p:sldId id="441" r:id="rId19"/>
    <p:sldId id="442" r:id="rId20"/>
    <p:sldId id="443" r:id="rId21"/>
    <p:sldId id="444" r:id="rId22"/>
    <p:sldId id="445" r:id="rId23"/>
    <p:sldId id="446" r:id="rId24"/>
    <p:sldId id="447" r:id="rId25"/>
    <p:sldId id="424" r:id="rId26"/>
    <p:sldId id="425" r:id="rId27"/>
    <p:sldId id="329" r:id="rId28"/>
  </p:sldIdLst>
  <p:sldSz cx="9906000" cy="6858000" type="A4"/>
  <p:notesSz cx="6797675" cy="9874250"/>
  <p:custDataLst>
    <p:tags r:id="rId31"/>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8">
          <p15:clr>
            <a:srgbClr val="A4A3A4"/>
          </p15:clr>
        </p15:guide>
        <p15:guide id="2" orient="horz" pos="791">
          <p15:clr>
            <a:srgbClr val="A4A3A4"/>
          </p15:clr>
        </p15:guide>
        <p15:guide id="3" orient="horz" pos="1062">
          <p15:clr>
            <a:srgbClr val="A4A3A4"/>
          </p15:clr>
        </p15:guide>
        <p15:guide id="4" orient="horz" pos="3620">
          <p15:clr>
            <a:srgbClr val="A4A3A4"/>
          </p15:clr>
        </p15:guide>
        <p15:guide id="5" orient="horz" pos="2374">
          <p15:clr>
            <a:srgbClr val="A4A3A4"/>
          </p15:clr>
        </p15:guide>
        <p15:guide id="6" pos="3120">
          <p15:clr>
            <a:srgbClr val="A4A3A4"/>
          </p15:clr>
        </p15:guide>
        <p15:guide id="7" pos="6025">
          <p15:clr>
            <a:srgbClr val="A4A3A4"/>
          </p15:clr>
        </p15:guide>
        <p15:guide id="8" pos="3042">
          <p15:clr>
            <a:srgbClr val="A4A3A4"/>
          </p15:clr>
        </p15:guide>
        <p15:guide id="9" pos="3198">
          <p15:clr>
            <a:srgbClr val="A4A3A4"/>
          </p15:clr>
        </p15:guide>
        <p15:guide id="10" pos="220">
          <p15:clr>
            <a:srgbClr val="A4A3A4"/>
          </p15:clr>
        </p15:guide>
        <p15:guide id="11" pos="420">
          <p15:clr>
            <a:srgbClr val="A4A3A4"/>
          </p15:clr>
        </p15:guide>
        <p15:guide id="12" pos="581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2F2F2"/>
    <a:srgbClr val="E47E1A"/>
    <a:srgbClr val="BA0065"/>
    <a:srgbClr val="FFBC1D"/>
    <a:srgbClr val="598E20"/>
    <a:srgbClr val="D03833"/>
    <a:srgbClr val="805924"/>
    <a:srgbClr val="7263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7" autoAdjust="0"/>
    <p:restoredTop sz="94621" autoAdjust="0"/>
  </p:normalViewPr>
  <p:slideViewPr>
    <p:cSldViewPr>
      <p:cViewPr varScale="1">
        <p:scale>
          <a:sx n="70" d="100"/>
          <a:sy n="70" d="100"/>
        </p:scale>
        <p:origin x="1288" y="60"/>
      </p:cViewPr>
      <p:guideLst>
        <p:guide orient="horz" pos="3948"/>
        <p:guide orient="horz" pos="791"/>
        <p:guide orient="horz" pos="1062"/>
        <p:guide orient="horz" pos="3620"/>
        <p:guide orient="horz" pos="2374"/>
        <p:guide pos="3120"/>
        <p:guide pos="6025"/>
        <p:guide pos="3042"/>
        <p:guide pos="3198"/>
        <p:guide pos="220"/>
        <p:guide pos="420"/>
        <p:guide pos="581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3246" y="-102"/>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11/06/17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773016071"/>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201152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3118281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Include a separate slide for search object</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dirty="0"/>
          </a:p>
        </p:txBody>
      </p:sp>
    </p:spTree>
    <p:extLst>
      <p:ext uri="{BB962C8B-B14F-4D97-AF65-F5344CB8AC3E}">
        <p14:creationId xmlns:p14="http://schemas.microsoft.com/office/powerpoint/2010/main" val="334693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24</a:t>
            </a:fld>
            <a:endParaRPr lang="en-US" dirty="0"/>
          </a:p>
        </p:txBody>
      </p:sp>
    </p:spTree>
    <p:extLst>
      <p:ext uri="{BB962C8B-B14F-4D97-AF65-F5344CB8AC3E}">
        <p14:creationId xmlns:p14="http://schemas.microsoft.com/office/powerpoint/2010/main" val="16661252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1.xml"/><Relationship Id="rId7" Type="http://schemas.openxmlformats.org/officeDocument/2006/relationships/image" Target="../media/image3.jpeg"/><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slideMaster" Target="../slideMasters/slideMaster1.xml"/><Relationship Id="rId11" Type="http://schemas.openxmlformats.org/officeDocument/2006/relationships/image" Target="../media/image4.png"/><Relationship Id="rId5" Type="http://schemas.openxmlformats.org/officeDocument/2006/relationships/tags" Target="../tags/tag13.xml"/><Relationship Id="rId10" Type="http://schemas.openxmlformats.org/officeDocument/2006/relationships/image" Target="../media/image2.png"/><Relationship Id="rId4" Type="http://schemas.openxmlformats.org/officeDocument/2006/relationships/tags" Target="../tags/tag12.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9.xml"/><Relationship Id="rId7" Type="http://schemas.openxmlformats.org/officeDocument/2006/relationships/image" Target="../media/image8.jpeg"/><Relationship Id="rId2" Type="http://schemas.openxmlformats.org/officeDocument/2006/relationships/tags" Target="../tags/tag48.xml"/><Relationship Id="rId1" Type="http://schemas.openxmlformats.org/officeDocument/2006/relationships/vmlDrawing" Target="../drawings/vmlDrawing13.v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2.xml"/><Relationship Id="rId7" Type="http://schemas.openxmlformats.org/officeDocument/2006/relationships/image" Target="../media/image14.png"/><Relationship Id="rId2" Type="http://schemas.openxmlformats.org/officeDocument/2006/relationships/tags" Target="../tags/tag61.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10" Type="http://schemas.openxmlformats.org/officeDocument/2006/relationships/hyperlink" Target="http://www.capgemini.com/" TargetMode="External"/><Relationship Id="rId4" Type="http://schemas.openxmlformats.org/officeDocument/2006/relationships/slideMaster" Target="../slideMasters/slideMaster2.xml"/><Relationship Id="rId9" Type="http://schemas.openxmlformats.org/officeDocument/2006/relationships/hyperlink" Target="http://www.capgemini.com/about/how-we-work/rightshorer" TargetMode="External"/></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4.xml"/><Relationship Id="rId7" Type="http://schemas.openxmlformats.org/officeDocument/2006/relationships/image" Target="../media/image14.png"/><Relationship Id="rId2" Type="http://schemas.openxmlformats.org/officeDocument/2006/relationships/tags" Target="../tags/tag63.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10" Type="http://schemas.openxmlformats.org/officeDocument/2006/relationships/hyperlink" Target="http://www.capgemini.com/" TargetMode="External"/><Relationship Id="rId4" Type="http://schemas.openxmlformats.org/officeDocument/2006/relationships/slideMaster" Target="../slideMasters/slideMaster2.xml"/><Relationship Id="rId9" Type="http://schemas.openxmlformats.org/officeDocument/2006/relationships/hyperlink" Target="http://www.capgemini.com/about/how-we-work/rightshorer"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5.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emf"/><Relationship Id="rId2" Type="http://schemas.openxmlformats.org/officeDocument/2006/relationships/tags" Target="../tags/tag67.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image" Target="../media/image3.jpeg"/><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emf"/><Relationship Id="rId2" Type="http://schemas.openxmlformats.org/officeDocument/2006/relationships/tags" Target="../tags/tag6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15.jpeg"/><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image" Target="../media/image16.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5.xml"/><Relationship Id="rId7" Type="http://schemas.openxmlformats.org/officeDocument/2006/relationships/image" Target="../media/image5.jpe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slideMaster" Target="../slideMasters/slideMaster1.xml"/><Relationship Id="rId11" Type="http://schemas.openxmlformats.org/officeDocument/2006/relationships/image" Target="../media/image4.png"/><Relationship Id="rId5" Type="http://schemas.openxmlformats.org/officeDocument/2006/relationships/tags" Target="../tags/tag17.xml"/><Relationship Id="rId10" Type="http://schemas.openxmlformats.org/officeDocument/2006/relationships/image" Target="../media/image2.png"/><Relationship Id="rId4" Type="http://schemas.openxmlformats.org/officeDocument/2006/relationships/tags" Target="../tags/tag16.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9.xml"/><Relationship Id="rId7" Type="http://schemas.openxmlformats.org/officeDocument/2006/relationships/image" Target="../media/image6.jpeg"/><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slideMaster" Target="../slideMasters/slideMaster1.xml"/><Relationship Id="rId11" Type="http://schemas.openxmlformats.org/officeDocument/2006/relationships/image" Target="../media/image4.png"/><Relationship Id="rId5" Type="http://schemas.openxmlformats.org/officeDocument/2006/relationships/tags" Target="../tags/tag21.xml"/><Relationship Id="rId10" Type="http://schemas.openxmlformats.org/officeDocument/2006/relationships/image" Target="../media/image2.png"/><Relationship Id="rId4" Type="http://schemas.openxmlformats.org/officeDocument/2006/relationships/tags" Target="../tags/tag20.xml"/><Relationship Id="rId9"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5.v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7.png"/><Relationship Id="rId4" Type="http://schemas.openxmlformats.org/officeDocument/2006/relationships/tags" Target="../tags/tag24.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emf"/><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1.xml"/><Relationship Id="rId7" Type="http://schemas.openxmlformats.org/officeDocument/2006/relationships/oleObject" Target="../embeddings/oleObject7.bin"/><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5.xml"/><Relationship Id="rId7" Type="http://schemas.openxmlformats.org/officeDocument/2006/relationships/oleObject" Target="../embeddings/oleObject8.bin"/><Relationship Id="rId2" Type="http://schemas.openxmlformats.org/officeDocument/2006/relationships/tags" Target="../tags/tag34.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37.xml"/><Relationship Id="rId4" Type="http://schemas.openxmlformats.org/officeDocument/2006/relationships/tags" Target="../tags/tag36.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vmlDrawing" Target="../drawings/vmlDrawing9.v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image" Target="../media/image1.emf"/><Relationship Id="rId4" Type="http://schemas.openxmlformats.org/officeDocument/2006/relationships/tags" Target="../tags/tag40.xml"/><Relationship Id="rId9"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7" cstate="screen">
            <a:extLst>
              <a:ext uri="{28A0092B-C50C-407E-A947-70E740481C1C}">
                <a14:useLocalDpi xmlns:a14="http://schemas.microsoft.com/office/drawing/2010/main"/>
              </a:ext>
            </a:extLst>
          </a:blip>
          <a:srcRect r="2413"/>
          <a:stretch/>
        </p:blipFill>
        <p:spPr>
          <a:xfrm>
            <a:off x="-2052" y="1348661"/>
            <a:ext cx="9908052" cy="5513714"/>
          </a:xfrm>
          <a:prstGeom prst="rect">
            <a:avLst/>
          </a:prstGeom>
          <a:noFill/>
          <a:ln>
            <a:noFill/>
          </a:ln>
        </p:spPr>
      </p:pic>
      <p:sp>
        <p:nvSpPr>
          <p:cNvPr id="11" name="Rectangle 10"/>
          <p:cNvSpPr/>
          <p:nvPr userDrawn="1"/>
        </p:nvSpPr>
        <p:spPr>
          <a:xfrm rot="10800000">
            <a:off x="-2" y="5388769"/>
            <a:ext cx="5895975" cy="1473606"/>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34907" name="think-cell Slide" r:id="rId8" imgW="360" imgH="360" progId="">
                  <p:embed/>
                </p:oleObj>
              </mc:Choice>
              <mc:Fallback>
                <p:oleObj name="think-cell Slide" r:id="rId8" imgW="360" imgH="360" progId="">
                  <p:embed/>
                  <p:pic>
                    <p:nvPicPr>
                      <p:cNvPr id="0"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5"/>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a:solidFill>
                  <a:srgbClr val="FFFFFF"/>
                </a:solidFill>
              </a14:hiddenFill>
            </a:ext>
          </a:extLst>
        </p:spPr>
      </p:pic>
      <p:pic>
        <p:nvPicPr>
          <p:cNvPr id="141342" name="Picture 30" descr="D:\Users\bkp\My Work\TEMPLATES\LOGO Library\Capgemini_Logo_Set\Slogan_PMRC_cmyk_Capgemini.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845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59" name="think-cell Slide" r:id="rId4" imgW="360" imgH="360" progId="">
                  <p:embed/>
                </p:oleObj>
              </mc:Choice>
              <mc:Fallback>
                <p:oleObj name="think-cell Slide" r:id="rId4" imgW="360" imgH="360" progId="">
                  <p:embed/>
                  <p:pic>
                    <p:nvPicPr>
                      <p:cNvPr id="0"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5"/>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51268" name="think-cell Slide" r:id="rId4" imgW="360" imgH="360" progId="">
                  <p:embed/>
                </p:oleObj>
              </mc:Choice>
              <mc:Fallback>
                <p:oleObj name="think-cell Slide" r:id="rId4" imgW="360" imgH="36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print">
            <a:lum bright="20000" contrast="-20000"/>
          </a:blip>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60484" name="think-cell Slide" r:id="rId8" imgW="360" imgH="360" progId="">
                  <p:embed/>
                </p:oleObj>
              </mc:Choice>
              <mc:Fallback>
                <p:oleObj name="think-cell Slide" r:id="rId8" imgW="360" imgH="360" progId="">
                  <p:embed/>
                  <p:pic>
                    <p:nvPicPr>
                      <p:cNvPr id="0" name="Picture 2"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323487" y="1501977"/>
            <a:ext cx="6807651" cy="2950251"/>
          </a:xfrm>
        </p:spPr>
        <p:txBody>
          <a:bodyPr/>
          <a:lstStyle/>
          <a:p>
            <a:pPr lvl="0"/>
            <a:r>
              <a:rPr lang="en-US" noProof="0" dirty="0" smtClean="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386059127"/>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631835" name="think-cell Slide" r:id="rId5" imgW="360" imgH="360" progId="">
                  <p:embed/>
                </p:oleObj>
              </mc:Choice>
              <mc:Fallback>
                <p:oleObj name="think-cell Slide" r:id="rId5" imgW="360" imgH="36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 name="Rectangle 9"/>
          <p:cNvSpPr>
            <a:spLocks noChangeArrowheads="1"/>
          </p:cNvSpPr>
          <p:nvPr userDrawn="1">
            <p:custDataLst>
              <p:tags r:id="rId3"/>
            </p:custDataLst>
          </p:nvPr>
        </p:nvSpPr>
        <p:spPr bwMode="gray">
          <a:xfrm>
            <a:off x="1117963" y="34326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208" name="Image 337" descr="CBE_Label_ppt.png"/>
          <p:cNvPicPr>
            <a:picLocks noChangeAspect="1"/>
          </p:cNvPicPr>
          <p:nvPr userDrawn="1"/>
        </p:nvPicPr>
        <p:blipFill>
          <a:blip r:embed="rId7" cstate="screen"/>
          <a:stretch>
            <a:fillRect/>
          </a:stretch>
        </p:blipFill>
        <p:spPr>
          <a:xfrm>
            <a:off x="867725" y="3283811"/>
            <a:ext cx="519572" cy="522508"/>
          </a:xfrm>
          <a:prstGeom prst="rect">
            <a:avLst/>
          </a:prstGeom>
        </p:spPr>
      </p:pic>
      <p:grpSp>
        <p:nvGrpSpPr>
          <p:cNvPr id="75" name="Group 74"/>
          <p:cNvGrpSpPr/>
          <p:nvPr userDrawn="1"/>
        </p:nvGrpSpPr>
        <p:grpSpPr>
          <a:xfrm>
            <a:off x="5722379"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4" name="Rectangle 73">
            <a:hlinkClick r:id="rId8"/>
          </p:cNvPr>
          <p:cNvSpPr/>
          <p:nvPr userDrawn="1"/>
        </p:nvSpPr>
        <p:spPr>
          <a:xfrm>
            <a:off x="1447800" y="51085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hlinkClick r:id="rId8"/>
          </p:cNvPr>
          <p:cNvSpPr/>
          <p:nvPr userDrawn="1"/>
        </p:nvSpPr>
        <p:spPr>
          <a:xfrm>
            <a:off x="4962525" y="49815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Rectangle 120">
            <a:hlinkClick r:id="rId9"/>
          </p:cNvPr>
          <p:cNvSpPr/>
          <p:nvPr userDrawn="1"/>
        </p:nvSpPr>
        <p:spPr>
          <a:xfrm>
            <a:off x="4419599" y="51339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ectangle 122">
            <a:hlinkClick r:id="rId10"/>
          </p:cNvPr>
          <p:cNvSpPr/>
          <p:nvPr userDrawn="1"/>
        </p:nvSpPr>
        <p:spPr>
          <a:xfrm>
            <a:off x="2800350" y="54991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9311882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632859" name="think-cell Slide" r:id="rId5" imgW="360" imgH="360" progId="">
                  <p:embed/>
                </p:oleObj>
              </mc:Choice>
              <mc:Fallback>
                <p:oleObj name="think-cell Slide" r:id="rId5" imgW="360" imgH="360" progId="">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
          <p:cNvSpPr>
            <a:spLocks noChangeArrowheads="1"/>
          </p:cNvSpPr>
          <p:nvPr userDrawn="1">
            <p:custDataLst>
              <p:tags r:id="rId3"/>
            </p:custDataLst>
          </p:nvPr>
        </p:nvSpPr>
        <p:spPr bwMode="gray">
          <a:xfrm>
            <a:off x="5309494"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lumMod val="40000"/>
                    <a:lumOff val="60000"/>
                  </a:schemeClr>
                </a:gs>
                <a:gs pos="50000">
                  <a:schemeClr val="accent2">
                    <a:lumMod val="20000"/>
                    <a:lumOff val="80000"/>
                  </a:schemeClr>
                </a:gs>
                <a:gs pos="100000">
                  <a:schemeClr val="accent2">
                    <a:lumMod val="60000"/>
                    <a:lumOff val="40000"/>
                  </a:schemeClr>
                </a:gs>
              </a:gsLst>
              <a:lin ang="0" scaled="1"/>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spcBef>
                <a:spcPts val="600"/>
              </a:spcBef>
            </a:pPr>
            <a:r>
              <a:rPr lang="en-US" sz="1000" dirty="0" smtClean="0">
                <a:solidFill>
                  <a:schemeClr val="bg1"/>
                </a:solidFill>
                <a:latin typeface="Arial" pitchFamily="34" charset="0"/>
                <a:cs typeface="Arial" pitchFamily="34" charset="0"/>
              </a:rPr>
              <a:t>With almost 145,000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2014 global revenues of EUR 10.573 billion.</a:t>
            </a:r>
          </a:p>
          <a:p>
            <a:pPr marL="0" indent="0" algn="just">
              <a:spcBef>
                <a:spcPts val="600"/>
              </a:spcBef>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u="sng" dirty="0" smtClean="0">
                <a:solidFill>
                  <a:schemeClr val="bg1"/>
                </a:solidFill>
                <a:latin typeface="Arial" pitchFamily="34" charset="0"/>
                <a:cs typeface="Arial" pitchFamily="34" charset="0"/>
              </a:rPr>
              <a:t>the Collaborative Business Experience™</a:t>
            </a:r>
            <a:r>
              <a:rPr lang="en-US" sz="1000" dirty="0" smtClean="0">
                <a:solidFill>
                  <a:schemeClr val="bg1"/>
                </a:solidFill>
                <a:latin typeface="Arial" pitchFamily="34" charset="0"/>
                <a:cs typeface="Arial" pitchFamily="34" charset="0"/>
              </a:rPr>
              <a:t>, and draws on </a:t>
            </a:r>
            <a:r>
              <a:rPr lang="en-US" sz="1000" u="sng" dirty="0" err="1" smtClean="0">
                <a:solidFill>
                  <a:schemeClr val="bg1"/>
                </a:solidFill>
                <a:latin typeface="Arial" pitchFamily="34" charset="0"/>
                <a:cs typeface="Arial" pitchFamily="34" charset="0"/>
              </a:rPr>
              <a:t>Rightshore</a:t>
            </a:r>
            <a:r>
              <a:rPr lang="en-US" sz="1000" u="sng"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Bef>
                <a:spcPts val="600"/>
              </a:spcBef>
            </a:pPr>
            <a:r>
              <a:rPr lang="en-US" sz="1000" dirty="0" smtClean="0">
                <a:solidFill>
                  <a:schemeClr val="bg1"/>
                </a:solidFill>
                <a:latin typeface="Arial" pitchFamily="34" charset="0"/>
                <a:cs typeface="Arial" pitchFamily="34" charset="0"/>
              </a:rPr>
              <a:t>Learn more about us at </a:t>
            </a:r>
            <a:r>
              <a:rPr lang="en-US" sz="1000" b="1"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5" name="Image 337" descr="CBE_Label_ppt.png"/>
          <p:cNvPicPr>
            <a:picLocks noChangeAspect="1"/>
          </p:cNvPicPr>
          <p:nvPr userDrawn="1"/>
        </p:nvPicPr>
        <p:blipFill>
          <a:blip r:embed="rId7" cstate="screen"/>
          <a:stretch>
            <a:fillRect/>
          </a:stretch>
        </p:blipFill>
        <p:spPr>
          <a:xfrm>
            <a:off x="5059256" y="2763611"/>
            <a:ext cx="519572" cy="522508"/>
          </a:xfrm>
          <a:prstGeom prst="rect">
            <a:avLst/>
          </a:prstGeom>
        </p:spPr>
      </p:pic>
      <p:sp>
        <p:nvSpPr>
          <p:cNvPr id="16" name="Rectangle 15">
            <a:hlinkClick r:id="rId8"/>
          </p:cNvPr>
          <p:cNvSpPr/>
          <p:nvPr userDrawn="1"/>
        </p:nvSpPr>
        <p:spPr>
          <a:xfrm>
            <a:off x="5639331" y="4588375"/>
            <a:ext cx="2133600" cy="2088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hlinkClick r:id="rId8"/>
          </p:cNvPr>
          <p:cNvSpPr/>
          <p:nvPr userDrawn="1"/>
        </p:nvSpPr>
        <p:spPr>
          <a:xfrm>
            <a:off x="9154056" y="4461375"/>
            <a:ext cx="228600" cy="168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hlinkClick r:id="rId9"/>
          </p:cNvPr>
          <p:cNvSpPr/>
          <p:nvPr userDrawn="1"/>
        </p:nvSpPr>
        <p:spPr>
          <a:xfrm>
            <a:off x="8611130" y="4613775"/>
            <a:ext cx="7080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hlinkClick r:id="rId10"/>
          </p:cNvPr>
          <p:cNvSpPr/>
          <p:nvPr userDrawn="1"/>
        </p:nvSpPr>
        <p:spPr>
          <a:xfrm>
            <a:off x="6991881" y="4978900"/>
            <a:ext cx="1266825" cy="183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6636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3883" name="think-cell Slide" r:id="rId4" imgW="360" imgH="360" progId="">
                  <p:embed/>
                </p:oleObj>
              </mc:Choice>
              <mc:Fallback>
                <p:oleObj name="think-cell Slide" r:id="rId4" imgW="360" imgH="360" progId="">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5025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5" cstate="screen">
            <a:extLst>
              <a:ext uri="{28A0092B-C50C-407E-A947-70E740481C1C}">
                <a14:useLocalDpi xmlns:a14="http://schemas.microsoft.com/office/drawing/2010/main"/>
              </a:ext>
            </a:extLst>
          </a:blip>
          <a:srcRect r="2413"/>
          <a:stretch/>
        </p:blipFill>
        <p:spPr>
          <a:xfrm>
            <a:off x="-2052" y="1348661"/>
            <a:ext cx="9908052" cy="5513714"/>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6953" name="think-cell Slide" r:id="rId6" imgW="360" imgH="360" progId="">
                  <p:embed/>
                </p:oleObj>
              </mc:Choice>
              <mc:Fallback>
                <p:oleObj name="think-cell Slide" r:id="rId6" imgW="360" imgH="360" progId="">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1" name="Rectangle 10"/>
          <p:cNvSpPr/>
          <p:nvPr userDrawn="1"/>
        </p:nvSpPr>
        <p:spPr>
          <a:xfrm>
            <a:off x="1776792" y="4601752"/>
            <a:ext cx="1242328" cy="436017"/>
          </a:xfrm>
          <a:prstGeom prst="rect">
            <a:avLst/>
          </a:prstGeom>
          <a:effectLst>
            <a:outerShdw blurRad="38100" dist="25400" dir="2700000" algn="tl" rotWithShape="0">
              <a:schemeClr val="bg1">
                <a:alpha val="65000"/>
              </a:schemeClr>
            </a:outerShdw>
          </a:effectLst>
        </p:spPr>
        <p:txBody>
          <a:bodyPr wrap="none" lIns="0" tIns="0" rIns="0" bIns="0">
            <a:spAutoFit/>
          </a:bodyPr>
          <a:lstStyle/>
          <a:p>
            <a:pPr algn="l">
              <a:lnSpc>
                <a:spcPts val="1700"/>
              </a:lnSpc>
            </a:pPr>
            <a:r>
              <a:rPr lang="en-US" sz="1800" b="1" kern="1100" spc="0" baseline="0" dirty="0" smtClean="0">
                <a:solidFill>
                  <a:schemeClr val="accent6"/>
                </a:solidFill>
                <a:latin typeface="Arial Narrow" pitchFamily="34" charset="0"/>
                <a:ea typeface="+mn-ea"/>
                <a:cs typeface="+mn-cs"/>
              </a:rPr>
              <a:t>Learning and </a:t>
            </a:r>
            <a:br>
              <a:rPr lang="en-US" sz="1800" b="1" kern="1100" spc="0" baseline="0" dirty="0" smtClean="0">
                <a:solidFill>
                  <a:schemeClr val="accent6"/>
                </a:solidFill>
                <a:latin typeface="Arial Narrow" pitchFamily="34" charset="0"/>
                <a:ea typeface="+mn-ea"/>
                <a:cs typeface="+mn-cs"/>
              </a:rPr>
            </a:b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1776792" y="5023940"/>
            <a:ext cx="1173398" cy="338554"/>
          </a:xfrm>
          <a:prstGeom prst="rect">
            <a:avLst/>
          </a:prstGeom>
          <a:effectLst/>
        </p:spPr>
        <p:txBody>
          <a:bodyPr wrap="none" lIns="0" tIns="0" rIns="0" bIns="0">
            <a:spAutoFit/>
          </a:bodyPr>
          <a:lstStyle/>
          <a:p>
            <a:pPr algn="l"/>
            <a:r>
              <a:rPr lang="en-US" sz="1100" b="0" kern="1100" spc="0" baseline="0" dirty="0" smtClean="0">
                <a:solidFill>
                  <a:schemeClr val="accent1">
                    <a:lumMod val="50000"/>
                  </a:schemeClr>
                </a:solidFill>
                <a:latin typeface="Arial Narrow" pitchFamily="34" charset="0"/>
                <a:ea typeface="+mn-ea"/>
                <a:cs typeface="+mn-cs"/>
              </a:rPr>
              <a:t>Enabling development,</a:t>
            </a:r>
          </a:p>
          <a:p>
            <a:pPr algn="l"/>
            <a:r>
              <a:rPr lang="en-US" sz="1100" b="0" kern="1100" spc="0" baseline="0" dirty="0" smtClean="0">
                <a:solidFill>
                  <a:schemeClr val="accent1">
                    <a:lumMod val="50000"/>
                  </a:schemeClr>
                </a:solidFill>
                <a:latin typeface="Arial Narrow" pitchFamily="34" charset="0"/>
                <a:ea typeface="+mn-ea"/>
                <a:cs typeface="+mn-cs"/>
              </a:rPr>
              <a:t>Impacting growth…</a:t>
            </a:r>
            <a:endParaRPr lang="en-US" sz="1100" b="0" kern="1100" spc="0" baseline="0" dirty="0">
              <a:solidFill>
                <a:schemeClr val="accent1">
                  <a:lumMod val="50000"/>
                </a:schemeClr>
              </a:solidFill>
              <a:latin typeface="Arial Narrow" pitchFamily="34" charset="0"/>
            </a:endParaRPr>
          </a:p>
        </p:txBody>
      </p:sp>
    </p:spTree>
    <p:extLst>
      <p:ext uri="{BB962C8B-B14F-4D97-AF65-F5344CB8AC3E}">
        <p14:creationId xmlns:p14="http://schemas.microsoft.com/office/powerpoint/2010/main" val="2727275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5" cstate="screen">
            <a:extLst>
              <a:ext uri="{28A0092B-C50C-407E-A947-70E740481C1C}">
                <a14:useLocalDpi xmlns:a14="http://schemas.microsoft.com/office/drawing/2010/main" val="0"/>
              </a:ext>
            </a:extLst>
          </a:blip>
          <a:stretch/>
        </p:blipFill>
        <p:spPr>
          <a:xfrm>
            <a:off x="-2054" y="237618"/>
            <a:ext cx="9908054" cy="6620382"/>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4697" name="think-cell Slide" r:id="rId6" imgW="360" imgH="360" progId="">
                  <p:embed/>
                </p:oleObj>
              </mc:Choice>
              <mc:Fallback>
                <p:oleObj name="think-cell Slide" r:id="rId6" imgW="360" imgH="360" progId="">
                  <p:embed/>
                  <p:pic>
                    <p:nvPicPr>
                      <p:cNvPr id="0" name="Picture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10" name="Rectangle 9"/>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1" name="Rectangle 10"/>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val="721729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5" cstate="screen">
            <a:extLst>
              <a:ext uri="{28A0092B-C50C-407E-A947-70E740481C1C}">
                <a14:useLocalDpi xmlns:a14="http://schemas.microsoft.com/office/drawing/2010/main" val="0"/>
              </a:ext>
            </a:extLst>
          </a:blip>
          <a:stretch/>
        </p:blipFill>
        <p:spPr>
          <a:xfrm>
            <a:off x="-1175" y="2649"/>
            <a:ext cx="9907176" cy="5665103"/>
          </a:xfrm>
          <a:prstGeom prst="rect">
            <a:avLst/>
          </a:prstGeom>
          <a:noFill/>
          <a:ln>
            <a:noFill/>
          </a:ln>
        </p:spPr>
      </p:pic>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32548" name="think-cell Slide" r:id="rId6" imgW="360" imgH="360" progId="">
                  <p:embed/>
                </p:oleObj>
              </mc:Choice>
              <mc:Fallback>
                <p:oleObj name="think-cell Slide" r:id="rId6" imgW="360" imgH="360" progId="">
                  <p:embed/>
                  <p:pic>
                    <p:nvPicPr>
                      <p:cNvPr id="0" name="Picture 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smtClean="0"/>
              <a:t>Click to edit Master text style</a:t>
            </a:r>
          </a:p>
        </p:txBody>
      </p:sp>
      <p:sp>
        <p:nvSpPr>
          <p:cNvPr id="9" name="Rectangle 8"/>
          <p:cNvSpPr/>
          <p:nvPr userDrawn="1"/>
        </p:nvSpPr>
        <p:spPr>
          <a:xfrm>
            <a:off x="698392" y="3539645"/>
            <a:ext cx="2585072" cy="218008"/>
          </a:xfrm>
          <a:prstGeom prst="rect">
            <a:avLst/>
          </a:prstGeom>
          <a:effectLst>
            <a:outerShdw blurRad="38100" dist="12700" dir="2700000" algn="tl" rotWithShape="0">
              <a:srgbClr val="000000">
                <a:alpha val="63000"/>
              </a:srgbClr>
            </a:outerShdw>
          </a:effectLst>
        </p:spPr>
        <p:txBody>
          <a:bodyPr wrap="square" lIns="0" tIns="0" rIns="0" bIns="0">
            <a:spAutoFit/>
          </a:bodyPr>
          <a:lstStyle/>
          <a:p>
            <a:pPr algn="l">
              <a:lnSpc>
                <a:spcPts val="1700"/>
              </a:lnSpc>
            </a:pPr>
            <a:r>
              <a:rPr lang="en-US" sz="1800" b="1" kern="1100" spc="0" baseline="0" dirty="0" smtClean="0">
                <a:solidFill>
                  <a:schemeClr val="bg1"/>
                </a:solidFill>
                <a:latin typeface="Arial Narrow" pitchFamily="34" charset="0"/>
                <a:ea typeface="+mn-ea"/>
                <a:cs typeface="+mn-cs"/>
              </a:rPr>
              <a:t>Learning and </a:t>
            </a:r>
            <a:r>
              <a:rPr lang="en-US" sz="1800" b="1" kern="1100" spc="0" baseline="0" dirty="0" smtClean="0">
                <a:solidFill>
                  <a:schemeClr val="bg1"/>
                </a:solidFill>
                <a:latin typeface="Arial Narrow" pitchFamily="34" charset="0"/>
              </a:rPr>
              <a:t>Development</a:t>
            </a:r>
            <a:endParaRPr lang="en-US" sz="1800" b="1" kern="1100" spc="0" baseline="0" dirty="0">
              <a:solidFill>
                <a:schemeClr val="bg1"/>
              </a:solidFill>
              <a:latin typeface="Arial Narrow" pitchFamily="34" charset="0"/>
            </a:endParaRPr>
          </a:p>
        </p:txBody>
      </p:sp>
      <p:sp>
        <p:nvSpPr>
          <p:cNvPr id="13" name="Rectangle 12"/>
          <p:cNvSpPr/>
          <p:nvPr userDrawn="1"/>
        </p:nvSpPr>
        <p:spPr>
          <a:xfrm>
            <a:off x="698392" y="3755063"/>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7" cstate="print">
            <a:extLst>
              <a:ext uri="{28A0092B-C50C-407E-A947-70E740481C1C}">
                <a14:useLocalDpi xmlns:a14="http://schemas.microsoft.com/office/drawing/2010/main" val="0"/>
              </a:ext>
            </a:extLst>
          </a:blip>
          <a:srcRect t="1404"/>
          <a:stretch/>
        </p:blipFill>
        <p:spPr>
          <a:xfrm>
            <a:off x="-2054" y="79513"/>
            <a:ext cx="9908054" cy="6778487"/>
          </a:xfrm>
          <a:prstGeom prst="rect">
            <a:avLst/>
          </a:prstGeom>
          <a:noFill/>
          <a:ln>
            <a:noFill/>
          </a:ln>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22656" name="think-cell Slide" r:id="rId8" imgW="360" imgH="360" progId="">
                  <p:embed/>
                </p:oleObj>
              </mc:Choice>
              <mc:Fallback>
                <p:oleObj name="think-cell Slide" r:id="rId8" imgW="360" imgH="360" progId="">
                  <p:embed/>
                  <p:pic>
                    <p:nvPicPr>
                      <p:cNvPr id="0" name="Picture 6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4951973" y="3008823"/>
            <a:ext cx="4612715" cy="724977"/>
          </a:xfrm>
          <a:effectLst>
            <a:outerShdw blurRad="25400" dist="12700" dir="2700000" algn="tl" rotWithShape="0">
              <a:prstClr val="black">
                <a:alpha val="40000"/>
              </a:prstClr>
            </a:outerShdw>
          </a:effectLst>
        </p:spPr>
        <p:txBody>
          <a:bodyPr lIns="0" tIns="33059" rIns="0" bIns="33059" anchor="ctr"/>
          <a:lstStyle>
            <a:lvl1pPr algn="r">
              <a:lnSpc>
                <a:spcPct val="100000"/>
              </a:lnSpc>
              <a:defRPr sz="2800" b="0">
                <a:solidFill>
                  <a:schemeClr val="bg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5"/>
            </p:custDataLst>
          </p:nvPr>
        </p:nvSpPr>
        <p:spPr>
          <a:xfrm>
            <a:off x="5410200" y="3733800"/>
            <a:ext cx="4154488" cy="381000"/>
          </a:xfrm>
          <a:effectLst>
            <a:outerShdw blurRad="12700" dist="12700" dir="2700000" sx="133000" sy="133000" algn="tl" rotWithShape="0">
              <a:schemeClr val="bg1">
                <a:alpha val="80000"/>
              </a:schemeClr>
            </a:outerShdw>
          </a:effectLst>
        </p:spPr>
        <p:txBody>
          <a:bodyPr lIns="0" tIns="33059" rIns="0" bIns="33059" anchor="ctr"/>
          <a:lstStyle>
            <a:lvl1pPr marL="0" indent="0" algn="r">
              <a:lnSpc>
                <a:spcPct val="100000"/>
              </a:lnSpc>
              <a:buNone/>
              <a:defRPr sz="1800" b="0">
                <a:solidFill>
                  <a:schemeClr val="accent2">
                    <a:lumMod val="60000"/>
                    <a:lumOff val="40000"/>
                  </a:schemeClr>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8" name="Picture 26" descr="D:\Users\bkp\My Work\TEMPLATES\LOGO Library\Capgemini_Logo_Set\Capgemini Logo Set\ppt\Logo_Capgemini_RGB.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0" descr="D:\Users\bkp\My Work\TEMPLATES\LOGO Library\Capgemini_Logo_Set\Slogan_PMRC_cmyk_Capgemini.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666750" y="5486400"/>
            <a:ext cx="1189428" cy="436017"/>
          </a:xfrm>
          <a:prstGeom prst="rect">
            <a:avLst/>
          </a:prstGeom>
          <a:effectLst>
            <a:outerShdw blurRad="38100" dist="12700" dir="2700000" algn="tl" rotWithShape="0">
              <a:srgbClr val="000000">
                <a:alpha val="50000"/>
              </a:srgbClr>
            </a:outerShdw>
          </a:effectLst>
        </p:spPr>
        <p:txBody>
          <a:bodyPr wrap="none" lIns="0" tIns="0" rIns="0" bIns="0">
            <a:spAutoFit/>
          </a:bodyPr>
          <a:lstStyle/>
          <a:p>
            <a:pPr algn="l">
              <a:lnSpc>
                <a:spcPts val="1700"/>
              </a:lnSpc>
            </a:pPr>
            <a:r>
              <a:rPr lang="en-US" sz="1800" b="1" kern="1100" spc="0" baseline="0" dirty="0" smtClean="0">
                <a:solidFill>
                  <a:schemeClr val="accent2">
                    <a:lumMod val="60000"/>
                    <a:lumOff val="40000"/>
                  </a:schemeClr>
                </a:solidFill>
                <a:latin typeface="Arial Narrow" pitchFamily="34" charset="0"/>
                <a:ea typeface="+mn-ea"/>
                <a:cs typeface="+mn-cs"/>
              </a:rPr>
              <a:t>Learning and</a:t>
            </a:r>
            <a:br>
              <a:rPr lang="en-US" sz="1800" b="1" kern="1100" spc="0" baseline="0" dirty="0" smtClean="0">
                <a:solidFill>
                  <a:schemeClr val="accent2">
                    <a:lumMod val="60000"/>
                    <a:lumOff val="40000"/>
                  </a:schemeClr>
                </a:solidFill>
                <a:latin typeface="Arial Narrow" pitchFamily="34" charset="0"/>
                <a:ea typeface="+mn-ea"/>
                <a:cs typeface="+mn-cs"/>
              </a:rPr>
            </a:br>
            <a:r>
              <a:rPr lang="en-US" sz="1800" b="1" kern="1100" spc="0" baseline="0" dirty="0" smtClean="0">
                <a:solidFill>
                  <a:schemeClr val="accent2">
                    <a:lumMod val="60000"/>
                    <a:lumOff val="40000"/>
                  </a:schemeClr>
                </a:solidFill>
                <a:latin typeface="Arial Narrow" pitchFamily="34" charset="0"/>
              </a:rPr>
              <a:t>Development</a:t>
            </a:r>
            <a:endParaRPr lang="en-US" sz="1800" b="1" kern="1100" spc="0" baseline="0" dirty="0">
              <a:solidFill>
                <a:schemeClr val="accent2">
                  <a:lumMod val="60000"/>
                  <a:lumOff val="40000"/>
                </a:schemeClr>
              </a:solidFill>
              <a:latin typeface="Arial Narrow" pitchFamily="34" charset="0"/>
            </a:endParaRPr>
          </a:p>
        </p:txBody>
      </p:sp>
      <p:sp>
        <p:nvSpPr>
          <p:cNvPr id="10" name="Rectangle 9"/>
          <p:cNvSpPr/>
          <p:nvPr userDrawn="1"/>
        </p:nvSpPr>
        <p:spPr>
          <a:xfrm>
            <a:off x="666750" y="5922417"/>
            <a:ext cx="1173398" cy="338554"/>
          </a:xfrm>
          <a:prstGeom prst="rect">
            <a:avLst/>
          </a:prstGeom>
          <a:effectLst>
            <a:outerShdw blurRad="25400" dist="12700" dir="2700000" algn="tl" rotWithShape="0">
              <a:prstClr val="black">
                <a:alpha val="70000"/>
              </a:prstClr>
            </a:outerShdw>
          </a:effectLst>
        </p:spPr>
        <p:txBody>
          <a:bodyPr wrap="none" lIns="0" tIns="0" rIns="0" bIns="0">
            <a:spAutoFit/>
          </a:bodyPr>
          <a:lstStyle/>
          <a:p>
            <a:pPr algn="l"/>
            <a:r>
              <a:rPr lang="en-US" sz="1100" b="0" kern="1100" spc="0" baseline="0" dirty="0" smtClean="0">
                <a:solidFill>
                  <a:schemeClr val="bg1"/>
                </a:solidFill>
                <a:latin typeface="Arial Narrow" pitchFamily="34" charset="0"/>
                <a:ea typeface="+mn-ea"/>
                <a:cs typeface="+mn-cs"/>
              </a:rPr>
              <a:t>Enabling development,</a:t>
            </a:r>
          </a:p>
          <a:p>
            <a:pPr algn="l"/>
            <a:r>
              <a:rPr lang="en-US" sz="1100" b="0" kern="1100" spc="0" baseline="0" dirty="0" smtClean="0">
                <a:solidFill>
                  <a:schemeClr val="bg1"/>
                </a:solidFill>
                <a:latin typeface="Arial Narrow" pitchFamily="34" charset="0"/>
                <a:ea typeface="+mn-ea"/>
                <a:cs typeface="+mn-cs"/>
              </a:rPr>
              <a:t>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val="26972392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2" name="Image 5"/>
          <p:cNvPicPr>
            <a:picLocks noChangeAspect="1"/>
          </p:cNvPicPr>
          <p:nvPr userDrawn="1"/>
        </p:nvPicPr>
        <p:blipFill rotWithShape="1">
          <a:blip r:embed="rId7" cstate="print">
            <a:extLst>
              <a:ext uri="{28A0092B-C50C-407E-A947-70E740481C1C}">
                <a14:useLocalDpi xmlns:a14="http://schemas.microsoft.com/office/drawing/2010/main" val="0"/>
              </a:ext>
            </a:extLst>
          </a:blip>
          <a:srcRect/>
          <a:stretch/>
        </p:blipFill>
        <p:spPr>
          <a:xfrm>
            <a:off x="0" y="1334528"/>
            <a:ext cx="9906483" cy="5523472"/>
          </a:xfrm>
          <a:prstGeom prst="rect">
            <a:avLst/>
          </a:prstGeom>
          <a:noFill/>
          <a:ln>
            <a:noFill/>
          </a:ln>
        </p:spPr>
      </p:pic>
      <p:sp>
        <p:nvSpPr>
          <p:cNvPr id="11" name="Rectangle 10"/>
          <p:cNvSpPr/>
          <p:nvPr userDrawn="1"/>
        </p:nvSpPr>
        <p:spPr>
          <a:xfrm rot="10800000">
            <a:off x="-3" y="5381624"/>
            <a:ext cx="5895975" cy="1476375"/>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69" tIns="43285" rIns="86569" bIns="43285" rtlCol="0" anchor="ctr"/>
          <a:lstStyle/>
          <a:p>
            <a:pPr algn="ctr"/>
            <a:endParaRPr lang="en-US" sz="2268" dirty="0" smtClean="0">
              <a:solidFill>
                <a:schemeClr val="tx2">
                  <a:lumMod val="50000"/>
                </a:schemeClr>
              </a:solidFill>
            </a:endParaRPr>
          </a:p>
        </p:txBody>
      </p:sp>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23682" name="think-cell Slide" r:id="rId8" imgW="360" imgH="360" progId="">
                  <p:embed/>
                </p:oleObj>
              </mc:Choice>
              <mc:Fallback>
                <p:oleObj name="think-cell Slide" r:id="rId8" imgW="360" imgH="360" progId="">
                  <p:embed/>
                  <p:pic>
                    <p:nvPicPr>
                      <p:cNvPr id="0" name="Picture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349250" y="5534025"/>
            <a:ext cx="4727575" cy="724977"/>
          </a:xfrm>
          <a:effectLst>
            <a:outerShdw blurRad="12700" dist="12700" dir="2700000" sx="133000" sy="133000" algn="tl" rotWithShape="0">
              <a:schemeClr val="bg1">
                <a:alpha val="80000"/>
              </a:schemeClr>
            </a:outerShdw>
          </a:effectLst>
        </p:spPr>
        <p:txBody>
          <a:bodyPr lIns="0" tIns="33059" rIns="33059" bIns="33059" anchor="ctr"/>
          <a:lstStyle>
            <a:lvl1pPr algn="l">
              <a:lnSpc>
                <a:spcPct val="100000"/>
              </a:lnSpc>
              <a:defRPr sz="2800" b="0">
                <a:solidFill>
                  <a:schemeClr val="tx1"/>
                </a:solidFill>
                <a:effectLst/>
                <a:latin typeface="Arial Narrow" pitchFamily="34" charset="0"/>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5"/>
            </p:custDataLst>
          </p:nvPr>
        </p:nvSpPr>
        <p:spPr>
          <a:xfrm>
            <a:off x="349249" y="6267450"/>
            <a:ext cx="5861051" cy="381000"/>
          </a:xfrm>
          <a:effectLst>
            <a:outerShdw blurRad="12700" dist="12700" dir="2700000" sx="133000" sy="133000" algn="tl" rotWithShape="0">
              <a:schemeClr val="bg1">
                <a:alpha val="80000"/>
              </a:schemeClr>
            </a:outerShdw>
          </a:effectLst>
        </p:spPr>
        <p:txBody>
          <a:bodyPr lIns="0" tIns="33059" rIns="33059" bIns="33059" anchor="ctr"/>
          <a:lstStyle>
            <a:lvl1pPr marL="0" indent="0" algn="l">
              <a:lnSpc>
                <a:spcPct val="100000"/>
              </a:lnSpc>
              <a:buNone/>
              <a:defRPr sz="1800" b="0">
                <a:solidFill>
                  <a:schemeClr val="accent2"/>
                </a:solidFill>
                <a:effectLst/>
                <a:latin typeface="Arial Narrow" pitchFamily="34" charset="0"/>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6" name="Picture 26" descr="D:\Users\bkp\My Work\TEMPLATES\LOGO Library\Capgemini_Logo_Set\Capgemini Logo Set\ppt\Logo_Capgemini_RGB.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58799" y="633766"/>
            <a:ext cx="2926080" cy="6781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0" descr="D:\Users\bkp\My Work\TEMPLATES\LOGO Library\Capgemini_Logo_Set\Slogan_PMRC_cmyk_Capgemini.png"/>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6311583" y="821745"/>
            <a:ext cx="2926080" cy="24001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6629400" y="5964783"/>
            <a:ext cx="2585072" cy="218008"/>
          </a:xfrm>
          <a:prstGeom prst="rect">
            <a:avLst/>
          </a:prstGeom>
          <a:effectLst>
            <a:outerShdw blurRad="38100" dist="12700" dir="2700000" algn="tl" rotWithShape="0">
              <a:schemeClr val="bg1">
                <a:alpha val="50000"/>
              </a:schemeClr>
            </a:outerShdw>
          </a:effectLst>
        </p:spPr>
        <p:txBody>
          <a:bodyPr wrap="square" lIns="0" tIns="0" rIns="0" bIns="0">
            <a:spAutoFit/>
          </a:bodyPr>
          <a:lstStyle/>
          <a:p>
            <a:pPr algn="r">
              <a:lnSpc>
                <a:spcPts val="1700"/>
              </a:lnSpc>
            </a:pPr>
            <a:r>
              <a:rPr lang="en-US" sz="1800" b="1" kern="1100" spc="0" baseline="0" dirty="0" smtClean="0">
                <a:solidFill>
                  <a:schemeClr val="accent6"/>
                </a:solidFill>
                <a:latin typeface="Arial Narrow" pitchFamily="34" charset="0"/>
                <a:ea typeface="+mn-ea"/>
                <a:cs typeface="+mn-cs"/>
              </a:rPr>
              <a:t>Learning and </a:t>
            </a:r>
            <a:r>
              <a:rPr lang="en-US" sz="1800" b="1" kern="1100" spc="0" baseline="0" dirty="0" smtClean="0">
                <a:solidFill>
                  <a:schemeClr val="accent6"/>
                </a:solidFill>
                <a:latin typeface="Arial Narrow" pitchFamily="34" charset="0"/>
              </a:rPr>
              <a:t>Development</a:t>
            </a:r>
            <a:endParaRPr lang="en-US" sz="1800" b="1" kern="1100" spc="0" baseline="0" dirty="0">
              <a:solidFill>
                <a:schemeClr val="accent6"/>
              </a:solidFill>
              <a:latin typeface="Arial Narrow" pitchFamily="34" charset="0"/>
            </a:endParaRPr>
          </a:p>
        </p:txBody>
      </p:sp>
      <p:sp>
        <p:nvSpPr>
          <p:cNvPr id="13" name="Rectangle 12"/>
          <p:cNvSpPr/>
          <p:nvPr userDrawn="1"/>
        </p:nvSpPr>
        <p:spPr>
          <a:xfrm>
            <a:off x="6781800" y="6214646"/>
            <a:ext cx="2432672" cy="169277"/>
          </a:xfrm>
          <a:prstGeom prst="rect">
            <a:avLst/>
          </a:prstGeom>
          <a:effectLst>
            <a:outerShdw blurRad="25400" dist="12700" dir="2700000" algn="tl" rotWithShape="0">
              <a:prstClr val="black">
                <a:alpha val="70000"/>
              </a:prstClr>
            </a:outerShdw>
          </a:effectLst>
        </p:spPr>
        <p:txBody>
          <a:bodyPr wrap="square" lIns="0" tIns="0" rIns="0" bIns="0">
            <a:spAutoFit/>
          </a:bodyPr>
          <a:lstStyle/>
          <a:p>
            <a:pPr algn="r"/>
            <a:r>
              <a:rPr lang="en-US" sz="1100" b="0" kern="1100" spc="0" baseline="0" dirty="0" smtClean="0">
                <a:solidFill>
                  <a:schemeClr val="bg1"/>
                </a:solidFill>
                <a:latin typeface="Arial Narrow" pitchFamily="34" charset="0"/>
                <a:ea typeface="+mn-ea"/>
                <a:cs typeface="+mn-cs"/>
              </a:rPr>
              <a:t>Enabling development, Impacting growth…</a:t>
            </a:r>
            <a:endParaRPr lang="en-US" sz="1100" b="0" kern="1100" spc="0" baseline="0" dirty="0">
              <a:solidFill>
                <a:schemeClr val="bg1"/>
              </a:solidFill>
              <a:latin typeface="Arial Narrow" pitchFamily="34" charset="0"/>
            </a:endParaRPr>
          </a:p>
        </p:txBody>
      </p:sp>
    </p:spTree>
    <p:extLst>
      <p:ext uri="{BB962C8B-B14F-4D97-AF65-F5344CB8AC3E}">
        <p14:creationId xmlns:p14="http://schemas.microsoft.com/office/powerpoint/2010/main" val="3072736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9787" name="think-cell Slide" r:id="rId8" imgW="360" imgH="360" progId="">
                  <p:embed/>
                </p:oleObj>
              </mc:Choice>
              <mc:Fallback>
                <p:oleObj name="think-cell Slide" r:id="rId8" imgW="360" imgH="360" progId="">
                  <p:embed/>
                  <p:pic>
                    <p:nvPicPr>
                      <p:cNvPr id="0"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solidFill>
                  <a:schemeClr val="accent2"/>
                </a:solidFill>
              </a:defRPr>
            </a:lvl1pPr>
          </a:lstStyle>
          <a:p>
            <a:r>
              <a:rPr lang="en-US" dirty="0" smtClean="0"/>
              <a:t>Click to edit Master title style</a:t>
            </a:r>
            <a:endParaRPr lang="en-US" dirty="0"/>
          </a:p>
        </p:txBody>
      </p:sp>
      <p:cxnSp>
        <p:nvCxnSpPr>
          <p:cNvPr id="10" name="Straight Connector 5"/>
          <p:cNvCxnSpPr/>
          <p:nvPr userDrawn="1">
            <p:custDataLst>
              <p:tags r:id="rId4"/>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userDrawn="1"/>
        </p:nvGrpSpPr>
        <p:grpSpPr>
          <a:xfrm>
            <a:off x="2057400" y="957738"/>
            <a:ext cx="183356" cy="186929"/>
            <a:chOff x="3948113" y="3393281"/>
            <a:chExt cx="183356" cy="186929"/>
          </a:xfrm>
        </p:grpSpPr>
        <p:sp>
          <p:nvSpPr>
            <p:cNvPr id="18" name="Rectangle 17"/>
            <p:cNvSpPr/>
            <p:nvPr userDrawn="1"/>
          </p:nvSpPr>
          <p:spPr bwMode="auto">
            <a:xfrm>
              <a:off x="3948113" y="348734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19" name="Rectangle 18"/>
            <p:cNvSpPr/>
            <p:nvPr userDrawn="1"/>
          </p:nvSpPr>
          <p:spPr bwMode="auto">
            <a:xfrm>
              <a:off x="4038600" y="339328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grpSp>
        <p:nvGrpSpPr>
          <p:cNvPr id="20" name="Group 19"/>
          <p:cNvGrpSpPr/>
          <p:nvPr userDrawn="1"/>
        </p:nvGrpSpPr>
        <p:grpSpPr>
          <a:xfrm>
            <a:off x="3810000" y="5931502"/>
            <a:ext cx="183356" cy="186929"/>
            <a:chOff x="4191000" y="3876277"/>
            <a:chExt cx="183356" cy="186929"/>
          </a:xfrm>
        </p:grpSpPr>
        <p:sp>
          <p:nvSpPr>
            <p:cNvPr id="21" name="Rectangle 20"/>
            <p:cNvSpPr/>
            <p:nvPr userDrawn="1"/>
          </p:nvSpPr>
          <p:spPr bwMode="auto">
            <a:xfrm>
              <a:off x="4191000" y="3970337"/>
              <a:ext cx="92869" cy="92869"/>
            </a:xfrm>
            <a:prstGeom prst="rect">
              <a:avLst/>
            </a:prstGeom>
            <a:solidFill>
              <a:schemeClr val="accent2"/>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22" name="Rectangle 21"/>
            <p:cNvSpPr/>
            <p:nvPr userDrawn="1"/>
          </p:nvSpPr>
          <p:spPr bwMode="auto">
            <a:xfrm>
              <a:off x="4281487" y="3876277"/>
              <a:ext cx="92869" cy="92869"/>
            </a:xfrm>
            <a:prstGeom prst="rect">
              <a:avLst/>
            </a:prstGeom>
            <a:solidFill>
              <a:schemeClr val="accent2">
                <a:lumMod val="40000"/>
                <a:lumOff val="6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sp>
        <p:nvSpPr>
          <p:cNvPr id="23" name="Rectangle 22"/>
          <p:cNvSpPr/>
          <p:nvPr userDrawn="1"/>
        </p:nvSpPr>
        <p:spPr bwMode="auto">
          <a:xfrm>
            <a:off x="8686800" y="1752600"/>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24" name="Rectangle 23"/>
          <p:cNvSpPr/>
          <p:nvPr userDrawn="1"/>
        </p:nvSpPr>
        <p:spPr bwMode="auto">
          <a:xfrm>
            <a:off x="9440444" y="6209864"/>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nvGrpSpPr>
          <p:cNvPr id="25" name="Group 24"/>
          <p:cNvGrpSpPr/>
          <p:nvPr userDrawn="1"/>
        </p:nvGrpSpPr>
        <p:grpSpPr>
          <a:xfrm>
            <a:off x="7269956" y="5201670"/>
            <a:ext cx="183356" cy="186929"/>
            <a:chOff x="4622005" y="3393281"/>
            <a:chExt cx="183356" cy="186929"/>
          </a:xfrm>
        </p:grpSpPr>
        <p:sp>
          <p:nvSpPr>
            <p:cNvPr id="26" name="Rectangle 25"/>
            <p:cNvSpPr/>
            <p:nvPr userDrawn="1"/>
          </p:nvSpPr>
          <p:spPr bwMode="auto">
            <a:xfrm>
              <a:off x="4622005" y="3487341"/>
              <a:ext cx="92869" cy="92869"/>
            </a:xfrm>
            <a:prstGeom prst="rect">
              <a:avLst/>
            </a:prstGeom>
            <a:solidFill>
              <a:schemeClr val="accent1"/>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27" name="Rectangle 26"/>
            <p:cNvSpPr/>
            <p:nvPr userDrawn="1"/>
          </p:nvSpPr>
          <p:spPr bwMode="auto">
            <a:xfrm>
              <a:off x="4712492" y="3393281"/>
              <a:ext cx="92869" cy="92869"/>
            </a:xfrm>
            <a:prstGeom prst="rect">
              <a:avLst/>
            </a:prstGeom>
            <a:solidFill>
              <a:schemeClr val="accent2"/>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grpSp>
        <p:nvGrpSpPr>
          <p:cNvPr id="28" name="Group 27"/>
          <p:cNvGrpSpPr/>
          <p:nvPr userDrawn="1"/>
        </p:nvGrpSpPr>
        <p:grpSpPr>
          <a:xfrm>
            <a:off x="9486878" y="3025376"/>
            <a:ext cx="183356" cy="186929"/>
            <a:chOff x="3948113" y="3393281"/>
            <a:chExt cx="183356" cy="186929"/>
          </a:xfrm>
        </p:grpSpPr>
        <p:sp>
          <p:nvSpPr>
            <p:cNvPr id="29" name="Rectangle 28"/>
            <p:cNvSpPr/>
            <p:nvPr userDrawn="1"/>
          </p:nvSpPr>
          <p:spPr bwMode="auto">
            <a:xfrm>
              <a:off x="3948113" y="348734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30" name="Rectangle 29"/>
            <p:cNvSpPr/>
            <p:nvPr userDrawn="1"/>
          </p:nvSpPr>
          <p:spPr bwMode="auto">
            <a:xfrm>
              <a:off x="4038600" y="3393281"/>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sp>
        <p:nvSpPr>
          <p:cNvPr id="31" name="Rectangle 30"/>
          <p:cNvSpPr/>
          <p:nvPr userDrawn="1"/>
        </p:nvSpPr>
        <p:spPr bwMode="auto">
          <a:xfrm>
            <a:off x="9346861" y="4196384"/>
            <a:ext cx="92869" cy="92869"/>
          </a:xfrm>
          <a:prstGeom prst="rect">
            <a:avLst/>
          </a:prstGeom>
          <a:solidFill>
            <a:schemeClr val="accent2">
              <a:lumMod val="60000"/>
              <a:lumOff val="4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nvGrpSpPr>
          <p:cNvPr id="32" name="Group 31"/>
          <p:cNvGrpSpPr/>
          <p:nvPr userDrawn="1"/>
        </p:nvGrpSpPr>
        <p:grpSpPr>
          <a:xfrm>
            <a:off x="8382000" y="3165871"/>
            <a:ext cx="183356" cy="186929"/>
            <a:chOff x="5548313" y="3134916"/>
            <a:chExt cx="183356" cy="186929"/>
          </a:xfrm>
        </p:grpSpPr>
        <p:sp>
          <p:nvSpPr>
            <p:cNvPr id="33" name="Rectangle 32"/>
            <p:cNvSpPr/>
            <p:nvPr userDrawn="1"/>
          </p:nvSpPr>
          <p:spPr bwMode="auto">
            <a:xfrm>
              <a:off x="5548313" y="3228976"/>
              <a:ext cx="92869" cy="92869"/>
            </a:xfrm>
            <a:prstGeom prst="rect">
              <a:avLst/>
            </a:prstGeom>
            <a:solidFill>
              <a:schemeClr val="accent2">
                <a:lumMod val="20000"/>
                <a:lumOff val="8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sp>
          <p:nvSpPr>
            <p:cNvPr id="34" name="Rectangle 33"/>
            <p:cNvSpPr/>
            <p:nvPr userDrawn="1"/>
          </p:nvSpPr>
          <p:spPr bwMode="auto">
            <a:xfrm>
              <a:off x="5638800" y="3134916"/>
              <a:ext cx="92869" cy="92869"/>
            </a:xfrm>
            <a:prstGeom prst="rect">
              <a:avLst/>
            </a:prstGeom>
            <a:solidFill>
              <a:schemeClr val="accent2">
                <a:lumMod val="40000"/>
                <a:lumOff val="60000"/>
              </a:scheme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GB" sz="1600" i="0" u="none" strike="noStrike" cap="none" normalizeH="0" baseline="0" dirty="0" smtClean="0">
                <a:ln>
                  <a:noFill/>
                </a:ln>
                <a:solidFill>
                  <a:schemeClr val="tx2">
                    <a:lumMod val="50000"/>
                  </a:schemeClr>
                </a:solidFill>
                <a:effectLst/>
                <a:latin typeface="+mn-lt"/>
                <a:cs typeface="Arial" charset="0"/>
              </a:endParaRPr>
            </a:p>
          </p:txBody>
        </p:sp>
      </p:grpSp>
      <p:cxnSp>
        <p:nvCxnSpPr>
          <p:cNvPr id="35" name="Straight Connector 5"/>
          <p:cNvCxnSpPr/>
          <p:nvPr userDrawn="1">
            <p:custDataLst>
              <p:tags r:id="rId5"/>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36" name="Picture 68" descr="D:\Users\bkp\My Work\GSLs\TEMPLATES\I&amp;D\FINAL\04-17\Pyramid.pn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305800" y="5222873"/>
            <a:ext cx="879232" cy="802094"/>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contenu 5"/>
          <p:cNvSpPr>
            <a:spLocks noGrp="1"/>
          </p:cNvSpPr>
          <p:nvPr userDrawn="1">
            <p:ph sz="quarter" idx="10"/>
            <p:custDataLst>
              <p:tags r:id="rId6"/>
            </p:custDataLst>
          </p:nvPr>
        </p:nvSpPr>
        <p:spPr>
          <a:xfrm>
            <a:off x="341313" y="1255713"/>
            <a:ext cx="8896350" cy="3196515"/>
          </a:xfrm>
        </p:spPr>
        <p:txBody>
          <a:bodyPr lIns="91440"/>
          <a:lstStyle>
            <a:lvl1pPr marL="228600" indent="-228600">
              <a:spcAft>
                <a:spcPts val="1200"/>
              </a:spcAft>
              <a:buClr>
                <a:schemeClr val="accent2"/>
              </a:buClr>
              <a:defRPr>
                <a:solidFill>
                  <a:schemeClr val="tx1"/>
                </a:solidFill>
              </a:defRPr>
            </a:lvl1pPr>
            <a:lvl2pPr marL="457200" indent="-228600">
              <a:spcAft>
                <a:spcPts val="1200"/>
              </a:spcAft>
              <a:buClr>
                <a:schemeClr val="accent2"/>
              </a:buClr>
              <a:defRPr>
                <a:solidFill>
                  <a:schemeClr val="tx1"/>
                </a:solidFill>
              </a:defRPr>
            </a:lvl2pPr>
            <a:lvl3pPr marL="685800" indent="-228600">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25350398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45" name="think-cell Slide" r:id="rId6" imgW="360" imgH="360" progId="">
                  <p:embed/>
                </p:oleObj>
              </mc:Choice>
              <mc:Fallback>
                <p:oleObj name="think-cell Slide" r:id="rId6" imgW="360" imgH="360" progId="">
                  <p:embed/>
                  <p:pic>
                    <p:nvPicPr>
                      <p:cNvPr id="0" name="Picture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341313" y="1255713"/>
            <a:ext cx="9223375" cy="5011737"/>
          </a:xfrm>
        </p:spPr>
        <p:txBody>
          <a:bodyPr/>
          <a:lstStyle>
            <a:lvl1pPr>
              <a:defRPr b="0"/>
            </a:lvl1pPr>
            <a:lvl2pPr marL="457200" indent="-228600">
              <a:defRPr/>
            </a:lvl2pPr>
            <a:lvl3pPr marL="685800" indent="-228600">
              <a:defRPr/>
            </a:lvl3pPr>
            <a:lvl4pPr>
              <a:defRPr/>
            </a:lvl4pPr>
            <a:lvl5pPr>
              <a:buNone/>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69" name="think-cell Slide" r:id="rId7" imgW="360" imgH="360" progId="">
                  <p:embed/>
                </p:oleObj>
              </mc:Choice>
              <mc:Fallback>
                <p:oleObj name="think-cell Slide" r:id="rId7" imgW="360" imgH="360" progId="">
                  <p:embed/>
                  <p:pic>
                    <p:nvPicPr>
                      <p:cNvPr id="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custDataLst>
              <p:tags r:id="rId4"/>
            </p:custDataLst>
          </p:nvPr>
        </p:nvSpPr>
        <p:spPr>
          <a:xfrm>
            <a:off x="341313" y="1828800"/>
            <a:ext cx="9223376" cy="4438649"/>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custDataLst>
              <p:tags r:id="rId5"/>
            </p:custDataLst>
          </p:nvPr>
        </p:nvSpPr>
        <p:spPr>
          <a:xfrm>
            <a:off x="341313" y="1255713"/>
            <a:ext cx="9223376" cy="548640"/>
          </a:xfrm>
        </p:spPr>
        <p:txBody>
          <a:bodyPr/>
          <a:lstStyle>
            <a:lvl1pPr marL="0" indent="0">
              <a:buNone/>
              <a:defRPr sz="2000" b="1">
                <a:solidFill>
                  <a:srgbClr val="E47E1A"/>
                </a:solid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64" name="think-cell Slide" r:id="rId7" imgW="360" imgH="360" progId="">
                  <p:embed/>
                </p:oleObj>
              </mc:Choice>
              <mc:Fallback>
                <p:oleObj name="think-cell Slide" r:id="rId7" imgW="360" imgH="360" progId="">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4"/>
            </p:custDataLst>
          </p:nvPr>
        </p:nvSpPr>
        <p:spPr>
          <a:xfrm>
            <a:off x="341313" y="1255713"/>
            <a:ext cx="4487862" cy="4993230"/>
          </a:xfrm>
        </p:spPr>
        <p:txBody>
          <a:bodyPr/>
          <a:lstStyle>
            <a:lvl1pPr>
              <a:defRPr/>
            </a:lvl1pPr>
            <a:lvl2pPr marL="457200" indent="-228600">
              <a:defRPr/>
            </a:lvl2pPr>
            <a:lvl3pPr marL="685800" indent="-228600">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5"/>
            </p:custDataLst>
          </p:nvPr>
        </p:nvSpPr>
        <p:spPr>
          <a:xfrm>
            <a:off x="5076825" y="1255713"/>
            <a:ext cx="4487863" cy="5011737"/>
          </a:xfrm>
        </p:spPr>
        <p:txBody>
          <a:bodyPr/>
          <a:lstStyle>
            <a:lvl1pPr>
              <a:defRPr/>
            </a:lvl1pPr>
            <a:lvl2pPr marL="457200" indent="-228600">
              <a:defRPr/>
            </a:lvl2pPr>
            <a:lvl3pPr>
              <a:defRPr/>
            </a:lvl3pPr>
            <a:lvl4pPr>
              <a:defRPr/>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40" name="think-cell Slide" r:id="rId9" imgW="360" imgH="360" progId="">
                  <p:embed/>
                </p:oleObj>
              </mc:Choice>
              <mc:Fallback>
                <p:oleObj name="think-cell Slide" r:id="rId9" imgW="360" imgH="360" progId="">
                  <p:embed/>
                  <p:pic>
                    <p:nvPicPr>
                      <p:cNvPr id="0" name="Picture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p:custDataLst>
              <p:tags r:id="rId4"/>
            </p:custDataLst>
          </p:nvPr>
        </p:nvSpPr>
        <p:spPr>
          <a:xfrm>
            <a:off x="341313" y="1828800"/>
            <a:ext cx="4487862" cy="4438649"/>
          </a:xfrm>
        </p:spPr>
        <p:txBody>
          <a:bodyPr/>
          <a:lstStyle>
            <a:lvl1pPr>
              <a:defRPr sz="2000"/>
            </a:lvl1pPr>
            <a:lvl2pPr>
              <a:defRPr sz="1800"/>
            </a:lvl2pPr>
            <a:lvl3pPr>
              <a:defRPr sz="1600"/>
            </a:lvl3pPr>
            <a:lvl4pPr>
              <a:defRPr sz="14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Espace réservé du contenu 5"/>
          <p:cNvSpPr>
            <a:spLocks noGrp="1"/>
          </p:cNvSpPr>
          <p:nvPr>
            <p:ph sz="quarter" idx="11"/>
            <p:custDataLst>
              <p:tags r:id="rId5"/>
            </p:custDataLst>
          </p:nvPr>
        </p:nvSpPr>
        <p:spPr>
          <a:xfrm>
            <a:off x="5076825" y="1828800"/>
            <a:ext cx="4487863" cy="4438649"/>
          </a:xfrm>
        </p:spPr>
        <p:txBody>
          <a:bodyPr/>
          <a:lstStyle>
            <a:lvl1pPr>
              <a:defRPr sz="2000"/>
            </a:lvl1pPr>
            <a:lvl2pPr>
              <a:defRPr sz="1800"/>
            </a:lvl2pPr>
            <a:lvl3pPr>
              <a:defRPr sz="1600"/>
            </a:lvl3pPr>
            <a:lvl4pPr>
              <a:defRPr sz="1300"/>
            </a:lvl4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7" name="Espace réservé du texte 6"/>
          <p:cNvSpPr>
            <a:spLocks noGrp="1"/>
          </p:cNvSpPr>
          <p:nvPr>
            <p:ph type="body" sz="quarter" idx="12" hasCustomPrompt="1"/>
            <p:custDataLst>
              <p:tags r:id="rId6"/>
            </p:custDataLst>
          </p:nvPr>
        </p:nvSpPr>
        <p:spPr>
          <a:xfrm>
            <a:off x="341313" y="1255713"/>
            <a:ext cx="4487862"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76825" y="1255713"/>
            <a:ext cx="4487863" cy="548640"/>
          </a:xfrm>
        </p:spPr>
        <p:txBody>
          <a:bodyPr vert="horz" lIns="0" tIns="33059" rIns="33059" bIns="33059"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915" name="think-cell Slide" r:id="rId5" imgW="360" imgH="360" progId="">
                  <p:embed/>
                </p:oleObj>
              </mc:Choice>
              <mc:Fallback>
                <p:oleObj name="think-cell Slide" r:id="rId5" imgW="360" imgH="360" progId="">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tags" Target="../tags/tag9.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6.xml"/><Relationship Id="rId21" Type="http://schemas.openxmlformats.org/officeDocument/2006/relationships/image" Target="../media/image10.png"/><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hyperlink" Target="http://www.capgemini.com/" TargetMode="External"/><Relationship Id="rId25" Type="http://schemas.openxmlformats.org/officeDocument/2006/relationships/image" Target="../media/image12.png"/><Relationship Id="rId2" Type="http://schemas.openxmlformats.org/officeDocument/2006/relationships/slideLayout" Target="../slideLayouts/slideLayout15.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29"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hyperlink" Target="http://www.youtube.com/capgemini" TargetMode="External"/><Relationship Id="rId5" Type="http://schemas.openxmlformats.org/officeDocument/2006/relationships/vmlDrawing" Target="../drawings/vmlDrawing14.vml"/><Relationship Id="rId15" Type="http://schemas.openxmlformats.org/officeDocument/2006/relationships/oleObject" Target="../embeddings/oleObject14.bin"/><Relationship Id="rId23" Type="http://schemas.openxmlformats.org/officeDocument/2006/relationships/image" Target="../media/image11.png"/><Relationship Id="rId28" Type="http://schemas.openxmlformats.org/officeDocument/2006/relationships/image" Target="../media/image2.png"/><Relationship Id="rId10" Type="http://schemas.openxmlformats.org/officeDocument/2006/relationships/tags" Target="../tags/tag56.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oleObject" Target="../embeddings/oleObject18.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66.xml"/><Relationship Id="rId5" Type="http://schemas.openxmlformats.org/officeDocument/2006/relationships/vmlDrawing" Target="../drawings/vmlDrawing18.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6"/>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157" name="think-cell Slide" r:id="rId24" imgW="360" imgH="360" progId="">
                  <p:embed/>
                </p:oleObj>
              </mc:Choice>
              <mc:Fallback>
                <p:oleObj name="think-cell Slide" r:id="rId24" imgW="360" imgH="360" progId="">
                  <p:embed/>
                  <p:pic>
                    <p:nvPicPr>
                      <p:cNvPr id="0" name="Picture 10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7"/>
            </p:custDataLst>
          </p:nvPr>
        </p:nvSpPr>
        <p:spPr>
          <a:xfrm>
            <a:off x="1" y="1"/>
            <a:ext cx="9905999" cy="914400"/>
          </a:xfrm>
          <a:prstGeom prst="rect">
            <a:avLst/>
          </a:prstGeom>
        </p:spPr>
        <p:txBody>
          <a:bodyPr vert="horz" lIns="457200" tIns="0" rIns="0" bIns="0" rtlCol="0" anchor="ctr">
            <a:noAutofit/>
          </a:bodyPr>
          <a:lstStyle/>
          <a:p>
            <a:r>
              <a:rPr lang="en-US" noProof="0" dirty="0" smtClean="0"/>
              <a:t>Click to edit Master title style</a:t>
            </a:r>
            <a:endParaRPr lang="en-US" noProof="0" dirty="0"/>
          </a:p>
        </p:txBody>
      </p:sp>
      <p:sp>
        <p:nvSpPr>
          <p:cNvPr id="3" name="Text Placeholder 2"/>
          <p:cNvSpPr>
            <a:spLocks noGrp="1"/>
          </p:cNvSpPr>
          <p:nvPr>
            <p:ph type="body" idx="1"/>
            <p:custDataLst>
              <p:tags r:id="rId18"/>
            </p:custDataLst>
          </p:nvPr>
        </p:nvSpPr>
        <p:spPr>
          <a:xfrm>
            <a:off x="341313" y="1255714"/>
            <a:ext cx="9223375" cy="5011736"/>
          </a:xfrm>
          <a:prstGeom prst="rect">
            <a:avLst/>
          </a:prstGeom>
        </p:spPr>
        <p:txBody>
          <a:bodyPr vert="horz" lIns="0" tIns="33059" rIns="33059" bIns="33059"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9"/>
            </p:custDataLst>
          </p:nvPr>
        </p:nvSpPr>
        <p:spPr>
          <a:xfrm>
            <a:off x="9552262" y="6646303"/>
            <a:ext cx="141065" cy="138499"/>
          </a:xfrm>
          <a:prstGeom prst="rect">
            <a:avLst/>
          </a:prstGeom>
          <a:noFill/>
        </p:spPr>
        <p:txBody>
          <a:bodyPr wrap="none" lIns="0" tIns="0" rIns="0" bIns="0" rtlCol="0" anchor="ctr">
            <a:spAutoFit/>
          </a:bodyPr>
          <a:lstStyle/>
          <a:p>
            <a:pPr algn="ctr"/>
            <a:fld id="{6A895693-0027-4F28-9367-92E39A51F51C}" type="slidenum">
              <a:rPr lang="en-US" sz="900" smtClean="0">
                <a:solidFill>
                  <a:schemeClr val="tx2"/>
                </a:solidFill>
              </a:rPr>
              <a:pPr algn="ctr"/>
              <a:t>‹#›</a:t>
            </a:fld>
            <a:endParaRPr lang="en-US" sz="900" dirty="0">
              <a:solidFill>
                <a:schemeClr val="tx2"/>
              </a:solidFill>
            </a:endParaRPr>
          </a:p>
        </p:txBody>
      </p:sp>
      <p:sp>
        <p:nvSpPr>
          <p:cNvPr id="9" name="Freeform 4"/>
          <p:cNvSpPr>
            <a:spLocks/>
          </p:cNvSpPr>
          <p:nvPr>
            <p:custDataLst>
              <p:tags r:id="rId20"/>
            </p:custDataLst>
          </p:nvPr>
        </p:nvSpPr>
        <p:spPr bwMode="auto">
          <a:xfrm>
            <a:off x="2" y="437863"/>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21"/>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j-lt"/>
                <a:cs typeface="Helvetica Light"/>
              </a:rPr>
              <a:t>Copyright © </a:t>
            </a:r>
            <a:r>
              <a:rPr lang="en-US" altLang="en-US" sz="700" b="0" i="0" noProof="0" dirty="0" err="1" smtClean="0">
                <a:solidFill>
                  <a:schemeClr val="tx2"/>
                </a:solidFill>
                <a:latin typeface="+mj-lt"/>
                <a:cs typeface="Helvetica Light"/>
              </a:rPr>
              <a:t>Capgemini</a:t>
            </a:r>
            <a:r>
              <a:rPr lang="en-US" altLang="en-US" sz="700" b="0" i="0" noProof="0" dirty="0" smtClean="0">
                <a:solidFill>
                  <a:schemeClr val="tx2"/>
                </a:solidFill>
                <a:latin typeface="+mj-lt"/>
                <a:cs typeface="Helvetica Light"/>
              </a:rPr>
              <a:t> 2015. All Rights Reserved</a:t>
            </a:r>
          </a:p>
        </p:txBody>
      </p:sp>
      <p:sp>
        <p:nvSpPr>
          <p:cNvPr id="13" name="Rectangle 12"/>
          <p:cNvSpPr/>
          <p:nvPr>
            <p:custDataLst>
              <p:tags r:id="rId22"/>
            </p:custDataLst>
          </p:nvPr>
        </p:nvSpPr>
        <p:spPr>
          <a:xfrm>
            <a:off x="6362700" y="6427223"/>
            <a:ext cx="3200400" cy="182880"/>
          </a:xfrm>
          <a:prstGeom prst="rect">
            <a:avLst/>
          </a:prstGeom>
        </p:spPr>
        <p:txBody>
          <a:bodyPr wrap="none" lIns="35997" tIns="35997" rIns="35997" bIns="35997" anchor="b" anchorCtr="0">
            <a:noAutofit/>
          </a:bodyPr>
          <a:lstStyle/>
          <a:p>
            <a:pPr marL="0" marR="0" lvl="0" indent="0" algn="r" defTabSz="957756" rtl="0" eaLnBrk="1" fontAlgn="auto" latinLnBrk="0" hangingPunct="1">
              <a:lnSpc>
                <a:spcPct val="100000"/>
              </a:lnSpc>
              <a:spcBef>
                <a:spcPts val="0"/>
              </a:spcBef>
              <a:spcAft>
                <a:spcPts val="0"/>
              </a:spcAft>
              <a:buClrTx/>
              <a:buSzTx/>
              <a:buFontTx/>
              <a:buNone/>
              <a:tabLst/>
              <a:defRPr/>
            </a:pPr>
            <a:r>
              <a:rPr lang="en-US" sz="800" dirty="0" smtClean="0">
                <a:solidFill>
                  <a:schemeClr val="tx2"/>
                </a:solidFill>
              </a:rPr>
              <a:t>RDV-03_QlikView </a:t>
            </a:r>
            <a:r>
              <a:rPr lang="en-US" sz="800" dirty="0" err="1" smtClean="0">
                <a:solidFill>
                  <a:schemeClr val="tx2"/>
                </a:solidFill>
              </a:rPr>
              <a:t>Training_V</a:t>
            </a:r>
            <a:r>
              <a:rPr lang="en-US" sz="800" dirty="0" smtClean="0">
                <a:solidFill>
                  <a:schemeClr val="tx2"/>
                </a:solidFill>
              </a:rPr>
              <a:t> 1 0</a:t>
            </a:r>
          </a:p>
        </p:txBody>
      </p:sp>
      <p:cxnSp>
        <p:nvCxnSpPr>
          <p:cNvPr id="14" name="Straight Connector 5"/>
          <p:cNvCxnSpPr/>
          <p:nvPr>
            <p:custDataLst>
              <p:tags r:id="rId23"/>
            </p:custDataLst>
          </p:nvPr>
        </p:nvCxnSpPr>
        <p:spPr>
          <a:xfrm flipH="1">
            <a:off x="2" y="6362700"/>
            <a:ext cx="9905999" cy="0"/>
          </a:xfrm>
          <a:prstGeom prst="line">
            <a:avLst/>
          </a:prstGeom>
          <a:ln w="9525" cmpd="sng">
            <a:solidFill>
              <a:schemeClr val="accent2"/>
            </a:solidFill>
          </a:ln>
          <a:effectLst/>
        </p:spPr>
        <p:style>
          <a:lnRef idx="2">
            <a:schemeClr val="accent1"/>
          </a:lnRef>
          <a:fillRef idx="0">
            <a:schemeClr val="accent1"/>
          </a:fillRef>
          <a:effectRef idx="1">
            <a:schemeClr val="accent1"/>
          </a:effectRef>
          <a:fontRef idx="minor">
            <a:schemeClr val="tx1"/>
          </a:fontRef>
        </p:style>
      </p:cxnSp>
      <p:pic>
        <p:nvPicPr>
          <p:cNvPr id="16" name="Picture 26" descr="D:\Users\bkp\My Work\TEMPLATES\LOGO Library\Capgemini_Logo_Set\Capgemini Logo Set\ppt\Logo_Capgemini_RGB.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49250" y="6456451"/>
            <a:ext cx="1362456" cy="31575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98" r:id="rId1"/>
    <p:sldLayoutId id="2147483990" r:id="rId2"/>
    <p:sldLayoutId id="2147483991" r:id="rId3"/>
    <p:sldLayoutId id="2147483997" r:id="rId4"/>
    <p:sldLayoutId id="2147483965" r:id="rId5"/>
    <p:sldLayoutId id="2147483966" r:id="rId6"/>
    <p:sldLayoutId id="2147483962" r:id="rId7"/>
    <p:sldLayoutId id="2147483963" r:id="rId8"/>
    <p:sldLayoutId id="2147483964" r:id="rId9"/>
    <p:sldLayoutId id="2147483934" r:id="rId10"/>
    <p:sldLayoutId id="2147484003" r:id="rId11"/>
    <p:sldLayoutId id="2147484005" r:id="rId12"/>
    <p:sldLayoutId id="2147484006" r:id="rId13"/>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Arial Narrow" pitchFamily="34" charset="0"/>
          <a:ea typeface="+mj-ea"/>
          <a:cs typeface="+mj-cs"/>
        </a:defRPr>
      </a:lvl1pPr>
    </p:titleStyle>
    <p:bodyStyle>
      <a:lvl1pPr marL="228600" indent="-228600" algn="l" defTabSz="914342" rtl="0" eaLnBrk="1" latinLnBrk="0" hangingPunct="1">
        <a:spcBef>
          <a:spcPts val="0"/>
        </a:spcBef>
        <a:spcAft>
          <a:spcPts val="600"/>
        </a:spcAft>
        <a:buClr>
          <a:schemeClr val="accent2"/>
        </a:buClr>
        <a:buFont typeface="Wingdings" pitchFamily="2" charset="2"/>
        <a:buChar char="§"/>
        <a:defRPr sz="2000" b="0" kern="1200">
          <a:solidFill>
            <a:schemeClr val="tx1"/>
          </a:solidFill>
          <a:latin typeface="+mn-lt"/>
          <a:ea typeface="+mn-ea"/>
          <a:cs typeface="+mn-cs"/>
        </a:defRPr>
      </a:lvl1pPr>
      <a:lvl2pPr marL="457200" indent="-228600" algn="l" defTabSz="914342" rtl="0" eaLnBrk="1" latinLnBrk="0" hangingPunct="1">
        <a:spcBef>
          <a:spcPts val="0"/>
        </a:spcBef>
        <a:spcAft>
          <a:spcPts val="600"/>
        </a:spcAft>
        <a:buClr>
          <a:schemeClr val="accent2"/>
        </a:buClr>
        <a:buFont typeface="Arial" pitchFamily="34" charset="0"/>
        <a:buChar char="•"/>
        <a:defRPr sz="1800" b="0" kern="1200">
          <a:solidFill>
            <a:schemeClr val="tx1"/>
          </a:solidFill>
          <a:latin typeface="+mn-lt"/>
          <a:ea typeface="+mn-ea"/>
          <a:cs typeface="+mn-cs"/>
        </a:defRPr>
      </a:lvl2pPr>
      <a:lvl3pPr marL="685800" indent="-228600" algn="l" defTabSz="914342" rtl="0" eaLnBrk="1" latinLnBrk="0" hangingPunct="1">
        <a:spcBef>
          <a:spcPts val="0"/>
        </a:spcBef>
        <a:spcAft>
          <a:spcPts val="600"/>
        </a:spcAft>
        <a:buClr>
          <a:schemeClr val="accent2"/>
        </a:buClr>
        <a:buFont typeface="Arial" pitchFamily="34" charset="0"/>
        <a:buChar char="–"/>
        <a:defRPr sz="1600" kern="1200">
          <a:solidFill>
            <a:schemeClr val="tx1"/>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2"/>
        </a:buClr>
        <a:buSzTx/>
        <a:buFont typeface="Courier New" pitchFamily="49" charset="0"/>
        <a:buChar char="o"/>
        <a:tabLst/>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30811" name="think-cell Slide" r:id="rId15" imgW="360" imgH="360" progId="">
                  <p:embed/>
                </p:oleObj>
              </mc:Choice>
              <mc:Fallback>
                <p:oleObj name="think-cell Slide" r:id="rId15" imgW="360" imgH="360" progId="">
                  <p:embed/>
                  <p:pic>
                    <p:nvPicPr>
                      <p:cNvPr id="0" name="Picture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0" y="1685925"/>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smtClean="0">
              <a:solidFill>
                <a:schemeClr val="bg1"/>
              </a:solidFill>
              <a:latin typeface="Arial"/>
              <a:ea typeface="+mn-ea"/>
              <a:cs typeface="Arial"/>
            </a:endParaRPr>
          </a:p>
        </p:txBody>
      </p:sp>
      <p:sp>
        <p:nvSpPr>
          <p:cNvPr id="22" name="Rectangle 21"/>
          <p:cNvSpPr/>
          <p:nvPr>
            <p:custDataLst>
              <p:tags r:id="rId8"/>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br>
              <a:rPr lang="en-US" sz="700" dirty="0" smtClean="0">
                <a:solidFill>
                  <a:schemeClr val="bg1"/>
                </a:solidFill>
                <a:latin typeface="Arial"/>
                <a:cs typeface="Arial"/>
              </a:rPr>
            </a:br>
            <a:r>
              <a:rPr lang="en-US" sz="700" dirty="0" smtClean="0">
                <a:solidFill>
                  <a:schemeClr val="bg1"/>
                </a:solidFill>
                <a:latin typeface="Arial"/>
                <a:cs typeface="Arial"/>
              </a:rPr>
              <a:t>Copyright © 2015 Capgemini. </a:t>
            </a:r>
            <a:r>
              <a:rPr lang="en-US" sz="700" dirty="0">
                <a:solidFill>
                  <a:schemeClr val="bg1"/>
                </a:solidFill>
                <a:latin typeface="Arial"/>
                <a:cs typeface="Arial"/>
              </a:rPr>
              <a:t>All rights </a:t>
            </a:r>
            <a:r>
              <a:rPr lang="en-US" sz="700" dirty="0" smtClean="0">
                <a:solidFill>
                  <a:schemeClr val="bg1"/>
                </a:solidFill>
                <a:latin typeface="Arial"/>
                <a:cs typeface="Arial"/>
              </a:rPr>
              <a:t>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err="1" smtClean="0">
                <a:solidFill>
                  <a:schemeClr val="bg1"/>
                </a:solidFill>
                <a:latin typeface="Arial"/>
                <a:cs typeface="Arial"/>
              </a:rPr>
              <a:t>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a:t>
            </a:r>
            <a:r>
              <a:rPr lang="en-US" sz="700" dirty="0" err="1" smtClean="0">
                <a:solidFill>
                  <a:schemeClr val="bg1"/>
                </a:solidFill>
                <a:latin typeface="Arial"/>
                <a:cs typeface="Arial"/>
              </a:rPr>
              <a:t>Capgemini</a:t>
            </a:r>
            <a:r>
              <a:rPr lang="en-US" sz="700" dirty="0" smtClean="0">
                <a:solidFill>
                  <a:schemeClr val="bg1"/>
                </a:solidFill>
                <a:latin typeface="Arial"/>
                <a:cs typeface="Arial"/>
              </a:rPr>
              <a:t>.</a:t>
            </a:r>
          </a:p>
        </p:txBody>
      </p:sp>
      <p:sp>
        <p:nvSpPr>
          <p:cNvPr id="23" name="Rectangle 22">
            <a:hlinkClick r:id="rId17"/>
          </p:cNvPr>
          <p:cNvSpPr/>
          <p:nvPr>
            <p:custDataLst>
              <p:tags r:id="rId9"/>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939252" y="5932547"/>
            <a:ext cx="278223" cy="263770"/>
          </a:xfrm>
          <a:prstGeom prst="rect">
            <a:avLst/>
          </a:prstGeom>
          <a:noFill/>
        </p:spPr>
      </p:pic>
      <p:pic>
        <p:nvPicPr>
          <p:cNvPr id="25"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8274665" y="5932547"/>
            <a:ext cx="281313" cy="266700"/>
          </a:xfrm>
          <a:prstGeom prst="rect">
            <a:avLst/>
          </a:prstGeom>
          <a:noFill/>
        </p:spPr>
      </p:pic>
      <p:pic>
        <p:nvPicPr>
          <p:cNvPr id="26"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8903720" y="5932547"/>
            <a:ext cx="281313" cy="266700"/>
          </a:xfrm>
          <a:prstGeom prst="rect">
            <a:avLst/>
          </a:prstGeom>
          <a:noFill/>
        </p:spPr>
      </p:pic>
      <p:pic>
        <p:nvPicPr>
          <p:cNvPr id="27"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9242223" y="5932547"/>
            <a:ext cx="281313" cy="266700"/>
          </a:xfrm>
          <a:prstGeom prst="rect">
            <a:avLst/>
          </a:prstGeom>
          <a:noFill/>
        </p:spPr>
      </p:pic>
      <p:pic>
        <p:nvPicPr>
          <p:cNvPr id="28"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66750" y="844452"/>
            <a:ext cx="3154680" cy="731113"/>
          </a:xfrm>
          <a:prstGeom prst="rect">
            <a:avLst/>
          </a:prstGeom>
          <a:noFill/>
          <a:extLst>
            <a:ext uri="{909E8E84-426E-40DD-AFC4-6F175D3DCCD1}">
              <a14:hiddenFill xmlns:a14="http://schemas.microsoft.com/office/drawing/2010/main">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87543" y="1106840"/>
            <a:ext cx="3154680" cy="25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29013"/>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98" name="think-cell Slide" r:id="rId7" imgW="360" imgH="360" progId="">
                  <p:embed/>
                </p:oleObj>
              </mc:Choice>
              <mc:Fallback>
                <p:oleObj name="think-cell Slide" r:id="rId7" imgW="360" imgH="360" progId="">
                  <p:embed/>
                  <p:pic>
                    <p:nvPicPr>
                      <p:cNvPr id="0" name="Picture 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00" r:id="rId1"/>
    <p:sldLayoutId id="2147483992" r:id="rId2"/>
    <p:sldLayoutId id="2147483980"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74.xml"/><Relationship Id="rId7" Type="http://schemas.openxmlformats.org/officeDocument/2006/relationships/notesSlide" Target="../notesSlides/notesSlide1.xml"/><Relationship Id="rId2" Type="http://schemas.openxmlformats.org/officeDocument/2006/relationships/tags" Target="../tags/tag73.xml"/><Relationship Id="rId1" Type="http://schemas.openxmlformats.org/officeDocument/2006/relationships/vmlDrawing" Target="../drawings/vmlDrawing22.vml"/><Relationship Id="rId6" Type="http://schemas.openxmlformats.org/officeDocument/2006/relationships/slideLayout" Target="../slideLayouts/slideLayout1.xml"/><Relationship Id="rId5" Type="http://schemas.openxmlformats.org/officeDocument/2006/relationships/tags" Target="../tags/tag76.xml"/><Relationship Id="rId4" Type="http://schemas.openxmlformats.org/officeDocument/2006/relationships/tags" Target="../tags/tag75.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77.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61507"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304800" y="4648200"/>
            <a:ext cx="4727575" cy="724977"/>
          </a:xfrm>
        </p:spPr>
        <p:txBody>
          <a:bodyPr/>
          <a:lstStyle/>
          <a:p>
            <a:r>
              <a:rPr lang="en-US" sz="2400" b="1" dirty="0" smtClean="0"/>
              <a:t>Learning &amp; Development </a:t>
            </a:r>
            <a:br>
              <a:rPr lang="en-US" sz="2400" b="1" dirty="0" smtClean="0"/>
            </a:br>
            <a:r>
              <a:rPr lang="en-US" sz="1600" i="1" kern="1100" dirty="0">
                <a:solidFill>
                  <a:schemeClr val="accent1">
                    <a:lumMod val="50000"/>
                  </a:schemeClr>
                </a:solidFill>
              </a:rPr>
              <a:t>Enabling development, Impacting growth</a:t>
            </a:r>
            <a:r>
              <a:rPr lang="en-US" sz="1600" i="1" kern="1100" dirty="0" smtClean="0">
                <a:solidFill>
                  <a:schemeClr val="accent1">
                    <a:lumMod val="50000"/>
                  </a:schemeClr>
                </a:solidFill>
              </a:rPr>
              <a:t>…</a:t>
            </a:r>
            <a:endParaRPr lang="en-US" sz="2400" b="1" i="1" dirty="0"/>
          </a:p>
        </p:txBody>
      </p:sp>
      <p:sp>
        <p:nvSpPr>
          <p:cNvPr id="13" name="Subtitle 12"/>
          <p:cNvSpPr>
            <a:spLocks noGrp="1"/>
          </p:cNvSpPr>
          <p:nvPr>
            <p:ph type="subTitle" idx="1"/>
            <p:custDataLst>
              <p:tags r:id="rId4"/>
            </p:custDataLst>
          </p:nvPr>
        </p:nvSpPr>
        <p:spPr>
          <a:xfrm>
            <a:off x="311148" y="6019800"/>
            <a:ext cx="6400800" cy="381000"/>
          </a:xfrm>
        </p:spPr>
        <p:txBody>
          <a:bodyPr/>
          <a:lstStyle/>
          <a:p>
            <a:pPr lvl="0"/>
            <a:r>
              <a:rPr lang="sv-SE" sz="2400" b="1" dirty="0" smtClean="0">
                <a:cs typeface="Calibri" pitchFamily="34" charset="0"/>
              </a:rPr>
              <a:t>QlikView </a:t>
            </a:r>
            <a:r>
              <a:rPr lang="fr-FR" sz="2400" b="1" dirty="0"/>
              <a:t>– Day 1</a:t>
            </a:r>
            <a:endParaRPr lang="en-US" sz="2400" b="1" dirty="0"/>
          </a:p>
        </p:txBody>
      </p:sp>
      <p:sp>
        <p:nvSpPr>
          <p:cNvPr id="5" name="Subtitle 12"/>
          <p:cNvSpPr txBox="1">
            <a:spLocks/>
          </p:cNvSpPr>
          <p:nvPr>
            <p:custDataLst>
              <p:tags r:id="rId5"/>
            </p:custDataLst>
          </p:nvPr>
        </p:nvSpPr>
        <p:spPr>
          <a:xfrm>
            <a:off x="311149" y="5638800"/>
            <a:ext cx="679451" cy="381000"/>
          </a:xfrm>
          <a:prstGeom prst="rect">
            <a:avLst/>
          </a:prstGeom>
          <a:effectLst>
            <a:outerShdw blurRad="12700" dist="12700" dir="2700000" sx="133000" sy="133000" algn="tl" rotWithShape="0">
              <a:schemeClr val="bg1">
                <a:alpha val="80000"/>
              </a:schemeClr>
            </a:outerShdw>
          </a:effectLst>
        </p:spPr>
        <p:txBody>
          <a:bodyPr vert="horz" lIns="0" tIns="33059" rIns="33059" bIns="33059" rtlCol="0" anchor="ctr">
            <a:noAutofit/>
          </a:bodyPr>
          <a:lstStyle>
            <a:lvl1pPr marL="0" indent="0" algn="l" defTabSz="914342" rtl="0" eaLnBrk="1" latinLnBrk="0" hangingPunct="1">
              <a:lnSpc>
                <a:spcPct val="100000"/>
              </a:lnSpc>
              <a:spcBef>
                <a:spcPts val="0"/>
              </a:spcBef>
              <a:spcAft>
                <a:spcPts val="600"/>
              </a:spcAft>
              <a:buClr>
                <a:schemeClr val="accent2"/>
              </a:buClr>
              <a:buFont typeface="Wingdings" pitchFamily="2" charset="2"/>
              <a:buNone/>
              <a:defRPr sz="1800" b="0" kern="1200">
                <a:solidFill>
                  <a:schemeClr val="accent2"/>
                </a:solidFill>
                <a:effectLst/>
                <a:latin typeface="Arial Narrow" pitchFamily="34" charset="0"/>
                <a:ea typeface="+mn-ea"/>
                <a:cs typeface="+mn-cs"/>
              </a:defRPr>
            </a:lvl1pPr>
            <a:lvl2pPr marL="457171" indent="0" algn="ctr" defTabSz="914342" rtl="0" eaLnBrk="1" latinLnBrk="0" hangingPunct="1">
              <a:spcBef>
                <a:spcPts val="0"/>
              </a:spcBef>
              <a:spcAft>
                <a:spcPts val="600"/>
              </a:spcAft>
              <a:buClr>
                <a:schemeClr val="accent2"/>
              </a:buClr>
              <a:buFont typeface="Arial" pitchFamily="34" charset="0"/>
              <a:buNone/>
              <a:defRPr sz="1800" b="0" kern="1200">
                <a:solidFill>
                  <a:schemeClr val="tx1">
                    <a:tint val="75000"/>
                  </a:schemeClr>
                </a:solidFill>
                <a:latin typeface="+mn-lt"/>
                <a:ea typeface="+mn-ea"/>
                <a:cs typeface="+mn-cs"/>
              </a:defRPr>
            </a:lvl2pPr>
            <a:lvl3pPr marL="914342" indent="0" algn="ctr" defTabSz="914342" rtl="0" eaLnBrk="1" latinLnBrk="0" hangingPunct="1">
              <a:spcBef>
                <a:spcPts val="0"/>
              </a:spcBef>
              <a:spcAft>
                <a:spcPts val="600"/>
              </a:spcAft>
              <a:buClr>
                <a:schemeClr val="accent2"/>
              </a:buClr>
              <a:buFont typeface="Arial" pitchFamily="34" charset="0"/>
              <a:buNone/>
              <a:defRPr sz="1600" kern="1200">
                <a:solidFill>
                  <a:schemeClr val="tx1">
                    <a:tint val="75000"/>
                  </a:schemeClr>
                </a:solidFill>
                <a:latin typeface="+mn-lt"/>
                <a:ea typeface="+mn-ea"/>
                <a:cs typeface="+mn-cs"/>
              </a:defRPr>
            </a:lvl3pPr>
            <a:lvl4pPr marL="1371513" marR="0" indent="0" algn="ctr" defTabSz="914342" rtl="0" eaLnBrk="1" fontAlgn="auto" latinLnBrk="0" hangingPunct="1">
              <a:lnSpc>
                <a:spcPct val="100000"/>
              </a:lnSpc>
              <a:spcBef>
                <a:spcPts val="0"/>
              </a:spcBef>
              <a:spcAft>
                <a:spcPts val="0"/>
              </a:spcAft>
              <a:buClr>
                <a:schemeClr val="accent2"/>
              </a:buClr>
              <a:buSzTx/>
              <a:buFont typeface="Courier New" pitchFamily="49" charset="0"/>
              <a:buNone/>
              <a:tabLst/>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fr-FR" sz="1600" b="1" dirty="0" smtClean="0"/>
              <a:t>RDV-04</a:t>
            </a:r>
          </a:p>
        </p:txBody>
      </p:sp>
    </p:spTree>
    <p:extLst>
      <p:ext uri="{BB962C8B-B14F-4D97-AF65-F5344CB8AC3E}">
        <p14:creationId xmlns:p14="http://schemas.microsoft.com/office/powerpoint/2010/main" val="2830218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QlikView Script Editor</a:t>
            </a:r>
            <a:endParaRPr lang="en-US" dirty="0">
              <a:cs typeface="Calibri" pitchFamily="34" charset="0"/>
            </a:endParaRPr>
          </a:p>
        </p:txBody>
      </p:sp>
      <p:pic>
        <p:nvPicPr>
          <p:cNvPr id="4" name="Picture 2"/>
          <p:cNvPicPr>
            <a:picLocks noGrp="1" noChangeAspect="1" noChangeArrowheads="1"/>
          </p:cNvPicPr>
          <p:nvPr>
            <p:ph idx="1"/>
          </p:nvPr>
        </p:nvPicPr>
        <p:blipFill>
          <a:blip r:embed="rId2" cstate="print"/>
          <a:srcRect r="42742"/>
          <a:stretch>
            <a:fillRect/>
          </a:stretch>
        </p:blipFill>
        <p:spPr bwMode="auto">
          <a:xfrm>
            <a:off x="2038321" y="1130300"/>
            <a:ext cx="3410007" cy="4643438"/>
          </a:xfrm>
          <a:prstGeom prst="rect">
            <a:avLst/>
          </a:prstGeom>
          <a:noFill/>
          <a:ln w="9525">
            <a:noFill/>
            <a:miter lim="800000"/>
            <a:headEnd/>
            <a:tailEnd/>
          </a:ln>
        </p:spPr>
      </p:pic>
      <p:sp>
        <p:nvSpPr>
          <p:cNvPr id="5" name="Rectangle 6"/>
          <p:cNvSpPr>
            <a:spLocks noChangeArrowheads="1"/>
          </p:cNvSpPr>
          <p:nvPr/>
        </p:nvSpPr>
        <p:spPr bwMode="auto">
          <a:xfrm>
            <a:off x="5854700" y="1587500"/>
            <a:ext cx="2743200" cy="1785104"/>
          </a:xfrm>
          <a:prstGeom prst="rect">
            <a:avLst/>
          </a:prstGeom>
          <a:noFill/>
          <a:ln w="9525">
            <a:noFill/>
            <a:miter lim="800000"/>
            <a:headEnd/>
            <a:tailEnd/>
          </a:ln>
        </p:spPr>
        <p:txBody>
          <a:bodyPr wrap="square">
            <a:spAutoFit/>
          </a:bodyPr>
          <a:lstStyle/>
          <a:p>
            <a:pPr>
              <a:spcBef>
                <a:spcPts val="600"/>
              </a:spcBef>
              <a:spcAft>
                <a:spcPts val="600"/>
              </a:spcAft>
              <a:buFont typeface="Times" pitchFamily="18" charset="0"/>
              <a:buNone/>
            </a:pPr>
            <a:r>
              <a:rPr lang="en-US" sz="2000" b="1" dirty="0">
                <a:cs typeface="Calibri" pitchFamily="34" charset="0"/>
              </a:rPr>
              <a:t>A</a:t>
            </a:r>
            <a:r>
              <a:rPr lang="en-US" sz="2000" dirty="0">
                <a:cs typeface="Calibri" pitchFamily="34" charset="0"/>
              </a:rPr>
              <a:t>: Menu </a:t>
            </a:r>
            <a:r>
              <a:rPr lang="en-US" sz="2000" dirty="0" smtClean="0">
                <a:cs typeface="Calibri" pitchFamily="34" charset="0"/>
              </a:rPr>
              <a:t>Buttons</a:t>
            </a:r>
          </a:p>
          <a:p>
            <a:pPr>
              <a:spcBef>
                <a:spcPts val="600"/>
              </a:spcBef>
              <a:spcAft>
                <a:spcPts val="600"/>
              </a:spcAft>
              <a:buFont typeface="Times" pitchFamily="18" charset="0"/>
              <a:buNone/>
            </a:pPr>
            <a:r>
              <a:rPr lang="en-US" sz="2000" b="1" dirty="0" smtClean="0">
                <a:cs typeface="Calibri" pitchFamily="34" charset="0"/>
              </a:rPr>
              <a:t>B</a:t>
            </a:r>
            <a:r>
              <a:rPr lang="en-US" sz="2000" dirty="0">
                <a:cs typeface="Calibri" pitchFamily="34" charset="0"/>
              </a:rPr>
              <a:t>: Script </a:t>
            </a:r>
            <a:r>
              <a:rPr lang="en-US" sz="2000" dirty="0" smtClean="0">
                <a:cs typeface="Calibri" pitchFamily="34" charset="0"/>
              </a:rPr>
              <a:t>Area</a:t>
            </a:r>
          </a:p>
          <a:p>
            <a:pPr>
              <a:spcBef>
                <a:spcPts val="600"/>
              </a:spcBef>
              <a:spcAft>
                <a:spcPts val="600"/>
              </a:spcAft>
              <a:buFont typeface="Times" pitchFamily="18" charset="0"/>
              <a:buNone/>
            </a:pPr>
            <a:r>
              <a:rPr lang="en-US" sz="2000" b="1" dirty="0" smtClean="0">
                <a:cs typeface="Calibri" pitchFamily="34" charset="0"/>
              </a:rPr>
              <a:t>C</a:t>
            </a:r>
            <a:r>
              <a:rPr lang="en-US" sz="2000" dirty="0">
                <a:cs typeface="Calibri" pitchFamily="34" charset="0"/>
              </a:rPr>
              <a:t>: </a:t>
            </a:r>
            <a:r>
              <a:rPr lang="en-US" sz="2000" dirty="0" smtClean="0">
                <a:cs typeface="Calibri" pitchFamily="34" charset="0"/>
              </a:rPr>
              <a:t>Tool pane</a:t>
            </a:r>
          </a:p>
          <a:p>
            <a:pPr>
              <a:spcBef>
                <a:spcPts val="600"/>
              </a:spcBef>
              <a:spcAft>
                <a:spcPts val="600"/>
              </a:spcAft>
              <a:buFont typeface="Times" pitchFamily="18" charset="0"/>
              <a:buNone/>
            </a:pPr>
            <a:r>
              <a:rPr lang="en-US" sz="2000" b="1" dirty="0" smtClean="0">
                <a:cs typeface="Calibri" pitchFamily="34" charset="0"/>
              </a:rPr>
              <a:t>D:</a:t>
            </a:r>
            <a:r>
              <a:rPr lang="en-US" sz="2000" dirty="0" smtClean="0">
                <a:cs typeface="Calibri" pitchFamily="34" charset="0"/>
              </a:rPr>
              <a:t> Tabs</a:t>
            </a:r>
            <a:endParaRPr lang="en-US" sz="2000" dirty="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Connect, Select and Load</a:t>
            </a:r>
            <a:endParaRPr lang="en-US" dirty="0">
              <a:cs typeface="Calibri" pitchFamily="34" charset="0"/>
            </a:endParaRPr>
          </a:p>
        </p:txBody>
      </p:sp>
      <p:sp>
        <p:nvSpPr>
          <p:cNvPr id="3" name="Content Placeholder 2"/>
          <p:cNvSpPr>
            <a:spLocks noGrp="1"/>
          </p:cNvSpPr>
          <p:nvPr>
            <p:ph idx="1"/>
          </p:nvPr>
        </p:nvSpPr>
        <p:spPr>
          <a:xfrm>
            <a:off x="376501" y="1147449"/>
            <a:ext cx="9144000" cy="4572000"/>
          </a:xfrm>
        </p:spPr>
        <p:txBody>
          <a:bodyPr lIns="91440" rIns="0"/>
          <a:lstStyle/>
          <a:p>
            <a:pPr marL="274320" indent="-274320">
              <a:spcBef>
                <a:spcPts val="1800"/>
              </a:spcBef>
            </a:pPr>
            <a:r>
              <a:rPr lang="en-IN" sz="2000" b="1" dirty="0" smtClean="0">
                <a:cs typeface="Calibri" pitchFamily="34" charset="0"/>
              </a:rPr>
              <a:t>Connect – </a:t>
            </a:r>
            <a:r>
              <a:rPr lang="en-IN" sz="2000" dirty="0" smtClean="0">
                <a:cs typeface="Calibri" pitchFamily="34" charset="0"/>
              </a:rPr>
              <a:t>Establishes a link to a database </a:t>
            </a:r>
          </a:p>
          <a:p>
            <a:pPr marL="274320" indent="-274320">
              <a:spcBef>
                <a:spcPts val="1800"/>
              </a:spcBef>
            </a:pPr>
            <a:r>
              <a:rPr lang="en-IN" sz="2000" b="1" dirty="0" smtClean="0">
                <a:cs typeface="Calibri" pitchFamily="34" charset="0"/>
              </a:rPr>
              <a:t>Select – </a:t>
            </a:r>
            <a:r>
              <a:rPr lang="en-IN" sz="2000" dirty="0" smtClean="0">
                <a:cs typeface="Calibri" pitchFamily="34" charset="0"/>
              </a:rPr>
              <a:t>Identifies the fields and tables to load from the current database connection</a:t>
            </a:r>
          </a:p>
          <a:p>
            <a:pPr marL="274320" indent="-274320">
              <a:spcBef>
                <a:spcPts val="1800"/>
              </a:spcBef>
            </a:pPr>
            <a:r>
              <a:rPr lang="en-IN" sz="2000" b="1" dirty="0" smtClean="0">
                <a:cs typeface="Calibri" pitchFamily="34" charset="0"/>
              </a:rPr>
              <a:t>Load – </a:t>
            </a:r>
            <a:r>
              <a:rPr lang="en-IN" sz="2000" dirty="0" smtClean="0">
                <a:cs typeface="Calibri" pitchFamily="34" charset="0"/>
              </a:rPr>
              <a:t>Inserts data from Text File, Excel File, XML File, from previously loaded table / fields, from the result of the following select statement, from Data Defined in the Script, etc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Table Viewer</a:t>
            </a:r>
            <a:endParaRPr lang="en-US" dirty="0">
              <a:cs typeface="Calibri" pitchFamily="34" charset="0"/>
            </a:endParaRP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724233" y="1295400"/>
            <a:ext cx="5323810" cy="3062287"/>
          </a:xfrm>
          <a:prstGeom prst="rect">
            <a:avLst/>
          </a:prstGeom>
          <a:noFill/>
          <a:ln w="9525" algn="ctr">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714079" y="3096491"/>
            <a:ext cx="1729831" cy="1090613"/>
          </a:xfrm>
          <a:prstGeom prst="rect">
            <a:avLst/>
          </a:prstGeom>
          <a:noFill/>
          <a:ln w="9525" algn="ctr">
            <a:noFill/>
            <a:miter lim="800000"/>
            <a:headEnd/>
            <a:tailEnd/>
          </a:ln>
        </p:spPr>
      </p:pic>
      <p:pic>
        <p:nvPicPr>
          <p:cNvPr id="6" name="Picture 6"/>
          <p:cNvPicPr>
            <a:picLocks noChangeAspect="1" noChangeArrowheads="1"/>
          </p:cNvPicPr>
          <p:nvPr/>
        </p:nvPicPr>
        <p:blipFill>
          <a:blip r:embed="rId4" cstate="print"/>
          <a:srcRect/>
          <a:stretch>
            <a:fillRect/>
          </a:stretch>
        </p:blipFill>
        <p:spPr bwMode="auto">
          <a:xfrm>
            <a:off x="2828925" y="4549410"/>
            <a:ext cx="4533688" cy="1627187"/>
          </a:xfrm>
          <a:prstGeom prst="rect">
            <a:avLst/>
          </a:prstGeom>
          <a:noFill/>
          <a:ln w="9525" algn="ctr">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6477814" y="1377154"/>
            <a:ext cx="1101181" cy="158612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Table Viewer (contd)</a:t>
            </a:r>
            <a:endParaRPr lang="en-US" dirty="0">
              <a:cs typeface="Calibri" pitchFamily="34" charset="0"/>
            </a:endParaRPr>
          </a:p>
        </p:txBody>
      </p:sp>
      <p:sp>
        <p:nvSpPr>
          <p:cNvPr id="3" name="Content Placeholder 2"/>
          <p:cNvSpPr>
            <a:spLocks noGrp="1"/>
          </p:cNvSpPr>
          <p:nvPr>
            <p:ph idx="1"/>
          </p:nvPr>
        </p:nvSpPr>
        <p:spPr>
          <a:xfrm>
            <a:off x="377656" y="1130300"/>
            <a:ext cx="9144000" cy="4572000"/>
          </a:xfrm>
        </p:spPr>
        <p:txBody>
          <a:bodyPr lIns="91440" rIns="0"/>
          <a:lstStyle/>
          <a:p>
            <a:pPr marL="274320" indent="-274320" algn="just">
              <a:spcBef>
                <a:spcPts val="1200"/>
              </a:spcBef>
            </a:pPr>
            <a:r>
              <a:rPr lang="en-IN" sz="2000" dirty="0" smtClean="0">
                <a:cs typeface="Calibri" pitchFamily="34" charset="0"/>
              </a:rPr>
              <a:t>Source / Internal Table Views</a:t>
            </a:r>
          </a:p>
          <a:p>
            <a:pPr marL="274320" indent="-274320" algn="just">
              <a:spcBef>
                <a:spcPts val="1200"/>
              </a:spcBef>
            </a:pPr>
            <a:r>
              <a:rPr lang="en-IN" sz="2000" dirty="0" smtClean="0">
                <a:cs typeface="Calibri" pitchFamily="34" charset="0"/>
              </a:rPr>
              <a:t>Information Density</a:t>
            </a:r>
          </a:p>
          <a:p>
            <a:pPr marL="457200" indent="-182880">
              <a:spcBef>
                <a:spcPts val="600"/>
              </a:spcBef>
              <a:buNone/>
            </a:pPr>
            <a:r>
              <a:rPr lang="en-IN" sz="2000" dirty="0" smtClean="0">
                <a:cs typeface="Calibri" pitchFamily="34" charset="0"/>
              </a:rPr>
              <a:t>= Number of Not Null Values / Total Number of Records</a:t>
            </a:r>
          </a:p>
          <a:p>
            <a:pPr marL="274320" indent="-274320" algn="just">
              <a:spcBef>
                <a:spcPts val="1200"/>
              </a:spcBef>
            </a:pPr>
            <a:r>
              <a:rPr lang="en-IN" sz="2000" dirty="0" smtClean="0">
                <a:cs typeface="Calibri" pitchFamily="34" charset="0"/>
              </a:rPr>
              <a:t>Subset Ratio </a:t>
            </a:r>
          </a:p>
          <a:p>
            <a:pPr marL="457200" indent="-182880">
              <a:spcBef>
                <a:spcPts val="600"/>
              </a:spcBef>
              <a:buNone/>
            </a:pPr>
            <a:r>
              <a:rPr lang="en-IN" dirty="0" smtClean="0">
                <a:cs typeface="Calibri" pitchFamily="34" charset="0"/>
              </a:rPr>
              <a:t>= Number of Distinct Values of a Field in a Table  /  Total Number of Distinct Values of the Field in all Tables</a:t>
            </a:r>
          </a:p>
          <a:p>
            <a:pPr marL="274320" indent="-274320" algn="just">
              <a:spcBef>
                <a:spcPts val="1200"/>
              </a:spcBef>
            </a:pPr>
            <a:r>
              <a:rPr lang="en-IN" sz="2000" dirty="0" smtClean="0">
                <a:cs typeface="Calibri" pitchFamily="34" charset="0"/>
              </a:rPr>
              <a:t>Perfect Key – Key + Unique + Subset Ratio = 100</a:t>
            </a:r>
          </a:p>
          <a:p>
            <a:pPr marL="274320" indent="-274320" algn="just">
              <a:spcBef>
                <a:spcPts val="1200"/>
              </a:spcBef>
            </a:pPr>
            <a:r>
              <a:rPr lang="en-IN" sz="2000" dirty="0" smtClean="0">
                <a:cs typeface="Calibri" pitchFamily="34" charset="0"/>
              </a:rPr>
              <a:t>Primary Key – Key + Unique + Subset Ratio &lt; 100</a:t>
            </a:r>
          </a:p>
          <a:p>
            <a:endParaRPr lang="en-US" dirty="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Introduction to UI Objects</a:t>
            </a:r>
            <a:endParaRPr lang="en-US" dirty="0">
              <a:cs typeface="Calibri" pitchFamily="34" charset="0"/>
            </a:endParaRPr>
          </a:p>
        </p:txBody>
      </p:sp>
      <p:sp>
        <p:nvSpPr>
          <p:cNvPr id="3" name="Content Placeholder 2"/>
          <p:cNvSpPr>
            <a:spLocks noGrp="1"/>
          </p:cNvSpPr>
          <p:nvPr>
            <p:ph idx="1"/>
          </p:nvPr>
        </p:nvSpPr>
        <p:spPr>
          <a:xfrm>
            <a:off x="379413" y="1117600"/>
            <a:ext cx="9144000" cy="2286000"/>
          </a:xfrm>
        </p:spPr>
        <p:txBody>
          <a:bodyPr lIns="91440" rIns="0"/>
          <a:lstStyle/>
          <a:p>
            <a:pPr marL="274320" indent="-274320">
              <a:spcBef>
                <a:spcPts val="1800"/>
              </a:spcBef>
            </a:pPr>
            <a:r>
              <a:rPr lang="en-IN" sz="2000" dirty="0" smtClean="0">
                <a:cs typeface="Calibri" pitchFamily="34" charset="0"/>
              </a:rPr>
              <a:t>UI Objects include Sheets (also referred as Tabs) and Sheet Objects (like Charts, Filters,  Labels, etc)</a:t>
            </a:r>
          </a:p>
          <a:p>
            <a:pPr marL="274320" indent="-274320">
              <a:spcBef>
                <a:spcPts val="1800"/>
              </a:spcBef>
            </a:pPr>
            <a:r>
              <a:rPr lang="sv-SE" sz="2000" dirty="0" smtClean="0">
                <a:cs typeface="Calibri" pitchFamily="34" charset="0"/>
              </a:rPr>
              <a:t>Keep layout clear, not too many objects on one sheet</a:t>
            </a:r>
          </a:p>
          <a:p>
            <a:pPr marL="274320" indent="-274320">
              <a:spcBef>
                <a:spcPts val="1800"/>
              </a:spcBef>
            </a:pPr>
            <a:r>
              <a:rPr lang="sv-SE" sz="2000" dirty="0" smtClean="0">
                <a:cs typeface="Calibri" pitchFamily="34" charset="0"/>
              </a:rPr>
              <a:t>Promote / Demote a Sheet</a:t>
            </a:r>
            <a:endParaRPr lang="en-US" sz="2000" dirty="0" smtClean="0">
              <a:cs typeface="Calibri" pitchFamily="34" charset="0"/>
            </a:endParaRPr>
          </a:p>
          <a:p>
            <a:pPr marL="541338" indent="-541338" algn="just">
              <a:lnSpc>
                <a:spcPct val="150000"/>
              </a:lnSpc>
              <a:buFont typeface="Wingdings" pitchFamily="2" charset="2"/>
              <a:buChar char="v"/>
            </a:pPr>
            <a:endParaRPr lang="en-IN" sz="2000"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4" name="Content Placeholder 7" descr="tabmovementIcons.tif"/>
          <p:cNvPicPr>
            <a:picLocks noChangeAspect="1"/>
          </p:cNvPicPr>
          <p:nvPr/>
        </p:nvPicPr>
        <p:blipFill>
          <a:blip r:embed="rId2" cstate="print"/>
          <a:srcRect/>
          <a:stretch>
            <a:fillRect/>
          </a:stretch>
        </p:blipFill>
        <p:spPr>
          <a:xfrm>
            <a:off x="7439891" y="2640374"/>
            <a:ext cx="1575335" cy="480149"/>
          </a:xfrm>
          <a:prstGeom prst="rect">
            <a:avLst/>
          </a:prstGeom>
        </p:spPr>
      </p:pic>
      <p:pic>
        <p:nvPicPr>
          <p:cNvPr id="5" name="Picture 2"/>
          <p:cNvPicPr>
            <a:picLocks noChangeAspect="1" noChangeArrowheads="1"/>
          </p:cNvPicPr>
          <p:nvPr/>
        </p:nvPicPr>
        <p:blipFill>
          <a:blip r:embed="rId3" cstate="print"/>
          <a:srcRect/>
          <a:stretch>
            <a:fillRect/>
          </a:stretch>
        </p:blipFill>
        <p:spPr bwMode="auto">
          <a:xfrm>
            <a:off x="1905000" y="4114800"/>
            <a:ext cx="3057525" cy="1733550"/>
          </a:xfrm>
          <a:prstGeom prst="rect">
            <a:avLst/>
          </a:prstGeom>
          <a:noFill/>
          <a:ln w="9525">
            <a:noFill/>
            <a:miter lim="800000"/>
            <a:headEnd/>
            <a:tailEnd/>
          </a:ln>
        </p:spPr>
      </p:pic>
      <p:pic>
        <p:nvPicPr>
          <p:cNvPr id="6" name="Picture 7"/>
          <p:cNvPicPr>
            <a:picLocks noChangeAspect="1" noChangeArrowheads="1"/>
          </p:cNvPicPr>
          <p:nvPr/>
        </p:nvPicPr>
        <p:blipFill>
          <a:blip r:embed="rId4" cstate="print"/>
          <a:srcRect r="37008" b="6977"/>
          <a:stretch>
            <a:fillRect/>
          </a:stretch>
        </p:blipFill>
        <p:spPr bwMode="auto">
          <a:xfrm>
            <a:off x="1905000" y="3657600"/>
            <a:ext cx="3048000" cy="381000"/>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a:stretch>
            <a:fillRect/>
          </a:stretch>
        </p:blipFill>
        <p:spPr bwMode="auto">
          <a:xfrm>
            <a:off x="5874900" y="3650110"/>
            <a:ext cx="762000" cy="2204800"/>
          </a:xfrm>
          <a:prstGeom prst="rect">
            <a:avLst/>
          </a:prstGeom>
          <a:noFill/>
          <a:ln w="9525">
            <a:noFill/>
            <a:miter lim="800000"/>
            <a:headEnd/>
            <a:tailEnd/>
          </a:ln>
        </p:spPr>
      </p:pic>
      <p:pic>
        <p:nvPicPr>
          <p:cNvPr id="8" name="Picture 4"/>
          <p:cNvPicPr>
            <a:picLocks noChangeAspect="1" noChangeArrowheads="1"/>
          </p:cNvPicPr>
          <p:nvPr/>
        </p:nvPicPr>
        <p:blipFill>
          <a:blip r:embed="rId6" cstate="print"/>
          <a:srcRect/>
          <a:stretch>
            <a:fillRect/>
          </a:stretch>
        </p:blipFill>
        <p:spPr bwMode="auto">
          <a:xfrm>
            <a:off x="7052537" y="3657600"/>
            <a:ext cx="1228725" cy="22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Anatomy of QlikView Sheet</a:t>
            </a:r>
            <a:endParaRPr lang="en-US" dirty="0">
              <a:cs typeface="Calibri" pitchFamily="34" charset="0"/>
            </a:endParaRPr>
          </a:p>
        </p:txBody>
      </p:sp>
      <p:pic>
        <p:nvPicPr>
          <p:cNvPr id="4" name="Content Placeholder 7" descr="AnatomyOfAQlikViewScreen.tif"/>
          <p:cNvPicPr>
            <a:picLocks noChangeAspect="1"/>
          </p:cNvPicPr>
          <p:nvPr/>
        </p:nvPicPr>
        <p:blipFill>
          <a:blip r:embed="rId2" cstate="print"/>
          <a:srcRect/>
          <a:stretch>
            <a:fillRect/>
          </a:stretch>
        </p:blipFill>
        <p:spPr>
          <a:xfrm>
            <a:off x="1371600" y="1130297"/>
            <a:ext cx="7162800" cy="4335286"/>
          </a:xfrm>
          <a:prstGeom prst="rect">
            <a:avLst/>
          </a:prstGeom>
        </p:spPr>
      </p:pic>
      <p:sp>
        <p:nvSpPr>
          <p:cNvPr id="5" name="Rectangle 4"/>
          <p:cNvSpPr>
            <a:spLocks noChangeArrowheads="1"/>
          </p:cNvSpPr>
          <p:nvPr/>
        </p:nvSpPr>
        <p:spPr bwMode="auto">
          <a:xfrm>
            <a:off x="368299" y="5578300"/>
            <a:ext cx="9144000" cy="646331"/>
          </a:xfrm>
          <a:prstGeom prst="rect">
            <a:avLst/>
          </a:prstGeom>
          <a:noFill/>
          <a:ln w="9525">
            <a:noFill/>
            <a:miter lim="800000"/>
            <a:headEnd/>
            <a:tailEnd/>
          </a:ln>
        </p:spPr>
        <p:txBody>
          <a:bodyPr wrap="square" rIns="0">
            <a:spAutoFit/>
          </a:bodyPr>
          <a:lstStyle/>
          <a:p>
            <a:pPr marL="274320" indent="-274320">
              <a:buClr>
                <a:schemeClr val="accent2"/>
              </a:buClr>
              <a:buFont typeface="Wingdings" pitchFamily="2" charset="2"/>
              <a:buChar char="§"/>
            </a:pPr>
            <a:r>
              <a:rPr lang="en-US" sz="1800" dirty="0">
                <a:cs typeface="Calibri" pitchFamily="34" charset="0"/>
              </a:rPr>
              <a:t>The Basic Components of a QlikView Sheet — </a:t>
            </a:r>
            <a:r>
              <a:rPr lang="en-US" sz="1800" b="1" dirty="0">
                <a:cs typeface="Calibri" pitchFamily="34" charset="0"/>
              </a:rPr>
              <a:t>A</a:t>
            </a:r>
            <a:r>
              <a:rPr lang="en-US" sz="1800" dirty="0">
                <a:cs typeface="Calibri" pitchFamily="34" charset="0"/>
              </a:rPr>
              <a:t>: Tabs, </a:t>
            </a:r>
            <a:r>
              <a:rPr lang="en-US" sz="1800" b="1" dirty="0">
                <a:cs typeface="Calibri" pitchFamily="34" charset="0"/>
              </a:rPr>
              <a:t>B</a:t>
            </a:r>
            <a:r>
              <a:rPr lang="en-US" sz="1800" dirty="0">
                <a:cs typeface="Calibri" pitchFamily="34" charset="0"/>
              </a:rPr>
              <a:t>: List Boxes, </a:t>
            </a:r>
            <a:r>
              <a:rPr lang="en-US" sz="1800" b="1" dirty="0">
                <a:cs typeface="Calibri" pitchFamily="34" charset="0"/>
              </a:rPr>
              <a:t>C</a:t>
            </a:r>
            <a:r>
              <a:rPr lang="en-US" sz="1800" dirty="0">
                <a:cs typeface="Calibri" pitchFamily="34" charset="0"/>
              </a:rPr>
              <a:t>: Active Charts, </a:t>
            </a:r>
            <a:r>
              <a:rPr lang="en-US" sz="1800" b="1" dirty="0">
                <a:cs typeface="Calibri" pitchFamily="34" charset="0"/>
              </a:rPr>
              <a:t>D</a:t>
            </a:r>
            <a:r>
              <a:rPr lang="en-US" sz="1800" dirty="0">
                <a:cs typeface="Calibri" pitchFamily="34" charset="0"/>
              </a:rPr>
              <a:t>: Current Selections Box, </a:t>
            </a:r>
            <a:r>
              <a:rPr lang="en-US" sz="1800" b="1" dirty="0">
                <a:cs typeface="Calibri" pitchFamily="34" charset="0"/>
              </a:rPr>
              <a:t>E</a:t>
            </a:r>
            <a:r>
              <a:rPr lang="en-US" sz="1800" dirty="0">
                <a:cs typeface="Calibri" pitchFamily="34" charset="0"/>
              </a:rPr>
              <a:t>: Minimized Charts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List Box</a:t>
            </a:r>
            <a:endParaRPr lang="en-US" dirty="0">
              <a:cs typeface="Calibri" pitchFamily="34" charset="0"/>
            </a:endParaRPr>
          </a:p>
        </p:txBody>
      </p:sp>
      <p:sp>
        <p:nvSpPr>
          <p:cNvPr id="3" name="Content Placeholder 2"/>
          <p:cNvSpPr>
            <a:spLocks noGrp="1"/>
          </p:cNvSpPr>
          <p:nvPr>
            <p:ph idx="1"/>
          </p:nvPr>
        </p:nvSpPr>
        <p:spPr>
          <a:xfrm>
            <a:off x="379413" y="1130300"/>
            <a:ext cx="9144000" cy="5029200"/>
          </a:xfrm>
        </p:spPr>
        <p:txBody>
          <a:bodyPr lIns="91440" rIns="0"/>
          <a:lstStyle/>
          <a:p>
            <a:pPr marL="274320" indent="-274320">
              <a:spcBef>
                <a:spcPts val="1200"/>
              </a:spcBef>
            </a:pPr>
            <a:r>
              <a:rPr lang="en-IN" sz="2000" dirty="0" smtClean="0">
                <a:cs typeface="Calibri" pitchFamily="34" charset="0"/>
              </a:rPr>
              <a:t>List Box – most Versatile Object</a:t>
            </a:r>
          </a:p>
          <a:p>
            <a:pPr marL="274320" indent="-274320">
              <a:spcBef>
                <a:spcPts val="1200"/>
              </a:spcBef>
            </a:pPr>
            <a:r>
              <a:rPr lang="en-IN" sz="2000" dirty="0" smtClean="0">
                <a:cs typeface="Calibri" pitchFamily="34" charset="0"/>
              </a:rPr>
              <a:t>It contains a list of all possible values of a specific field loaded from the data source</a:t>
            </a:r>
          </a:p>
          <a:p>
            <a:pPr marL="274320" indent="-274320">
              <a:spcBef>
                <a:spcPts val="1200"/>
              </a:spcBef>
            </a:pPr>
            <a:r>
              <a:rPr lang="en-IN" sz="2000" dirty="0" smtClean="0">
                <a:cs typeface="Calibri" pitchFamily="34" charset="0"/>
              </a:rPr>
              <a:t>Making a Query Using List Box</a:t>
            </a:r>
          </a:p>
          <a:p>
            <a:pPr marL="274320" indent="-274320">
              <a:spcBef>
                <a:spcPts val="1200"/>
              </a:spcBef>
            </a:pPr>
            <a:r>
              <a:rPr lang="en-IN" sz="2000" dirty="0" smtClean="0">
                <a:cs typeface="Calibri" pitchFamily="34" charset="0"/>
              </a:rPr>
              <a:t>Text Search</a:t>
            </a:r>
          </a:p>
          <a:p>
            <a:pPr marL="274320" indent="-274320">
              <a:spcBef>
                <a:spcPts val="1200"/>
              </a:spcBef>
            </a:pPr>
            <a:r>
              <a:rPr lang="en-IN" sz="2000" dirty="0" smtClean="0">
                <a:cs typeface="Calibri" pitchFamily="34" charset="0"/>
              </a:rPr>
              <a:t>Multiple Selections</a:t>
            </a:r>
          </a:p>
          <a:p>
            <a:pPr marL="274320" indent="-274320">
              <a:spcBef>
                <a:spcPts val="1200"/>
              </a:spcBef>
            </a:pPr>
            <a:r>
              <a:rPr lang="en-IN" sz="2000" dirty="0" smtClean="0">
                <a:cs typeface="Calibri" pitchFamily="34" charset="0"/>
              </a:rPr>
              <a:t>Locking and Unlocking Selections</a:t>
            </a:r>
          </a:p>
          <a:p>
            <a:endParaRPr lang="en-US" dirty="0">
              <a:latin typeface="Calibri" pitchFamily="34" charset="0"/>
              <a:cs typeface="Calibri" pitchFamily="34" charset="0"/>
            </a:endParaRPr>
          </a:p>
        </p:txBody>
      </p:sp>
      <p:pic>
        <p:nvPicPr>
          <p:cNvPr id="4" name="Picture 4"/>
          <p:cNvPicPr>
            <a:picLocks noChangeAspect="1" noChangeArrowheads="1"/>
          </p:cNvPicPr>
          <p:nvPr/>
        </p:nvPicPr>
        <p:blipFill>
          <a:blip r:embed="rId3" cstate="print"/>
          <a:srcRect t="43509" r="74242" b="25779"/>
          <a:stretch>
            <a:fillRect/>
          </a:stretch>
        </p:blipFill>
        <p:spPr>
          <a:xfrm>
            <a:off x="5384800" y="2362200"/>
            <a:ext cx="3238500" cy="22860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Multi Box</a:t>
            </a:r>
            <a:endParaRPr lang="en-US" dirty="0">
              <a:cs typeface="Calibri" pitchFamily="34" charset="0"/>
            </a:endParaRPr>
          </a:p>
        </p:txBody>
      </p:sp>
      <p:sp>
        <p:nvSpPr>
          <p:cNvPr id="3" name="Content Placeholder 2"/>
          <p:cNvSpPr>
            <a:spLocks noGrp="1"/>
          </p:cNvSpPr>
          <p:nvPr>
            <p:ph idx="1"/>
          </p:nvPr>
        </p:nvSpPr>
        <p:spPr>
          <a:xfrm>
            <a:off x="379413" y="1116013"/>
            <a:ext cx="9144000" cy="2468880"/>
          </a:xfrm>
        </p:spPr>
        <p:txBody>
          <a:bodyPr lIns="91440" rIns="0"/>
          <a:lstStyle/>
          <a:p>
            <a:pPr marL="274320" indent="-274320" algn="just">
              <a:spcBef>
                <a:spcPts val="1800"/>
              </a:spcBef>
            </a:pPr>
            <a:r>
              <a:rPr lang="en-IN" sz="2000" dirty="0" smtClean="0">
                <a:cs typeface="Calibri" pitchFamily="34" charset="0"/>
              </a:rPr>
              <a:t>Space saving object</a:t>
            </a:r>
          </a:p>
          <a:p>
            <a:pPr marL="274320" indent="-274320" algn="just">
              <a:spcBef>
                <a:spcPts val="1800"/>
              </a:spcBef>
            </a:pPr>
            <a:r>
              <a:rPr lang="en-IN" sz="2000" dirty="0" smtClean="0">
                <a:cs typeface="Calibri" pitchFamily="34" charset="0"/>
              </a:rPr>
              <a:t>Can display large number of fields in small space, instead of several individual  list boxes.</a:t>
            </a:r>
          </a:p>
          <a:p>
            <a:pPr marL="274320" indent="-274320" algn="just">
              <a:spcBef>
                <a:spcPts val="1800"/>
              </a:spcBef>
            </a:pPr>
            <a:r>
              <a:rPr lang="en-IN" sz="2000" dirty="0" smtClean="0">
                <a:cs typeface="Calibri" pitchFamily="34" charset="0"/>
              </a:rPr>
              <a:t>Less cluttered style</a:t>
            </a:r>
          </a:p>
          <a:p>
            <a:pPr marL="274320" indent="-274320" algn="just">
              <a:spcBef>
                <a:spcPts val="1800"/>
              </a:spcBef>
            </a:pPr>
            <a:r>
              <a:rPr lang="en-IN" sz="2000" dirty="0" smtClean="0">
                <a:cs typeface="Calibri" pitchFamily="34" charset="0"/>
              </a:rPr>
              <a:t>Best for displaying one-to-one relationship</a:t>
            </a:r>
          </a:p>
        </p:txBody>
      </p:sp>
      <p:pic>
        <p:nvPicPr>
          <p:cNvPr id="4" name="Picture 4" descr="ListBoxMultiBoxComparison.tif"/>
          <p:cNvPicPr>
            <a:picLocks noChangeAspect="1"/>
          </p:cNvPicPr>
          <p:nvPr/>
        </p:nvPicPr>
        <p:blipFill>
          <a:blip r:embed="rId2" cstate="print"/>
          <a:srcRect/>
          <a:stretch>
            <a:fillRect/>
          </a:stretch>
        </p:blipFill>
        <p:spPr bwMode="auto">
          <a:xfrm>
            <a:off x="1676400" y="3956426"/>
            <a:ext cx="6435273"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Table Box</a:t>
            </a:r>
            <a:endParaRPr lang="en-US" dirty="0">
              <a:cs typeface="Calibri" pitchFamily="34" charset="0"/>
            </a:endParaRPr>
          </a:p>
        </p:txBody>
      </p:sp>
      <p:sp>
        <p:nvSpPr>
          <p:cNvPr id="3" name="Content Placeholder 2"/>
          <p:cNvSpPr>
            <a:spLocks noGrp="1"/>
          </p:cNvSpPr>
          <p:nvPr>
            <p:ph idx="1"/>
          </p:nvPr>
        </p:nvSpPr>
        <p:spPr>
          <a:xfrm>
            <a:off x="379413" y="1117600"/>
            <a:ext cx="9144000" cy="2194560"/>
          </a:xfrm>
        </p:spPr>
        <p:txBody>
          <a:bodyPr lIns="91440" rIns="0"/>
          <a:lstStyle/>
          <a:p>
            <a:pPr marL="274320" indent="-274320">
              <a:spcBef>
                <a:spcPts val="1800"/>
              </a:spcBef>
            </a:pPr>
            <a:r>
              <a:rPr lang="en-IN" sz="2000" dirty="0" smtClean="0">
                <a:cs typeface="Calibri" pitchFamily="34" charset="0"/>
              </a:rPr>
              <a:t>Sheet Object showing Multiple Fields Simultaneously</a:t>
            </a:r>
          </a:p>
          <a:p>
            <a:pPr marL="274320" indent="-274320">
              <a:spcBef>
                <a:spcPts val="1800"/>
              </a:spcBef>
            </a:pPr>
            <a:r>
              <a:rPr lang="en-IN" sz="2000" dirty="0" smtClean="0">
                <a:cs typeface="Calibri" pitchFamily="34" charset="0"/>
              </a:rPr>
              <a:t>Can contain Fields from different QlikView Table – however, calculated / derived fields cannot be added.</a:t>
            </a:r>
          </a:p>
          <a:p>
            <a:pPr marL="274320" indent="-274320">
              <a:spcBef>
                <a:spcPts val="1800"/>
              </a:spcBef>
            </a:pPr>
            <a:r>
              <a:rPr lang="en-IN" sz="2000" dirty="0" smtClean="0">
                <a:cs typeface="Calibri" pitchFamily="34" charset="0"/>
              </a:rPr>
              <a:t>Every Row is Logically Connected</a:t>
            </a:r>
          </a:p>
          <a:p>
            <a:endParaRPr lang="en-US" dirty="0">
              <a:latin typeface="Calibri" pitchFamily="34" charset="0"/>
              <a:cs typeface="Calibri"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3276600" y="3416300"/>
            <a:ext cx="2895600" cy="21122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System Fields</a:t>
            </a:r>
            <a:endParaRPr lang="en-US" dirty="0">
              <a:cs typeface="Calibri" pitchFamily="34" charset="0"/>
            </a:endParaRPr>
          </a:p>
        </p:txBody>
      </p:sp>
      <p:sp>
        <p:nvSpPr>
          <p:cNvPr id="3" name="Content Placeholder 2"/>
          <p:cNvSpPr>
            <a:spLocks noGrp="1"/>
          </p:cNvSpPr>
          <p:nvPr>
            <p:ph idx="1"/>
          </p:nvPr>
        </p:nvSpPr>
        <p:spPr>
          <a:xfrm>
            <a:off x="374192" y="1122049"/>
            <a:ext cx="9144000" cy="2286000"/>
          </a:xfrm>
        </p:spPr>
        <p:txBody>
          <a:bodyPr lIns="91440" rIns="0"/>
          <a:lstStyle/>
          <a:p>
            <a:pPr marL="274320" indent="-274320">
              <a:spcBef>
                <a:spcPts val="1800"/>
              </a:spcBef>
            </a:pPr>
            <a:r>
              <a:rPr lang="en-IN" sz="2000" dirty="0" smtClean="0">
                <a:cs typeface="Calibri" pitchFamily="34" charset="0"/>
              </a:rPr>
              <a:t>Give information about the Data Model</a:t>
            </a:r>
          </a:p>
          <a:p>
            <a:pPr marL="274320" indent="-274320">
              <a:spcBef>
                <a:spcPts val="1800"/>
              </a:spcBef>
            </a:pPr>
            <a:r>
              <a:rPr lang="en-IN" sz="2000" dirty="0" smtClean="0">
                <a:cs typeface="Calibri" pitchFamily="34" charset="0"/>
              </a:rPr>
              <a:t>Generated during the Data Loading Process </a:t>
            </a:r>
          </a:p>
          <a:p>
            <a:pPr marL="274320" indent="-274320">
              <a:spcBef>
                <a:spcPts val="1800"/>
              </a:spcBef>
            </a:pPr>
            <a:r>
              <a:rPr lang="en-IN" sz="2000" dirty="0" smtClean="0">
                <a:cs typeface="Calibri" pitchFamily="34" charset="0"/>
              </a:rPr>
              <a:t>Contains Information on the Internal Data Structure within QlikView (i.e. Metadata about the Data Model)</a:t>
            </a:r>
          </a:p>
          <a:p>
            <a:pPr marL="541338" indent="-541338" algn="just">
              <a:lnSpc>
                <a:spcPct val="150000"/>
              </a:lnSpc>
              <a:buFont typeface="Wingdings" pitchFamily="2" charset="2"/>
              <a:buChar char="v"/>
            </a:pPr>
            <a:endParaRPr lang="en-IN" sz="2000" dirty="0" smtClean="0">
              <a:cs typeface="Calibri" pitchFamily="34" charset="0"/>
            </a:endParaRPr>
          </a:p>
          <a:p>
            <a:endParaRPr lang="en-US" dirty="0">
              <a:cs typeface="Calibri" pitchFamily="34" charset="0"/>
            </a:endParaRPr>
          </a:p>
        </p:txBody>
      </p:sp>
      <p:pic>
        <p:nvPicPr>
          <p:cNvPr id="4" name="Picture 3"/>
          <p:cNvPicPr>
            <a:picLocks noChangeAspect="1" noChangeArrowheads="1"/>
          </p:cNvPicPr>
          <p:nvPr/>
        </p:nvPicPr>
        <p:blipFill>
          <a:blip r:embed="rId2" cstate="print"/>
          <a:srcRect/>
          <a:stretch>
            <a:fillRect/>
          </a:stretch>
        </p:blipFill>
        <p:spPr bwMode="auto">
          <a:xfrm>
            <a:off x="1148504" y="3810000"/>
            <a:ext cx="7608993" cy="16764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Outline</a:t>
            </a:r>
            <a:endParaRPr lang="en-US" dirty="0"/>
          </a:p>
        </p:txBody>
      </p:sp>
      <p:sp>
        <p:nvSpPr>
          <p:cNvPr id="4" name="Content Placeholder 2"/>
          <p:cNvSpPr txBox="1">
            <a:spLocks/>
          </p:cNvSpPr>
          <p:nvPr/>
        </p:nvSpPr>
        <p:spPr>
          <a:xfrm>
            <a:off x="419100" y="1143000"/>
            <a:ext cx="9144000" cy="5029200"/>
          </a:xfrm>
          <a:prstGeom prst="rect">
            <a:avLst/>
          </a:prstGeom>
        </p:spPr>
        <p:txBody>
          <a:bodyPr vert="horz" lIns="0" tIns="33059" rIns="33059" bIns="33059" rtlCol="0">
            <a:noAutofit/>
          </a:bodyPr>
          <a:lstStyle/>
          <a:p>
            <a:pPr marL="342900" indent="-342900">
              <a:spcBef>
                <a:spcPts val="1200"/>
              </a:spcBef>
              <a:buClr>
                <a:schemeClr val="accent2"/>
              </a:buClr>
              <a:buFont typeface="Wingdings" panose="05000000000000000000" pitchFamily="2" charset="2"/>
              <a:buChar char="§"/>
            </a:pPr>
            <a:r>
              <a:rPr lang="en-US" sz="2000" dirty="0">
                <a:cs typeface="Calibri" pitchFamily="34" charset="0"/>
              </a:rPr>
              <a:t>Introduction to </a:t>
            </a:r>
            <a:r>
              <a:rPr lang="en-US" sz="2000" dirty="0" err="1">
                <a:cs typeface="Calibri" pitchFamily="34" charset="0"/>
              </a:rPr>
              <a:t>QlikView</a:t>
            </a:r>
            <a:endParaRPr lang="en-US" sz="2000" dirty="0">
              <a:cs typeface="Calibri" pitchFamily="34" charset="0"/>
            </a:endParaRPr>
          </a:p>
          <a:p>
            <a:pPr marL="342900" lvl="0" indent="-342900">
              <a:spcBef>
                <a:spcPts val="1200"/>
              </a:spcBef>
              <a:buClr>
                <a:schemeClr val="accent2"/>
              </a:buClr>
              <a:buFont typeface="Wingdings" panose="05000000000000000000" pitchFamily="2" charset="2"/>
              <a:buChar char="§"/>
            </a:pPr>
            <a:r>
              <a:rPr lang="en-IN" sz="2000" dirty="0">
                <a:cs typeface="Calibri" pitchFamily="34" charset="0"/>
              </a:rPr>
              <a:t>Associate Experience and Storage Mechanism</a:t>
            </a:r>
          </a:p>
          <a:p>
            <a:pPr marL="342900" lvl="0" indent="-342900">
              <a:spcBef>
                <a:spcPts val="1200"/>
              </a:spcBef>
              <a:buClr>
                <a:schemeClr val="accent2"/>
              </a:buClr>
              <a:buFont typeface="Wingdings" panose="05000000000000000000" pitchFamily="2" charset="2"/>
              <a:buChar char="§"/>
            </a:pPr>
            <a:r>
              <a:rPr lang="en-IN" sz="2000" dirty="0" err="1">
                <a:cs typeface="Calibri" pitchFamily="34" charset="0"/>
              </a:rPr>
              <a:t>QlikView</a:t>
            </a:r>
            <a:r>
              <a:rPr lang="en-IN" sz="2000" dirty="0">
                <a:cs typeface="Calibri" pitchFamily="34" charset="0"/>
              </a:rPr>
              <a:t> </a:t>
            </a:r>
            <a:r>
              <a:rPr lang="en-IN" sz="2000" dirty="0" err="1">
                <a:cs typeface="Calibri" pitchFamily="34" charset="0"/>
              </a:rPr>
              <a:t>Colors</a:t>
            </a:r>
            <a:endParaRPr lang="en-IN" sz="2000" dirty="0">
              <a:cs typeface="Calibri" pitchFamily="34" charset="0"/>
            </a:endParaRPr>
          </a:p>
          <a:p>
            <a:pPr marL="342900" lvl="0" indent="-342900">
              <a:spcBef>
                <a:spcPts val="1200"/>
              </a:spcBef>
              <a:buClr>
                <a:schemeClr val="accent2"/>
              </a:buClr>
              <a:buFont typeface="Wingdings" panose="05000000000000000000" pitchFamily="2" charset="2"/>
              <a:buChar char="§"/>
            </a:pPr>
            <a:r>
              <a:rPr lang="en-IN" sz="2000" dirty="0" err="1">
                <a:cs typeface="Calibri" pitchFamily="34" charset="0"/>
              </a:rPr>
              <a:t>QlikView</a:t>
            </a:r>
            <a:r>
              <a:rPr lang="en-IN" sz="2000" dirty="0">
                <a:cs typeface="Calibri" pitchFamily="34" charset="0"/>
              </a:rPr>
              <a:t> Architecture </a:t>
            </a:r>
          </a:p>
          <a:p>
            <a:pPr marL="342900" lvl="0" indent="-342900">
              <a:spcBef>
                <a:spcPts val="1200"/>
              </a:spcBef>
              <a:buClr>
                <a:schemeClr val="accent2"/>
              </a:buClr>
              <a:buFont typeface="Wingdings" panose="05000000000000000000" pitchFamily="2" charset="2"/>
              <a:buChar char="§"/>
            </a:pPr>
            <a:r>
              <a:rPr lang="en-IN" sz="2000" dirty="0">
                <a:cs typeface="Calibri" pitchFamily="34" charset="0"/>
              </a:rPr>
              <a:t>Product Portfolio</a:t>
            </a:r>
          </a:p>
          <a:p>
            <a:pPr marL="342900" lvl="0" indent="-342900">
              <a:spcBef>
                <a:spcPts val="1200"/>
              </a:spcBef>
              <a:buClr>
                <a:schemeClr val="accent2"/>
              </a:buClr>
              <a:buFont typeface="Wingdings" panose="05000000000000000000" pitchFamily="2" charset="2"/>
              <a:buChar char="§"/>
            </a:pPr>
            <a:r>
              <a:rPr lang="en-IN" sz="2000" dirty="0">
                <a:cs typeface="Calibri" pitchFamily="34" charset="0"/>
              </a:rPr>
              <a:t>Contents of a QVW File</a:t>
            </a:r>
          </a:p>
          <a:p>
            <a:pPr marL="342900" lvl="0" indent="-342900">
              <a:spcBef>
                <a:spcPts val="1200"/>
              </a:spcBef>
              <a:buClr>
                <a:schemeClr val="accent2"/>
              </a:buClr>
              <a:buFont typeface="Wingdings" panose="05000000000000000000" pitchFamily="2" charset="2"/>
              <a:buChar char="§"/>
            </a:pPr>
            <a:r>
              <a:rPr lang="en-IN" sz="2000" dirty="0" err="1">
                <a:cs typeface="Calibri" pitchFamily="34" charset="0"/>
              </a:rPr>
              <a:t>QlikView</a:t>
            </a:r>
            <a:r>
              <a:rPr lang="en-IN" sz="2000" dirty="0">
                <a:cs typeface="Calibri" pitchFamily="34" charset="0"/>
              </a:rPr>
              <a:t> Script Editor</a:t>
            </a:r>
          </a:p>
          <a:p>
            <a:pPr marL="342900" lvl="0" indent="-342900">
              <a:spcBef>
                <a:spcPts val="1200"/>
              </a:spcBef>
              <a:buClr>
                <a:schemeClr val="accent2"/>
              </a:buClr>
              <a:buFont typeface="Wingdings" panose="05000000000000000000" pitchFamily="2" charset="2"/>
              <a:buChar char="§"/>
            </a:pPr>
            <a:r>
              <a:rPr lang="en-IN" sz="2000" dirty="0">
                <a:cs typeface="Calibri" pitchFamily="34" charset="0"/>
              </a:rPr>
              <a:t>Connect, Select and Load</a:t>
            </a:r>
          </a:p>
          <a:p>
            <a:pPr marL="342900" lvl="0" indent="-342900">
              <a:spcBef>
                <a:spcPts val="1200"/>
              </a:spcBef>
              <a:buClr>
                <a:schemeClr val="accent2"/>
              </a:buClr>
              <a:buFont typeface="Wingdings" panose="05000000000000000000" pitchFamily="2" charset="2"/>
              <a:buChar char="§"/>
            </a:pPr>
            <a:r>
              <a:rPr lang="en-IN" sz="2000" dirty="0">
                <a:cs typeface="Calibri" pitchFamily="34" charset="0"/>
              </a:rPr>
              <a:t>Table Viewer</a:t>
            </a:r>
          </a:p>
          <a:p>
            <a:pPr marL="342900" lvl="0" indent="-342900">
              <a:spcBef>
                <a:spcPts val="1200"/>
              </a:spcBef>
              <a:buClr>
                <a:schemeClr val="accent2"/>
              </a:buClr>
              <a:buFont typeface="Wingdings" panose="05000000000000000000" pitchFamily="2" charset="2"/>
              <a:buChar char="§"/>
            </a:pPr>
            <a:r>
              <a:rPr lang="en-IN" sz="2000" dirty="0">
                <a:cs typeface="Calibri" pitchFamily="34" charset="0"/>
              </a:rPr>
              <a:t>Introduction to UI Objects</a:t>
            </a:r>
            <a:endParaRPr lang="en-US" sz="2000" dirty="0">
              <a:cs typeface="Calibri" pitchFamily="34" charset="0"/>
            </a:endParaRPr>
          </a:p>
          <a:p>
            <a:pPr marL="274320" marR="0" lvl="1" indent="-274320" algn="l" defTabSz="914342" rtl="0" eaLnBrk="1" fontAlgn="auto" latinLnBrk="0" hangingPunct="1">
              <a:lnSpc>
                <a:spcPct val="100000"/>
              </a:lnSpc>
              <a:spcBef>
                <a:spcPts val="1800"/>
              </a:spcBef>
              <a:spcAft>
                <a:spcPts val="600"/>
              </a:spcAft>
              <a:buClr>
                <a:schemeClr val="accent2"/>
              </a:buClr>
              <a:buSzTx/>
              <a:buFont typeface="Wingdings" pitchFamily="2" charset="2"/>
              <a:buChar char="§"/>
              <a:tabLst/>
              <a:defRPr/>
            </a:pPr>
            <a:endParaRPr kumimoji="0" lang="en-US" sz="1600" b="0" i="0" u="none" strike="noStrike" kern="1200" cap="none" spc="0" normalizeH="0" baseline="0" noProof="0" dirty="0" smtClean="0">
              <a:ln>
                <a:noFill/>
              </a:ln>
              <a:solidFill>
                <a:schemeClr val="tx1"/>
              </a:solidFill>
              <a:effectLst/>
              <a:uLnTx/>
              <a:uFillTx/>
            </a:endParaRPr>
          </a:p>
          <a:p>
            <a:pPr marL="800100" marR="0" lvl="1" indent="-342900" algn="l" defTabSz="914342" rtl="0" eaLnBrk="1" fontAlgn="auto" latinLnBrk="0" hangingPunct="1">
              <a:lnSpc>
                <a:spcPct val="100000"/>
              </a:lnSpc>
              <a:spcBef>
                <a:spcPts val="0"/>
              </a:spcBef>
              <a:spcAft>
                <a:spcPts val="600"/>
              </a:spcAft>
              <a:buClr>
                <a:schemeClr val="accent2"/>
              </a:buClr>
              <a:buSzTx/>
              <a:buFont typeface="+mj-lt"/>
              <a:buAutoNum type="arabicPeriod"/>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800100" marR="0" lvl="1" indent="-342900" algn="l" defTabSz="914342" rtl="0" eaLnBrk="1" fontAlgn="auto" latinLnBrk="0" hangingPunct="1">
              <a:lnSpc>
                <a:spcPct val="100000"/>
              </a:lnSpc>
              <a:spcBef>
                <a:spcPts val="0"/>
              </a:spcBef>
              <a:spcAft>
                <a:spcPts val="600"/>
              </a:spcAft>
              <a:buClr>
                <a:schemeClr val="accent2"/>
              </a:buClr>
              <a:buSzTx/>
              <a:buFont typeface="+mj-lt"/>
              <a:buAutoNum type="arabicPeriod"/>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3540824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System Table</a:t>
            </a:r>
            <a:endParaRPr lang="en-US" dirty="0">
              <a:cs typeface="Calibri" pitchFamily="34" charset="0"/>
            </a:endParaRPr>
          </a:p>
        </p:txBody>
      </p:sp>
      <p:sp>
        <p:nvSpPr>
          <p:cNvPr id="3" name="Content Placeholder 2"/>
          <p:cNvSpPr>
            <a:spLocks noGrp="1"/>
          </p:cNvSpPr>
          <p:nvPr>
            <p:ph idx="1"/>
          </p:nvPr>
        </p:nvSpPr>
        <p:spPr>
          <a:xfrm>
            <a:off x="378810" y="1130300"/>
            <a:ext cx="9144000" cy="2286000"/>
          </a:xfrm>
        </p:spPr>
        <p:txBody>
          <a:bodyPr lIns="91440" rIns="0"/>
          <a:lstStyle/>
          <a:p>
            <a:pPr marL="274320" indent="-274320">
              <a:spcBef>
                <a:spcPts val="1800"/>
              </a:spcBef>
            </a:pPr>
            <a:r>
              <a:rPr lang="en-IN" sz="2000" dirty="0" smtClean="0">
                <a:cs typeface="Calibri" pitchFamily="34" charset="0"/>
              </a:rPr>
              <a:t>A Table Box in Pivot Style showing Relationship Between Fields and QlikView Tables</a:t>
            </a:r>
          </a:p>
          <a:p>
            <a:pPr marL="274320" indent="-274320">
              <a:spcBef>
                <a:spcPts val="1800"/>
              </a:spcBef>
            </a:pPr>
            <a:r>
              <a:rPr lang="en-IN" sz="2000" dirty="0" smtClean="0">
                <a:cs typeface="Calibri" pitchFamily="34" charset="0"/>
              </a:rPr>
              <a:t>Can contain Fields from different QlikView Table – however, calculated / derived fields cannot be added.</a:t>
            </a:r>
          </a:p>
          <a:p>
            <a:pPr marL="274320" indent="-274320">
              <a:spcBef>
                <a:spcPts val="1800"/>
              </a:spcBef>
            </a:pPr>
            <a:r>
              <a:rPr lang="en-IN" sz="2000" dirty="0" smtClean="0">
                <a:cs typeface="Calibri" pitchFamily="34" charset="0"/>
              </a:rPr>
              <a:t>Every Row is Logically Connected</a:t>
            </a:r>
          </a:p>
          <a:p>
            <a:endParaRPr lang="en-US" dirty="0">
              <a:latin typeface="Calibri" pitchFamily="34" charset="0"/>
              <a:cs typeface="Calibri" pitchFamily="34" charset="0"/>
            </a:endParaRPr>
          </a:p>
        </p:txBody>
      </p:sp>
      <p:pic>
        <p:nvPicPr>
          <p:cNvPr id="4" name="Picture 3"/>
          <p:cNvPicPr>
            <a:picLocks noChangeAspect="1" noChangeArrowheads="1"/>
          </p:cNvPicPr>
          <p:nvPr/>
        </p:nvPicPr>
        <p:blipFill>
          <a:blip r:embed="rId2" cstate="print"/>
          <a:srcRect b="41412"/>
          <a:stretch>
            <a:fillRect/>
          </a:stretch>
        </p:blipFill>
        <p:spPr bwMode="auto">
          <a:xfrm>
            <a:off x="1787128" y="3587601"/>
            <a:ext cx="6331744" cy="2315277"/>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Lab Work </a:t>
            </a:r>
            <a:endParaRPr lang="en-US" dirty="0">
              <a:cs typeface="Calibri" pitchFamily="34" charset="0"/>
            </a:endParaRPr>
          </a:p>
        </p:txBody>
      </p:sp>
      <p:sp>
        <p:nvSpPr>
          <p:cNvPr id="3" name="Content Placeholder 2"/>
          <p:cNvSpPr>
            <a:spLocks noGrp="1"/>
          </p:cNvSpPr>
          <p:nvPr>
            <p:ph sz="quarter" idx="4294967295"/>
          </p:nvPr>
        </p:nvSpPr>
        <p:spPr>
          <a:xfrm>
            <a:off x="374650" y="1130300"/>
            <a:ext cx="9144000" cy="5029200"/>
          </a:xfrm>
        </p:spPr>
        <p:txBody>
          <a:bodyPr lIns="91440" rIns="0"/>
          <a:lstStyle/>
          <a:p>
            <a:pPr marL="0" indent="0" algn="just">
              <a:spcAft>
                <a:spcPts val="0"/>
              </a:spcAft>
              <a:buNone/>
            </a:pPr>
            <a:r>
              <a:rPr lang="en-US" dirty="0" smtClean="0">
                <a:solidFill>
                  <a:srgbClr val="000000"/>
                </a:solidFill>
                <a:cs typeface="Calibri" pitchFamily="34" charset="0"/>
              </a:rPr>
              <a:t>Scripting:</a:t>
            </a:r>
          </a:p>
          <a:p>
            <a:pPr marL="274320" indent="-274320" algn="just">
              <a:spcBef>
                <a:spcPts val="1800"/>
              </a:spcBef>
            </a:pPr>
            <a:r>
              <a:rPr lang="en-US" sz="1800" dirty="0" smtClean="0">
                <a:solidFill>
                  <a:srgbClr val="000000"/>
                </a:solidFill>
                <a:cs typeface="Calibri" pitchFamily="34" charset="0"/>
              </a:rPr>
              <a:t>Create a New QlikView Application. Revisit the script editor's features described in yesterday's session.</a:t>
            </a:r>
          </a:p>
          <a:p>
            <a:pPr marL="274320" indent="-274320" algn="just">
              <a:spcBef>
                <a:spcPts val="1800"/>
              </a:spcBef>
            </a:pPr>
            <a:r>
              <a:rPr lang="en-US" sz="1800" dirty="0" smtClean="0">
                <a:solidFill>
                  <a:srgbClr val="000000"/>
                </a:solidFill>
                <a:cs typeface="Calibri" pitchFamily="34" charset="0"/>
              </a:rPr>
              <a:t>Bring in </a:t>
            </a:r>
            <a:r>
              <a:rPr lang="en-US" sz="1800" b="1" dirty="0" smtClean="0">
                <a:solidFill>
                  <a:srgbClr val="000000"/>
                </a:solidFill>
                <a:cs typeface="Calibri" pitchFamily="34" charset="0"/>
              </a:rPr>
              <a:t>Products </a:t>
            </a:r>
            <a:r>
              <a:rPr lang="en-US" sz="1800" dirty="0" smtClean="0">
                <a:solidFill>
                  <a:srgbClr val="000000"/>
                </a:solidFill>
                <a:cs typeface="Calibri" pitchFamily="34" charset="0"/>
              </a:rPr>
              <a:t>and </a:t>
            </a:r>
            <a:r>
              <a:rPr lang="en-US" sz="1800" b="1" dirty="0" smtClean="0">
                <a:solidFill>
                  <a:srgbClr val="000000"/>
                </a:solidFill>
                <a:cs typeface="Calibri" pitchFamily="34" charset="0"/>
              </a:rPr>
              <a:t>Categories </a:t>
            </a:r>
            <a:r>
              <a:rPr lang="en-US" sz="1800" dirty="0" smtClean="0">
                <a:solidFill>
                  <a:srgbClr val="000000"/>
                </a:solidFill>
                <a:cs typeface="Calibri" pitchFamily="34" charset="0"/>
              </a:rPr>
              <a:t>Tables using the attached data. Add the </a:t>
            </a:r>
            <a:r>
              <a:rPr lang="en-US" sz="1800" b="1" dirty="0" smtClean="0">
                <a:solidFill>
                  <a:srgbClr val="000000"/>
                </a:solidFill>
                <a:cs typeface="Calibri" pitchFamily="34" charset="0"/>
              </a:rPr>
              <a:t>Supplier </a:t>
            </a:r>
            <a:r>
              <a:rPr lang="en-US" sz="1800" dirty="0" smtClean="0">
                <a:solidFill>
                  <a:srgbClr val="000000"/>
                </a:solidFill>
                <a:cs typeface="Calibri" pitchFamily="34" charset="0"/>
              </a:rPr>
              <a:t>Table Data with the following fields only – </a:t>
            </a:r>
            <a:r>
              <a:rPr lang="en-US" sz="1800" b="1" dirty="0" err="1" smtClean="0">
                <a:solidFill>
                  <a:srgbClr val="000000"/>
                </a:solidFill>
                <a:cs typeface="Calibri" pitchFamily="34" charset="0"/>
              </a:rPr>
              <a:t>SupplierID</a:t>
            </a:r>
            <a:r>
              <a:rPr lang="en-US" sz="1800" b="1" dirty="0" smtClean="0">
                <a:solidFill>
                  <a:srgbClr val="000000"/>
                </a:solidFill>
                <a:cs typeface="Calibri" pitchFamily="34" charset="0"/>
              </a:rPr>
              <a:t>, </a:t>
            </a:r>
            <a:r>
              <a:rPr lang="en-US" sz="1800" b="1" dirty="0" err="1" smtClean="0">
                <a:solidFill>
                  <a:srgbClr val="000000"/>
                </a:solidFill>
                <a:cs typeface="Calibri" pitchFamily="34" charset="0"/>
              </a:rPr>
              <a:t>CompanyName</a:t>
            </a:r>
            <a:r>
              <a:rPr lang="en-US" sz="1800" b="1" dirty="0" smtClean="0">
                <a:solidFill>
                  <a:srgbClr val="000000"/>
                </a:solidFill>
                <a:cs typeface="Calibri" pitchFamily="34" charset="0"/>
              </a:rPr>
              <a:t>, Contact Name, City </a:t>
            </a:r>
            <a:r>
              <a:rPr lang="en-US" sz="1800" dirty="0" smtClean="0">
                <a:solidFill>
                  <a:srgbClr val="000000"/>
                </a:solidFill>
                <a:cs typeface="Calibri" pitchFamily="34" charset="0"/>
              </a:rPr>
              <a:t>and </a:t>
            </a:r>
            <a:r>
              <a:rPr lang="en-US" sz="1800" b="1" dirty="0" smtClean="0">
                <a:solidFill>
                  <a:srgbClr val="000000"/>
                </a:solidFill>
                <a:cs typeface="Calibri" pitchFamily="34" charset="0"/>
              </a:rPr>
              <a:t>Country</a:t>
            </a:r>
            <a:r>
              <a:rPr lang="en-US" sz="1800" dirty="0" smtClean="0">
                <a:solidFill>
                  <a:srgbClr val="000000"/>
                </a:solidFill>
                <a:cs typeface="Calibri" pitchFamily="34" charset="0"/>
              </a:rPr>
              <a:t>. Visualize the relationship between these three tables (through </a:t>
            </a:r>
            <a:r>
              <a:rPr lang="en-US" sz="1800" b="1" dirty="0" smtClean="0">
                <a:solidFill>
                  <a:srgbClr val="000000"/>
                </a:solidFill>
                <a:cs typeface="Calibri" pitchFamily="34" charset="0"/>
              </a:rPr>
              <a:t>Table Viewer</a:t>
            </a:r>
            <a:r>
              <a:rPr lang="en-US" sz="1800" dirty="0" smtClean="0">
                <a:solidFill>
                  <a:srgbClr val="000000"/>
                </a:solidFill>
                <a:cs typeface="Calibri" pitchFamily="34" charset="0"/>
              </a:rPr>
              <a:t>). Look for </a:t>
            </a:r>
            <a:r>
              <a:rPr lang="en-US" sz="1800" b="1" dirty="0" smtClean="0">
                <a:solidFill>
                  <a:srgbClr val="000000"/>
                </a:solidFill>
                <a:cs typeface="Calibri" pitchFamily="34" charset="0"/>
              </a:rPr>
              <a:t>Subset Ratio, Information Density and Keys</a:t>
            </a:r>
            <a:r>
              <a:rPr lang="en-US" sz="1800" dirty="0" smtClean="0">
                <a:solidFill>
                  <a:srgbClr val="000000"/>
                </a:solidFill>
                <a:cs typeface="Calibri" pitchFamily="34" charset="0"/>
              </a:rPr>
              <a:t>.</a:t>
            </a:r>
          </a:p>
          <a:p>
            <a:pPr marL="274320" indent="-274320" algn="just">
              <a:spcBef>
                <a:spcPts val="1800"/>
              </a:spcBef>
            </a:pPr>
            <a:r>
              <a:rPr lang="en-US" sz="1800" dirty="0" smtClean="0">
                <a:cs typeface="Calibri" pitchFamily="34" charset="0"/>
              </a:rPr>
              <a:t>While loading the above tables understand the significance of the </a:t>
            </a:r>
            <a:r>
              <a:rPr lang="en-US" sz="1800" b="1" dirty="0" smtClean="0">
                <a:cs typeface="Calibri" pitchFamily="34" charset="0"/>
              </a:rPr>
              <a:t>Relative Paths</a:t>
            </a:r>
          </a:p>
          <a:p>
            <a:pPr marL="274320" indent="-274320" algn="just">
              <a:spcBef>
                <a:spcPts val="1800"/>
              </a:spcBef>
            </a:pPr>
            <a:r>
              <a:rPr lang="en-US" sz="1800" dirty="0" smtClean="0">
                <a:cs typeface="Calibri" pitchFamily="34" charset="0"/>
              </a:rPr>
              <a:t>If you have got access to a specific database, try establishing the connectivity and bring in tables from there (if you don’t have one, you can look for an MS Access File from the internet, assuming you’ve got the Jet Driver to load data from it). Try out both </a:t>
            </a:r>
            <a:r>
              <a:rPr lang="en-US" sz="1800" b="1" dirty="0" smtClean="0">
                <a:cs typeface="Calibri" pitchFamily="34" charset="0"/>
              </a:rPr>
              <a:t>OLEDB </a:t>
            </a:r>
            <a:r>
              <a:rPr lang="en-US" sz="1800" dirty="0" smtClean="0">
                <a:cs typeface="Calibri" pitchFamily="34" charset="0"/>
              </a:rPr>
              <a:t>and </a:t>
            </a:r>
            <a:r>
              <a:rPr lang="en-US" sz="1800" b="1" dirty="0" smtClean="0">
                <a:cs typeface="Calibri" pitchFamily="34" charset="0"/>
              </a:rPr>
              <a:t>ODBC </a:t>
            </a:r>
            <a:r>
              <a:rPr lang="en-US" sz="1800" dirty="0" smtClean="0">
                <a:cs typeface="Calibri" pitchFamily="34" charset="0"/>
              </a:rPr>
              <a:t>Options. Understand the features of </a:t>
            </a:r>
            <a:r>
              <a:rPr lang="en-US" sz="1800" b="1" dirty="0" smtClean="0">
                <a:cs typeface="Calibri" pitchFamily="34" charset="0"/>
              </a:rPr>
              <a:t>Preceding Load</a:t>
            </a:r>
            <a:r>
              <a:rPr lang="en-US" sz="1800" dirty="0" smtClean="0">
                <a:cs typeface="Calibri" pitchFamily="34" charset="0"/>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Lab Work (contd)</a:t>
            </a:r>
            <a:endParaRPr lang="en-US" dirty="0">
              <a:cs typeface="Calibri" pitchFamily="34" charset="0"/>
            </a:endParaRPr>
          </a:p>
        </p:txBody>
      </p:sp>
      <p:sp>
        <p:nvSpPr>
          <p:cNvPr id="3" name="Content Placeholder 2"/>
          <p:cNvSpPr>
            <a:spLocks noGrp="1"/>
          </p:cNvSpPr>
          <p:nvPr>
            <p:ph sz="quarter" idx="4294967295"/>
          </p:nvPr>
        </p:nvSpPr>
        <p:spPr>
          <a:xfrm>
            <a:off x="368300" y="1117600"/>
            <a:ext cx="9144000" cy="5029200"/>
          </a:xfrm>
        </p:spPr>
        <p:txBody>
          <a:bodyPr lIns="91440" rIns="0"/>
          <a:lstStyle/>
          <a:p>
            <a:pPr marL="0" indent="0" algn="just">
              <a:spcAft>
                <a:spcPts val="0"/>
              </a:spcAft>
              <a:buNone/>
            </a:pPr>
            <a:r>
              <a:rPr lang="en-US" dirty="0" smtClean="0">
                <a:solidFill>
                  <a:srgbClr val="000000"/>
                </a:solidFill>
                <a:cs typeface="Calibri" pitchFamily="34" charset="0"/>
              </a:rPr>
              <a:t>User Interface:</a:t>
            </a:r>
          </a:p>
          <a:p>
            <a:pPr marL="274320" indent="-274320" algn="just">
              <a:spcBef>
                <a:spcPts val="1800"/>
              </a:spcBef>
            </a:pPr>
            <a:r>
              <a:rPr lang="en-US" sz="1800" dirty="0" smtClean="0">
                <a:solidFill>
                  <a:srgbClr val="000000"/>
                </a:solidFill>
                <a:cs typeface="Calibri" pitchFamily="34" charset="0"/>
              </a:rPr>
              <a:t>Rename the first Sheet from Main to My Sheet 1</a:t>
            </a:r>
          </a:p>
          <a:p>
            <a:pPr marL="274320" indent="-274320" algn="just">
              <a:spcBef>
                <a:spcPts val="1800"/>
              </a:spcBef>
            </a:pPr>
            <a:r>
              <a:rPr lang="en-US" sz="1800" dirty="0" smtClean="0">
                <a:solidFill>
                  <a:srgbClr val="000000"/>
                </a:solidFill>
                <a:cs typeface="Calibri" pitchFamily="34" charset="0"/>
              </a:rPr>
              <a:t>Add Filters for Products, Categories and Suppliers. Find out different Products being available in Category – Beverages and Dairy Products. Add the same filters in a Multi Box to establish the hierarchy between these three filters. Enable the end user with a Search feature which enables them to search across these three fields</a:t>
            </a:r>
          </a:p>
          <a:p>
            <a:pPr marL="274320" indent="-274320" algn="just">
              <a:spcBef>
                <a:spcPts val="1800"/>
              </a:spcBef>
            </a:pPr>
            <a:r>
              <a:rPr lang="en-US" sz="1800" dirty="0" smtClean="0">
                <a:solidFill>
                  <a:srgbClr val="000000"/>
                </a:solidFill>
                <a:cs typeface="Calibri" pitchFamily="34" charset="0"/>
              </a:rPr>
              <a:t>Add a New Sheet and name it System Fields and System Table. Adjust this sheet to be the first sheet of your application</a:t>
            </a:r>
          </a:p>
          <a:p>
            <a:pPr marL="274320" indent="-274320" algn="just">
              <a:spcBef>
                <a:spcPts val="1800"/>
              </a:spcBef>
            </a:pPr>
            <a:r>
              <a:rPr lang="en-US" sz="1800" dirty="0" smtClean="0">
                <a:solidFill>
                  <a:srgbClr val="000000"/>
                </a:solidFill>
                <a:cs typeface="Calibri" pitchFamily="34" charset="0"/>
              </a:rPr>
              <a:t>Create a List Box for each of the System Fields available and Study the relationship between them. Visualize the same using a System Table. </a:t>
            </a:r>
          </a:p>
          <a:p>
            <a:pPr marL="274320" indent="-274320" algn="just">
              <a:spcBef>
                <a:spcPts val="1800"/>
              </a:spcBef>
            </a:pPr>
            <a:r>
              <a:rPr lang="en-US" sz="1800" dirty="0" smtClean="0">
                <a:solidFill>
                  <a:srgbClr val="000000"/>
                </a:solidFill>
                <a:cs typeface="Calibri" pitchFamily="34" charset="0"/>
              </a:rPr>
              <a:t>Create a UI Object to show the data dump of the application fields (Products, Categories and Suppliers)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 y="2743200"/>
            <a:ext cx="9905999" cy="1371600"/>
          </a:xfrm>
        </p:spPr>
        <p:txBody>
          <a:bodyPr lIns="0" tIns="0" rIns="0" bIns="0" anchor="ctr" anchorCtr="1"/>
          <a:lstStyle/>
          <a:p>
            <a:pPr algn="ctr">
              <a:lnSpc>
                <a:spcPct val="100000"/>
              </a:lnSpc>
            </a:pPr>
            <a:r>
              <a:rPr sz="6000" dirty="0" smtClean="0"/>
              <a:t>Q &amp; 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361952" y="1163638"/>
            <a:ext cx="8355013" cy="5281612"/>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marL="342900" marR="0" lvl="1" indent="-342900" algn="l" defTabSz="714375" rtl="0" eaLnBrk="1" fontAlgn="base" latinLnBrk="0" hangingPunct="1">
              <a:lnSpc>
                <a:spcPts val="2600"/>
              </a:lnSpc>
              <a:spcBef>
                <a:spcPct val="20000"/>
              </a:spcBef>
              <a:spcAft>
                <a:spcPct val="0"/>
              </a:spcAft>
              <a:buClr>
                <a:schemeClr val="accent2"/>
              </a:buClr>
              <a:buSzPct val="85000"/>
              <a:buFont typeface="ZapfDingbats" pitchFamily="82" charset="2"/>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宋体" charset="-122"/>
              <a:cs typeface="+mn-cs"/>
            </a:endParaRPr>
          </a:p>
        </p:txBody>
      </p:sp>
      <p:sp>
        <p:nvSpPr>
          <p:cNvPr id="6" name="TextBox 5"/>
          <p:cNvSpPr txBox="1"/>
          <p:nvPr/>
        </p:nvSpPr>
        <p:spPr>
          <a:xfrm>
            <a:off x="533400" y="1295400"/>
            <a:ext cx="6477000" cy="800100"/>
          </a:xfrm>
          <a:prstGeom prst="rect">
            <a:avLst/>
          </a:prstGeom>
          <a:noFill/>
        </p:spPr>
        <p:txBody>
          <a:bodyPr>
            <a:spAutoFit/>
          </a:bodyPr>
          <a:lstStyle/>
          <a:p>
            <a:pPr fontAlgn="auto">
              <a:spcBef>
                <a:spcPts val="0"/>
              </a:spcBef>
              <a:spcAft>
                <a:spcPts val="0"/>
              </a:spcAft>
              <a:defRPr/>
            </a:pPr>
            <a:r>
              <a:rPr lang="en-US" sz="3200" dirty="0" smtClean="0">
                <a:solidFill>
                  <a:schemeClr val="tx2">
                    <a:lumMod val="50000"/>
                  </a:schemeClr>
                </a:solidFill>
                <a:latin typeface="+mn-lt"/>
                <a:cs typeface="+mn-cs"/>
              </a:rPr>
              <a:t> </a:t>
            </a:r>
            <a:endParaRPr lang="en-US" sz="3200" dirty="0">
              <a:solidFill>
                <a:schemeClr val="tx2">
                  <a:lumMod val="50000"/>
                </a:schemeClr>
              </a:solidFill>
              <a:latin typeface="+mn-lt"/>
              <a:cs typeface="+mn-cs"/>
            </a:endParaRPr>
          </a:p>
          <a:p>
            <a:pPr fontAlgn="auto">
              <a:spcBef>
                <a:spcPts val="0"/>
              </a:spcBef>
              <a:spcAft>
                <a:spcPts val="0"/>
              </a:spcAft>
              <a:defRPr/>
            </a:pPr>
            <a:endParaRPr lang="en-US" sz="1400" dirty="0">
              <a:solidFill>
                <a:schemeClr val="tx2">
                  <a:lumMod val="50000"/>
                </a:schemeClr>
              </a:solidFill>
              <a:latin typeface="+mn-lt"/>
              <a:cs typeface="+mn-cs"/>
            </a:endParaRPr>
          </a:p>
        </p:txBody>
      </p:sp>
      <p:sp>
        <p:nvSpPr>
          <p:cNvPr id="7" name="Title 1"/>
          <p:cNvSpPr txBox="1">
            <a:spLocks/>
          </p:cNvSpPr>
          <p:nvPr/>
        </p:nvSpPr>
        <p:spPr>
          <a:xfrm>
            <a:off x="1" y="2743200"/>
            <a:ext cx="9905999" cy="1371600"/>
          </a:xfrm>
          <a:prstGeom prst="rect">
            <a:avLst/>
          </a:prstGeom>
        </p:spPr>
        <p:txBody>
          <a:bodyPr vert="horz" lIns="0" tIns="0" rIns="0" bIns="0" rtlCol="0" anchor="ctr" anchorCtr="1">
            <a:noAutofit/>
          </a:bodyPr>
          <a:lstStyle/>
          <a:p>
            <a:pPr marL="0" marR="0" lvl="0" indent="0" algn="ctr" defTabSz="914342" rtl="0" eaLnBrk="1" fontAlgn="auto" latinLnBrk="0" hangingPunct="1">
              <a:spcBef>
                <a:spcPct val="0"/>
              </a:spcBef>
              <a:spcAft>
                <a:spcPts val="0"/>
              </a:spcAft>
              <a:buClrTx/>
              <a:buSzTx/>
              <a:buFontTx/>
              <a:buNone/>
              <a:tabLst/>
              <a:defRPr/>
            </a:pPr>
            <a:r>
              <a:rPr lang="en-US" sz="3200" dirty="0" smtClean="0">
                <a:latin typeface="Arial Narrow" pitchFamily="34" charset="0"/>
                <a:ea typeface="+mj-ea"/>
                <a:cs typeface="+mj-cs"/>
              </a:rPr>
              <a:t>Thank You</a:t>
            </a:r>
            <a:endParaRPr kumimoji="0" lang="en-US" sz="3200" b="0" i="0" u="none" strike="noStrike" kern="1200" cap="none" spc="0" normalizeH="0" baseline="0" noProof="0" dirty="0" smtClean="0">
              <a:ln>
                <a:noFill/>
              </a:ln>
              <a:solidFill>
                <a:schemeClr val="tx1"/>
              </a:solidFill>
              <a:effectLst/>
              <a:uLnTx/>
              <a:uFillTx/>
              <a:latin typeface="Arial Narrow" pitchFamily="34" charset="0"/>
              <a:ea typeface="+mj-ea"/>
              <a:cs typeface="+mj-cs"/>
            </a:endParaRPr>
          </a:p>
        </p:txBody>
      </p:sp>
      <p:graphicFrame>
        <p:nvGraphicFramePr>
          <p:cNvPr id="5" name="Table 4"/>
          <p:cNvGraphicFramePr>
            <a:graphicFrameLocks noGrp="1"/>
          </p:cNvGraphicFramePr>
          <p:nvPr/>
        </p:nvGraphicFramePr>
        <p:xfrm>
          <a:off x="6858000" y="5029200"/>
          <a:ext cx="2819400" cy="1112520"/>
        </p:xfrm>
        <a:graphic>
          <a:graphicData uri="http://schemas.openxmlformats.org/drawingml/2006/table">
            <a:tbl>
              <a:tblPr firstRow="1" bandRow="1">
                <a:tableStyleId>{72833802-FEF1-4C79-8D5D-14CF1EAF98D9}</a:tableStyleId>
              </a:tblPr>
              <a:tblGrid>
                <a:gridCol w="1371600"/>
                <a:gridCol w="1447800"/>
              </a:tblGrid>
              <a:tr h="370840">
                <a:tc>
                  <a:txBody>
                    <a:bodyPr/>
                    <a:lstStyle/>
                    <a:p>
                      <a:r>
                        <a:rPr lang="en-US" sz="1000" b="1" dirty="0" smtClean="0">
                          <a:solidFill>
                            <a:schemeClr val="tx1"/>
                          </a:solidFill>
                        </a:rPr>
                        <a:t>Review Date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b="1" dirty="0" smtClean="0">
                          <a:solidFill>
                            <a:schemeClr val="tx1"/>
                          </a:solidFill>
                        </a:rPr>
                        <a:t>28-Aug-2015</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000" b="1" dirty="0" smtClean="0">
                          <a:solidFill>
                            <a:schemeClr val="tx1"/>
                          </a:solidFill>
                        </a:rPr>
                        <a:t>Version</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1.0</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000" b="1" dirty="0" smtClean="0">
                          <a:solidFill>
                            <a:schemeClr val="tx1"/>
                          </a:solidFill>
                        </a:rPr>
                        <a:t>Next Review Due</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solidFill>
                            <a:schemeClr val="tx1"/>
                          </a:solidFill>
                        </a:rPr>
                        <a:t>28-Aug-2016</a:t>
                      </a:r>
                      <a:endParaRPr lang="en-US" sz="10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5864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348" name="think-cell Slide" r:id="rId4" imgW="360" imgH="360" progId="">
                  <p:embed/>
                </p:oleObj>
              </mc:Choice>
              <mc:Fallback>
                <p:oleObj name="think-cell Slide" r:id="rId4" imgW="360" imgH="360" progId="">
                  <p:embed/>
                  <p:pic>
                    <p:nvPicPr>
                      <p:cNvPr id="0" name="Picture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QlikView - Introduction</a:t>
            </a:r>
            <a:endParaRPr lang="en-US" dirty="0">
              <a:cs typeface="Calibri" pitchFamily="34" charset="0"/>
            </a:endParaRPr>
          </a:p>
        </p:txBody>
      </p:sp>
      <p:sp>
        <p:nvSpPr>
          <p:cNvPr id="3" name="Content Placeholder 2"/>
          <p:cNvSpPr>
            <a:spLocks noGrp="1"/>
          </p:cNvSpPr>
          <p:nvPr>
            <p:ph idx="1"/>
          </p:nvPr>
        </p:nvSpPr>
        <p:spPr>
          <a:xfrm>
            <a:off x="377825" y="1130299"/>
            <a:ext cx="9144000" cy="5029200"/>
          </a:xfrm>
        </p:spPr>
        <p:txBody>
          <a:bodyPr lIns="91440" rIns="0"/>
          <a:lstStyle/>
          <a:p>
            <a:pPr marL="274320" indent="-274320" algn="just">
              <a:spcBef>
                <a:spcPts val="1200"/>
              </a:spcBef>
            </a:pPr>
            <a:r>
              <a:rPr lang="en-US" sz="2000" dirty="0" smtClean="0">
                <a:cs typeface="Calibri" pitchFamily="34" charset="0"/>
              </a:rPr>
              <a:t>Business Intelligence Tool – Simplifies Analysis and Decisions</a:t>
            </a:r>
          </a:p>
          <a:p>
            <a:pPr marL="274320" lvl="0" indent="-274320" algn="just">
              <a:spcBef>
                <a:spcPts val="1200"/>
              </a:spcBef>
            </a:pPr>
            <a:r>
              <a:rPr lang="en-US" sz="2000" dirty="0" smtClean="0">
                <a:cs typeface="Calibri" pitchFamily="34" charset="0"/>
              </a:rPr>
              <a:t>Easy to Use – End users require No / Minimal Training</a:t>
            </a:r>
          </a:p>
          <a:p>
            <a:pPr marL="274320" indent="-274320" algn="just">
              <a:spcBef>
                <a:spcPts val="1200"/>
              </a:spcBef>
            </a:pPr>
            <a:r>
              <a:rPr lang="en-US" sz="2000" dirty="0" smtClean="0">
                <a:cs typeface="Calibri" pitchFamily="34" charset="0"/>
              </a:rPr>
              <a:t>In-Memory – Near Instant Response Time on High Data Volumes</a:t>
            </a:r>
          </a:p>
          <a:p>
            <a:pPr marL="274320" indent="-274320" algn="just">
              <a:spcBef>
                <a:spcPts val="1200"/>
              </a:spcBef>
            </a:pPr>
            <a:r>
              <a:rPr lang="en-US" sz="2000" dirty="0" smtClean="0">
                <a:cs typeface="Calibri" pitchFamily="34" charset="0"/>
              </a:rPr>
              <a:t>Insightful</a:t>
            </a:r>
          </a:p>
          <a:p>
            <a:pPr marL="274320" indent="-274320" algn="just">
              <a:spcBef>
                <a:spcPts val="1200"/>
              </a:spcBef>
            </a:pPr>
            <a:r>
              <a:rPr lang="en-US" sz="2000" dirty="0" smtClean="0">
                <a:cs typeface="Calibri" pitchFamily="34" charset="0"/>
              </a:rPr>
              <a:t>Fast Implementation – </a:t>
            </a:r>
            <a:r>
              <a:rPr lang="en-US" sz="2000" b="1" u="sng" dirty="0" smtClean="0">
                <a:cs typeface="Calibri" pitchFamily="34" charset="0"/>
              </a:rPr>
              <a:t>S</a:t>
            </a:r>
            <a:r>
              <a:rPr lang="en-US" sz="2000" dirty="0" smtClean="0">
                <a:cs typeface="Calibri" pitchFamily="34" charset="0"/>
              </a:rPr>
              <a:t>eeing </a:t>
            </a:r>
            <a:r>
              <a:rPr lang="en-US" sz="2000" b="1" u="sng" dirty="0" smtClean="0">
                <a:cs typeface="Calibri" pitchFamily="34" charset="0"/>
              </a:rPr>
              <a:t>i</a:t>
            </a:r>
            <a:r>
              <a:rPr lang="en-US" sz="2000" dirty="0" smtClean="0">
                <a:cs typeface="Calibri" pitchFamily="34" charset="0"/>
              </a:rPr>
              <a:t>s </a:t>
            </a:r>
            <a:r>
              <a:rPr lang="en-US" sz="2000" b="1" u="sng" dirty="0" smtClean="0">
                <a:cs typeface="Calibri" pitchFamily="34" charset="0"/>
              </a:rPr>
              <a:t>B</a:t>
            </a:r>
            <a:r>
              <a:rPr lang="en-US" sz="2000" dirty="0" smtClean="0">
                <a:cs typeface="Calibri" pitchFamily="34" charset="0"/>
              </a:rPr>
              <a:t>elieving</a:t>
            </a:r>
          </a:p>
          <a:p>
            <a:pPr marL="274320" indent="-274320" algn="just">
              <a:spcBef>
                <a:spcPts val="1200"/>
              </a:spcBef>
            </a:pPr>
            <a:r>
              <a:rPr lang="en-US" sz="2000" dirty="0" smtClean="0">
                <a:cs typeface="Calibri" pitchFamily="34" charset="0"/>
              </a:rPr>
              <a:t>Broadly Distributed</a:t>
            </a:r>
          </a:p>
          <a:p>
            <a:pPr marL="274320" lvl="0" indent="-274320" algn="just">
              <a:spcBef>
                <a:spcPts val="1200"/>
              </a:spcBef>
            </a:pPr>
            <a:r>
              <a:rPr lang="en-US" sz="2000" dirty="0" smtClean="0">
                <a:cs typeface="Calibri" pitchFamily="34" charset="0"/>
              </a:rPr>
              <a:t>Works on Associative Query Logic - Patented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a:xfrm>
            <a:off x="0" y="0"/>
            <a:ext cx="9906000" cy="914400"/>
          </a:xfrm>
        </p:spPr>
        <p:txBody>
          <a:bodyPr/>
          <a:lstStyle/>
          <a:p>
            <a:pPr>
              <a:defRPr/>
            </a:pPr>
            <a:r>
              <a:rPr lang="en-US" dirty="0" smtClean="0"/>
              <a:t>Introduction to Tableau</a:t>
            </a:r>
          </a:p>
        </p:txBody>
      </p:sp>
      <p:sp>
        <p:nvSpPr>
          <p:cNvPr id="2" name="TextBox 1"/>
          <p:cNvSpPr txBox="1"/>
          <p:nvPr/>
        </p:nvSpPr>
        <p:spPr>
          <a:xfrm>
            <a:off x="914400" y="914400"/>
            <a:ext cx="80010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tx2">
                    <a:lumMod val="50000"/>
                  </a:schemeClr>
                </a:solidFill>
              </a:rPr>
              <a:t>A data visualization tool with many important features</a:t>
            </a:r>
          </a:p>
          <a:p>
            <a:pPr marL="285750" indent="-285750">
              <a:buFont typeface="Arial" panose="020B0604020202020204" pitchFamily="34" charset="0"/>
              <a:buChar char="•"/>
            </a:pPr>
            <a:r>
              <a:rPr lang="en-US" sz="1400" dirty="0" smtClean="0">
                <a:solidFill>
                  <a:schemeClr val="tx2">
                    <a:lumMod val="50000"/>
                  </a:schemeClr>
                </a:solidFill>
              </a:rPr>
              <a:t>No scripting required</a:t>
            </a:r>
          </a:p>
          <a:p>
            <a:pPr marL="285750" indent="-285750">
              <a:buFont typeface="Arial" panose="020B0604020202020204" pitchFamily="34" charset="0"/>
              <a:buChar char="•"/>
            </a:pPr>
            <a:r>
              <a:rPr lang="en-US" sz="1400" dirty="0" smtClean="0">
                <a:solidFill>
                  <a:schemeClr val="tx2">
                    <a:lumMod val="50000"/>
                  </a:schemeClr>
                </a:solidFill>
              </a:rPr>
              <a:t>Any business user can use the and share the product</a:t>
            </a:r>
          </a:p>
        </p:txBody>
      </p:sp>
      <p:pic>
        <p:nvPicPr>
          <p:cNvPr id="5" name="Picture 4"/>
          <p:cNvPicPr>
            <a:picLocks noChangeAspect="1"/>
          </p:cNvPicPr>
          <p:nvPr/>
        </p:nvPicPr>
        <p:blipFill>
          <a:blip r:embed="rId3"/>
          <a:stretch>
            <a:fillRect/>
          </a:stretch>
        </p:blipFill>
        <p:spPr>
          <a:xfrm>
            <a:off x="762000" y="1828800"/>
            <a:ext cx="7848600" cy="4412682"/>
          </a:xfrm>
          <a:prstGeom prst="rect">
            <a:avLst/>
          </a:prstGeom>
        </p:spPr>
      </p:pic>
    </p:spTree>
    <p:extLst>
      <p:ext uri="{BB962C8B-B14F-4D97-AF65-F5344CB8AC3E}">
        <p14:creationId xmlns:p14="http://schemas.microsoft.com/office/powerpoint/2010/main" val="37255840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Associative Experience</a:t>
            </a:r>
            <a:endParaRPr lang="en-US" dirty="0">
              <a:cs typeface="Calibri" pitchFamily="34" charset="0"/>
            </a:endParaRPr>
          </a:p>
        </p:txBody>
      </p:sp>
      <p:pic>
        <p:nvPicPr>
          <p:cNvPr id="4" name="Content Placeholder 3" descr="C:\Documents and Settings\RaNagara\Desktop\Qlikview sizing.PNG"/>
          <p:cNvPicPr>
            <a:picLocks noGrp="1" noChangeAspect="1" noChangeArrowheads="1"/>
          </p:cNvPicPr>
          <p:nvPr>
            <p:ph idx="1"/>
          </p:nvPr>
        </p:nvPicPr>
        <p:blipFill>
          <a:blip r:embed="rId2" cstate="print"/>
          <a:srcRect/>
          <a:stretch>
            <a:fillRect/>
          </a:stretch>
        </p:blipFill>
        <p:spPr bwMode="auto">
          <a:xfrm>
            <a:off x="852488" y="1117600"/>
            <a:ext cx="8201025" cy="472916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cs typeface="Calibri" pitchFamily="34" charset="0"/>
              </a:rPr>
              <a:t>QlikView Colors</a:t>
            </a:r>
            <a:endParaRPr lang="en-US" dirty="0">
              <a:cs typeface="Calibri" pitchFamily="34" charset="0"/>
            </a:endParaRPr>
          </a:p>
        </p:txBody>
      </p:sp>
      <p:sp>
        <p:nvSpPr>
          <p:cNvPr id="3" name="Content Placeholder 2"/>
          <p:cNvSpPr>
            <a:spLocks noGrp="1"/>
          </p:cNvSpPr>
          <p:nvPr>
            <p:ph idx="1"/>
          </p:nvPr>
        </p:nvSpPr>
        <p:spPr>
          <a:xfrm>
            <a:off x="379413" y="1130299"/>
            <a:ext cx="9144000" cy="731520"/>
          </a:xfrm>
        </p:spPr>
        <p:txBody>
          <a:bodyPr lIns="91440" rIns="0"/>
          <a:lstStyle/>
          <a:p>
            <a:pPr marL="274320" indent="-274320">
              <a:spcBef>
                <a:spcPts val="600"/>
              </a:spcBef>
            </a:pPr>
            <a:r>
              <a:rPr lang="en-IN" sz="2000" dirty="0" smtClean="0">
                <a:cs typeface="Calibri" pitchFamily="34" charset="0"/>
              </a:rPr>
              <a:t>QlikView Colors – Green, White and Grey – Serves as a basis for Depicting Relationship</a:t>
            </a:r>
          </a:p>
        </p:txBody>
      </p:sp>
      <p:pic>
        <p:nvPicPr>
          <p:cNvPr id="4" name="Picture 3"/>
          <p:cNvPicPr>
            <a:picLocks noChangeAspect="1" noChangeArrowheads="1"/>
          </p:cNvPicPr>
          <p:nvPr/>
        </p:nvPicPr>
        <p:blipFill>
          <a:blip r:embed="rId2" cstate="print"/>
          <a:srcRect/>
          <a:stretch>
            <a:fillRect/>
          </a:stretch>
        </p:blipFill>
        <p:spPr bwMode="auto">
          <a:xfrm>
            <a:off x="3402012" y="2163818"/>
            <a:ext cx="1524000" cy="200025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4987925" y="2163818"/>
            <a:ext cx="2009775" cy="199072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485900" y="4467070"/>
            <a:ext cx="6934200" cy="145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QlikView Architecture</a:t>
            </a:r>
            <a:endParaRPr lang="en-US" dirty="0">
              <a:cs typeface="Calibri" pitchFamily="34" charset="0"/>
            </a:endParaRPr>
          </a:p>
        </p:txBody>
      </p:sp>
      <p:pic>
        <p:nvPicPr>
          <p:cNvPr id="4" name="Content Placeholder 3" descr="C:\Documents and Settings\rlr\Local Settings\Temp\wz0c29\Functional overview_small.jpg"/>
          <p:cNvPicPr>
            <a:picLocks noGrp="1" noChangeAspect="1" noChangeArrowheads="1"/>
          </p:cNvPicPr>
          <p:nvPr>
            <p:ph idx="1"/>
          </p:nvPr>
        </p:nvPicPr>
        <p:blipFill>
          <a:blip r:embed="rId2" cstate="print"/>
          <a:srcRect/>
          <a:stretch>
            <a:fillRect/>
          </a:stretch>
        </p:blipFill>
        <p:spPr bwMode="auto">
          <a:xfrm>
            <a:off x="1433946" y="1131042"/>
            <a:ext cx="7038109" cy="511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Product Portfolio</a:t>
            </a:r>
            <a:endParaRPr lang="en-US" dirty="0">
              <a:cs typeface="Calibri" pitchFamily="34" charset="0"/>
            </a:endParaRPr>
          </a:p>
        </p:txBody>
      </p:sp>
      <p:pic>
        <p:nvPicPr>
          <p:cNvPr id="4" name="Picture 3" descr="C:\Documents and Settings\rlr\Local Settings\Temp\wz4a7a\platform overview_small.jpg"/>
          <p:cNvPicPr>
            <a:picLocks noChangeAspect="1" noChangeArrowheads="1"/>
          </p:cNvPicPr>
          <p:nvPr/>
        </p:nvPicPr>
        <p:blipFill>
          <a:blip r:embed="rId2" cstate="print"/>
          <a:srcRect t="11606"/>
          <a:stretch>
            <a:fillRect/>
          </a:stretch>
        </p:blipFill>
        <p:spPr bwMode="auto">
          <a:xfrm>
            <a:off x="3285687" y="1130300"/>
            <a:ext cx="6213913" cy="3886200"/>
          </a:xfrm>
          <a:prstGeom prst="rect">
            <a:avLst/>
          </a:prstGeom>
          <a:noFill/>
          <a:ln w="9525">
            <a:noFill/>
            <a:miter lim="800000"/>
            <a:headEnd/>
            <a:tailEnd/>
          </a:ln>
        </p:spPr>
      </p:pic>
      <p:sp>
        <p:nvSpPr>
          <p:cNvPr id="5" name="Rectangle 4"/>
          <p:cNvSpPr/>
          <p:nvPr/>
        </p:nvSpPr>
        <p:spPr>
          <a:xfrm>
            <a:off x="368300" y="1181099"/>
            <a:ext cx="2743200" cy="3000821"/>
          </a:xfrm>
          <a:prstGeom prst="rect">
            <a:avLst/>
          </a:prstGeom>
        </p:spPr>
        <p:txBody>
          <a:bodyPr wrap="square" rIns="0">
            <a:spAutoFit/>
          </a:bodyPr>
          <a:lstStyle/>
          <a:p>
            <a:pPr marL="182880" indent="-182880" algn="just">
              <a:spcBef>
                <a:spcPts val="1200"/>
              </a:spcBef>
              <a:buClr>
                <a:schemeClr val="accent2"/>
              </a:buClr>
              <a:buFont typeface="Wingdings" pitchFamily="2" charset="2"/>
              <a:buChar char="§"/>
            </a:pPr>
            <a:r>
              <a:rPr lang="en-US" sz="2000" dirty="0" smtClean="0">
                <a:cs typeface="Calibri" pitchFamily="34" charset="0"/>
              </a:rPr>
              <a:t>Desktop </a:t>
            </a:r>
          </a:p>
          <a:p>
            <a:pPr marL="182880" algn="just"/>
            <a:r>
              <a:rPr lang="en-US" sz="1600" dirty="0" smtClean="0">
                <a:cs typeface="Calibri" pitchFamily="34" charset="0"/>
              </a:rPr>
              <a:t>(for the Developer)</a:t>
            </a:r>
          </a:p>
          <a:p>
            <a:pPr marL="182880" indent="-182880" algn="just">
              <a:spcBef>
                <a:spcPts val="1800"/>
              </a:spcBef>
              <a:buClr>
                <a:schemeClr val="accent2"/>
              </a:buClr>
              <a:buFont typeface="Wingdings" pitchFamily="2" charset="2"/>
              <a:buChar char="§"/>
            </a:pPr>
            <a:r>
              <a:rPr lang="en-US" sz="2000" dirty="0" smtClean="0">
                <a:cs typeface="Calibri" pitchFamily="34" charset="0"/>
              </a:rPr>
              <a:t>Clients </a:t>
            </a:r>
          </a:p>
          <a:p>
            <a:pPr marL="182880" algn="just"/>
            <a:r>
              <a:rPr lang="en-US" sz="1600" dirty="0" smtClean="0">
                <a:cs typeface="Calibri" pitchFamily="34" charset="0"/>
              </a:rPr>
              <a:t>(for the End User)</a:t>
            </a:r>
          </a:p>
          <a:p>
            <a:pPr marL="182880" indent="-182880" algn="just">
              <a:spcBef>
                <a:spcPts val="1800"/>
              </a:spcBef>
              <a:buClr>
                <a:schemeClr val="accent2"/>
              </a:buClr>
              <a:buFont typeface="Wingdings" pitchFamily="2" charset="2"/>
              <a:buChar char="§"/>
            </a:pPr>
            <a:r>
              <a:rPr lang="en-US" sz="2000" dirty="0" smtClean="0">
                <a:cs typeface="Calibri" pitchFamily="34" charset="0"/>
              </a:rPr>
              <a:t>Server </a:t>
            </a:r>
          </a:p>
          <a:p>
            <a:pPr marL="182880" algn="just"/>
            <a:r>
              <a:rPr lang="en-US" sz="1600" dirty="0" smtClean="0">
                <a:cs typeface="Calibri" pitchFamily="34" charset="0"/>
              </a:rPr>
              <a:t>(for Deployment of QVW)</a:t>
            </a:r>
          </a:p>
          <a:p>
            <a:pPr marL="182880" indent="-182880" algn="just">
              <a:spcBef>
                <a:spcPts val="1800"/>
              </a:spcBef>
              <a:buClr>
                <a:schemeClr val="accent2"/>
              </a:buClr>
              <a:buFont typeface="Wingdings" pitchFamily="2" charset="2"/>
              <a:buChar char="§"/>
            </a:pPr>
            <a:r>
              <a:rPr lang="en-US" sz="2000" dirty="0" smtClean="0">
                <a:cs typeface="Calibri" pitchFamily="34" charset="0"/>
              </a:rPr>
              <a:t>Publisher</a:t>
            </a:r>
          </a:p>
          <a:p>
            <a:pPr marL="182880" algn="just"/>
            <a:r>
              <a:rPr lang="en-US" sz="1600" dirty="0" smtClean="0">
                <a:cs typeface="Calibri" pitchFamily="34" charset="0"/>
              </a:rPr>
              <a:t>(for Distribution of QVW)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Calibri" pitchFamily="34" charset="0"/>
              </a:rPr>
              <a:t>Contents of a QlikView File</a:t>
            </a:r>
            <a:endParaRPr lang="en-US" dirty="0">
              <a:cs typeface="Calibri" pitchFamily="34" charset="0"/>
            </a:endParaRP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1651579" y="1135062"/>
            <a:ext cx="6602842" cy="46434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Insights &amp; Data_LnD_Template">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spcBef>
            <a:spcPct val="0"/>
          </a:spcBef>
          <a:spcAft>
            <a:spcPct val="0"/>
          </a:spcAft>
          <a:buClrTx/>
          <a:buSzTx/>
          <a:buFontTx/>
          <a:buNone/>
          <a:tabLst/>
          <a:defRPr kumimoji="0" sz="1600" i="0" u="none" strike="noStrike" cap="none" normalizeH="0" baseline="0" dirty="0" smtClean="0">
            <a:ln>
              <a:noFill/>
            </a:ln>
            <a:solidFill>
              <a:schemeClr val="tx2">
                <a:lumMod val="50000"/>
              </a:schemeClr>
            </a:solidFill>
            <a:effectLst/>
            <a:latin typeface="+mn-lt"/>
            <a:cs typeface="Arial" charset="0"/>
          </a:defRPr>
        </a:defPPr>
      </a:lstStyle>
    </a:spDef>
    <a:lnDef>
      <a:spPr bwMode="auto">
        <a:solidFill>
          <a:schemeClr val="accent6"/>
        </a:solidFill>
        <a:ln w="6350" cap="flat" cmpd="sng" algn="ctr">
          <a:solidFill>
            <a:schemeClr val="bg2"/>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I&amp;D_Learning and Development 2015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amp;D_Learning and Development 2015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Insights &amp; Data_LnD_Template</Template>
  <TotalTime>441</TotalTime>
  <Words>899</Words>
  <Application>Microsoft Office PowerPoint</Application>
  <PresentationFormat>A4 Paper (210x297 mm)</PresentationFormat>
  <Paragraphs>116</Paragraphs>
  <Slides>25</Slides>
  <Notes>4</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25</vt:i4>
      </vt:variant>
    </vt:vector>
  </HeadingPairs>
  <TitlesOfParts>
    <vt:vector size="38" baseType="lpstr">
      <vt:lpstr>宋体</vt:lpstr>
      <vt:lpstr>Arial</vt:lpstr>
      <vt:lpstr>Arial Narrow</vt:lpstr>
      <vt:lpstr>Calibri</vt:lpstr>
      <vt:lpstr>Courier New</vt:lpstr>
      <vt:lpstr>Helvetica Light</vt:lpstr>
      <vt:lpstr>Times</vt:lpstr>
      <vt:lpstr>Wingdings</vt:lpstr>
      <vt:lpstr>ZapfDingbats</vt:lpstr>
      <vt:lpstr>Insights &amp; Data_LnD_Template</vt:lpstr>
      <vt:lpstr>I&amp;D_Learning and Development 2015_Closing Slides</vt:lpstr>
      <vt:lpstr>I&amp;D_Learning and Development 2015_Section break</vt:lpstr>
      <vt:lpstr>think-cell Slide</vt:lpstr>
      <vt:lpstr>Learning &amp; Development  Enabling development, Impacting growth…</vt:lpstr>
      <vt:lpstr>Module Outline</vt:lpstr>
      <vt:lpstr>QlikView - Introduction</vt:lpstr>
      <vt:lpstr>Introduction to Tableau</vt:lpstr>
      <vt:lpstr>Associative Experience</vt:lpstr>
      <vt:lpstr>QlikView Colors</vt:lpstr>
      <vt:lpstr>QlikView Architecture</vt:lpstr>
      <vt:lpstr>Product Portfolio</vt:lpstr>
      <vt:lpstr>Contents of a QlikView File</vt:lpstr>
      <vt:lpstr>QlikView Script Editor</vt:lpstr>
      <vt:lpstr>Connect, Select and Load</vt:lpstr>
      <vt:lpstr>Table Viewer</vt:lpstr>
      <vt:lpstr>Table Viewer (contd)</vt:lpstr>
      <vt:lpstr>Introduction to UI Objects</vt:lpstr>
      <vt:lpstr>Anatomy of QlikView Sheet</vt:lpstr>
      <vt:lpstr>List Box</vt:lpstr>
      <vt:lpstr>Multi Box</vt:lpstr>
      <vt:lpstr>Table Box</vt:lpstr>
      <vt:lpstr>System Fields</vt:lpstr>
      <vt:lpstr>System Table</vt:lpstr>
      <vt:lpstr>Lab Work </vt:lpstr>
      <vt:lpstr>Lab Work (contd)</vt:lpstr>
      <vt:lpstr>Q &amp; A</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&amp; Development  Enabling development, Impacting growth…</dc:title>
  <dc:creator>svaikunt</dc:creator>
  <cp:lastModifiedBy>Mohapatro, Prasant</cp:lastModifiedBy>
  <cp:revision>59</cp:revision>
  <dcterms:created xsi:type="dcterms:W3CDTF">2015-07-10T14:05:09Z</dcterms:created>
  <dcterms:modified xsi:type="dcterms:W3CDTF">2017-11-06T06:14:58Z</dcterms:modified>
</cp:coreProperties>
</file>