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slideLayouts/slideLayout13.xml" ContentType="application/vnd.openxmlformats-officedocument.presentationml.slideLayout+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Default Extension="gif" ContentType="image/gif"/>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19"/>
  </p:notesMasterIdLst>
  <p:handoutMasterIdLst>
    <p:handoutMasterId r:id="rId20"/>
  </p:handoutMasterIdLst>
  <p:sldIdLst>
    <p:sldId id="407" r:id="rId4"/>
    <p:sldId id="426" r:id="rId5"/>
    <p:sldId id="428" r:id="rId6"/>
    <p:sldId id="429" r:id="rId7"/>
    <p:sldId id="430" r:id="rId8"/>
    <p:sldId id="431" r:id="rId9"/>
    <p:sldId id="432" r:id="rId10"/>
    <p:sldId id="433" r:id="rId11"/>
    <p:sldId id="434" r:id="rId12"/>
    <p:sldId id="435" r:id="rId13"/>
    <p:sldId id="424" r:id="rId14"/>
    <p:sldId id="437" r:id="rId15"/>
    <p:sldId id="438" r:id="rId16"/>
    <p:sldId id="425" r:id="rId17"/>
    <p:sldId id="329" r:id="rId18"/>
  </p:sldIdLst>
  <p:sldSz cx="9906000" cy="6858000" type="A4"/>
  <p:notesSz cx="6797675" cy="9874250"/>
  <p:custDataLst>
    <p:tags r:id="rId2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7" autoAdjust="0"/>
    <p:restoredTop sz="94621" autoAdjust="0"/>
  </p:normalViewPr>
  <p:slideViewPr>
    <p:cSldViewPr>
      <p:cViewPr>
        <p:scale>
          <a:sx n="75" d="100"/>
          <a:sy n="75" d="100"/>
        </p:scale>
        <p:origin x="-1350" y="-30"/>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8/31/2015</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oleObject" Target="../embeddings/oleObject13.bin"/><Relationship Id="rId2" Type="http://schemas.openxmlformats.org/officeDocument/2006/relationships/tags" Target="../tags/tag36.xml"/><Relationship Id="rId1" Type="http://schemas.openxmlformats.org/officeDocument/2006/relationships/vmlDrawing" Target="../drawings/vmlDrawing13.vml"/><Relationship Id="rId6" Type="http://schemas.openxmlformats.org/officeDocument/2006/relationships/image" Target="../media/image8.jpeg"/><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7.xml"/><Relationship Id="rId1" Type="http://schemas.openxmlformats.org/officeDocument/2006/relationships/vmlDrawing" Target="../drawings/vmlDrawing15.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4.png"/><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8.xml"/><Relationship Id="rId1" Type="http://schemas.openxmlformats.org/officeDocument/2006/relationships/vmlDrawing" Target="../drawings/vmlDrawing16.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4.png"/><Relationship Id="rId4"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vmlDrawing" Target="../drawings/vmlDrawing17.v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0.xml"/><Relationship Id="rId1" Type="http://schemas.openxmlformats.org/officeDocument/2006/relationships/vmlDrawing" Target="../drawings/vmlDrawing20.vml"/><Relationship Id="rId5" Type="http://schemas.openxmlformats.org/officeDocument/2006/relationships/oleObject" Target="../embeddings/oleObject20.bin"/><Relationship Id="rId4" Type="http://schemas.openxmlformats.org/officeDocument/2006/relationships/image" Target="../media/image15.jpe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vmlDrawing" Target="../drawings/vmlDrawing21.vml"/><Relationship Id="rId5" Type="http://schemas.openxmlformats.org/officeDocument/2006/relationships/oleObject" Target="../embeddings/oleObject21.bin"/><Relationship Id="rId4" Type="http://schemas.openxmlformats.org/officeDocument/2006/relationships/image" Target="../media/image16.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0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57"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nvGraphicFramePr>
        <p:xfrm>
          <a:off x="0" y="0"/>
          <a:ext cx="158750" cy="158750"/>
        </p:xfrm>
        <a:graphic>
          <a:graphicData uri="http://schemas.openxmlformats.org/presentationml/2006/ole">
            <p:oleObj spid="_x0000_s651266" name="think-cell Slide" r:id="rId3" imgW="360" imgH="360" progId="">
              <p:embed/>
            </p:oleObj>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59458"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33"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6931188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57"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776636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881" name="think-cell Slide" r:id="rId3" imgW="360" imgH="360" progId="">
              <p:embed/>
            </p:oleObj>
          </a:graphicData>
        </a:graphic>
      </p:graphicFrame>
    </p:spTree>
    <p:extLst>
      <p:ext uri="{BB962C8B-B14F-4D97-AF65-F5344CB8AC3E}">
        <p14:creationId xmlns="" xmlns:p14="http://schemas.microsoft.com/office/powerpoint/2010/main" val="735025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51"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 xmlns:p14="http://schemas.microsoft.com/office/powerpoint/2010/main" val="2727275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695"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721729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46"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54"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680"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785"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userDrawn="1"/>
        </p:nvGrpSpPr>
        <p:grpSpPr>
          <a:xfrm>
            <a:off x="2057400" y="957738"/>
            <a:ext cx="183356" cy="186929"/>
            <a:chOff x="3948113" y="3393281"/>
            <a:chExt cx="183356" cy="186929"/>
          </a:xfrm>
        </p:grpSpPr>
        <p:sp>
          <p:nvSpPr>
            <p:cNvPr id="18" name="Rectangle 17"/>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19" name="Rectangle 18"/>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grpSp>
        <p:nvGrpSpPr>
          <p:cNvPr id="20" name="Group 19"/>
          <p:cNvGrpSpPr/>
          <p:nvPr userDrawn="1"/>
        </p:nvGrpSpPr>
        <p:grpSpPr>
          <a:xfrm>
            <a:off x="3810000" y="5931502"/>
            <a:ext cx="183356" cy="186929"/>
            <a:chOff x="4191000" y="3876277"/>
            <a:chExt cx="183356" cy="186929"/>
          </a:xfrm>
        </p:grpSpPr>
        <p:sp>
          <p:nvSpPr>
            <p:cNvPr id="21" name="Rectangle 20"/>
            <p:cNvSpPr/>
            <p:nvPr userDrawn="1"/>
          </p:nvSpPr>
          <p:spPr bwMode="auto">
            <a:xfrm>
              <a:off x="4191000" y="3970337"/>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2" name="Rectangle 21"/>
            <p:cNvSpPr/>
            <p:nvPr userDrawn="1"/>
          </p:nvSpPr>
          <p:spPr bwMode="auto">
            <a:xfrm>
              <a:off x="4281487" y="3876277"/>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sp>
        <p:nvSpPr>
          <p:cNvPr id="23" name="Rectangle 22"/>
          <p:cNvSpPr/>
          <p:nvPr userDrawn="1"/>
        </p:nvSpPr>
        <p:spPr bwMode="auto">
          <a:xfrm>
            <a:off x="8686800" y="1752600"/>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4" name="Rectangle 23"/>
          <p:cNvSpPr/>
          <p:nvPr userDrawn="1"/>
        </p:nvSpPr>
        <p:spPr bwMode="auto">
          <a:xfrm>
            <a:off x="9440444" y="6209864"/>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nvGrpSpPr>
          <p:cNvPr id="25" name="Group 24"/>
          <p:cNvGrpSpPr/>
          <p:nvPr userDrawn="1"/>
        </p:nvGrpSpPr>
        <p:grpSpPr>
          <a:xfrm>
            <a:off x="7269956" y="5201670"/>
            <a:ext cx="183356" cy="186929"/>
            <a:chOff x="4622005" y="3393281"/>
            <a:chExt cx="183356" cy="186929"/>
          </a:xfrm>
        </p:grpSpPr>
        <p:sp>
          <p:nvSpPr>
            <p:cNvPr id="26" name="Rectangle 25"/>
            <p:cNvSpPr/>
            <p:nvPr userDrawn="1"/>
          </p:nvSpPr>
          <p:spPr bwMode="auto">
            <a:xfrm>
              <a:off x="4622005" y="3487341"/>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7" name="Rectangle 26"/>
            <p:cNvSpPr/>
            <p:nvPr userDrawn="1"/>
          </p:nvSpPr>
          <p:spPr bwMode="auto">
            <a:xfrm>
              <a:off x="4712492" y="3393281"/>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grpSp>
        <p:nvGrpSpPr>
          <p:cNvPr id="28" name="Group 27"/>
          <p:cNvGrpSpPr/>
          <p:nvPr userDrawn="1"/>
        </p:nvGrpSpPr>
        <p:grpSpPr>
          <a:xfrm>
            <a:off x="9486878" y="3025376"/>
            <a:ext cx="183356" cy="186929"/>
            <a:chOff x="3948113" y="3393281"/>
            <a:chExt cx="183356" cy="186929"/>
          </a:xfrm>
        </p:grpSpPr>
        <p:sp>
          <p:nvSpPr>
            <p:cNvPr id="29" name="Rectangle 28"/>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30" name="Rectangle 29"/>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sp>
        <p:nvSpPr>
          <p:cNvPr id="31" name="Rectangle 30"/>
          <p:cNvSpPr/>
          <p:nvPr userDrawn="1"/>
        </p:nvSpPr>
        <p:spPr bwMode="auto">
          <a:xfrm>
            <a:off x="9346861" y="4196384"/>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nvGrpSpPr>
          <p:cNvPr id="32" name="Group 31"/>
          <p:cNvGrpSpPr/>
          <p:nvPr userDrawn="1"/>
        </p:nvGrpSpPr>
        <p:grpSpPr>
          <a:xfrm>
            <a:off x="8382000" y="3165871"/>
            <a:ext cx="183356" cy="186929"/>
            <a:chOff x="5548313" y="3134916"/>
            <a:chExt cx="183356" cy="186929"/>
          </a:xfrm>
        </p:grpSpPr>
        <p:sp>
          <p:nvSpPr>
            <p:cNvPr id="33" name="Rectangle 32"/>
            <p:cNvSpPr/>
            <p:nvPr userDrawn="1"/>
          </p:nvSpPr>
          <p:spPr bwMode="auto">
            <a:xfrm>
              <a:off x="5548313" y="3228976"/>
              <a:ext cx="92869" cy="92869"/>
            </a:xfrm>
            <a:prstGeom prst="rect">
              <a:avLst/>
            </a:prstGeom>
            <a:solidFill>
              <a:schemeClr val="accent2">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34" name="Rectangle 33"/>
            <p:cNvSpPr/>
            <p:nvPr userDrawn="1"/>
          </p:nvSpPr>
          <p:spPr bwMode="auto">
            <a:xfrm>
              <a:off x="5638800" y="3134916"/>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36" name="Picture 68" descr="D:\Users\bkp\My Work\GSLs\TEMPLATES\I&amp;D\FINAL\04-17\Pyramid.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8305800" y="5222873"/>
            <a:ext cx="879232" cy="802094"/>
          </a:xfrm>
          <a:prstGeom prst="rect">
            <a:avLst/>
          </a:prstGeom>
          <a:noFill/>
          <a:extLst>
            <a:ext uri="{909E8E84-426E-40DD-AFC4-6F175D3DCCD1}">
              <a14:hiddenFill xmlns="" xmlns:a14="http://schemas.microsoft.com/office/drawing/2010/main">
                <a:solidFill>
                  <a:srgbClr val="FFFFFF"/>
                </a:solidFill>
              </a14:hiddenFill>
            </a:ext>
          </a:extLst>
        </p:spPr>
      </p:pic>
      <p:sp>
        <p:nvSpPr>
          <p:cNvPr id="6" name="Espace réservé du contenu 5"/>
          <p:cNvSpPr>
            <a:spLocks noGrp="1"/>
          </p:cNvSpPr>
          <p:nvPr userDrawn="1">
            <p:ph sz="quarter" idx="10"/>
            <p:custDataLst>
              <p:tags r:id="rId5"/>
            </p:custDataLst>
          </p:nvPr>
        </p:nvSpPr>
        <p:spPr>
          <a:xfrm>
            <a:off x="341313" y="1255713"/>
            <a:ext cx="8896350"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 xmlns:p14="http://schemas.microsoft.com/office/powerpoint/2010/main"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43"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67"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6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3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13"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5.xml"/><Relationship Id="rId21" Type="http://schemas.openxmlformats.org/officeDocument/2006/relationships/image" Target="../media/image11.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9.png"/><Relationship Id="rId25" Type="http://schemas.openxmlformats.org/officeDocument/2006/relationships/image" Target="../media/image13.gif"/><Relationship Id="rId2" Type="http://schemas.openxmlformats.org/officeDocument/2006/relationships/slideLayout" Target="../slideLayouts/slideLayout14.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3.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hyperlink" Target="http://www.slideshare.net/capgemini" TargetMode="External"/><Relationship Id="rId5" Type="http://schemas.openxmlformats.org/officeDocument/2006/relationships/vmlDrawing" Target="../drawings/vmlDrawing14.vml"/><Relationship Id="rId15" Type="http://schemas.openxmlformats.org/officeDocument/2006/relationships/hyperlink" Target="http://www.capgemini.com/" TargetMode="External"/><Relationship Id="rId23" Type="http://schemas.openxmlformats.org/officeDocument/2006/relationships/image" Target="../media/image12.png"/><Relationship Id="rId10" Type="http://schemas.openxmlformats.org/officeDocument/2006/relationships/tags" Target="../tags/tag43.xml"/><Relationship Id="rId19" Type="http://schemas.openxmlformats.org/officeDocument/2006/relationships/image" Target="../media/image10.png"/><Relationship Id="rId4" Type="http://schemas.openxmlformats.org/officeDocument/2006/relationships/theme" Target="../theme/theme2.xml"/><Relationship Id="rId9" Type="http://schemas.openxmlformats.org/officeDocument/2006/relationships/tags" Target="../tags/tag42.xml"/><Relationship Id="rId14" Type="http://schemas.openxmlformats.org/officeDocument/2006/relationships/oleObject" Target="../embeddings/oleObject14.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8.bin"/><Relationship Id="rId5" Type="http://schemas.openxmlformats.org/officeDocument/2006/relationships/vmlDrawing" Target="../drawings/vmlDrawing18.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55" name="think-cell Slide" r:id="rId22" imgW="360" imgH="360" progId="">
              <p:embed/>
            </p:oleObj>
          </a:graphicData>
        </a:graphic>
      </p:graphicFrame>
      <p:sp>
        <p:nvSpPr>
          <p:cNvPr id="2" name="Title Placeholder 1"/>
          <p:cNvSpPr>
            <a:spLocks noGrp="1"/>
          </p:cNvSpPr>
          <p:nvPr>
            <p:ph type="title"/>
            <p:custDataLst>
              <p:tags r:id="rId15"/>
            </p:custDataLst>
          </p:nvPr>
        </p:nvSpPr>
        <p:spPr>
          <a:xfrm>
            <a:off x="1" y="1"/>
            <a:ext cx="9905999" cy="914400"/>
          </a:xfrm>
          <a:prstGeom prst="rect">
            <a:avLst/>
          </a:prstGeom>
        </p:spPr>
        <p:txBody>
          <a:bodyPr vert="horz" lIns="457200" tIns="0" rIns="0" bIns="0"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8"/>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9"/>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a:t>
            </a:r>
            <a:r>
              <a:rPr lang="en-US" altLang="en-US" sz="700" b="0" i="0" noProof="0" dirty="0" err="1" smtClean="0">
                <a:solidFill>
                  <a:schemeClr val="tx2"/>
                </a:solidFill>
                <a:latin typeface="+mj-lt"/>
                <a:cs typeface="Helvetica Light"/>
              </a:rPr>
              <a:t>Capgemini</a:t>
            </a:r>
            <a:r>
              <a:rPr lang="en-US" altLang="en-US" sz="700" b="0" i="0" noProof="0" dirty="0" smtClean="0">
                <a:solidFill>
                  <a:schemeClr val="tx2"/>
                </a:solidFill>
                <a:latin typeface="+mj-lt"/>
                <a:cs typeface="Helvetica Light"/>
              </a:rPr>
              <a:t> 2015. All Rights Reserved</a:t>
            </a:r>
          </a:p>
        </p:txBody>
      </p:sp>
      <p:sp>
        <p:nvSpPr>
          <p:cNvPr id="13" name="Rectangle 12"/>
          <p:cNvSpPr/>
          <p:nvPr>
            <p:custDataLst>
              <p:tags r:id="rId20"/>
            </p:custDataLst>
          </p:nvPr>
        </p:nvSpPr>
        <p:spPr>
          <a:xfrm>
            <a:off x="6362700" y="6427223"/>
            <a:ext cx="3200400" cy="182880"/>
          </a:xfrm>
          <a:prstGeom prst="rect">
            <a:avLst/>
          </a:prstGeom>
        </p:spPr>
        <p:txBody>
          <a:bodyPr wrap="none" lIns="35997" tIns="35997" rIns="35997" bIns="35997" anchor="b" anchorCtr="0">
            <a:noAutofit/>
          </a:bodyPr>
          <a:lstStyle/>
          <a:p>
            <a:pPr marL="0" marR="0" lvl="0" indent="0" algn="r" defTabSz="957756" rtl="0" eaLnBrk="1" fontAlgn="auto" latinLnBrk="0" hangingPunct="1">
              <a:lnSpc>
                <a:spcPct val="100000"/>
              </a:lnSpc>
              <a:spcBef>
                <a:spcPts val="0"/>
              </a:spcBef>
              <a:spcAft>
                <a:spcPts val="0"/>
              </a:spcAft>
              <a:buClrTx/>
              <a:buSzTx/>
              <a:buFontTx/>
              <a:buNone/>
              <a:tabLst/>
              <a:defRPr/>
            </a:pPr>
            <a:r>
              <a:rPr lang="en-US" sz="800" dirty="0" smtClean="0">
                <a:solidFill>
                  <a:schemeClr val="tx2"/>
                </a:solidFill>
              </a:rPr>
              <a:t>RDV-03_QlikView </a:t>
            </a:r>
            <a:r>
              <a:rPr lang="en-US" sz="800" dirty="0" err="1" smtClean="0">
                <a:solidFill>
                  <a:schemeClr val="tx2"/>
                </a:solidFill>
              </a:rPr>
              <a:t>Training_V</a:t>
            </a:r>
            <a:r>
              <a:rPr lang="en-US" sz="800" dirty="0" smtClean="0">
                <a:solidFill>
                  <a:schemeClr val="tx2"/>
                </a:solidFill>
              </a:rPr>
              <a:t> 1 0</a:t>
            </a:r>
          </a:p>
        </p:txBody>
      </p:sp>
      <p:cxnSp>
        <p:nvCxnSpPr>
          <p:cNvPr id="14" name="Straight Connector 5"/>
          <p:cNvCxnSpPr/>
          <p:nvPr>
            <p:custDataLst>
              <p:tags r:id="rId21"/>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3">
            <a:extLst>
              <a:ext uri="{28A0092B-C50C-407E-A947-70E740481C1C}">
                <a14:useLocalDpi xmlns="" xmlns:a14="http://schemas.microsoft.com/office/drawing/2010/main" val="0"/>
              </a:ext>
            </a:extLst>
          </a:blip>
          <a:srcRect/>
          <a:stretch>
            <a:fillRect/>
          </a:stretch>
        </p:blipFill>
        <p:spPr bwMode="auto">
          <a:xfrm>
            <a:off x="349250" y="6456451"/>
            <a:ext cx="1362456" cy="315756"/>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 id="2147484003" r:id="rId11"/>
    <p:sldLayoutId id="2147484005" r:id="rId12"/>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1"/>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1"/>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09"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a:t>
            </a:r>
            <a:r>
              <a:rPr lang="en-US" sz="700" dirty="0" err="1" smtClean="0">
                <a:solidFill>
                  <a:schemeClr val="bg1"/>
                </a:solidFill>
                <a:latin typeface="Arial"/>
                <a:cs typeface="Arial"/>
              </a:rPr>
              <a:t>Capgemini</a:t>
            </a:r>
            <a:r>
              <a:rPr lang="en-US" sz="700" dirty="0" smtClean="0">
                <a:solidFill>
                  <a:schemeClr val="bg1"/>
                </a:solidFill>
                <a:latin typeface="Arial"/>
                <a:cs typeface="Arial"/>
              </a:rPr>
              <a:t>.</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 xmlns:a14="http://schemas.microsoft.com/office/drawing/2010/main" val="0"/>
              </a:ext>
            </a:extLst>
          </a:blip>
          <a:srcRect/>
          <a:stretch>
            <a:fillRect/>
          </a:stretch>
        </p:blipFill>
        <p:spPr bwMode="auto">
          <a:xfrm>
            <a:off x="666750" y="844452"/>
            <a:ext cx="3154680" cy="731113"/>
          </a:xfrm>
          <a:prstGeom prst="rect">
            <a:avLst/>
          </a:prstGeom>
          <a:noFill/>
          <a:extLst>
            <a:ext uri="{909E8E84-426E-40DD-AFC4-6F175D3DCCD1}">
              <a14:hiddenFill xmlns=""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 xmlns:a14="http://schemas.microsoft.com/office/drawing/2010/main" val="0"/>
              </a:ext>
            </a:extLst>
          </a:blip>
          <a:srcRect/>
          <a:stretch>
            <a:fillRect/>
          </a:stretch>
        </p:blipFill>
        <p:spPr bwMode="auto">
          <a:xfrm>
            <a:off x="6087543" y="1106840"/>
            <a:ext cx="3154680" cy="2587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96"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oleObject" Target="../embeddings/oleObject22.bin"/><Relationship Id="rId2" Type="http://schemas.openxmlformats.org/officeDocument/2006/relationships/tags" Target="../tags/tag52.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2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637966" name="think-cell Slide" r:id="rId7" imgW="360" imgH="360" progId="">
              <p:embed/>
            </p:oleObj>
          </a:graphicData>
        </a:graphic>
      </p:graphicFrame>
      <p:sp>
        <p:nvSpPr>
          <p:cNvPr id="10" name="Title 9"/>
          <p:cNvSpPr>
            <a:spLocks noGrp="1"/>
          </p:cNvSpPr>
          <p:nvPr>
            <p:ph type="ctrTitle"/>
            <p:custDataLst>
              <p:tags r:id="rId2"/>
            </p:custDataLst>
          </p:nvPr>
        </p:nvSpPr>
        <p:spPr>
          <a:xfrm>
            <a:off x="3683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74649" y="6019800"/>
            <a:ext cx="5486400" cy="381000"/>
          </a:xfrm>
        </p:spPr>
        <p:txBody>
          <a:bodyPr/>
          <a:lstStyle/>
          <a:p>
            <a:pPr lvl="0"/>
            <a:r>
              <a:rPr lang="sv-SE" sz="2400" b="1" dirty="0" smtClean="0">
                <a:cs typeface="Calibri" pitchFamily="34" charset="0"/>
              </a:rPr>
              <a:t>QlikView Training</a:t>
            </a:r>
            <a:r>
              <a:rPr lang="sv-SE" sz="2400" b="1" u="sng" dirty="0" smtClean="0">
                <a:cs typeface="Calibri" pitchFamily="34" charset="0"/>
              </a:rPr>
              <a:t> </a:t>
            </a:r>
            <a:r>
              <a:rPr lang="fr-FR" sz="2400" b="1" dirty="0" smtClean="0"/>
              <a:t>– Day 2</a:t>
            </a:r>
            <a:endParaRPr lang="en-US" sz="2400" b="1" dirty="0" smtClean="0"/>
          </a:p>
        </p:txBody>
      </p:sp>
      <p:sp>
        <p:nvSpPr>
          <p:cNvPr id="5" name="Subtitle 12"/>
          <p:cNvSpPr txBox="1">
            <a:spLocks/>
          </p:cNvSpPr>
          <p:nvPr>
            <p:custDataLst>
              <p:tags r:id="rId4"/>
            </p:custDataLst>
          </p:nvPr>
        </p:nvSpPr>
        <p:spPr>
          <a:xfrm>
            <a:off x="374649" y="5588000"/>
            <a:ext cx="4572000" cy="381000"/>
          </a:xfrm>
          <a:prstGeom prst="rect">
            <a:avLst/>
          </a:prstGeo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marL="0" indent="0" algn="l" defTabSz="914342" rtl="0" eaLnBrk="1" latinLnBrk="0" hangingPunct="1">
              <a:lnSpc>
                <a:spcPct val="100000"/>
              </a:lnSpc>
              <a:spcBef>
                <a:spcPts val="0"/>
              </a:spcBef>
              <a:spcAft>
                <a:spcPts val="600"/>
              </a:spcAft>
              <a:buClr>
                <a:schemeClr val="accent2"/>
              </a:buClr>
              <a:buFont typeface="Wingdings" pitchFamily="2" charset="2"/>
              <a:buNone/>
              <a:defRPr sz="1800" b="0" kern="1200">
                <a:solidFill>
                  <a:schemeClr val="accent2"/>
                </a:solidFill>
                <a:effectLst/>
                <a:latin typeface="Arial Narrow" pitchFamily="34" charset="0"/>
                <a:ea typeface="+mn-ea"/>
                <a:cs typeface="+mn-cs"/>
              </a:defRPr>
            </a:lvl1pPr>
            <a:lvl2pPr marL="457171" indent="0" algn="ctr" defTabSz="914342" rtl="0" eaLnBrk="1" latinLnBrk="0" hangingPunct="1">
              <a:spcBef>
                <a:spcPts val="0"/>
              </a:spcBef>
              <a:spcAft>
                <a:spcPts val="600"/>
              </a:spcAft>
              <a:buClr>
                <a:schemeClr val="accent2"/>
              </a:buClr>
              <a:buFont typeface="Arial" pitchFamily="34" charset="0"/>
              <a:buNone/>
              <a:defRPr sz="1800" b="0" kern="1200">
                <a:solidFill>
                  <a:schemeClr val="tx1">
                    <a:tint val="75000"/>
                  </a:schemeClr>
                </a:solidFill>
                <a:latin typeface="+mn-lt"/>
                <a:ea typeface="+mn-ea"/>
                <a:cs typeface="+mn-cs"/>
              </a:defRPr>
            </a:lvl2pPr>
            <a:lvl3pPr marL="914342" indent="0" algn="ctr" defTabSz="914342" rtl="0" eaLnBrk="1" latinLnBrk="0" hangingPunct="1">
              <a:spcBef>
                <a:spcPts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marR="0" indent="0" algn="ctr" defTabSz="914342" rtl="0" eaLnBrk="1" fontAlgn="auto" latinLnBrk="0" hangingPunct="1">
              <a:lnSpc>
                <a:spcPct val="100000"/>
              </a:lnSpc>
              <a:spcBef>
                <a:spcPts val="0"/>
              </a:spcBef>
              <a:spcAft>
                <a:spcPts val="0"/>
              </a:spcAft>
              <a:buClr>
                <a:schemeClr val="accent2"/>
              </a:buClr>
              <a:buSzTx/>
              <a:buFont typeface="Courier New" pitchFamily="49" charset="0"/>
              <a:buNone/>
              <a:tabLst/>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600" b="1" dirty="0" smtClean="0"/>
              <a:t>RDV-03</a:t>
            </a:r>
          </a:p>
        </p:txBody>
      </p:sp>
    </p:spTree>
    <p:extLst>
      <p:ext uri="{BB962C8B-B14F-4D97-AF65-F5344CB8AC3E}">
        <p14:creationId xmlns="" xmlns:p14="http://schemas.microsoft.com/office/powerpoint/2010/main" val="38171463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Mapping Tables</a:t>
            </a:r>
            <a:endParaRPr lang="en-US" dirty="0">
              <a:cs typeface="Calibri" pitchFamily="34" charset="0"/>
            </a:endParaRPr>
          </a:p>
        </p:txBody>
      </p:sp>
      <p:sp>
        <p:nvSpPr>
          <p:cNvPr id="3" name="Content Placeholder 2"/>
          <p:cNvSpPr>
            <a:spLocks noGrp="1"/>
          </p:cNvSpPr>
          <p:nvPr>
            <p:ph idx="1"/>
          </p:nvPr>
        </p:nvSpPr>
        <p:spPr>
          <a:xfrm>
            <a:off x="373037" y="1117600"/>
            <a:ext cx="9139263" cy="4572000"/>
          </a:xfrm>
        </p:spPr>
        <p:txBody>
          <a:bodyPr lIns="91440" rIns="0"/>
          <a:lstStyle/>
          <a:p>
            <a:pPr marL="274320" indent="-274320">
              <a:spcBef>
                <a:spcPts val="1800"/>
              </a:spcBef>
            </a:pPr>
            <a:r>
              <a:rPr lang="en-IN" sz="2000" dirty="0" smtClean="0">
                <a:cs typeface="Calibri" pitchFamily="34" charset="0"/>
              </a:rPr>
              <a:t>Used as an Effective Replacement for Standard Joins</a:t>
            </a:r>
          </a:p>
          <a:p>
            <a:pPr marL="274320" indent="-274320">
              <a:spcBef>
                <a:spcPts val="1800"/>
              </a:spcBef>
            </a:pPr>
            <a:r>
              <a:rPr lang="en-IN" sz="2000" dirty="0" smtClean="0">
                <a:cs typeface="Calibri" pitchFamily="34" charset="0"/>
              </a:rPr>
              <a:t>Consists of two columns, the first containing comparison values and the second containing the desired mapping values. </a:t>
            </a:r>
          </a:p>
          <a:p>
            <a:pPr marL="274320" indent="-274320">
              <a:spcBef>
                <a:spcPts val="1800"/>
              </a:spcBef>
            </a:pPr>
            <a:r>
              <a:rPr lang="en-IN" sz="2000" dirty="0" smtClean="0">
                <a:cs typeface="Calibri" pitchFamily="34" charset="0"/>
              </a:rPr>
              <a:t>Stored temporarily in the memory and dropped automatically after the script execution. </a:t>
            </a:r>
          </a:p>
          <a:p>
            <a:pPr marL="274320" indent="-274320">
              <a:spcBef>
                <a:spcPts val="1800"/>
              </a:spcBef>
            </a:pPr>
            <a:r>
              <a:rPr lang="en-IN" sz="2000" dirty="0" smtClean="0">
                <a:cs typeface="Calibri" pitchFamily="34" charset="0"/>
              </a:rPr>
              <a:t>Prefixing </a:t>
            </a:r>
            <a:r>
              <a:rPr lang="en-IN" sz="2000" b="1" dirty="0" smtClean="0">
                <a:cs typeface="Calibri" pitchFamily="34" charset="0"/>
              </a:rPr>
              <a:t>Mapping </a:t>
            </a:r>
            <a:r>
              <a:rPr lang="en-IN" sz="2000" dirty="0" smtClean="0">
                <a:cs typeface="Calibri" pitchFamily="34" charset="0"/>
              </a:rPr>
              <a:t>to Load / Select</a:t>
            </a:r>
          </a:p>
          <a:p>
            <a:pPr marL="274320" indent="-274320">
              <a:spcBef>
                <a:spcPts val="1800"/>
              </a:spcBef>
            </a:pPr>
            <a:r>
              <a:rPr lang="en-IN" sz="2000" b="1" dirty="0" err="1" smtClean="0">
                <a:cs typeface="Calibri" pitchFamily="34" charset="0"/>
              </a:rPr>
              <a:t>ApplyMap</a:t>
            </a:r>
            <a:r>
              <a:rPr lang="en-IN" sz="2000" dirty="0" smtClean="0">
                <a:cs typeface="Calibri" pitchFamily="34" charset="0"/>
              </a:rPr>
              <a:t> Statement – Different Variations</a:t>
            </a:r>
          </a:p>
          <a:p>
            <a:pPr marL="274320" indent="-274320">
              <a:spcBef>
                <a:spcPts val="1800"/>
              </a:spcBef>
            </a:pPr>
            <a:r>
              <a:rPr lang="en-US" sz="2000" b="1" dirty="0" err="1" smtClean="0">
                <a:cs typeface="Calibri" pitchFamily="34" charset="0"/>
              </a:rPr>
              <a:t>MapSubstring</a:t>
            </a:r>
            <a:r>
              <a:rPr lang="en-US" sz="2000" b="1" dirty="0" smtClean="0">
                <a:cs typeface="Calibri" pitchFamily="34" charset="0"/>
              </a:rPr>
              <a:t> </a:t>
            </a:r>
            <a:r>
              <a:rPr lang="en-US" sz="2000" dirty="0" smtClean="0">
                <a:cs typeface="Calibri" pitchFamily="34" charset="0"/>
              </a:rPr>
              <a:t>Statement</a:t>
            </a:r>
            <a:endParaRPr lang="en-US" dirty="0">
              <a:cs typeface="Calibri" pitchFamily="34" charset="0"/>
            </a:endParaRPr>
          </a:p>
          <a:p>
            <a:pPr marL="274320" indent="-274320">
              <a:spcBef>
                <a:spcPts val="1800"/>
              </a:spcBef>
            </a:pPr>
            <a:r>
              <a:rPr lang="en-US" sz="2000" b="1" dirty="0" smtClean="0">
                <a:cs typeface="Calibri" pitchFamily="34" charset="0"/>
              </a:rPr>
              <a:t>Map…Using and </a:t>
            </a:r>
            <a:r>
              <a:rPr lang="en-US" sz="2000" b="1" dirty="0" err="1" smtClean="0">
                <a:cs typeface="Calibri" pitchFamily="34" charset="0"/>
              </a:rPr>
              <a:t>Unmap</a:t>
            </a:r>
            <a:r>
              <a:rPr lang="en-US" sz="2000" b="1" dirty="0" smtClean="0">
                <a:cs typeface="Calibri" pitchFamily="34" charset="0"/>
              </a:rPr>
              <a:t> </a:t>
            </a:r>
            <a:r>
              <a:rPr lang="en-US" sz="2000" dirty="0" smtClean="0">
                <a:cs typeface="Calibri" pitchFamily="34" charset="0"/>
              </a:rPr>
              <a:t>Statements</a:t>
            </a:r>
            <a:endParaRPr lang="en-IN" sz="2000" dirty="0" smtClean="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 y="2743200"/>
            <a:ext cx="9905999" cy="1371600"/>
          </a:xfrm>
        </p:spPr>
        <p:txBody>
          <a:bodyPr lIns="0" tIns="0" rIns="0" bIns="0" anchor="ctr" anchorCtr="1"/>
          <a:lstStyle/>
          <a:p>
            <a:pPr algn="ctr">
              <a:lnSpc>
                <a:spcPct val="100000"/>
              </a:lnSpc>
            </a:pPr>
            <a:r>
              <a:rPr sz="6000" dirty="0" smtClean="0"/>
              <a:t>Q &amp; A</a:t>
            </a:r>
          </a:p>
        </p:txBody>
      </p:sp>
      <p:sp>
        <p:nvSpPr>
          <p:cNvPr id="3" name="Title 1"/>
          <p:cNvSpPr txBox="1">
            <a:spLocks/>
          </p:cNvSpPr>
          <p:nvPr/>
        </p:nvSpPr>
        <p:spPr>
          <a:xfrm>
            <a:off x="1" y="1"/>
            <a:ext cx="9905999" cy="914400"/>
          </a:xfrm>
          <a:prstGeom prst="rect">
            <a:avLst/>
          </a:prstGeom>
        </p:spPr>
        <p:txBody>
          <a:bodyPr vert="horz" lIns="457200" tIns="0" rIns="0" bIns="0" rtlCol="0" anchor="ctr">
            <a:noAutofit/>
          </a:bodyPr>
          <a:lstStyle/>
          <a:p>
            <a:pPr marL="0" marR="0" lvl="0" indent="0" defTabSz="914342" rtl="0" eaLnBrk="1" fontAlgn="auto" latinLnBrk="0" hangingPunct="1">
              <a:lnSpc>
                <a:spcPct val="85000"/>
              </a:lnSpc>
              <a:spcBef>
                <a:spcPct val="0"/>
              </a:spcBef>
              <a:spcAft>
                <a:spcPts val="0"/>
              </a:spcAft>
              <a:buClrTx/>
              <a:buSzTx/>
              <a:buFontTx/>
              <a:buNone/>
              <a:tabLst/>
              <a:defRPr/>
            </a:pPr>
            <a:r>
              <a:rPr kumimoji="0" lang="sv-SE" sz="2800" b="0" strike="noStrike" kern="1200" cap="none" spc="0" normalizeH="0" baseline="0" noProof="0" dirty="0" smtClean="0">
                <a:ln>
                  <a:noFill/>
                </a:ln>
                <a:solidFill>
                  <a:schemeClr val="tx1"/>
                </a:solidFill>
                <a:effectLst/>
                <a:uLnTx/>
                <a:uFillTx/>
                <a:latin typeface="Arial Narrow" pitchFamily="34" charset="0"/>
                <a:ea typeface="+mj-ea"/>
                <a:cs typeface="Calibri" pitchFamily="34" charset="0"/>
              </a:rPr>
              <a:t>QlikView Training – Day 02</a:t>
            </a:r>
            <a:endParaRPr kumimoji="0" lang="en-US" sz="2800" b="0" strike="noStrike" kern="1200" cap="none" spc="0" normalizeH="0" baseline="0" noProof="0" dirty="0">
              <a:ln>
                <a:noFill/>
              </a:ln>
              <a:solidFill>
                <a:schemeClr val="tx1"/>
              </a:solidFill>
              <a:effectLst/>
              <a:uLnTx/>
              <a:uFillTx/>
              <a:latin typeface="Arial Narrow" pitchFamily="34" charset="0"/>
              <a:ea typeface="+mj-ea"/>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Lab Work </a:t>
            </a:r>
            <a:endParaRPr lang="en-US" dirty="0">
              <a:cs typeface="Calibri" pitchFamily="34" charset="0"/>
            </a:endParaRPr>
          </a:p>
        </p:txBody>
      </p:sp>
      <p:sp>
        <p:nvSpPr>
          <p:cNvPr id="3" name="Content Placeholder 2"/>
          <p:cNvSpPr>
            <a:spLocks noGrp="1"/>
          </p:cNvSpPr>
          <p:nvPr>
            <p:ph sz="quarter" idx="4294967295"/>
          </p:nvPr>
        </p:nvSpPr>
        <p:spPr>
          <a:xfrm>
            <a:off x="373062" y="1130299"/>
            <a:ext cx="9144000" cy="4572000"/>
          </a:xfrm>
        </p:spPr>
        <p:txBody>
          <a:bodyPr lIns="91440" rIns="0"/>
          <a:lstStyle/>
          <a:p>
            <a:pPr marL="274320" indent="-274320">
              <a:spcBef>
                <a:spcPts val="1800"/>
              </a:spcBef>
            </a:pPr>
            <a:r>
              <a:rPr lang="en-US" sz="1800" dirty="0" smtClean="0">
                <a:solidFill>
                  <a:srgbClr val="000000"/>
                </a:solidFill>
                <a:cs typeface="Calibri" pitchFamily="34" charset="0"/>
              </a:rPr>
              <a:t>Create a New Application and add the following tables (with all fields) – Add the Employee Info coming from Employees.xlsx. Note that this Excel File has sheets – </a:t>
            </a:r>
            <a:r>
              <a:rPr lang="en-US" sz="1800" dirty="0" err="1" smtClean="0">
                <a:solidFill>
                  <a:srgbClr val="000000"/>
                </a:solidFill>
                <a:cs typeface="Calibri" pitchFamily="34" charset="0"/>
              </a:rPr>
              <a:t>Emp</a:t>
            </a:r>
            <a:r>
              <a:rPr lang="en-US" sz="1800" dirty="0" smtClean="0">
                <a:solidFill>
                  <a:srgbClr val="000000"/>
                </a:solidFill>
                <a:cs typeface="Calibri" pitchFamily="34" charset="0"/>
              </a:rPr>
              <a:t>-South and </a:t>
            </a:r>
            <a:r>
              <a:rPr lang="en-US" sz="1800" dirty="0" err="1" smtClean="0">
                <a:solidFill>
                  <a:srgbClr val="000000"/>
                </a:solidFill>
                <a:cs typeface="Calibri" pitchFamily="34" charset="0"/>
              </a:rPr>
              <a:t>Emp</a:t>
            </a:r>
            <a:r>
              <a:rPr lang="en-US" sz="1800" dirty="0" smtClean="0">
                <a:solidFill>
                  <a:srgbClr val="000000"/>
                </a:solidFill>
                <a:cs typeface="Calibri" pitchFamily="34" charset="0"/>
              </a:rPr>
              <a:t>-North and both contain employee data, and these table’s data should be included. Tweak the data model as per logic (use all possible transformative functions). Add reasonable comments for the transformations.</a:t>
            </a:r>
          </a:p>
          <a:p>
            <a:pPr marL="274320" indent="-274320">
              <a:spcBef>
                <a:spcPts val="1800"/>
              </a:spcBef>
            </a:pPr>
            <a:r>
              <a:rPr lang="en-US" sz="1800" dirty="0" smtClean="0">
                <a:solidFill>
                  <a:srgbClr val="000000"/>
                </a:solidFill>
                <a:cs typeface="Calibri" pitchFamily="34" charset="0"/>
              </a:rPr>
              <a:t>Employee Role information is available separately in another table (</a:t>
            </a:r>
            <a:r>
              <a:rPr lang="en-US" sz="1800" dirty="0" err="1" smtClean="0">
                <a:solidFill>
                  <a:srgbClr val="000000"/>
                </a:solidFill>
                <a:cs typeface="Calibri" pitchFamily="34" charset="0"/>
              </a:rPr>
              <a:t>Emp</a:t>
            </a:r>
            <a:r>
              <a:rPr lang="en-US" sz="1800" dirty="0" smtClean="0">
                <a:solidFill>
                  <a:srgbClr val="000000"/>
                </a:solidFill>
                <a:cs typeface="Calibri" pitchFamily="34" charset="0"/>
              </a:rPr>
              <a:t>-Role) – include the same trying out all the Join / Keep Options. Roll Back the Previous Join / Keep Statements in the Script and create a Mapping Table to add roles of Employees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Lab Work (contd...)</a:t>
            </a:r>
            <a:endParaRPr lang="en-US" dirty="0">
              <a:cs typeface="Calibri" pitchFamily="34" charset="0"/>
            </a:endParaRPr>
          </a:p>
        </p:txBody>
      </p:sp>
      <p:sp>
        <p:nvSpPr>
          <p:cNvPr id="3" name="Content Placeholder 2"/>
          <p:cNvSpPr>
            <a:spLocks noGrp="1"/>
          </p:cNvSpPr>
          <p:nvPr>
            <p:ph sz="quarter" idx="4294967295"/>
          </p:nvPr>
        </p:nvSpPr>
        <p:spPr>
          <a:xfrm>
            <a:off x="373062" y="1125536"/>
            <a:ext cx="9144000" cy="5029200"/>
          </a:xfrm>
        </p:spPr>
        <p:txBody>
          <a:bodyPr lIns="91440" rIns="0"/>
          <a:lstStyle/>
          <a:p>
            <a:pPr marL="274320" indent="-274320">
              <a:spcBef>
                <a:spcPts val="1800"/>
              </a:spcBef>
              <a:buNone/>
            </a:pPr>
            <a:r>
              <a:rPr lang="en-US" dirty="0" smtClean="0">
                <a:solidFill>
                  <a:srgbClr val="000000"/>
                </a:solidFill>
                <a:cs typeface="Calibri" pitchFamily="34" charset="0"/>
              </a:rPr>
              <a:t>Using the Attached data file Population.xls,</a:t>
            </a:r>
          </a:p>
          <a:p>
            <a:pPr marL="274320" indent="-274320">
              <a:spcBef>
                <a:spcPts val="1800"/>
              </a:spcBef>
            </a:pPr>
            <a:r>
              <a:rPr lang="en-US" dirty="0" smtClean="0">
                <a:solidFill>
                  <a:srgbClr val="000000"/>
                </a:solidFill>
                <a:cs typeface="Calibri" pitchFamily="34" charset="0"/>
              </a:rPr>
              <a:t>Load data from Sheet Country</a:t>
            </a:r>
          </a:p>
          <a:p>
            <a:pPr marL="274320" indent="-274320">
              <a:spcBef>
                <a:spcPts val="1800"/>
              </a:spcBef>
            </a:pPr>
            <a:r>
              <a:rPr lang="en-US" dirty="0" smtClean="0">
                <a:solidFill>
                  <a:srgbClr val="000000"/>
                </a:solidFill>
                <a:cs typeface="Calibri" pitchFamily="34" charset="0"/>
              </a:rPr>
              <a:t>Load the Population Data (Population data is available in Country Population-ROW and Country Population-US &amp; Canada sheets)</a:t>
            </a:r>
          </a:p>
          <a:p>
            <a:pPr marL="274320" indent="-274320">
              <a:spcBef>
                <a:spcPts val="1800"/>
              </a:spcBef>
            </a:pPr>
            <a:r>
              <a:rPr lang="en-US" dirty="0" smtClean="0">
                <a:solidFill>
                  <a:srgbClr val="000000"/>
                </a:solidFill>
                <a:cs typeface="Calibri" pitchFamily="34" charset="0"/>
              </a:rPr>
              <a:t>Create a Table Box to show Country and Population using the following methods (understand the usage of Left, Right, Inner, Outer in Join / Keep)</a:t>
            </a:r>
          </a:p>
          <a:p>
            <a:pPr lvl="1" indent="-182880">
              <a:spcBef>
                <a:spcPts val="600"/>
              </a:spcBef>
              <a:buClr>
                <a:srgbClr val="00A0D6"/>
              </a:buClr>
            </a:pPr>
            <a:r>
              <a:rPr lang="en-US" sz="1600" dirty="0" smtClean="0">
                <a:cs typeface="Calibri" pitchFamily="34" charset="0"/>
              </a:rPr>
              <a:t>Join </a:t>
            </a:r>
          </a:p>
          <a:p>
            <a:pPr lvl="1" indent="-182880">
              <a:spcBef>
                <a:spcPts val="600"/>
              </a:spcBef>
              <a:buClr>
                <a:srgbClr val="00A0D6"/>
              </a:buClr>
            </a:pPr>
            <a:r>
              <a:rPr lang="en-US" sz="1600" dirty="0" smtClean="0">
                <a:cs typeface="Calibri" pitchFamily="34" charset="0"/>
              </a:rPr>
              <a:t>Keep </a:t>
            </a:r>
          </a:p>
          <a:p>
            <a:pPr lvl="1" indent="-182880">
              <a:spcBef>
                <a:spcPts val="600"/>
              </a:spcBef>
              <a:buClr>
                <a:srgbClr val="00A0D6"/>
              </a:buClr>
            </a:pPr>
            <a:r>
              <a:rPr lang="en-US" sz="1600" dirty="0" err="1" smtClean="0">
                <a:cs typeface="Calibri" pitchFamily="34" charset="0"/>
              </a:rPr>
              <a:t>ApplyMap</a:t>
            </a:r>
            <a:endParaRPr lang="en-US" sz="1600" dirty="0" smtClean="0">
              <a:cs typeface="Calibri" pitchFamily="34" charset="0"/>
            </a:endParaRPr>
          </a:p>
          <a:p>
            <a:pPr marL="274320" indent="-274320">
              <a:lnSpc>
                <a:spcPct val="150000"/>
              </a:lnSpc>
              <a:spcBef>
                <a:spcPts val="1800"/>
              </a:spcBef>
            </a:pPr>
            <a:r>
              <a:rPr lang="en-US" dirty="0" smtClean="0">
                <a:solidFill>
                  <a:srgbClr val="000000"/>
                </a:solidFill>
                <a:cs typeface="Calibri" pitchFamily="34" charset="0"/>
              </a:rPr>
              <a:t>Use all transformative functions to rename the fields appropriately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1" y="2743200"/>
            <a:ext cx="9905999" cy="1371600"/>
          </a:xfrm>
          <a:prstGeom prst="rect">
            <a:avLst/>
          </a:prstGeom>
        </p:spPr>
        <p:txBody>
          <a:bodyPr vert="horz" lIns="0" tIns="0" rIns="0" bIns="0" rtlCol="0" anchor="ctr" anchorCtr="1">
            <a:noAutofit/>
          </a:bodyPr>
          <a:lstStyle/>
          <a:p>
            <a:pPr marL="0" marR="0" lvl="0" indent="0" algn="ctr" defTabSz="914342" rtl="0" eaLnBrk="1" fontAlgn="auto" latinLnBrk="0" hangingPunct="1">
              <a:spcBef>
                <a:spcPct val="0"/>
              </a:spcBef>
              <a:spcAft>
                <a:spcPts val="0"/>
              </a:spcAft>
              <a:buClrTx/>
              <a:buSzTx/>
              <a:buFontTx/>
              <a:buNone/>
              <a:tabLst/>
              <a:defRPr/>
            </a:pPr>
            <a:r>
              <a:rPr lang="en-US" sz="3200" dirty="0" smtClean="0">
                <a:latin typeface="Arial Narrow" pitchFamily="34" charset="0"/>
                <a:ea typeface="+mj-ea"/>
                <a:cs typeface="+mj-cs"/>
              </a:rPr>
              <a:t>Thank You</a:t>
            </a:r>
            <a:endParaRPr kumimoji="0" lang="en-US" sz="32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28-Aug-2015</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28-Aug-2016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855864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46"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RECAP</a:t>
            </a:r>
            <a:endParaRPr lang="en-US" dirty="0">
              <a:cs typeface="Calibri" pitchFamily="34" charset="0"/>
            </a:endParaRPr>
          </a:p>
        </p:txBody>
      </p:sp>
      <p:sp>
        <p:nvSpPr>
          <p:cNvPr id="3" name="Content Placeholder 2"/>
          <p:cNvSpPr>
            <a:spLocks noGrp="1"/>
          </p:cNvSpPr>
          <p:nvPr>
            <p:ph idx="1"/>
          </p:nvPr>
        </p:nvSpPr>
        <p:spPr>
          <a:xfrm>
            <a:off x="374192" y="1130300"/>
            <a:ext cx="9144000" cy="4572000"/>
          </a:xfrm>
        </p:spPr>
        <p:txBody>
          <a:bodyPr lIns="91440" rIns="0"/>
          <a:lstStyle/>
          <a:p>
            <a:pPr marL="274320" indent="-274320">
              <a:spcBef>
                <a:spcPts val="1800"/>
              </a:spcBef>
            </a:pPr>
            <a:r>
              <a:rPr lang="en-US" sz="2000" dirty="0" smtClean="0">
                <a:cs typeface="Calibri" pitchFamily="34" charset="0"/>
              </a:rPr>
              <a:t>Introduction to QlikView Business Intelligence Tool – In-Memory, Associative Experience and QlikView Architecture and QlikView Colors</a:t>
            </a:r>
          </a:p>
          <a:p>
            <a:pPr marL="274320" lvl="0" indent="-274320">
              <a:spcBef>
                <a:spcPts val="1800"/>
              </a:spcBef>
            </a:pPr>
            <a:r>
              <a:rPr lang="en-US" sz="2000" dirty="0" smtClean="0">
                <a:cs typeface="Calibri" pitchFamily="34" charset="0"/>
              </a:rPr>
              <a:t>Working with QlikView Script Editor – Connect, Load and Select Statements and Table Viewer</a:t>
            </a:r>
          </a:p>
          <a:p>
            <a:pPr marL="274320" lvl="0" indent="-274320">
              <a:spcBef>
                <a:spcPts val="1800"/>
              </a:spcBef>
            </a:pPr>
            <a:r>
              <a:rPr lang="en-US" sz="2000" dirty="0" smtClean="0">
                <a:cs typeface="Calibri" pitchFamily="34" charset="0"/>
              </a:rPr>
              <a:t>Introduction to UI Objects – List Box, Multi Box, Table Box, System Fields, System Table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Session Agenda – Day 2</a:t>
            </a:r>
            <a:endParaRPr lang="en-US" dirty="0">
              <a:cs typeface="Calibri" pitchFamily="34" charset="0"/>
            </a:endParaRPr>
          </a:p>
        </p:txBody>
      </p:sp>
      <p:sp>
        <p:nvSpPr>
          <p:cNvPr id="3" name="Content Placeholder 2"/>
          <p:cNvSpPr>
            <a:spLocks noGrp="1"/>
          </p:cNvSpPr>
          <p:nvPr>
            <p:ph idx="1"/>
          </p:nvPr>
        </p:nvSpPr>
        <p:spPr>
          <a:xfrm>
            <a:off x="377825" y="1135063"/>
            <a:ext cx="9144000" cy="5029200"/>
          </a:xfrm>
        </p:spPr>
        <p:txBody>
          <a:bodyPr lIns="91440" rIns="0"/>
          <a:lstStyle/>
          <a:p>
            <a:pPr marL="274320" indent="-274320" algn="just">
              <a:spcBef>
                <a:spcPts val="1800"/>
              </a:spcBef>
            </a:pPr>
            <a:r>
              <a:rPr lang="en-IN" sz="2000" dirty="0" smtClean="0">
                <a:cs typeface="Calibri" pitchFamily="34" charset="0"/>
              </a:rPr>
              <a:t>Comments in QlikView</a:t>
            </a:r>
          </a:p>
          <a:p>
            <a:pPr marL="274320" indent="-274320" algn="just">
              <a:spcBef>
                <a:spcPts val="1800"/>
              </a:spcBef>
            </a:pPr>
            <a:r>
              <a:rPr lang="en-IN" sz="2000" dirty="0" smtClean="0">
                <a:cs typeface="Calibri" pitchFamily="34" charset="0"/>
              </a:rPr>
              <a:t>Transformative Functions – AS, ALIAS and QUALIFY</a:t>
            </a:r>
          </a:p>
          <a:p>
            <a:pPr marL="274320" indent="-274320" algn="just">
              <a:spcBef>
                <a:spcPts val="1800"/>
              </a:spcBef>
            </a:pPr>
            <a:r>
              <a:rPr lang="en-IN" sz="2000" dirty="0" smtClean="0">
                <a:cs typeface="Calibri" pitchFamily="34" charset="0"/>
              </a:rPr>
              <a:t>CONCATENATION</a:t>
            </a:r>
          </a:p>
          <a:p>
            <a:pPr marL="274320" indent="-274320" algn="just">
              <a:spcBef>
                <a:spcPts val="1800"/>
              </a:spcBef>
            </a:pPr>
            <a:r>
              <a:rPr lang="en-IN" sz="2000" dirty="0" smtClean="0">
                <a:cs typeface="Calibri" pitchFamily="34" charset="0"/>
              </a:rPr>
              <a:t>JOIN</a:t>
            </a:r>
          </a:p>
          <a:p>
            <a:pPr marL="274320" indent="-274320" algn="just">
              <a:spcBef>
                <a:spcPts val="1800"/>
              </a:spcBef>
            </a:pPr>
            <a:r>
              <a:rPr lang="en-IN" sz="2000" dirty="0" smtClean="0">
                <a:cs typeface="Calibri" pitchFamily="34" charset="0"/>
              </a:rPr>
              <a:t>KEEP</a:t>
            </a:r>
          </a:p>
          <a:p>
            <a:pPr marL="274320" indent="-274320" algn="just">
              <a:spcBef>
                <a:spcPts val="1800"/>
              </a:spcBef>
            </a:pPr>
            <a:r>
              <a:rPr lang="en-IN" sz="2000" dirty="0" smtClean="0">
                <a:cs typeface="Calibri" pitchFamily="34" charset="0"/>
              </a:rPr>
              <a:t>Mapping Tables</a:t>
            </a:r>
            <a:endParaRPr lang="en-US" sz="2000" dirty="0" smtClean="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Comments</a:t>
            </a:r>
            <a:endParaRPr lang="en-US" dirty="0">
              <a:cs typeface="Calibri" pitchFamily="34" charset="0"/>
            </a:endParaRPr>
          </a:p>
        </p:txBody>
      </p:sp>
      <p:sp>
        <p:nvSpPr>
          <p:cNvPr id="3" name="Content Placeholder 2"/>
          <p:cNvSpPr>
            <a:spLocks noGrp="1"/>
          </p:cNvSpPr>
          <p:nvPr>
            <p:ph idx="1"/>
          </p:nvPr>
        </p:nvSpPr>
        <p:spPr>
          <a:xfrm>
            <a:off x="368419" y="1130300"/>
            <a:ext cx="9144000" cy="4572000"/>
          </a:xfrm>
        </p:spPr>
        <p:txBody>
          <a:bodyPr lIns="91440" rIns="0"/>
          <a:lstStyle/>
          <a:p>
            <a:pPr marL="274320" indent="-274320">
              <a:spcBef>
                <a:spcPts val="1800"/>
              </a:spcBef>
            </a:pPr>
            <a:r>
              <a:rPr lang="en-US" sz="2000" dirty="0" smtClean="0">
                <a:cs typeface="Calibri" pitchFamily="34" charset="0"/>
              </a:rPr>
              <a:t>Single Line Comment – </a:t>
            </a:r>
            <a:r>
              <a:rPr lang="en-US" sz="2000" b="1" dirty="0" smtClean="0">
                <a:cs typeface="Calibri" pitchFamily="34" charset="0"/>
              </a:rPr>
              <a:t>//</a:t>
            </a:r>
          </a:p>
          <a:p>
            <a:pPr marL="274320" indent="-274320">
              <a:spcBef>
                <a:spcPts val="1800"/>
              </a:spcBef>
            </a:pPr>
            <a:r>
              <a:rPr lang="en-US" sz="2000" dirty="0" smtClean="0">
                <a:cs typeface="Calibri" pitchFamily="34" charset="0"/>
              </a:rPr>
              <a:t>Multi Line Comment – </a:t>
            </a:r>
          </a:p>
          <a:p>
            <a:pPr lvl="1" indent="-182880">
              <a:spcBef>
                <a:spcPts val="600"/>
              </a:spcBef>
              <a:buClr>
                <a:srgbClr val="00A0D6"/>
              </a:buClr>
            </a:pPr>
            <a:r>
              <a:rPr lang="en-US" sz="1600" dirty="0" smtClean="0">
                <a:cs typeface="Calibri" pitchFamily="34" charset="0"/>
              </a:rPr>
              <a:t>/* …. */</a:t>
            </a:r>
          </a:p>
          <a:p>
            <a:pPr lvl="1" indent="-182880">
              <a:spcBef>
                <a:spcPts val="600"/>
              </a:spcBef>
              <a:buClr>
                <a:srgbClr val="00A0D6"/>
              </a:buClr>
            </a:pPr>
            <a:r>
              <a:rPr lang="en-US" sz="1600" dirty="0" smtClean="0">
                <a:cs typeface="Calibri" pitchFamily="34" charset="0"/>
              </a:rPr>
              <a:t>REM ….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Transformative Functions</a:t>
            </a:r>
            <a:endParaRPr lang="en-US" dirty="0">
              <a:cs typeface="Calibri" pitchFamily="34" charset="0"/>
            </a:endParaRPr>
          </a:p>
        </p:txBody>
      </p:sp>
      <p:sp>
        <p:nvSpPr>
          <p:cNvPr id="3" name="Content Placeholder 2"/>
          <p:cNvSpPr>
            <a:spLocks noGrp="1"/>
          </p:cNvSpPr>
          <p:nvPr>
            <p:ph idx="1"/>
          </p:nvPr>
        </p:nvSpPr>
        <p:spPr>
          <a:xfrm>
            <a:off x="371883" y="1130300"/>
            <a:ext cx="9144000" cy="4572000"/>
          </a:xfrm>
        </p:spPr>
        <p:txBody>
          <a:bodyPr lIns="91440" rIns="0"/>
          <a:lstStyle/>
          <a:p>
            <a:pPr marL="274320" indent="-274320">
              <a:spcBef>
                <a:spcPts val="1800"/>
              </a:spcBef>
              <a:buClr>
                <a:srgbClr val="00A0D6"/>
              </a:buClr>
            </a:pPr>
            <a:r>
              <a:rPr lang="en-US" sz="2000" dirty="0" smtClean="0">
                <a:cs typeface="Calibri" pitchFamily="34" charset="0"/>
              </a:rPr>
              <a:t>Renaming a Fields</a:t>
            </a:r>
          </a:p>
          <a:p>
            <a:pPr marL="274320" lvl="1" indent="-274320">
              <a:spcBef>
                <a:spcPts val="1800"/>
              </a:spcBef>
              <a:buClr>
                <a:srgbClr val="00A0D6"/>
              </a:buClr>
              <a:buFont typeface="Wingdings" pitchFamily="2" charset="2"/>
              <a:buChar char="§"/>
            </a:pPr>
            <a:r>
              <a:rPr lang="en-US" sz="2000" dirty="0" smtClean="0">
                <a:cs typeface="Calibri" pitchFamily="34" charset="0"/>
              </a:rPr>
              <a:t>AS – Will affect only the corresponding statement</a:t>
            </a:r>
          </a:p>
          <a:p>
            <a:pPr marL="274320" lvl="1" indent="-274320">
              <a:spcBef>
                <a:spcPts val="1800"/>
              </a:spcBef>
              <a:buClr>
                <a:srgbClr val="00A0D6"/>
              </a:buClr>
              <a:buFont typeface="Wingdings" pitchFamily="2" charset="2"/>
              <a:buChar char="§"/>
            </a:pPr>
            <a:r>
              <a:rPr lang="en-US" sz="2000" dirty="0" smtClean="0">
                <a:cs typeface="Calibri" pitchFamily="34" charset="0"/>
              </a:rPr>
              <a:t>ALIAS – Will affect all subsequent statements till End of Script or a new ALIAS is encountered</a:t>
            </a:r>
          </a:p>
          <a:p>
            <a:pPr marL="274320" lvl="1" indent="-274320">
              <a:spcBef>
                <a:spcPts val="1800"/>
              </a:spcBef>
              <a:buClr>
                <a:srgbClr val="00A0D6"/>
              </a:buClr>
              <a:buFont typeface="Wingdings" pitchFamily="2" charset="2"/>
              <a:buChar char="§"/>
            </a:pPr>
            <a:r>
              <a:rPr lang="en-US" sz="2000" dirty="0" smtClean="0">
                <a:cs typeface="Calibri" pitchFamily="34" charset="0"/>
              </a:rPr>
              <a:t>QUALIFY / UNQUALIFY</a:t>
            </a:r>
          </a:p>
          <a:p>
            <a:pPr lvl="1" indent="-182880">
              <a:lnSpc>
                <a:spcPct val="150000"/>
              </a:lnSpc>
              <a:spcBef>
                <a:spcPts val="600"/>
              </a:spcBef>
              <a:buClr>
                <a:srgbClr val="00A0D6"/>
              </a:buClr>
            </a:pPr>
            <a:r>
              <a:rPr lang="en-US" sz="1600" dirty="0" smtClean="0">
                <a:cs typeface="Calibri" pitchFamily="34" charset="0"/>
              </a:rPr>
              <a:t>Will affect all subsequent statements till End of Script or an UNQUALIFY Statement is encountered.</a:t>
            </a:r>
          </a:p>
          <a:p>
            <a:pPr lvl="1" indent="-182880">
              <a:lnSpc>
                <a:spcPct val="150000"/>
              </a:lnSpc>
              <a:spcBef>
                <a:spcPts val="600"/>
              </a:spcBef>
              <a:buClr>
                <a:srgbClr val="00A0D6"/>
              </a:buClr>
            </a:pPr>
            <a:r>
              <a:rPr lang="en-US" sz="1600" dirty="0" smtClean="0">
                <a:cs typeface="Calibri" pitchFamily="34" charset="0"/>
              </a:rPr>
              <a:t>Defaulted to UNQUALIFY</a:t>
            </a:r>
          </a:p>
          <a:p>
            <a:pPr lvl="1" indent="-182880">
              <a:lnSpc>
                <a:spcPct val="150000"/>
              </a:lnSpc>
              <a:spcBef>
                <a:spcPts val="600"/>
              </a:spcBef>
              <a:buClr>
                <a:srgbClr val="00A0D6"/>
              </a:buClr>
            </a:pPr>
            <a:r>
              <a:rPr lang="en-US" sz="1600" dirty="0" smtClean="0">
                <a:cs typeface="Calibri" pitchFamily="34" charset="0"/>
              </a:rPr>
              <a:t>Accepts Wild Card Characters</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Concatenation</a:t>
            </a:r>
            <a:endParaRPr lang="en-US" dirty="0">
              <a:cs typeface="Calibri" pitchFamily="34" charset="0"/>
            </a:endParaRPr>
          </a:p>
        </p:txBody>
      </p:sp>
      <p:sp>
        <p:nvSpPr>
          <p:cNvPr id="3" name="Content Placeholder 2"/>
          <p:cNvSpPr>
            <a:spLocks noGrp="1"/>
          </p:cNvSpPr>
          <p:nvPr>
            <p:ph idx="1"/>
          </p:nvPr>
        </p:nvSpPr>
        <p:spPr>
          <a:xfrm>
            <a:off x="368419" y="1130300"/>
            <a:ext cx="9144000" cy="4572000"/>
          </a:xfrm>
        </p:spPr>
        <p:txBody>
          <a:bodyPr lIns="91440" rIns="0"/>
          <a:lstStyle/>
          <a:p>
            <a:pPr marL="274320" indent="-274320">
              <a:spcBef>
                <a:spcPts val="1800"/>
              </a:spcBef>
            </a:pPr>
            <a:r>
              <a:rPr lang="en-IN" sz="2000" dirty="0" smtClean="0">
                <a:cs typeface="Calibri" pitchFamily="34" charset="0"/>
              </a:rPr>
              <a:t>Concatenation operation uses two tables and combines them into one – similar to Append.</a:t>
            </a:r>
          </a:p>
          <a:p>
            <a:pPr marL="274320" indent="-274320">
              <a:spcBef>
                <a:spcPts val="1800"/>
              </a:spcBef>
            </a:pPr>
            <a:r>
              <a:rPr lang="en-IN" sz="2000" dirty="0" smtClean="0">
                <a:cs typeface="Calibri" pitchFamily="34" charset="0"/>
              </a:rPr>
              <a:t>Automatic Concatenation</a:t>
            </a:r>
          </a:p>
          <a:p>
            <a:pPr lvl="1" indent="-182880">
              <a:lnSpc>
                <a:spcPct val="150000"/>
              </a:lnSpc>
              <a:spcBef>
                <a:spcPts val="600"/>
              </a:spcBef>
              <a:buClr>
                <a:srgbClr val="00A0D6"/>
              </a:buClr>
            </a:pPr>
            <a:r>
              <a:rPr lang="en-IN" sz="1600" dirty="0" smtClean="0">
                <a:cs typeface="Calibri" pitchFamily="34" charset="0"/>
              </a:rPr>
              <a:t>Number and Name of the Fields should be same.</a:t>
            </a:r>
          </a:p>
          <a:p>
            <a:pPr lvl="1" indent="-182880">
              <a:lnSpc>
                <a:spcPct val="150000"/>
              </a:lnSpc>
              <a:spcBef>
                <a:spcPts val="600"/>
              </a:spcBef>
              <a:buClr>
                <a:srgbClr val="00A0D6"/>
              </a:buClr>
            </a:pPr>
            <a:r>
              <a:rPr lang="en-IN" sz="1600" dirty="0" smtClean="0">
                <a:cs typeface="Calibri" pitchFamily="34" charset="0"/>
              </a:rPr>
              <a:t>Order of Field listed in each statement can be arbitrary.</a:t>
            </a:r>
          </a:p>
          <a:p>
            <a:pPr lvl="1" indent="-182880">
              <a:lnSpc>
                <a:spcPct val="150000"/>
              </a:lnSpc>
              <a:spcBef>
                <a:spcPts val="600"/>
              </a:spcBef>
              <a:buClr>
                <a:srgbClr val="00A0D6"/>
              </a:buClr>
            </a:pPr>
            <a:r>
              <a:rPr lang="en-IN" sz="1600" dirty="0" smtClean="0">
                <a:cs typeface="Calibri" pitchFamily="34" charset="0"/>
              </a:rPr>
              <a:t>Order of the two statements can be arbitrary.</a:t>
            </a:r>
          </a:p>
          <a:p>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Concatenation (contd)</a:t>
            </a:r>
            <a:endParaRPr lang="en-US" dirty="0">
              <a:cs typeface="Calibri" pitchFamily="34" charset="0"/>
            </a:endParaRPr>
          </a:p>
        </p:txBody>
      </p:sp>
      <p:sp>
        <p:nvSpPr>
          <p:cNvPr id="3" name="Content Placeholder 2"/>
          <p:cNvSpPr>
            <a:spLocks noGrp="1"/>
          </p:cNvSpPr>
          <p:nvPr>
            <p:ph idx="1"/>
          </p:nvPr>
        </p:nvSpPr>
        <p:spPr>
          <a:xfrm>
            <a:off x="370728" y="1109348"/>
            <a:ext cx="9144000" cy="4572000"/>
          </a:xfrm>
        </p:spPr>
        <p:txBody>
          <a:bodyPr lIns="91440" rIns="0"/>
          <a:lstStyle/>
          <a:p>
            <a:pPr marL="274320" indent="-274320">
              <a:spcBef>
                <a:spcPts val="1800"/>
              </a:spcBef>
            </a:pPr>
            <a:r>
              <a:rPr lang="en-IN" dirty="0" smtClean="0">
                <a:cs typeface="Calibri" pitchFamily="34" charset="0"/>
              </a:rPr>
              <a:t>Forced Concatenation Using Concatenate</a:t>
            </a:r>
          </a:p>
          <a:p>
            <a:pPr lvl="1" indent="-182880">
              <a:spcBef>
                <a:spcPts val="600"/>
              </a:spcBef>
              <a:buClr>
                <a:srgbClr val="00A0D6"/>
              </a:buClr>
            </a:pPr>
            <a:r>
              <a:rPr lang="en-IN" sz="1600" dirty="0" smtClean="0">
                <a:cs typeface="Calibri" pitchFamily="34" charset="0"/>
              </a:rPr>
              <a:t>Name of the fields should be exactly same.</a:t>
            </a:r>
          </a:p>
          <a:p>
            <a:pPr lvl="1" indent="-182880">
              <a:spcBef>
                <a:spcPts val="600"/>
              </a:spcBef>
              <a:buClr>
                <a:srgbClr val="00A0D6"/>
              </a:buClr>
            </a:pPr>
            <a:r>
              <a:rPr lang="en-IN" sz="1600" dirty="0" smtClean="0">
                <a:cs typeface="Calibri" pitchFamily="34" charset="0"/>
              </a:rPr>
              <a:t>Unless a table name of a previously loaded table is specified in the concatenate statement, the concatenate prefix uses the last previously created table. </a:t>
            </a:r>
          </a:p>
          <a:p>
            <a:pPr lvl="1" indent="-182880">
              <a:spcBef>
                <a:spcPts val="600"/>
              </a:spcBef>
              <a:buClr>
                <a:srgbClr val="00A0D6"/>
              </a:buClr>
            </a:pPr>
            <a:r>
              <a:rPr lang="en-IN" sz="1600" dirty="0" smtClean="0">
                <a:cs typeface="Calibri" pitchFamily="34" charset="0"/>
              </a:rPr>
              <a:t>Order of field listed in each statement is arbitrary.</a:t>
            </a:r>
          </a:p>
          <a:p>
            <a:pPr lvl="1" indent="-182880">
              <a:spcBef>
                <a:spcPts val="600"/>
              </a:spcBef>
              <a:buClr>
                <a:srgbClr val="00A0D6"/>
              </a:buClr>
            </a:pPr>
            <a:r>
              <a:rPr lang="en-IN" sz="1600" dirty="0" smtClean="0">
                <a:cs typeface="Calibri" pitchFamily="34" charset="0"/>
              </a:rPr>
              <a:t>Order of the two statements is arbitrary.</a:t>
            </a:r>
          </a:p>
          <a:p>
            <a:pPr marL="640080" lvl="1" indent="-182880">
              <a:spcBef>
                <a:spcPts val="600"/>
              </a:spcBef>
              <a:buClr>
                <a:srgbClr val="00A0D6"/>
              </a:buClr>
              <a:buNone/>
            </a:pPr>
            <a:r>
              <a:rPr lang="en-US" sz="1600" b="1" dirty="0" smtClean="0">
                <a:cs typeface="Calibri" pitchFamily="34" charset="0"/>
              </a:rPr>
              <a:t>concatenate [ (table name ) ] ( load statement | select statement )</a:t>
            </a:r>
            <a:endParaRPr lang="en-IN" sz="1600" b="1" dirty="0" smtClean="0">
              <a:cs typeface="Calibri" pitchFamily="34" charset="0"/>
            </a:endParaRPr>
          </a:p>
          <a:p>
            <a:pPr marL="274320" indent="-274320">
              <a:spcBef>
                <a:spcPts val="1800"/>
              </a:spcBef>
            </a:pPr>
            <a:r>
              <a:rPr lang="en-IN" dirty="0" smtClean="0">
                <a:cs typeface="Calibri" pitchFamily="34" charset="0"/>
              </a:rPr>
              <a:t>Prevent Concatenation Using </a:t>
            </a:r>
            <a:r>
              <a:rPr lang="en-IN" dirty="0" err="1" smtClean="0">
                <a:cs typeface="Calibri" pitchFamily="34" charset="0"/>
              </a:rPr>
              <a:t>NoConcatenate</a:t>
            </a:r>
            <a:endParaRPr lang="en-IN" dirty="0" smtClean="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Join</a:t>
            </a:r>
            <a:endParaRPr lang="en-US" dirty="0">
              <a:cs typeface="Calibri" pitchFamily="34" charset="0"/>
            </a:endParaRPr>
          </a:p>
        </p:txBody>
      </p:sp>
      <p:sp>
        <p:nvSpPr>
          <p:cNvPr id="3" name="Content Placeholder 2"/>
          <p:cNvSpPr>
            <a:spLocks noGrp="1"/>
          </p:cNvSpPr>
          <p:nvPr>
            <p:ph idx="1"/>
          </p:nvPr>
        </p:nvSpPr>
        <p:spPr>
          <a:xfrm>
            <a:off x="369574" y="1130300"/>
            <a:ext cx="9144000" cy="4572000"/>
          </a:xfrm>
        </p:spPr>
        <p:txBody>
          <a:bodyPr lIns="91440" rIns="0"/>
          <a:lstStyle/>
          <a:p>
            <a:pPr marL="274320" indent="-274320">
              <a:spcBef>
                <a:spcPts val="1800"/>
              </a:spcBef>
            </a:pPr>
            <a:r>
              <a:rPr lang="en-IN" dirty="0" smtClean="0">
                <a:cs typeface="Calibri" pitchFamily="34" charset="0"/>
              </a:rPr>
              <a:t>Join prefix joins the loaded table with an existing named table or the last previously created logical table. </a:t>
            </a:r>
          </a:p>
          <a:p>
            <a:pPr marL="274320" indent="-274320">
              <a:spcBef>
                <a:spcPts val="1800"/>
              </a:spcBef>
            </a:pPr>
            <a:r>
              <a:rPr lang="en-IN" dirty="0" smtClean="0">
                <a:cs typeface="Calibri" pitchFamily="34" charset="0"/>
              </a:rPr>
              <a:t>Natural join made over all the common fields. </a:t>
            </a:r>
          </a:p>
          <a:p>
            <a:pPr marL="274320" indent="-274320">
              <a:spcBef>
                <a:spcPts val="1800"/>
              </a:spcBef>
            </a:pPr>
            <a:r>
              <a:rPr lang="en-IN" dirty="0" smtClean="0">
                <a:cs typeface="Calibri" pitchFamily="34" charset="0"/>
              </a:rPr>
              <a:t>May be preceded by one of the prefixes Inner, Outer, Left or Right – maps to similar SQL Functionality </a:t>
            </a:r>
            <a:endParaRPr lang="en-US" sz="1800" i="1" dirty="0" smtClean="0">
              <a:latin typeface="Calibri" pitchFamily="34" charset="0"/>
              <a:cs typeface="Calibri" pitchFamily="34" charset="0"/>
            </a:endParaRPr>
          </a:p>
          <a:p>
            <a:pPr marL="274320" indent="-274320">
              <a:spcBef>
                <a:spcPts val="600"/>
              </a:spcBef>
              <a:buFontTx/>
              <a:buNone/>
              <a:tabLst>
                <a:tab pos="630238" algn="l"/>
              </a:tabLst>
            </a:pPr>
            <a:r>
              <a:rPr lang="en-US" sz="2000" b="1" dirty="0" smtClean="0">
                <a:cs typeface="Calibri" pitchFamily="34" charset="0"/>
              </a:rPr>
              <a:t>	</a:t>
            </a:r>
            <a:r>
              <a:rPr lang="en-US" b="1" dirty="0" smtClean="0">
                <a:cs typeface="Calibri" pitchFamily="34" charset="0"/>
              </a:rPr>
              <a:t>join [(table name)] (load statement | select statement)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Keep</a:t>
            </a:r>
            <a:endParaRPr lang="en-US" dirty="0">
              <a:cs typeface="Calibri" pitchFamily="34" charset="0"/>
            </a:endParaRPr>
          </a:p>
        </p:txBody>
      </p:sp>
      <p:sp>
        <p:nvSpPr>
          <p:cNvPr id="3" name="Content Placeholder 2"/>
          <p:cNvSpPr>
            <a:spLocks noGrp="1"/>
          </p:cNvSpPr>
          <p:nvPr>
            <p:ph idx="1"/>
          </p:nvPr>
        </p:nvSpPr>
        <p:spPr>
          <a:xfrm>
            <a:off x="370728" y="1130300"/>
            <a:ext cx="9144000" cy="4572000"/>
          </a:xfrm>
        </p:spPr>
        <p:txBody>
          <a:bodyPr lIns="91440" rIns="0"/>
          <a:lstStyle/>
          <a:p>
            <a:pPr marL="274320" indent="-274320">
              <a:spcBef>
                <a:spcPts val="1800"/>
              </a:spcBef>
            </a:pPr>
            <a:r>
              <a:rPr lang="en-IN" sz="2000" dirty="0" smtClean="0">
                <a:cs typeface="Calibri" pitchFamily="34" charset="0"/>
              </a:rPr>
              <a:t>Must always be preceded by one of the prefixes Inner,  Left or Right.</a:t>
            </a:r>
          </a:p>
          <a:p>
            <a:pPr marL="274320" indent="-274320">
              <a:spcBef>
                <a:spcPts val="1800"/>
              </a:spcBef>
            </a:pPr>
            <a:r>
              <a:rPr lang="en-IN" sz="2000" dirty="0" smtClean="0">
                <a:cs typeface="Calibri" pitchFamily="34" charset="0"/>
              </a:rPr>
              <a:t>Reduces one or both of the two tables before they are stored in QlikView, based on the intersection of table data. </a:t>
            </a:r>
          </a:p>
          <a:p>
            <a:pPr marL="274320" indent="-274320">
              <a:spcBef>
                <a:spcPts val="1800"/>
              </a:spcBef>
            </a:pPr>
            <a:r>
              <a:rPr lang="en-IN" sz="2000" dirty="0" smtClean="0">
                <a:cs typeface="Calibri" pitchFamily="34" charset="0"/>
              </a:rPr>
              <a:t>However, two tables are not joined and will be stored in QlikView as two separate tables.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Insights &amp; Data_LnD_Template">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Insights &amp; Data_LnD_Template</Template>
  <TotalTime>406</TotalTime>
  <Words>664</Words>
  <Application>Microsoft Office PowerPoint</Application>
  <PresentationFormat>A4 Paper (210x297 mm)</PresentationFormat>
  <Paragraphs>82</Paragraphs>
  <Slides>15</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15</vt:i4>
      </vt:variant>
    </vt:vector>
  </HeadingPairs>
  <TitlesOfParts>
    <vt:vector size="19" baseType="lpstr">
      <vt:lpstr>Insights &amp; Data_LnD_Template</vt:lpstr>
      <vt:lpstr>I&amp;D_Learning and Development 2015_Closing Slides</vt:lpstr>
      <vt:lpstr>I&amp;D_Learning and Development 2015_Section break</vt:lpstr>
      <vt:lpstr>think-cell Slide</vt:lpstr>
      <vt:lpstr>Learning &amp; Development  Enabling development, Impacting growth…</vt:lpstr>
      <vt:lpstr>RECAP</vt:lpstr>
      <vt:lpstr>Session Agenda – Day 2</vt:lpstr>
      <vt:lpstr>Comments</vt:lpstr>
      <vt:lpstr>Transformative Functions</vt:lpstr>
      <vt:lpstr>Concatenation</vt:lpstr>
      <vt:lpstr>Concatenation (contd)</vt:lpstr>
      <vt:lpstr>Join</vt:lpstr>
      <vt:lpstr>Keep</vt:lpstr>
      <vt:lpstr>Mapping Tables</vt:lpstr>
      <vt:lpstr>Q &amp; A</vt:lpstr>
      <vt:lpstr>Lab Work </vt:lpstr>
      <vt:lpstr>Lab Work (contd...)</vt:lpstr>
      <vt:lpstr>Slide 14</vt:lpstr>
      <vt:lpstr>Slide 15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svaikunt</cp:lastModifiedBy>
  <cp:revision>61</cp:revision>
  <dcterms:created xsi:type="dcterms:W3CDTF">2015-07-10T14:05:09Z</dcterms:created>
  <dcterms:modified xsi:type="dcterms:W3CDTF">2015-08-31T09:39:21Z</dcterms:modified>
</cp:coreProperties>
</file>