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slideLayouts/slideLayout14.xml" ContentType="application/vnd.openxmlformats-officedocument.presentationml.slideLayout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Default Extension="gif" ContentType="image/gif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93" r:id="rId2"/>
    <p:sldMasterId id="2147483946" r:id="rId3"/>
  </p:sldMasterIdLst>
  <p:notesMasterIdLst>
    <p:notesMasterId r:id="rId25"/>
  </p:notesMasterIdLst>
  <p:handoutMasterIdLst>
    <p:handoutMasterId r:id="rId26"/>
  </p:handoutMasterIdLst>
  <p:sldIdLst>
    <p:sldId id="407" r:id="rId4"/>
    <p:sldId id="426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45" r:id="rId14"/>
    <p:sldId id="437" r:id="rId15"/>
    <p:sldId id="438" r:id="rId16"/>
    <p:sldId id="439" r:id="rId17"/>
    <p:sldId id="440" r:id="rId18"/>
    <p:sldId id="441" r:id="rId19"/>
    <p:sldId id="442" r:id="rId20"/>
    <p:sldId id="424" r:id="rId21"/>
    <p:sldId id="444" r:id="rId22"/>
    <p:sldId id="425" r:id="rId23"/>
    <p:sldId id="329" r:id="rId24"/>
  </p:sldIdLst>
  <p:sldSz cx="9906000" cy="6858000" type="A4"/>
  <p:notesSz cx="6797675" cy="9874250"/>
  <p:custDataLst>
    <p:tags r:id="rId27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2F2F2"/>
    <a:srgbClr val="E47E1A"/>
    <a:srgbClr val="BA0065"/>
    <a:srgbClr val="FFBC1D"/>
    <a:srgbClr val="598E20"/>
    <a:srgbClr val="D03833"/>
    <a:srgbClr val="805924"/>
    <a:srgbClr val="72633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7" autoAdjust="0"/>
    <p:restoredTop sz="94621" autoAdjust="0"/>
  </p:normalViewPr>
  <p:slideViewPr>
    <p:cSldViewPr>
      <p:cViewPr>
        <p:scale>
          <a:sx n="75" d="100"/>
          <a:sy n="75" d="100"/>
        </p:scale>
        <p:origin x="-1350" y="-30"/>
      </p:cViewPr>
      <p:guideLst>
        <p:guide orient="horz" pos="3948"/>
        <p:guide orient="horz" pos="791"/>
        <p:guide orient="horz" pos="1062"/>
        <p:guide orient="horz" pos="3620"/>
        <p:guide orient="horz" pos="2374"/>
        <p:guide pos="3120"/>
        <p:guide pos="6025"/>
        <p:guide pos="3042"/>
        <p:guide pos="3198"/>
        <p:guide pos="220"/>
        <p:guide pos="420"/>
        <p:guide pos="58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3246" y="-102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© 2012 Capgemini. All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rights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reserved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0032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8/31/2015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301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oleObject" Target="../embeddings/oleObject13.bin"/><Relationship Id="rId2" Type="http://schemas.openxmlformats.org/officeDocument/2006/relationships/tags" Target="../tags/tag3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pgemini.com/" TargetMode="External"/><Relationship Id="rId3" Type="http://schemas.openxmlformats.org/officeDocument/2006/relationships/slideMaster" Target="../slideMasters/slideMaster2.xml"/><Relationship Id="rId7" Type="http://schemas.openxmlformats.org/officeDocument/2006/relationships/hyperlink" Target="http://www.capgemini.com/about/how-we-work/rightshorer" TargetMode="External"/><Relationship Id="rId2" Type="http://schemas.openxmlformats.org/officeDocument/2006/relationships/tags" Target="../tags/tag47.xml"/><Relationship Id="rId1" Type="http://schemas.openxmlformats.org/officeDocument/2006/relationships/vmlDrawing" Target="../drawings/vmlDrawing15.vml"/><Relationship Id="rId6" Type="http://schemas.openxmlformats.org/officeDocument/2006/relationships/hyperlink" Target="http://www.capgemini.com/about/how-we-work/the-collaborative-business-experiencetm" TargetMode="Externa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pgemini.com/" TargetMode="External"/><Relationship Id="rId3" Type="http://schemas.openxmlformats.org/officeDocument/2006/relationships/slideMaster" Target="../slideMasters/slideMaster2.xml"/><Relationship Id="rId7" Type="http://schemas.openxmlformats.org/officeDocument/2006/relationships/hyperlink" Target="http://www.capgemini.com/about/how-we-work/rightshorer" TargetMode="External"/><Relationship Id="rId2" Type="http://schemas.openxmlformats.org/officeDocument/2006/relationships/tags" Target="../tags/tag48.xml"/><Relationship Id="rId1" Type="http://schemas.openxmlformats.org/officeDocument/2006/relationships/vmlDrawing" Target="../drawings/vmlDrawing16.vml"/><Relationship Id="rId6" Type="http://schemas.openxmlformats.org/officeDocument/2006/relationships/hyperlink" Target="http://www.capgemini.com/about/how-we-work/the-collaborative-business-experiencetm" TargetMode="Externa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6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7.v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9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0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5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1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6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3.xml"/><Relationship Id="rId7" Type="http://schemas.openxmlformats.org/officeDocument/2006/relationships/oleObject" Target="../embeddings/oleObject3.bin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.xml"/><Relationship Id="rId9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oleObject" Target="../embeddings/oleObject4.bin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7.xml"/><Relationship Id="rId9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9.xml"/><Relationship Id="rId7" Type="http://schemas.openxmlformats.org/officeDocument/2006/relationships/oleObject" Target="../embeddings/oleObject5.bin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3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9.v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2413"/>
          <a:stretch/>
        </p:blipFill>
        <p:spPr>
          <a:xfrm>
            <a:off x="-2052" y="1348661"/>
            <a:ext cx="9908052" cy="551371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rot="10800000">
            <a:off x="-2" y="5388769"/>
            <a:ext cx="5895975" cy="14736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569" tIns="43285" rIns="86569" bIns="43285" rtlCol="0" anchor="ctr"/>
          <a:lstStyle/>
          <a:p>
            <a:pPr algn="ctr"/>
            <a:endParaRPr lang="en-US" sz="2268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34905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49250" y="5534025"/>
            <a:ext cx="4727575" cy="724977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49249" y="6267450"/>
            <a:ext cx="5861051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2"/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41338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342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45845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57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51266" name="think-cell Slide" r:id="rId3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test3.jpg"/>
          <p:cNvPicPr>
            <a:picLocks noChangeAspect="1"/>
          </p:cNvPicPr>
          <p:nvPr userDrawn="1"/>
        </p:nvPicPr>
        <p:blipFill>
          <a:blip r:embed="rId6" cstate="print">
            <a:lum bright="20000" contrast="-20000"/>
          </a:blip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59458" name="think-cell Slide" r:id="rId7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reeform 4"/>
          <p:cNvSpPr>
            <a:spLocks/>
          </p:cNvSpPr>
          <p:nvPr userDrawn="1">
            <p:custDataLst>
              <p:tags r:id="rId3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23487" y="1501977"/>
            <a:ext cx="6807651" cy="2950251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631833" name="think-cell Slide" r:id="rId4" imgW="360" imgH="360" progId="">
              <p:embed/>
            </p:oleObj>
          </a:graphicData>
        </a:graphic>
      </p:graphicFrame>
      <p:sp>
        <p:nvSpPr>
          <p:cNvPr id="184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1117963" y="3432666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rnd" cmpd="sng" algn="ctr">
            <a:gradFill flip="none"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almost 145,000 people in over 40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 The Group reported 2014 global revenues of EUR 10.573 billion.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</a:t>
            </a:r>
            <a:r>
              <a:rPr lang="en-US" sz="10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Collaborative Business Experience™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u="sng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u="sng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Learn more about us at </a:t>
            </a:r>
            <a:r>
              <a:rPr lang="en-US" sz="1000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8" name="Image 337" descr="CBE_Label_ppt.png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867725" y="3283811"/>
            <a:ext cx="519572" cy="522508"/>
          </a:xfrm>
          <a:prstGeom prst="rect">
            <a:avLst/>
          </a:prstGeom>
        </p:spPr>
      </p:pic>
      <p:grpSp>
        <p:nvGrpSpPr>
          <p:cNvPr id="75" name="Group 74"/>
          <p:cNvGrpSpPr/>
          <p:nvPr userDrawn="1"/>
        </p:nvGrpSpPr>
        <p:grpSpPr>
          <a:xfrm>
            <a:off x="5722379" y="3575705"/>
            <a:ext cx="3826121" cy="1827268"/>
            <a:chOff x="5722379" y="3575705"/>
            <a:chExt cx="3826121" cy="1827268"/>
          </a:xfrm>
        </p:grpSpPr>
        <p:grpSp>
          <p:nvGrpSpPr>
            <p:cNvPr id="77" name="Group 76"/>
            <p:cNvGrpSpPr/>
            <p:nvPr userDrawn="1"/>
          </p:nvGrpSpPr>
          <p:grpSpPr>
            <a:xfrm>
              <a:off x="5722379" y="3575705"/>
              <a:ext cx="3826121" cy="1827268"/>
              <a:chOff x="5722379" y="3575705"/>
              <a:chExt cx="3826121" cy="1827268"/>
            </a:xfrm>
          </p:grpSpPr>
          <p:grpSp>
            <p:nvGrpSpPr>
              <p:cNvPr id="187" name="Groupe 203"/>
              <p:cNvGrpSpPr/>
              <p:nvPr userDrawn="1"/>
            </p:nvGrpSpPr>
            <p:grpSpPr>
              <a:xfrm>
                <a:off x="5722379" y="3575705"/>
                <a:ext cx="3826121" cy="1827268"/>
                <a:chOff x="5421313" y="3175001"/>
                <a:chExt cx="4141788" cy="1978025"/>
              </a:xfrm>
              <a:noFill/>
            </p:grpSpPr>
            <p:sp>
              <p:nvSpPr>
                <p:cNvPr id="192" name="Freeform 6"/>
                <p:cNvSpPr>
                  <a:spLocks/>
                </p:cNvSpPr>
                <p:nvPr userDrawn="1"/>
              </p:nvSpPr>
              <p:spPr bwMode="auto">
                <a:xfrm>
                  <a:off x="6532563" y="3200401"/>
                  <a:ext cx="503238" cy="406400"/>
                </a:xfrm>
                <a:custGeom>
                  <a:avLst/>
                  <a:gdLst/>
                  <a:ahLst/>
                  <a:cxnLst>
                    <a:cxn ang="0">
                      <a:pos x="24" y="71"/>
                    </a:cxn>
                    <a:cxn ang="0">
                      <a:pos x="0" y="49"/>
                    </a:cxn>
                    <a:cxn ang="0">
                      <a:pos x="41" y="11"/>
                    </a:cxn>
                    <a:cxn ang="0">
                      <a:pos x="114" y="11"/>
                    </a:cxn>
                    <a:cxn ang="0">
                      <a:pos x="124" y="0"/>
                    </a:cxn>
                    <a:cxn ang="0">
                      <a:pos x="259" y="0"/>
                    </a:cxn>
                    <a:cxn ang="0">
                      <a:pos x="273" y="16"/>
                    </a:cxn>
                    <a:cxn ang="0">
                      <a:pos x="317" y="14"/>
                    </a:cxn>
                    <a:cxn ang="0">
                      <a:pos x="302" y="28"/>
                    </a:cxn>
                    <a:cxn ang="0">
                      <a:pos x="276" y="31"/>
                    </a:cxn>
                    <a:cxn ang="0">
                      <a:pos x="276" y="137"/>
                    </a:cxn>
                    <a:cxn ang="0">
                      <a:pos x="223" y="185"/>
                    </a:cxn>
                    <a:cxn ang="0">
                      <a:pos x="171" y="185"/>
                    </a:cxn>
                    <a:cxn ang="0">
                      <a:pos x="133" y="216"/>
                    </a:cxn>
                    <a:cxn ang="0">
                      <a:pos x="131" y="245"/>
                    </a:cxn>
                    <a:cxn ang="0">
                      <a:pos x="114" y="256"/>
                    </a:cxn>
                    <a:cxn ang="0">
                      <a:pos x="83" y="228"/>
                    </a:cxn>
                    <a:cxn ang="0">
                      <a:pos x="83" y="174"/>
                    </a:cxn>
                    <a:cxn ang="0">
                      <a:pos x="112" y="149"/>
                    </a:cxn>
                    <a:cxn ang="0">
                      <a:pos x="87" y="123"/>
                    </a:cxn>
                    <a:cxn ang="0">
                      <a:pos x="85" y="74"/>
                    </a:cxn>
                    <a:cxn ang="0">
                      <a:pos x="63" y="52"/>
                    </a:cxn>
                    <a:cxn ang="0">
                      <a:pos x="48" y="52"/>
                    </a:cxn>
                    <a:cxn ang="0">
                      <a:pos x="24" y="71"/>
                    </a:cxn>
                  </a:cxnLst>
                  <a:rect l="0" t="0" r="r" b="b"/>
                  <a:pathLst>
                    <a:path w="317" h="256">
                      <a:moveTo>
                        <a:pt x="24" y="71"/>
                      </a:moveTo>
                      <a:lnTo>
                        <a:pt x="0" y="49"/>
                      </a:lnTo>
                      <a:lnTo>
                        <a:pt x="41" y="11"/>
                      </a:lnTo>
                      <a:lnTo>
                        <a:pt x="114" y="11"/>
                      </a:lnTo>
                      <a:lnTo>
                        <a:pt x="124" y="0"/>
                      </a:lnTo>
                      <a:lnTo>
                        <a:pt x="259" y="0"/>
                      </a:lnTo>
                      <a:lnTo>
                        <a:pt x="273" y="16"/>
                      </a:lnTo>
                      <a:lnTo>
                        <a:pt x="317" y="14"/>
                      </a:lnTo>
                      <a:lnTo>
                        <a:pt x="302" y="28"/>
                      </a:lnTo>
                      <a:lnTo>
                        <a:pt x="276" y="31"/>
                      </a:lnTo>
                      <a:lnTo>
                        <a:pt x="276" y="137"/>
                      </a:lnTo>
                      <a:lnTo>
                        <a:pt x="223" y="185"/>
                      </a:lnTo>
                      <a:lnTo>
                        <a:pt x="171" y="185"/>
                      </a:lnTo>
                      <a:lnTo>
                        <a:pt x="133" y="216"/>
                      </a:lnTo>
                      <a:lnTo>
                        <a:pt x="131" y="245"/>
                      </a:lnTo>
                      <a:lnTo>
                        <a:pt x="114" y="256"/>
                      </a:lnTo>
                      <a:lnTo>
                        <a:pt x="83" y="228"/>
                      </a:lnTo>
                      <a:lnTo>
                        <a:pt x="83" y="174"/>
                      </a:lnTo>
                      <a:lnTo>
                        <a:pt x="112" y="149"/>
                      </a:lnTo>
                      <a:lnTo>
                        <a:pt x="87" y="123"/>
                      </a:lnTo>
                      <a:lnTo>
                        <a:pt x="85" y="74"/>
                      </a:lnTo>
                      <a:lnTo>
                        <a:pt x="63" y="52"/>
                      </a:lnTo>
                      <a:lnTo>
                        <a:pt x="48" y="52"/>
                      </a:lnTo>
                      <a:lnTo>
                        <a:pt x="24" y="71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3" name="Freeform 7"/>
                <p:cNvSpPr>
                  <a:spLocks/>
                </p:cNvSpPr>
                <p:nvPr userDrawn="1"/>
              </p:nvSpPr>
              <p:spPr bwMode="auto">
                <a:xfrm>
                  <a:off x="6362701" y="3333751"/>
                  <a:ext cx="185738" cy="201613"/>
                </a:xfrm>
                <a:custGeom>
                  <a:avLst/>
                  <a:gdLst/>
                  <a:ahLst/>
                  <a:cxnLst>
                    <a:cxn ang="0">
                      <a:pos x="63" y="72"/>
                    </a:cxn>
                    <a:cxn ang="0">
                      <a:pos x="35" y="98"/>
                    </a:cxn>
                    <a:cxn ang="0">
                      <a:pos x="66" y="127"/>
                    </a:cxn>
                    <a:cxn ang="0">
                      <a:pos x="90" y="106"/>
                    </a:cxn>
                    <a:cxn ang="0">
                      <a:pos x="98" y="106"/>
                    </a:cxn>
                    <a:cxn ang="0">
                      <a:pos x="117" y="90"/>
                    </a:cxn>
                    <a:cxn ang="0">
                      <a:pos x="76" y="55"/>
                    </a:cxn>
                    <a:cxn ang="0">
                      <a:pos x="73" y="23"/>
                    </a:cxn>
                    <a:cxn ang="0">
                      <a:pos x="41" y="19"/>
                    </a:cxn>
                    <a:cxn ang="0">
                      <a:pos x="39" y="0"/>
                    </a:cxn>
                    <a:cxn ang="0">
                      <a:pos x="0" y="2"/>
                    </a:cxn>
                    <a:cxn ang="0">
                      <a:pos x="0" y="8"/>
                    </a:cxn>
                    <a:cxn ang="0">
                      <a:pos x="23" y="31"/>
                    </a:cxn>
                    <a:cxn ang="0">
                      <a:pos x="63" y="59"/>
                    </a:cxn>
                    <a:cxn ang="0">
                      <a:pos x="63" y="72"/>
                    </a:cxn>
                  </a:cxnLst>
                  <a:rect l="0" t="0" r="r" b="b"/>
                  <a:pathLst>
                    <a:path w="117" h="127">
                      <a:moveTo>
                        <a:pt x="63" y="72"/>
                      </a:moveTo>
                      <a:lnTo>
                        <a:pt x="35" y="98"/>
                      </a:lnTo>
                      <a:lnTo>
                        <a:pt x="66" y="127"/>
                      </a:lnTo>
                      <a:lnTo>
                        <a:pt x="90" y="106"/>
                      </a:lnTo>
                      <a:lnTo>
                        <a:pt x="98" y="106"/>
                      </a:lnTo>
                      <a:lnTo>
                        <a:pt x="117" y="90"/>
                      </a:lnTo>
                      <a:lnTo>
                        <a:pt x="76" y="55"/>
                      </a:lnTo>
                      <a:lnTo>
                        <a:pt x="73" y="23"/>
                      </a:lnTo>
                      <a:lnTo>
                        <a:pt x="41" y="19"/>
                      </a:lnTo>
                      <a:lnTo>
                        <a:pt x="39" y="0"/>
                      </a:lnTo>
                      <a:lnTo>
                        <a:pt x="0" y="2"/>
                      </a:lnTo>
                      <a:lnTo>
                        <a:pt x="0" y="8"/>
                      </a:lnTo>
                      <a:lnTo>
                        <a:pt x="23" y="31"/>
                      </a:lnTo>
                      <a:lnTo>
                        <a:pt x="63" y="59"/>
                      </a:lnTo>
                      <a:lnTo>
                        <a:pt x="63" y="7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4" name="Freeform 8"/>
                <p:cNvSpPr>
                  <a:spLocks/>
                </p:cNvSpPr>
                <p:nvPr userDrawn="1"/>
              </p:nvSpPr>
              <p:spPr bwMode="auto">
                <a:xfrm>
                  <a:off x="6005513" y="3241676"/>
                  <a:ext cx="176213" cy="122238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" y="0"/>
                    </a:cxn>
                    <a:cxn ang="0">
                      <a:pos x="29" y="2"/>
                    </a:cxn>
                    <a:cxn ang="0">
                      <a:pos x="33" y="7"/>
                    </a:cxn>
                    <a:cxn ang="0">
                      <a:pos x="44" y="17"/>
                    </a:cxn>
                    <a:cxn ang="0">
                      <a:pos x="56" y="15"/>
                    </a:cxn>
                    <a:cxn ang="0">
                      <a:pos x="78" y="36"/>
                    </a:cxn>
                    <a:cxn ang="0">
                      <a:pos x="88" y="27"/>
                    </a:cxn>
                    <a:cxn ang="0">
                      <a:pos x="111" y="26"/>
                    </a:cxn>
                    <a:cxn ang="0">
                      <a:pos x="111" y="67"/>
                    </a:cxn>
                    <a:cxn ang="0">
                      <a:pos x="102" y="67"/>
                    </a:cxn>
                    <a:cxn ang="0">
                      <a:pos x="92" y="76"/>
                    </a:cxn>
                    <a:cxn ang="0">
                      <a:pos x="58" y="77"/>
                    </a:cxn>
                    <a:cxn ang="0">
                      <a:pos x="43" y="62"/>
                    </a:cxn>
                    <a:cxn ang="0">
                      <a:pos x="17" y="62"/>
                    </a:cxn>
                    <a:cxn ang="0">
                      <a:pos x="15" y="2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111" h="77">
                      <a:moveTo>
                        <a:pt x="0" y="19"/>
                      </a:moveTo>
                      <a:lnTo>
                        <a:pt x="2" y="0"/>
                      </a:lnTo>
                      <a:lnTo>
                        <a:pt x="29" y="2"/>
                      </a:lnTo>
                      <a:lnTo>
                        <a:pt x="33" y="7"/>
                      </a:lnTo>
                      <a:lnTo>
                        <a:pt x="44" y="17"/>
                      </a:lnTo>
                      <a:lnTo>
                        <a:pt x="56" y="15"/>
                      </a:lnTo>
                      <a:lnTo>
                        <a:pt x="78" y="36"/>
                      </a:lnTo>
                      <a:lnTo>
                        <a:pt x="88" y="27"/>
                      </a:lnTo>
                      <a:lnTo>
                        <a:pt x="111" y="26"/>
                      </a:lnTo>
                      <a:lnTo>
                        <a:pt x="111" y="67"/>
                      </a:lnTo>
                      <a:lnTo>
                        <a:pt x="102" y="67"/>
                      </a:lnTo>
                      <a:lnTo>
                        <a:pt x="92" y="76"/>
                      </a:lnTo>
                      <a:lnTo>
                        <a:pt x="58" y="77"/>
                      </a:lnTo>
                      <a:lnTo>
                        <a:pt x="43" y="62"/>
                      </a:lnTo>
                      <a:lnTo>
                        <a:pt x="17" y="62"/>
                      </a:lnTo>
                      <a:lnTo>
                        <a:pt x="15" y="2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5" name="Freeform 9"/>
                <p:cNvSpPr>
                  <a:spLocks/>
                </p:cNvSpPr>
                <p:nvPr userDrawn="1"/>
              </p:nvSpPr>
              <p:spPr bwMode="auto">
                <a:xfrm>
                  <a:off x="5421313" y="3175001"/>
                  <a:ext cx="1276350" cy="1889125"/>
                </a:xfrm>
                <a:custGeom>
                  <a:avLst/>
                  <a:gdLst/>
                  <a:ahLst/>
                  <a:cxnLst>
                    <a:cxn ang="0">
                      <a:pos x="618" y="1172"/>
                    </a:cxn>
                    <a:cxn ang="0">
                      <a:pos x="618" y="1132"/>
                    </a:cxn>
                    <a:cxn ang="0">
                      <a:pos x="596" y="1057"/>
                    </a:cxn>
                    <a:cxn ang="0">
                      <a:pos x="628" y="1002"/>
                    </a:cxn>
                    <a:cxn ang="0">
                      <a:pos x="728" y="918"/>
                    </a:cxn>
                    <a:cxn ang="0">
                      <a:pos x="783" y="840"/>
                    </a:cxn>
                    <a:cxn ang="0">
                      <a:pos x="738" y="789"/>
                    </a:cxn>
                    <a:cxn ang="0">
                      <a:pos x="637" y="728"/>
                    </a:cxn>
                    <a:cxn ang="0">
                      <a:pos x="581" y="687"/>
                    </a:cxn>
                    <a:cxn ang="0">
                      <a:pos x="509" y="661"/>
                    </a:cxn>
                    <a:cxn ang="0">
                      <a:pos x="454" y="683"/>
                    </a:cxn>
                    <a:cxn ang="0">
                      <a:pos x="407" y="677"/>
                    </a:cxn>
                    <a:cxn ang="0">
                      <a:pos x="385" y="623"/>
                    </a:cxn>
                    <a:cxn ang="0">
                      <a:pos x="381" y="587"/>
                    </a:cxn>
                    <a:cxn ang="0">
                      <a:pos x="295" y="587"/>
                    </a:cxn>
                    <a:cxn ang="0">
                      <a:pos x="329" y="517"/>
                    </a:cxn>
                    <a:cxn ang="0">
                      <a:pos x="465" y="553"/>
                    </a:cxn>
                    <a:cxn ang="0">
                      <a:pos x="554" y="407"/>
                    </a:cxn>
                    <a:cxn ang="0">
                      <a:pos x="637" y="389"/>
                    </a:cxn>
                    <a:cxn ang="0">
                      <a:pos x="591" y="366"/>
                    </a:cxn>
                    <a:cxn ang="0">
                      <a:pos x="698" y="343"/>
                    </a:cxn>
                    <a:cxn ang="0">
                      <a:pos x="677" y="259"/>
                    </a:cxn>
                    <a:cxn ang="0">
                      <a:pos x="565" y="258"/>
                    </a:cxn>
                    <a:cxn ang="0">
                      <a:pos x="491" y="276"/>
                    </a:cxn>
                    <a:cxn ang="0">
                      <a:pos x="491" y="203"/>
                    </a:cxn>
                    <a:cxn ang="0">
                      <a:pos x="585" y="162"/>
                    </a:cxn>
                    <a:cxn ang="0">
                      <a:pos x="544" y="110"/>
                    </a:cxn>
                    <a:cxn ang="0">
                      <a:pos x="511" y="159"/>
                    </a:cxn>
                    <a:cxn ang="0">
                      <a:pos x="334" y="65"/>
                    </a:cxn>
                    <a:cxn ang="0">
                      <a:pos x="184" y="16"/>
                    </a:cxn>
                    <a:cxn ang="0">
                      <a:pos x="136" y="0"/>
                    </a:cxn>
                    <a:cxn ang="0">
                      <a:pos x="63" y="51"/>
                    </a:cxn>
                    <a:cxn ang="0">
                      <a:pos x="27" y="159"/>
                    </a:cxn>
                    <a:cxn ang="0">
                      <a:pos x="53" y="153"/>
                    </a:cxn>
                    <a:cxn ang="0">
                      <a:pos x="170" y="170"/>
                    </a:cxn>
                    <a:cxn ang="0">
                      <a:pos x="192" y="339"/>
                    </a:cxn>
                    <a:cxn ang="0">
                      <a:pos x="176" y="454"/>
                    </a:cxn>
                    <a:cxn ang="0">
                      <a:pos x="199" y="493"/>
                    </a:cxn>
                    <a:cxn ang="0">
                      <a:pos x="270" y="608"/>
                    </a:cxn>
                    <a:cxn ang="0">
                      <a:pos x="327" y="634"/>
                    </a:cxn>
                    <a:cxn ang="0">
                      <a:pos x="385" y="677"/>
                    </a:cxn>
                    <a:cxn ang="0">
                      <a:pos x="465" y="738"/>
                    </a:cxn>
                    <a:cxn ang="0">
                      <a:pos x="468" y="806"/>
                    </a:cxn>
                    <a:cxn ang="0">
                      <a:pos x="503" y="873"/>
                    </a:cxn>
                    <a:cxn ang="0">
                      <a:pos x="550" y="943"/>
                    </a:cxn>
                    <a:cxn ang="0">
                      <a:pos x="620" y="1190"/>
                    </a:cxn>
                  </a:cxnLst>
                  <a:rect l="0" t="0" r="r" b="b"/>
                  <a:pathLst>
                    <a:path w="804" h="1190">
                      <a:moveTo>
                        <a:pt x="620" y="1190"/>
                      </a:moveTo>
                      <a:lnTo>
                        <a:pt x="634" y="1190"/>
                      </a:lnTo>
                      <a:lnTo>
                        <a:pt x="618" y="1172"/>
                      </a:lnTo>
                      <a:lnTo>
                        <a:pt x="596" y="1162"/>
                      </a:lnTo>
                      <a:lnTo>
                        <a:pt x="599" y="1147"/>
                      </a:lnTo>
                      <a:lnTo>
                        <a:pt x="618" y="1132"/>
                      </a:lnTo>
                      <a:lnTo>
                        <a:pt x="622" y="1120"/>
                      </a:lnTo>
                      <a:lnTo>
                        <a:pt x="596" y="1109"/>
                      </a:lnTo>
                      <a:lnTo>
                        <a:pt x="596" y="1057"/>
                      </a:lnTo>
                      <a:lnTo>
                        <a:pt x="632" y="1023"/>
                      </a:lnTo>
                      <a:lnTo>
                        <a:pt x="644" y="1021"/>
                      </a:lnTo>
                      <a:lnTo>
                        <a:pt x="628" y="1002"/>
                      </a:lnTo>
                      <a:lnTo>
                        <a:pt x="669" y="998"/>
                      </a:lnTo>
                      <a:lnTo>
                        <a:pt x="728" y="953"/>
                      </a:lnTo>
                      <a:lnTo>
                        <a:pt x="728" y="918"/>
                      </a:lnTo>
                      <a:lnTo>
                        <a:pt x="765" y="917"/>
                      </a:lnTo>
                      <a:lnTo>
                        <a:pt x="763" y="849"/>
                      </a:lnTo>
                      <a:lnTo>
                        <a:pt x="783" y="840"/>
                      </a:lnTo>
                      <a:lnTo>
                        <a:pt x="804" y="818"/>
                      </a:lnTo>
                      <a:lnTo>
                        <a:pt x="804" y="792"/>
                      </a:lnTo>
                      <a:lnTo>
                        <a:pt x="738" y="789"/>
                      </a:lnTo>
                      <a:lnTo>
                        <a:pt x="685" y="739"/>
                      </a:lnTo>
                      <a:lnTo>
                        <a:pt x="657" y="728"/>
                      </a:lnTo>
                      <a:lnTo>
                        <a:pt x="637" y="728"/>
                      </a:lnTo>
                      <a:lnTo>
                        <a:pt x="608" y="702"/>
                      </a:lnTo>
                      <a:lnTo>
                        <a:pt x="599" y="703"/>
                      </a:lnTo>
                      <a:lnTo>
                        <a:pt x="581" y="687"/>
                      </a:lnTo>
                      <a:lnTo>
                        <a:pt x="538" y="685"/>
                      </a:lnTo>
                      <a:lnTo>
                        <a:pt x="538" y="664"/>
                      </a:lnTo>
                      <a:lnTo>
                        <a:pt x="509" y="661"/>
                      </a:lnTo>
                      <a:lnTo>
                        <a:pt x="491" y="669"/>
                      </a:lnTo>
                      <a:lnTo>
                        <a:pt x="479" y="685"/>
                      </a:lnTo>
                      <a:lnTo>
                        <a:pt x="454" y="683"/>
                      </a:lnTo>
                      <a:lnTo>
                        <a:pt x="426" y="683"/>
                      </a:lnTo>
                      <a:lnTo>
                        <a:pt x="417" y="687"/>
                      </a:lnTo>
                      <a:lnTo>
                        <a:pt x="407" y="677"/>
                      </a:lnTo>
                      <a:lnTo>
                        <a:pt x="405" y="635"/>
                      </a:lnTo>
                      <a:lnTo>
                        <a:pt x="387" y="634"/>
                      </a:lnTo>
                      <a:lnTo>
                        <a:pt x="385" y="623"/>
                      </a:lnTo>
                      <a:lnTo>
                        <a:pt x="407" y="606"/>
                      </a:lnTo>
                      <a:lnTo>
                        <a:pt x="407" y="589"/>
                      </a:lnTo>
                      <a:lnTo>
                        <a:pt x="381" y="587"/>
                      </a:lnTo>
                      <a:lnTo>
                        <a:pt x="358" y="606"/>
                      </a:lnTo>
                      <a:lnTo>
                        <a:pt x="319" y="606"/>
                      </a:lnTo>
                      <a:lnTo>
                        <a:pt x="295" y="587"/>
                      </a:lnTo>
                      <a:lnTo>
                        <a:pt x="293" y="544"/>
                      </a:lnTo>
                      <a:lnTo>
                        <a:pt x="327" y="544"/>
                      </a:lnTo>
                      <a:lnTo>
                        <a:pt x="329" y="517"/>
                      </a:lnTo>
                      <a:lnTo>
                        <a:pt x="448" y="515"/>
                      </a:lnTo>
                      <a:lnTo>
                        <a:pt x="452" y="554"/>
                      </a:lnTo>
                      <a:lnTo>
                        <a:pt x="465" y="553"/>
                      </a:lnTo>
                      <a:lnTo>
                        <a:pt x="465" y="497"/>
                      </a:lnTo>
                      <a:lnTo>
                        <a:pt x="552" y="425"/>
                      </a:lnTo>
                      <a:lnTo>
                        <a:pt x="554" y="407"/>
                      </a:lnTo>
                      <a:lnTo>
                        <a:pt x="608" y="405"/>
                      </a:lnTo>
                      <a:lnTo>
                        <a:pt x="613" y="413"/>
                      </a:lnTo>
                      <a:lnTo>
                        <a:pt x="637" y="389"/>
                      </a:lnTo>
                      <a:lnTo>
                        <a:pt x="636" y="374"/>
                      </a:lnTo>
                      <a:lnTo>
                        <a:pt x="591" y="376"/>
                      </a:lnTo>
                      <a:lnTo>
                        <a:pt x="591" y="366"/>
                      </a:lnTo>
                      <a:lnTo>
                        <a:pt x="613" y="353"/>
                      </a:lnTo>
                      <a:lnTo>
                        <a:pt x="625" y="341"/>
                      </a:lnTo>
                      <a:lnTo>
                        <a:pt x="698" y="343"/>
                      </a:lnTo>
                      <a:lnTo>
                        <a:pt x="698" y="321"/>
                      </a:lnTo>
                      <a:lnTo>
                        <a:pt x="679" y="304"/>
                      </a:lnTo>
                      <a:lnTo>
                        <a:pt x="677" y="259"/>
                      </a:lnTo>
                      <a:lnTo>
                        <a:pt x="622" y="259"/>
                      </a:lnTo>
                      <a:lnTo>
                        <a:pt x="591" y="233"/>
                      </a:lnTo>
                      <a:lnTo>
                        <a:pt x="565" y="258"/>
                      </a:lnTo>
                      <a:lnTo>
                        <a:pt x="562" y="290"/>
                      </a:lnTo>
                      <a:lnTo>
                        <a:pt x="509" y="292"/>
                      </a:lnTo>
                      <a:lnTo>
                        <a:pt x="491" y="276"/>
                      </a:lnTo>
                      <a:lnTo>
                        <a:pt x="462" y="278"/>
                      </a:lnTo>
                      <a:lnTo>
                        <a:pt x="460" y="233"/>
                      </a:lnTo>
                      <a:lnTo>
                        <a:pt x="491" y="203"/>
                      </a:lnTo>
                      <a:lnTo>
                        <a:pt x="532" y="201"/>
                      </a:lnTo>
                      <a:lnTo>
                        <a:pt x="544" y="196"/>
                      </a:lnTo>
                      <a:lnTo>
                        <a:pt x="585" y="162"/>
                      </a:lnTo>
                      <a:lnTo>
                        <a:pt x="585" y="141"/>
                      </a:lnTo>
                      <a:lnTo>
                        <a:pt x="546" y="139"/>
                      </a:lnTo>
                      <a:lnTo>
                        <a:pt x="544" y="110"/>
                      </a:lnTo>
                      <a:lnTo>
                        <a:pt x="523" y="110"/>
                      </a:lnTo>
                      <a:lnTo>
                        <a:pt x="526" y="149"/>
                      </a:lnTo>
                      <a:lnTo>
                        <a:pt x="511" y="159"/>
                      </a:lnTo>
                      <a:lnTo>
                        <a:pt x="426" y="162"/>
                      </a:lnTo>
                      <a:lnTo>
                        <a:pt x="334" y="83"/>
                      </a:lnTo>
                      <a:lnTo>
                        <a:pt x="334" y="65"/>
                      </a:lnTo>
                      <a:lnTo>
                        <a:pt x="272" y="61"/>
                      </a:lnTo>
                      <a:lnTo>
                        <a:pt x="250" y="75"/>
                      </a:lnTo>
                      <a:lnTo>
                        <a:pt x="184" y="16"/>
                      </a:lnTo>
                      <a:lnTo>
                        <a:pt x="172" y="15"/>
                      </a:lnTo>
                      <a:lnTo>
                        <a:pt x="158" y="0"/>
                      </a:lnTo>
                      <a:lnTo>
                        <a:pt x="136" y="0"/>
                      </a:lnTo>
                      <a:lnTo>
                        <a:pt x="117" y="15"/>
                      </a:lnTo>
                      <a:lnTo>
                        <a:pt x="63" y="16"/>
                      </a:lnTo>
                      <a:lnTo>
                        <a:pt x="63" y="51"/>
                      </a:lnTo>
                      <a:lnTo>
                        <a:pt x="8" y="98"/>
                      </a:lnTo>
                      <a:lnTo>
                        <a:pt x="8" y="141"/>
                      </a:lnTo>
                      <a:lnTo>
                        <a:pt x="27" y="159"/>
                      </a:lnTo>
                      <a:lnTo>
                        <a:pt x="0" y="186"/>
                      </a:lnTo>
                      <a:lnTo>
                        <a:pt x="8" y="191"/>
                      </a:lnTo>
                      <a:lnTo>
                        <a:pt x="53" y="153"/>
                      </a:lnTo>
                      <a:lnTo>
                        <a:pt x="127" y="151"/>
                      </a:lnTo>
                      <a:lnTo>
                        <a:pt x="131" y="170"/>
                      </a:lnTo>
                      <a:lnTo>
                        <a:pt x="170" y="170"/>
                      </a:lnTo>
                      <a:lnTo>
                        <a:pt x="170" y="232"/>
                      </a:lnTo>
                      <a:lnTo>
                        <a:pt x="194" y="253"/>
                      </a:lnTo>
                      <a:lnTo>
                        <a:pt x="192" y="339"/>
                      </a:lnTo>
                      <a:lnTo>
                        <a:pt x="158" y="368"/>
                      </a:lnTo>
                      <a:lnTo>
                        <a:pt x="162" y="439"/>
                      </a:lnTo>
                      <a:lnTo>
                        <a:pt x="176" y="454"/>
                      </a:lnTo>
                      <a:lnTo>
                        <a:pt x="176" y="517"/>
                      </a:lnTo>
                      <a:lnTo>
                        <a:pt x="197" y="534"/>
                      </a:lnTo>
                      <a:lnTo>
                        <a:pt x="199" y="493"/>
                      </a:lnTo>
                      <a:lnTo>
                        <a:pt x="223" y="512"/>
                      </a:lnTo>
                      <a:lnTo>
                        <a:pt x="225" y="563"/>
                      </a:lnTo>
                      <a:lnTo>
                        <a:pt x="270" y="608"/>
                      </a:lnTo>
                      <a:lnTo>
                        <a:pt x="278" y="606"/>
                      </a:lnTo>
                      <a:lnTo>
                        <a:pt x="303" y="631"/>
                      </a:lnTo>
                      <a:lnTo>
                        <a:pt x="327" y="634"/>
                      </a:lnTo>
                      <a:lnTo>
                        <a:pt x="337" y="640"/>
                      </a:lnTo>
                      <a:lnTo>
                        <a:pt x="383" y="645"/>
                      </a:lnTo>
                      <a:lnTo>
                        <a:pt x="385" y="677"/>
                      </a:lnTo>
                      <a:lnTo>
                        <a:pt x="407" y="691"/>
                      </a:lnTo>
                      <a:lnTo>
                        <a:pt x="463" y="697"/>
                      </a:lnTo>
                      <a:lnTo>
                        <a:pt x="465" y="738"/>
                      </a:lnTo>
                      <a:lnTo>
                        <a:pt x="450" y="746"/>
                      </a:lnTo>
                      <a:lnTo>
                        <a:pt x="424" y="769"/>
                      </a:lnTo>
                      <a:lnTo>
                        <a:pt x="468" y="806"/>
                      </a:lnTo>
                      <a:lnTo>
                        <a:pt x="482" y="808"/>
                      </a:lnTo>
                      <a:lnTo>
                        <a:pt x="479" y="855"/>
                      </a:lnTo>
                      <a:lnTo>
                        <a:pt x="503" y="873"/>
                      </a:lnTo>
                      <a:lnTo>
                        <a:pt x="524" y="890"/>
                      </a:lnTo>
                      <a:lnTo>
                        <a:pt x="526" y="922"/>
                      </a:lnTo>
                      <a:lnTo>
                        <a:pt x="550" y="943"/>
                      </a:lnTo>
                      <a:lnTo>
                        <a:pt x="552" y="1135"/>
                      </a:lnTo>
                      <a:lnTo>
                        <a:pt x="587" y="1166"/>
                      </a:lnTo>
                      <a:lnTo>
                        <a:pt x="620" y="119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6" name="Freeform 10"/>
                <p:cNvSpPr>
                  <a:spLocks/>
                </p:cNvSpPr>
                <p:nvPr userDrawn="1"/>
              </p:nvSpPr>
              <p:spPr bwMode="auto">
                <a:xfrm>
                  <a:off x="7072313" y="3178176"/>
                  <a:ext cx="2179638" cy="1611313"/>
                </a:xfrm>
                <a:custGeom>
                  <a:avLst/>
                  <a:gdLst/>
                  <a:ahLst/>
                  <a:cxnLst>
                    <a:cxn ang="0">
                      <a:pos x="1125" y="471"/>
                    </a:cxn>
                    <a:cxn ang="0">
                      <a:pos x="1145" y="382"/>
                    </a:cxn>
                    <a:cxn ang="0">
                      <a:pos x="1111" y="261"/>
                    </a:cxn>
                    <a:cxn ang="0">
                      <a:pos x="1191" y="174"/>
                    </a:cxn>
                    <a:cxn ang="0">
                      <a:pos x="1237" y="107"/>
                    </a:cxn>
                    <a:cxn ang="0">
                      <a:pos x="1237" y="220"/>
                    </a:cxn>
                    <a:cxn ang="0">
                      <a:pos x="1266" y="202"/>
                    </a:cxn>
                    <a:cxn ang="0">
                      <a:pos x="1322" y="81"/>
                    </a:cxn>
                    <a:cxn ang="0">
                      <a:pos x="1291" y="47"/>
                    </a:cxn>
                    <a:cxn ang="0">
                      <a:pos x="1341" y="41"/>
                    </a:cxn>
                    <a:cxn ang="0">
                      <a:pos x="1344" y="0"/>
                    </a:cxn>
                    <a:cxn ang="0">
                      <a:pos x="1213" y="35"/>
                    </a:cxn>
                    <a:cxn ang="0">
                      <a:pos x="1109" y="14"/>
                    </a:cxn>
                    <a:cxn ang="0">
                      <a:pos x="910" y="65"/>
                    </a:cxn>
                    <a:cxn ang="0">
                      <a:pos x="864" y="49"/>
                    </a:cxn>
                    <a:cxn ang="0">
                      <a:pos x="733" y="81"/>
                    </a:cxn>
                    <a:cxn ang="0">
                      <a:pos x="749" y="41"/>
                    </a:cxn>
                    <a:cxn ang="0">
                      <a:pos x="632" y="108"/>
                    </a:cxn>
                    <a:cxn ang="0">
                      <a:pos x="566" y="172"/>
                    </a:cxn>
                    <a:cxn ang="0">
                      <a:pos x="455" y="204"/>
                    </a:cxn>
                    <a:cxn ang="0">
                      <a:pos x="375" y="252"/>
                    </a:cxn>
                    <a:cxn ang="0">
                      <a:pos x="377" y="204"/>
                    </a:cxn>
                    <a:cxn ang="0">
                      <a:pos x="230" y="227"/>
                    </a:cxn>
                    <a:cxn ang="0">
                      <a:pos x="184" y="274"/>
                    </a:cxn>
                    <a:cxn ang="0">
                      <a:pos x="234" y="336"/>
                    </a:cxn>
                    <a:cxn ang="0">
                      <a:pos x="299" y="239"/>
                    </a:cxn>
                    <a:cxn ang="0">
                      <a:pos x="258" y="346"/>
                    </a:cxn>
                    <a:cxn ang="0">
                      <a:pos x="219" y="348"/>
                    </a:cxn>
                    <a:cxn ang="0">
                      <a:pos x="119" y="404"/>
                    </a:cxn>
                    <a:cxn ang="0">
                      <a:pos x="82" y="450"/>
                    </a:cxn>
                    <a:cxn ang="0">
                      <a:pos x="138" y="489"/>
                    </a:cxn>
                    <a:cxn ang="0">
                      <a:pos x="217" y="474"/>
                    </a:cxn>
                    <a:cxn ang="0">
                      <a:pos x="261" y="491"/>
                    </a:cxn>
                    <a:cxn ang="0">
                      <a:pos x="227" y="442"/>
                    </a:cxn>
                    <a:cxn ang="0">
                      <a:pos x="346" y="458"/>
                    </a:cxn>
                    <a:cxn ang="0">
                      <a:pos x="432" y="438"/>
                    </a:cxn>
                    <a:cxn ang="0">
                      <a:pos x="356" y="481"/>
                    </a:cxn>
                    <a:cxn ang="0">
                      <a:pos x="432" y="522"/>
                    </a:cxn>
                    <a:cxn ang="0">
                      <a:pos x="299" y="534"/>
                    </a:cxn>
                    <a:cxn ang="0">
                      <a:pos x="82" y="520"/>
                    </a:cxn>
                    <a:cxn ang="0">
                      <a:pos x="21" y="597"/>
                    </a:cxn>
                    <a:cxn ang="0">
                      <a:pos x="109" y="739"/>
                    </a:cxn>
                    <a:cxn ang="0">
                      <a:pos x="217" y="756"/>
                    </a:cxn>
                    <a:cxn ang="0">
                      <a:pos x="276" y="998"/>
                    </a:cxn>
                    <a:cxn ang="0">
                      <a:pos x="379" y="974"/>
                    </a:cxn>
                    <a:cxn ang="0">
                      <a:pos x="426" y="904"/>
                    </a:cxn>
                    <a:cxn ang="0">
                      <a:pos x="446" y="828"/>
                    </a:cxn>
                    <a:cxn ang="0">
                      <a:pos x="477" y="638"/>
                    </a:cxn>
                    <a:cxn ang="0">
                      <a:pos x="423" y="563"/>
                    </a:cxn>
                    <a:cxn ang="0">
                      <a:pos x="571" y="657"/>
                    </a:cxn>
                    <a:cxn ang="0">
                      <a:pos x="563" y="587"/>
                    </a:cxn>
                    <a:cxn ang="0">
                      <a:pos x="554" y="539"/>
                    </a:cxn>
                    <a:cxn ang="0">
                      <a:pos x="722" y="652"/>
                    </a:cxn>
                    <a:cxn ang="0">
                      <a:pos x="841" y="601"/>
                    </a:cxn>
                    <a:cxn ang="0">
                      <a:pos x="941" y="703"/>
                    </a:cxn>
                    <a:cxn ang="0">
                      <a:pos x="998" y="730"/>
                    </a:cxn>
                    <a:cxn ang="0">
                      <a:pos x="995" y="695"/>
                    </a:cxn>
                    <a:cxn ang="0">
                      <a:pos x="1027" y="650"/>
                    </a:cxn>
                    <a:cxn ang="0">
                      <a:pos x="980" y="602"/>
                    </a:cxn>
                    <a:cxn ang="0">
                      <a:pos x="1099" y="495"/>
                    </a:cxn>
                    <a:cxn ang="0">
                      <a:pos x="1062" y="444"/>
                    </a:cxn>
                    <a:cxn ang="0">
                      <a:pos x="1029" y="423"/>
                    </a:cxn>
                  </a:cxnLst>
                  <a:rect l="0" t="0" r="r" b="b"/>
                  <a:pathLst>
                    <a:path w="1373" h="1015">
                      <a:moveTo>
                        <a:pt x="1066" y="397"/>
                      </a:moveTo>
                      <a:lnTo>
                        <a:pt x="1125" y="450"/>
                      </a:lnTo>
                      <a:lnTo>
                        <a:pt x="1113" y="466"/>
                      </a:lnTo>
                      <a:lnTo>
                        <a:pt x="1125" y="471"/>
                      </a:lnTo>
                      <a:lnTo>
                        <a:pt x="1147" y="450"/>
                      </a:lnTo>
                      <a:lnTo>
                        <a:pt x="1119" y="425"/>
                      </a:lnTo>
                      <a:lnTo>
                        <a:pt x="1117" y="384"/>
                      </a:lnTo>
                      <a:lnTo>
                        <a:pt x="1145" y="382"/>
                      </a:lnTo>
                      <a:lnTo>
                        <a:pt x="1147" y="348"/>
                      </a:lnTo>
                      <a:lnTo>
                        <a:pt x="1129" y="334"/>
                      </a:lnTo>
                      <a:lnTo>
                        <a:pt x="1129" y="276"/>
                      </a:lnTo>
                      <a:lnTo>
                        <a:pt x="1111" y="261"/>
                      </a:lnTo>
                      <a:lnTo>
                        <a:pt x="1111" y="201"/>
                      </a:lnTo>
                      <a:lnTo>
                        <a:pt x="1145" y="180"/>
                      </a:lnTo>
                      <a:lnTo>
                        <a:pt x="1168" y="189"/>
                      </a:lnTo>
                      <a:lnTo>
                        <a:pt x="1191" y="174"/>
                      </a:lnTo>
                      <a:lnTo>
                        <a:pt x="1189" y="151"/>
                      </a:lnTo>
                      <a:lnTo>
                        <a:pt x="1205" y="148"/>
                      </a:lnTo>
                      <a:lnTo>
                        <a:pt x="1209" y="108"/>
                      </a:lnTo>
                      <a:lnTo>
                        <a:pt x="1237" y="107"/>
                      </a:lnTo>
                      <a:lnTo>
                        <a:pt x="1237" y="168"/>
                      </a:lnTo>
                      <a:lnTo>
                        <a:pt x="1223" y="172"/>
                      </a:lnTo>
                      <a:lnTo>
                        <a:pt x="1221" y="202"/>
                      </a:lnTo>
                      <a:lnTo>
                        <a:pt x="1237" y="220"/>
                      </a:lnTo>
                      <a:lnTo>
                        <a:pt x="1250" y="220"/>
                      </a:lnTo>
                      <a:lnTo>
                        <a:pt x="1250" y="247"/>
                      </a:lnTo>
                      <a:lnTo>
                        <a:pt x="1266" y="256"/>
                      </a:lnTo>
                      <a:lnTo>
                        <a:pt x="1266" y="202"/>
                      </a:lnTo>
                      <a:lnTo>
                        <a:pt x="1250" y="190"/>
                      </a:lnTo>
                      <a:lnTo>
                        <a:pt x="1249" y="141"/>
                      </a:lnTo>
                      <a:lnTo>
                        <a:pt x="1266" y="127"/>
                      </a:lnTo>
                      <a:lnTo>
                        <a:pt x="1322" y="81"/>
                      </a:lnTo>
                      <a:lnTo>
                        <a:pt x="1295" y="78"/>
                      </a:lnTo>
                      <a:lnTo>
                        <a:pt x="1291" y="66"/>
                      </a:lnTo>
                      <a:lnTo>
                        <a:pt x="1305" y="59"/>
                      </a:lnTo>
                      <a:lnTo>
                        <a:pt x="1291" y="47"/>
                      </a:lnTo>
                      <a:lnTo>
                        <a:pt x="1295" y="39"/>
                      </a:lnTo>
                      <a:lnTo>
                        <a:pt x="1307" y="25"/>
                      </a:lnTo>
                      <a:lnTo>
                        <a:pt x="1322" y="23"/>
                      </a:lnTo>
                      <a:lnTo>
                        <a:pt x="1341" y="41"/>
                      </a:lnTo>
                      <a:lnTo>
                        <a:pt x="1352" y="34"/>
                      </a:lnTo>
                      <a:lnTo>
                        <a:pt x="1360" y="37"/>
                      </a:lnTo>
                      <a:lnTo>
                        <a:pt x="1373" y="23"/>
                      </a:lnTo>
                      <a:lnTo>
                        <a:pt x="1344" y="0"/>
                      </a:lnTo>
                      <a:lnTo>
                        <a:pt x="1215" y="0"/>
                      </a:lnTo>
                      <a:lnTo>
                        <a:pt x="1205" y="13"/>
                      </a:lnTo>
                      <a:lnTo>
                        <a:pt x="1217" y="28"/>
                      </a:lnTo>
                      <a:lnTo>
                        <a:pt x="1213" y="35"/>
                      </a:lnTo>
                      <a:lnTo>
                        <a:pt x="1147" y="37"/>
                      </a:lnTo>
                      <a:lnTo>
                        <a:pt x="1129" y="22"/>
                      </a:lnTo>
                      <a:lnTo>
                        <a:pt x="1119" y="22"/>
                      </a:lnTo>
                      <a:lnTo>
                        <a:pt x="1109" y="14"/>
                      </a:lnTo>
                      <a:lnTo>
                        <a:pt x="1096" y="30"/>
                      </a:lnTo>
                      <a:lnTo>
                        <a:pt x="995" y="32"/>
                      </a:lnTo>
                      <a:lnTo>
                        <a:pt x="956" y="67"/>
                      </a:lnTo>
                      <a:lnTo>
                        <a:pt x="910" y="65"/>
                      </a:lnTo>
                      <a:lnTo>
                        <a:pt x="908" y="44"/>
                      </a:lnTo>
                      <a:lnTo>
                        <a:pt x="882" y="42"/>
                      </a:lnTo>
                      <a:lnTo>
                        <a:pt x="874" y="51"/>
                      </a:lnTo>
                      <a:lnTo>
                        <a:pt x="864" y="49"/>
                      </a:lnTo>
                      <a:lnTo>
                        <a:pt x="862" y="55"/>
                      </a:lnTo>
                      <a:lnTo>
                        <a:pt x="818" y="55"/>
                      </a:lnTo>
                      <a:lnTo>
                        <a:pt x="765" y="104"/>
                      </a:lnTo>
                      <a:lnTo>
                        <a:pt x="733" y="81"/>
                      </a:lnTo>
                      <a:lnTo>
                        <a:pt x="751" y="66"/>
                      </a:lnTo>
                      <a:lnTo>
                        <a:pt x="759" y="66"/>
                      </a:lnTo>
                      <a:lnTo>
                        <a:pt x="784" y="41"/>
                      </a:lnTo>
                      <a:lnTo>
                        <a:pt x="749" y="41"/>
                      </a:lnTo>
                      <a:lnTo>
                        <a:pt x="729" y="30"/>
                      </a:lnTo>
                      <a:lnTo>
                        <a:pt x="665" y="86"/>
                      </a:lnTo>
                      <a:lnTo>
                        <a:pt x="655" y="83"/>
                      </a:lnTo>
                      <a:lnTo>
                        <a:pt x="632" y="108"/>
                      </a:lnTo>
                      <a:lnTo>
                        <a:pt x="630" y="143"/>
                      </a:lnTo>
                      <a:lnTo>
                        <a:pt x="569" y="145"/>
                      </a:lnTo>
                      <a:lnTo>
                        <a:pt x="554" y="160"/>
                      </a:lnTo>
                      <a:lnTo>
                        <a:pt x="566" y="172"/>
                      </a:lnTo>
                      <a:lnTo>
                        <a:pt x="563" y="178"/>
                      </a:lnTo>
                      <a:lnTo>
                        <a:pt x="528" y="180"/>
                      </a:lnTo>
                      <a:lnTo>
                        <a:pt x="501" y="199"/>
                      </a:lnTo>
                      <a:lnTo>
                        <a:pt x="455" y="204"/>
                      </a:lnTo>
                      <a:lnTo>
                        <a:pt x="452" y="227"/>
                      </a:lnTo>
                      <a:lnTo>
                        <a:pt x="421" y="227"/>
                      </a:lnTo>
                      <a:lnTo>
                        <a:pt x="389" y="254"/>
                      </a:lnTo>
                      <a:lnTo>
                        <a:pt x="375" y="252"/>
                      </a:lnTo>
                      <a:lnTo>
                        <a:pt x="348" y="229"/>
                      </a:lnTo>
                      <a:lnTo>
                        <a:pt x="372" y="225"/>
                      </a:lnTo>
                      <a:lnTo>
                        <a:pt x="385" y="215"/>
                      </a:lnTo>
                      <a:lnTo>
                        <a:pt x="377" y="204"/>
                      </a:lnTo>
                      <a:lnTo>
                        <a:pt x="342" y="208"/>
                      </a:lnTo>
                      <a:lnTo>
                        <a:pt x="326" y="190"/>
                      </a:lnTo>
                      <a:lnTo>
                        <a:pt x="270" y="190"/>
                      </a:lnTo>
                      <a:lnTo>
                        <a:pt x="230" y="227"/>
                      </a:lnTo>
                      <a:lnTo>
                        <a:pt x="229" y="230"/>
                      </a:lnTo>
                      <a:lnTo>
                        <a:pt x="203" y="252"/>
                      </a:lnTo>
                      <a:lnTo>
                        <a:pt x="203" y="272"/>
                      </a:lnTo>
                      <a:lnTo>
                        <a:pt x="184" y="274"/>
                      </a:lnTo>
                      <a:lnTo>
                        <a:pt x="179" y="313"/>
                      </a:lnTo>
                      <a:lnTo>
                        <a:pt x="207" y="317"/>
                      </a:lnTo>
                      <a:lnTo>
                        <a:pt x="217" y="319"/>
                      </a:lnTo>
                      <a:lnTo>
                        <a:pt x="234" y="336"/>
                      </a:lnTo>
                      <a:lnTo>
                        <a:pt x="250" y="323"/>
                      </a:lnTo>
                      <a:lnTo>
                        <a:pt x="248" y="271"/>
                      </a:lnTo>
                      <a:lnTo>
                        <a:pt x="291" y="239"/>
                      </a:lnTo>
                      <a:lnTo>
                        <a:pt x="299" y="239"/>
                      </a:lnTo>
                      <a:lnTo>
                        <a:pt x="317" y="251"/>
                      </a:lnTo>
                      <a:lnTo>
                        <a:pt x="293" y="272"/>
                      </a:lnTo>
                      <a:lnTo>
                        <a:pt x="293" y="346"/>
                      </a:lnTo>
                      <a:lnTo>
                        <a:pt x="258" y="346"/>
                      </a:lnTo>
                      <a:lnTo>
                        <a:pt x="237" y="370"/>
                      </a:lnTo>
                      <a:lnTo>
                        <a:pt x="226" y="370"/>
                      </a:lnTo>
                      <a:lnTo>
                        <a:pt x="223" y="348"/>
                      </a:lnTo>
                      <a:lnTo>
                        <a:pt x="219" y="348"/>
                      </a:lnTo>
                      <a:lnTo>
                        <a:pt x="216" y="371"/>
                      </a:lnTo>
                      <a:lnTo>
                        <a:pt x="186" y="372"/>
                      </a:lnTo>
                      <a:lnTo>
                        <a:pt x="152" y="401"/>
                      </a:lnTo>
                      <a:lnTo>
                        <a:pt x="119" y="404"/>
                      </a:lnTo>
                      <a:lnTo>
                        <a:pt x="135" y="417"/>
                      </a:lnTo>
                      <a:lnTo>
                        <a:pt x="128" y="430"/>
                      </a:lnTo>
                      <a:lnTo>
                        <a:pt x="133" y="448"/>
                      </a:lnTo>
                      <a:lnTo>
                        <a:pt x="82" y="450"/>
                      </a:lnTo>
                      <a:lnTo>
                        <a:pt x="77" y="483"/>
                      </a:lnTo>
                      <a:lnTo>
                        <a:pt x="92" y="493"/>
                      </a:lnTo>
                      <a:lnTo>
                        <a:pt x="107" y="495"/>
                      </a:lnTo>
                      <a:lnTo>
                        <a:pt x="138" y="489"/>
                      </a:lnTo>
                      <a:lnTo>
                        <a:pt x="137" y="474"/>
                      </a:lnTo>
                      <a:lnTo>
                        <a:pt x="164" y="452"/>
                      </a:lnTo>
                      <a:lnTo>
                        <a:pt x="201" y="452"/>
                      </a:lnTo>
                      <a:lnTo>
                        <a:pt x="217" y="474"/>
                      </a:lnTo>
                      <a:lnTo>
                        <a:pt x="237" y="474"/>
                      </a:lnTo>
                      <a:lnTo>
                        <a:pt x="250" y="488"/>
                      </a:lnTo>
                      <a:lnTo>
                        <a:pt x="246" y="501"/>
                      </a:lnTo>
                      <a:lnTo>
                        <a:pt x="261" y="491"/>
                      </a:lnTo>
                      <a:lnTo>
                        <a:pt x="259" y="480"/>
                      </a:lnTo>
                      <a:lnTo>
                        <a:pt x="269" y="481"/>
                      </a:lnTo>
                      <a:lnTo>
                        <a:pt x="239" y="454"/>
                      </a:lnTo>
                      <a:lnTo>
                        <a:pt x="227" y="442"/>
                      </a:lnTo>
                      <a:lnTo>
                        <a:pt x="230" y="430"/>
                      </a:lnTo>
                      <a:lnTo>
                        <a:pt x="240" y="430"/>
                      </a:lnTo>
                      <a:lnTo>
                        <a:pt x="309" y="486"/>
                      </a:lnTo>
                      <a:lnTo>
                        <a:pt x="346" y="458"/>
                      </a:lnTo>
                      <a:lnTo>
                        <a:pt x="344" y="444"/>
                      </a:lnTo>
                      <a:lnTo>
                        <a:pt x="382" y="411"/>
                      </a:lnTo>
                      <a:lnTo>
                        <a:pt x="387" y="437"/>
                      </a:lnTo>
                      <a:lnTo>
                        <a:pt x="432" y="438"/>
                      </a:lnTo>
                      <a:lnTo>
                        <a:pt x="453" y="457"/>
                      </a:lnTo>
                      <a:lnTo>
                        <a:pt x="453" y="466"/>
                      </a:lnTo>
                      <a:lnTo>
                        <a:pt x="372" y="469"/>
                      </a:lnTo>
                      <a:lnTo>
                        <a:pt x="356" y="481"/>
                      </a:lnTo>
                      <a:lnTo>
                        <a:pt x="370" y="498"/>
                      </a:lnTo>
                      <a:lnTo>
                        <a:pt x="421" y="497"/>
                      </a:lnTo>
                      <a:lnTo>
                        <a:pt x="442" y="517"/>
                      </a:lnTo>
                      <a:lnTo>
                        <a:pt x="432" y="522"/>
                      </a:lnTo>
                      <a:lnTo>
                        <a:pt x="411" y="546"/>
                      </a:lnTo>
                      <a:lnTo>
                        <a:pt x="346" y="544"/>
                      </a:lnTo>
                      <a:lnTo>
                        <a:pt x="338" y="534"/>
                      </a:lnTo>
                      <a:lnTo>
                        <a:pt x="299" y="534"/>
                      </a:lnTo>
                      <a:lnTo>
                        <a:pt x="293" y="544"/>
                      </a:lnTo>
                      <a:lnTo>
                        <a:pt x="240" y="546"/>
                      </a:lnTo>
                      <a:lnTo>
                        <a:pt x="211" y="519"/>
                      </a:lnTo>
                      <a:lnTo>
                        <a:pt x="82" y="520"/>
                      </a:lnTo>
                      <a:lnTo>
                        <a:pt x="55" y="544"/>
                      </a:lnTo>
                      <a:lnTo>
                        <a:pt x="55" y="585"/>
                      </a:lnTo>
                      <a:lnTo>
                        <a:pt x="27" y="604"/>
                      </a:lnTo>
                      <a:lnTo>
                        <a:pt x="21" y="597"/>
                      </a:lnTo>
                      <a:lnTo>
                        <a:pt x="7" y="619"/>
                      </a:lnTo>
                      <a:lnTo>
                        <a:pt x="0" y="673"/>
                      </a:lnTo>
                      <a:lnTo>
                        <a:pt x="82" y="737"/>
                      </a:lnTo>
                      <a:lnTo>
                        <a:pt x="109" y="739"/>
                      </a:lnTo>
                      <a:lnTo>
                        <a:pt x="131" y="726"/>
                      </a:lnTo>
                      <a:lnTo>
                        <a:pt x="207" y="726"/>
                      </a:lnTo>
                      <a:lnTo>
                        <a:pt x="219" y="732"/>
                      </a:lnTo>
                      <a:lnTo>
                        <a:pt x="217" y="756"/>
                      </a:lnTo>
                      <a:lnTo>
                        <a:pt x="244" y="787"/>
                      </a:lnTo>
                      <a:lnTo>
                        <a:pt x="246" y="889"/>
                      </a:lnTo>
                      <a:lnTo>
                        <a:pt x="276" y="916"/>
                      </a:lnTo>
                      <a:lnTo>
                        <a:pt x="276" y="998"/>
                      </a:lnTo>
                      <a:lnTo>
                        <a:pt x="299" y="1015"/>
                      </a:lnTo>
                      <a:lnTo>
                        <a:pt x="312" y="1005"/>
                      </a:lnTo>
                      <a:lnTo>
                        <a:pt x="344" y="1005"/>
                      </a:lnTo>
                      <a:lnTo>
                        <a:pt x="379" y="974"/>
                      </a:lnTo>
                      <a:lnTo>
                        <a:pt x="397" y="973"/>
                      </a:lnTo>
                      <a:lnTo>
                        <a:pt x="399" y="943"/>
                      </a:lnTo>
                      <a:lnTo>
                        <a:pt x="428" y="941"/>
                      </a:lnTo>
                      <a:lnTo>
                        <a:pt x="426" y="904"/>
                      </a:lnTo>
                      <a:lnTo>
                        <a:pt x="438" y="906"/>
                      </a:lnTo>
                      <a:lnTo>
                        <a:pt x="463" y="882"/>
                      </a:lnTo>
                      <a:lnTo>
                        <a:pt x="465" y="843"/>
                      </a:lnTo>
                      <a:lnTo>
                        <a:pt x="446" y="828"/>
                      </a:lnTo>
                      <a:lnTo>
                        <a:pt x="448" y="790"/>
                      </a:lnTo>
                      <a:lnTo>
                        <a:pt x="557" y="689"/>
                      </a:lnTo>
                      <a:lnTo>
                        <a:pt x="481" y="689"/>
                      </a:lnTo>
                      <a:lnTo>
                        <a:pt x="477" y="638"/>
                      </a:lnTo>
                      <a:lnTo>
                        <a:pt x="467" y="626"/>
                      </a:lnTo>
                      <a:lnTo>
                        <a:pt x="457" y="630"/>
                      </a:lnTo>
                      <a:lnTo>
                        <a:pt x="391" y="566"/>
                      </a:lnTo>
                      <a:lnTo>
                        <a:pt x="423" y="563"/>
                      </a:lnTo>
                      <a:lnTo>
                        <a:pt x="463" y="599"/>
                      </a:lnTo>
                      <a:lnTo>
                        <a:pt x="513" y="638"/>
                      </a:lnTo>
                      <a:lnTo>
                        <a:pt x="515" y="657"/>
                      </a:lnTo>
                      <a:lnTo>
                        <a:pt x="571" y="657"/>
                      </a:lnTo>
                      <a:lnTo>
                        <a:pt x="569" y="642"/>
                      </a:lnTo>
                      <a:lnTo>
                        <a:pt x="620" y="597"/>
                      </a:lnTo>
                      <a:lnTo>
                        <a:pt x="575" y="593"/>
                      </a:lnTo>
                      <a:lnTo>
                        <a:pt x="563" y="587"/>
                      </a:lnTo>
                      <a:lnTo>
                        <a:pt x="554" y="587"/>
                      </a:lnTo>
                      <a:lnTo>
                        <a:pt x="515" y="551"/>
                      </a:lnTo>
                      <a:lnTo>
                        <a:pt x="532" y="532"/>
                      </a:lnTo>
                      <a:lnTo>
                        <a:pt x="554" y="539"/>
                      </a:lnTo>
                      <a:lnTo>
                        <a:pt x="585" y="568"/>
                      </a:lnTo>
                      <a:lnTo>
                        <a:pt x="688" y="568"/>
                      </a:lnTo>
                      <a:lnTo>
                        <a:pt x="718" y="595"/>
                      </a:lnTo>
                      <a:lnTo>
                        <a:pt x="722" y="652"/>
                      </a:lnTo>
                      <a:lnTo>
                        <a:pt x="769" y="687"/>
                      </a:lnTo>
                      <a:lnTo>
                        <a:pt x="804" y="662"/>
                      </a:lnTo>
                      <a:lnTo>
                        <a:pt x="802" y="634"/>
                      </a:lnTo>
                      <a:lnTo>
                        <a:pt x="841" y="601"/>
                      </a:lnTo>
                      <a:lnTo>
                        <a:pt x="872" y="601"/>
                      </a:lnTo>
                      <a:lnTo>
                        <a:pt x="908" y="630"/>
                      </a:lnTo>
                      <a:lnTo>
                        <a:pt x="941" y="632"/>
                      </a:lnTo>
                      <a:lnTo>
                        <a:pt x="941" y="703"/>
                      </a:lnTo>
                      <a:lnTo>
                        <a:pt x="973" y="728"/>
                      </a:lnTo>
                      <a:lnTo>
                        <a:pt x="980" y="726"/>
                      </a:lnTo>
                      <a:lnTo>
                        <a:pt x="992" y="736"/>
                      </a:lnTo>
                      <a:lnTo>
                        <a:pt x="998" y="730"/>
                      </a:lnTo>
                      <a:lnTo>
                        <a:pt x="954" y="693"/>
                      </a:lnTo>
                      <a:lnTo>
                        <a:pt x="954" y="664"/>
                      </a:lnTo>
                      <a:lnTo>
                        <a:pt x="961" y="664"/>
                      </a:lnTo>
                      <a:lnTo>
                        <a:pt x="995" y="695"/>
                      </a:lnTo>
                      <a:lnTo>
                        <a:pt x="1005" y="693"/>
                      </a:lnTo>
                      <a:lnTo>
                        <a:pt x="1017" y="685"/>
                      </a:lnTo>
                      <a:lnTo>
                        <a:pt x="1029" y="685"/>
                      </a:lnTo>
                      <a:lnTo>
                        <a:pt x="1027" y="650"/>
                      </a:lnTo>
                      <a:lnTo>
                        <a:pt x="1004" y="626"/>
                      </a:lnTo>
                      <a:lnTo>
                        <a:pt x="998" y="626"/>
                      </a:lnTo>
                      <a:lnTo>
                        <a:pt x="984" y="612"/>
                      </a:lnTo>
                      <a:lnTo>
                        <a:pt x="980" y="602"/>
                      </a:lnTo>
                      <a:lnTo>
                        <a:pt x="1007" y="580"/>
                      </a:lnTo>
                      <a:lnTo>
                        <a:pt x="1053" y="579"/>
                      </a:lnTo>
                      <a:lnTo>
                        <a:pt x="1099" y="530"/>
                      </a:lnTo>
                      <a:lnTo>
                        <a:pt x="1099" y="495"/>
                      </a:lnTo>
                      <a:lnTo>
                        <a:pt x="1086" y="481"/>
                      </a:lnTo>
                      <a:lnTo>
                        <a:pt x="1058" y="460"/>
                      </a:lnTo>
                      <a:lnTo>
                        <a:pt x="1068" y="448"/>
                      </a:lnTo>
                      <a:lnTo>
                        <a:pt x="1062" y="444"/>
                      </a:lnTo>
                      <a:lnTo>
                        <a:pt x="1055" y="450"/>
                      </a:lnTo>
                      <a:lnTo>
                        <a:pt x="1037" y="435"/>
                      </a:lnTo>
                      <a:lnTo>
                        <a:pt x="1031" y="435"/>
                      </a:lnTo>
                      <a:lnTo>
                        <a:pt x="1029" y="423"/>
                      </a:lnTo>
                      <a:lnTo>
                        <a:pt x="1066" y="397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7" name="Freeform 12"/>
                <p:cNvSpPr>
                  <a:spLocks/>
                </p:cNvSpPr>
                <p:nvPr userDrawn="1"/>
              </p:nvSpPr>
              <p:spPr bwMode="auto">
                <a:xfrm>
                  <a:off x="8747126" y="4297363"/>
                  <a:ext cx="101600" cy="130175"/>
                </a:xfrm>
                <a:custGeom>
                  <a:avLst/>
                  <a:gdLst/>
                  <a:ahLst/>
                  <a:cxnLst>
                    <a:cxn ang="0">
                      <a:pos x="0" y="45"/>
                    </a:cxn>
                    <a:cxn ang="0">
                      <a:pos x="27" y="44"/>
                    </a:cxn>
                    <a:cxn ang="0">
                      <a:pos x="31" y="0"/>
                    </a:cxn>
                    <a:cxn ang="0">
                      <a:pos x="62" y="0"/>
                    </a:cxn>
                    <a:cxn ang="0">
                      <a:pos x="64" y="28"/>
                    </a:cxn>
                    <a:cxn ang="0">
                      <a:pos x="51" y="38"/>
                    </a:cxn>
                    <a:cxn ang="0">
                      <a:pos x="52" y="47"/>
                    </a:cxn>
                    <a:cxn ang="0">
                      <a:pos x="60" y="47"/>
                    </a:cxn>
                    <a:cxn ang="0">
                      <a:pos x="27" y="80"/>
                    </a:cxn>
                    <a:cxn ang="0">
                      <a:pos x="0" y="82"/>
                    </a:cxn>
                    <a:cxn ang="0">
                      <a:pos x="0" y="45"/>
                    </a:cxn>
                  </a:cxnLst>
                  <a:rect l="0" t="0" r="r" b="b"/>
                  <a:pathLst>
                    <a:path w="64" h="82">
                      <a:moveTo>
                        <a:pt x="0" y="45"/>
                      </a:moveTo>
                      <a:lnTo>
                        <a:pt x="27" y="44"/>
                      </a:lnTo>
                      <a:lnTo>
                        <a:pt x="31" y="0"/>
                      </a:lnTo>
                      <a:lnTo>
                        <a:pt x="62" y="0"/>
                      </a:lnTo>
                      <a:lnTo>
                        <a:pt x="64" y="28"/>
                      </a:lnTo>
                      <a:lnTo>
                        <a:pt x="51" y="38"/>
                      </a:lnTo>
                      <a:lnTo>
                        <a:pt x="52" y="47"/>
                      </a:lnTo>
                      <a:lnTo>
                        <a:pt x="60" y="47"/>
                      </a:lnTo>
                      <a:lnTo>
                        <a:pt x="27" y="80"/>
                      </a:lnTo>
                      <a:lnTo>
                        <a:pt x="0" y="82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8" name="Freeform 13"/>
                <p:cNvSpPr>
                  <a:spLocks/>
                </p:cNvSpPr>
                <p:nvPr userDrawn="1"/>
              </p:nvSpPr>
              <p:spPr bwMode="auto">
                <a:xfrm>
                  <a:off x="8537576" y="4337051"/>
                  <a:ext cx="220663" cy="2063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0" y="63"/>
                    </a:cxn>
                    <a:cxn ang="0">
                      <a:pos x="69" y="90"/>
                    </a:cxn>
                    <a:cxn ang="0">
                      <a:pos x="111" y="92"/>
                    </a:cxn>
                    <a:cxn ang="0">
                      <a:pos x="139" y="119"/>
                    </a:cxn>
                    <a:cxn ang="0">
                      <a:pos x="134" y="130"/>
                    </a:cxn>
                    <a:cxn ang="0">
                      <a:pos x="111" y="110"/>
                    </a:cxn>
                    <a:cxn ang="0">
                      <a:pos x="69" y="109"/>
                    </a:cxn>
                    <a:cxn ang="0">
                      <a:pos x="26" y="69"/>
                    </a:cxn>
                    <a:cxn ang="0">
                      <a:pos x="24" y="48"/>
                    </a:cxn>
                    <a:cxn ang="0">
                      <a:pos x="0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9" h="130">
                      <a:moveTo>
                        <a:pt x="0" y="0"/>
                      </a:moveTo>
                      <a:lnTo>
                        <a:pt x="70" y="63"/>
                      </a:lnTo>
                      <a:lnTo>
                        <a:pt x="69" y="90"/>
                      </a:lnTo>
                      <a:lnTo>
                        <a:pt x="111" y="92"/>
                      </a:lnTo>
                      <a:lnTo>
                        <a:pt x="139" y="119"/>
                      </a:lnTo>
                      <a:lnTo>
                        <a:pt x="134" y="130"/>
                      </a:lnTo>
                      <a:lnTo>
                        <a:pt x="111" y="110"/>
                      </a:lnTo>
                      <a:lnTo>
                        <a:pt x="69" y="109"/>
                      </a:lnTo>
                      <a:lnTo>
                        <a:pt x="26" y="69"/>
                      </a:lnTo>
                      <a:lnTo>
                        <a:pt x="24" y="48"/>
                      </a:lnTo>
                      <a:lnTo>
                        <a:pt x="0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14"/>
                <p:cNvSpPr>
                  <a:spLocks/>
                </p:cNvSpPr>
                <p:nvPr userDrawn="1"/>
              </p:nvSpPr>
              <p:spPr bwMode="auto">
                <a:xfrm>
                  <a:off x="9028113" y="4403726"/>
                  <a:ext cx="198438" cy="130175"/>
                </a:xfrm>
                <a:custGeom>
                  <a:avLst/>
                  <a:gdLst/>
                  <a:ahLst/>
                  <a:cxnLst>
                    <a:cxn ang="0">
                      <a:pos x="2" y="2"/>
                    </a:cxn>
                    <a:cxn ang="0">
                      <a:pos x="21" y="0"/>
                    </a:cxn>
                    <a:cxn ang="0">
                      <a:pos x="22" y="19"/>
                    </a:cxn>
                    <a:cxn ang="0">
                      <a:pos x="58" y="19"/>
                    </a:cxn>
                    <a:cxn ang="0">
                      <a:pos x="69" y="12"/>
                    </a:cxn>
                    <a:cxn ang="0">
                      <a:pos x="125" y="60"/>
                    </a:cxn>
                    <a:cxn ang="0">
                      <a:pos x="118" y="82"/>
                    </a:cxn>
                    <a:cxn ang="0">
                      <a:pos x="92" y="57"/>
                    </a:cxn>
                    <a:cxn ang="0">
                      <a:pos x="75" y="72"/>
                    </a:cxn>
                    <a:cxn ang="0">
                      <a:pos x="50" y="48"/>
                    </a:cxn>
                    <a:cxn ang="0">
                      <a:pos x="51" y="35"/>
                    </a:cxn>
                    <a:cxn ang="0">
                      <a:pos x="37" y="37"/>
                    </a:cxn>
                    <a:cxn ang="0">
                      <a:pos x="0" y="13"/>
                    </a:cxn>
                    <a:cxn ang="0">
                      <a:pos x="2" y="2"/>
                    </a:cxn>
                  </a:cxnLst>
                  <a:rect l="0" t="0" r="r" b="b"/>
                  <a:pathLst>
                    <a:path w="125" h="82">
                      <a:moveTo>
                        <a:pt x="2" y="2"/>
                      </a:moveTo>
                      <a:lnTo>
                        <a:pt x="21" y="0"/>
                      </a:lnTo>
                      <a:lnTo>
                        <a:pt x="22" y="19"/>
                      </a:lnTo>
                      <a:lnTo>
                        <a:pt x="58" y="19"/>
                      </a:lnTo>
                      <a:lnTo>
                        <a:pt x="69" y="12"/>
                      </a:lnTo>
                      <a:lnTo>
                        <a:pt x="125" y="60"/>
                      </a:lnTo>
                      <a:lnTo>
                        <a:pt x="118" y="82"/>
                      </a:lnTo>
                      <a:lnTo>
                        <a:pt x="92" y="57"/>
                      </a:lnTo>
                      <a:lnTo>
                        <a:pt x="75" y="72"/>
                      </a:lnTo>
                      <a:lnTo>
                        <a:pt x="50" y="48"/>
                      </a:lnTo>
                      <a:lnTo>
                        <a:pt x="51" y="35"/>
                      </a:lnTo>
                      <a:lnTo>
                        <a:pt x="37" y="37"/>
                      </a:lnTo>
                      <a:lnTo>
                        <a:pt x="0" y="13"/>
                      </a:lnTo>
                      <a:lnTo>
                        <a:pt x="2" y="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15"/>
                <p:cNvSpPr>
                  <a:spLocks/>
                </p:cNvSpPr>
                <p:nvPr userDrawn="1"/>
              </p:nvSpPr>
              <p:spPr bwMode="auto">
                <a:xfrm>
                  <a:off x="8688388" y="4570413"/>
                  <a:ext cx="557213" cy="382588"/>
                </a:xfrm>
                <a:custGeom>
                  <a:avLst/>
                  <a:gdLst/>
                  <a:ahLst/>
                  <a:cxnLst>
                    <a:cxn ang="0">
                      <a:pos x="49" y="60"/>
                    </a:cxn>
                    <a:cxn ang="0">
                      <a:pos x="94" y="60"/>
                    </a:cxn>
                    <a:cxn ang="0">
                      <a:pos x="151" y="12"/>
                    </a:cxn>
                    <a:cxn ang="0">
                      <a:pos x="174" y="30"/>
                    </a:cxn>
                    <a:cxn ang="0">
                      <a:pos x="211" y="0"/>
                    </a:cxn>
                    <a:cxn ang="0">
                      <a:pos x="236" y="0"/>
                    </a:cxn>
                    <a:cxn ang="0">
                      <a:pos x="223" y="17"/>
                    </a:cxn>
                    <a:cxn ang="0">
                      <a:pos x="264" y="45"/>
                    </a:cxn>
                    <a:cxn ang="0">
                      <a:pos x="301" y="21"/>
                    </a:cxn>
                    <a:cxn ang="0">
                      <a:pos x="303" y="65"/>
                    </a:cxn>
                    <a:cxn ang="0">
                      <a:pos x="325" y="85"/>
                    </a:cxn>
                    <a:cxn ang="0">
                      <a:pos x="325" y="103"/>
                    </a:cxn>
                    <a:cxn ang="0">
                      <a:pos x="349" y="119"/>
                    </a:cxn>
                    <a:cxn ang="0">
                      <a:pos x="351" y="167"/>
                    </a:cxn>
                    <a:cxn ang="0">
                      <a:pos x="284" y="224"/>
                    </a:cxn>
                    <a:cxn ang="0">
                      <a:pos x="272" y="226"/>
                    </a:cxn>
                    <a:cxn ang="0">
                      <a:pos x="258" y="240"/>
                    </a:cxn>
                    <a:cxn ang="0">
                      <a:pos x="233" y="241"/>
                    </a:cxn>
                    <a:cxn ang="0">
                      <a:pos x="231" y="236"/>
                    </a:cxn>
                    <a:cxn ang="0">
                      <a:pos x="179" y="234"/>
                    </a:cxn>
                    <a:cxn ang="0">
                      <a:pos x="180" y="221"/>
                    </a:cxn>
                    <a:cxn ang="0">
                      <a:pos x="144" y="195"/>
                    </a:cxn>
                    <a:cxn ang="0">
                      <a:pos x="152" y="180"/>
                    </a:cxn>
                    <a:cxn ang="0">
                      <a:pos x="152" y="172"/>
                    </a:cxn>
                    <a:cxn ang="0">
                      <a:pos x="138" y="164"/>
                    </a:cxn>
                    <a:cxn ang="0">
                      <a:pos x="125" y="164"/>
                    </a:cxn>
                    <a:cxn ang="0">
                      <a:pos x="106" y="183"/>
                    </a:cxn>
                    <a:cxn ang="0">
                      <a:pos x="17" y="186"/>
                    </a:cxn>
                    <a:cxn ang="0">
                      <a:pos x="0" y="166"/>
                    </a:cxn>
                    <a:cxn ang="0">
                      <a:pos x="8" y="154"/>
                    </a:cxn>
                    <a:cxn ang="0">
                      <a:pos x="13" y="94"/>
                    </a:cxn>
                    <a:cxn ang="0">
                      <a:pos x="49" y="60"/>
                    </a:cxn>
                  </a:cxnLst>
                  <a:rect l="0" t="0" r="r" b="b"/>
                  <a:pathLst>
                    <a:path w="351" h="241">
                      <a:moveTo>
                        <a:pt x="49" y="60"/>
                      </a:moveTo>
                      <a:lnTo>
                        <a:pt x="94" y="60"/>
                      </a:lnTo>
                      <a:lnTo>
                        <a:pt x="151" y="12"/>
                      </a:lnTo>
                      <a:lnTo>
                        <a:pt x="174" y="30"/>
                      </a:lnTo>
                      <a:lnTo>
                        <a:pt x="211" y="0"/>
                      </a:lnTo>
                      <a:lnTo>
                        <a:pt x="236" y="0"/>
                      </a:lnTo>
                      <a:lnTo>
                        <a:pt x="223" y="17"/>
                      </a:lnTo>
                      <a:lnTo>
                        <a:pt x="264" y="45"/>
                      </a:lnTo>
                      <a:lnTo>
                        <a:pt x="301" y="21"/>
                      </a:lnTo>
                      <a:lnTo>
                        <a:pt x="303" y="65"/>
                      </a:lnTo>
                      <a:lnTo>
                        <a:pt x="325" y="85"/>
                      </a:lnTo>
                      <a:lnTo>
                        <a:pt x="325" y="103"/>
                      </a:lnTo>
                      <a:lnTo>
                        <a:pt x="349" y="119"/>
                      </a:lnTo>
                      <a:lnTo>
                        <a:pt x="351" y="167"/>
                      </a:lnTo>
                      <a:lnTo>
                        <a:pt x="284" y="224"/>
                      </a:lnTo>
                      <a:lnTo>
                        <a:pt x="272" y="226"/>
                      </a:lnTo>
                      <a:lnTo>
                        <a:pt x="258" y="240"/>
                      </a:lnTo>
                      <a:lnTo>
                        <a:pt x="233" y="241"/>
                      </a:lnTo>
                      <a:lnTo>
                        <a:pt x="231" y="236"/>
                      </a:lnTo>
                      <a:lnTo>
                        <a:pt x="179" y="234"/>
                      </a:lnTo>
                      <a:lnTo>
                        <a:pt x="180" y="221"/>
                      </a:lnTo>
                      <a:lnTo>
                        <a:pt x="144" y="195"/>
                      </a:lnTo>
                      <a:lnTo>
                        <a:pt x="152" y="180"/>
                      </a:lnTo>
                      <a:lnTo>
                        <a:pt x="152" y="172"/>
                      </a:lnTo>
                      <a:lnTo>
                        <a:pt x="138" y="164"/>
                      </a:lnTo>
                      <a:lnTo>
                        <a:pt x="125" y="164"/>
                      </a:lnTo>
                      <a:lnTo>
                        <a:pt x="106" y="183"/>
                      </a:lnTo>
                      <a:lnTo>
                        <a:pt x="17" y="186"/>
                      </a:lnTo>
                      <a:lnTo>
                        <a:pt x="0" y="166"/>
                      </a:lnTo>
                      <a:lnTo>
                        <a:pt x="8" y="154"/>
                      </a:lnTo>
                      <a:lnTo>
                        <a:pt x="13" y="94"/>
                      </a:lnTo>
                      <a:lnTo>
                        <a:pt x="49" y="6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20"/>
                <p:cNvSpPr>
                  <a:spLocks/>
                </p:cNvSpPr>
                <p:nvPr userDrawn="1"/>
              </p:nvSpPr>
              <p:spPr bwMode="auto">
                <a:xfrm>
                  <a:off x="8956676" y="3713163"/>
                  <a:ext cx="122238" cy="157163"/>
                </a:xfrm>
                <a:custGeom>
                  <a:avLst/>
                  <a:gdLst/>
                  <a:ahLst/>
                  <a:cxnLst>
                    <a:cxn ang="0">
                      <a:pos x="0" y="91"/>
                    </a:cxn>
                    <a:cxn ang="0">
                      <a:pos x="3" y="99"/>
                    </a:cxn>
                    <a:cxn ang="0">
                      <a:pos x="28" y="84"/>
                    </a:cxn>
                    <a:cxn ang="0">
                      <a:pos x="31" y="96"/>
                    </a:cxn>
                    <a:cxn ang="0">
                      <a:pos x="69" y="68"/>
                    </a:cxn>
                    <a:cxn ang="0">
                      <a:pos x="70" y="40"/>
                    </a:cxn>
                    <a:cxn ang="0">
                      <a:pos x="77" y="19"/>
                    </a:cxn>
                    <a:cxn ang="0">
                      <a:pos x="67" y="0"/>
                    </a:cxn>
                    <a:cxn ang="0">
                      <a:pos x="59" y="1"/>
                    </a:cxn>
                    <a:cxn ang="0">
                      <a:pos x="55" y="37"/>
                    </a:cxn>
                    <a:cxn ang="0">
                      <a:pos x="40" y="48"/>
                    </a:cxn>
                    <a:cxn ang="0">
                      <a:pos x="32" y="68"/>
                    </a:cxn>
                    <a:cxn ang="0">
                      <a:pos x="11" y="75"/>
                    </a:cxn>
                    <a:cxn ang="0">
                      <a:pos x="1" y="87"/>
                    </a:cxn>
                  </a:cxnLst>
                  <a:rect l="0" t="0" r="r" b="b"/>
                  <a:pathLst>
                    <a:path w="77" h="99">
                      <a:moveTo>
                        <a:pt x="0" y="91"/>
                      </a:moveTo>
                      <a:lnTo>
                        <a:pt x="3" y="99"/>
                      </a:lnTo>
                      <a:lnTo>
                        <a:pt x="28" y="84"/>
                      </a:lnTo>
                      <a:lnTo>
                        <a:pt x="31" y="96"/>
                      </a:lnTo>
                      <a:lnTo>
                        <a:pt x="69" y="68"/>
                      </a:lnTo>
                      <a:lnTo>
                        <a:pt x="70" y="40"/>
                      </a:lnTo>
                      <a:lnTo>
                        <a:pt x="77" y="19"/>
                      </a:lnTo>
                      <a:lnTo>
                        <a:pt x="67" y="0"/>
                      </a:lnTo>
                      <a:lnTo>
                        <a:pt x="59" y="1"/>
                      </a:lnTo>
                      <a:lnTo>
                        <a:pt x="55" y="37"/>
                      </a:lnTo>
                      <a:lnTo>
                        <a:pt x="40" y="48"/>
                      </a:lnTo>
                      <a:lnTo>
                        <a:pt x="32" y="68"/>
                      </a:lnTo>
                      <a:lnTo>
                        <a:pt x="11" y="75"/>
                      </a:lnTo>
                      <a:lnTo>
                        <a:pt x="1" y="87"/>
                      </a:lnTo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2" name="Freeform 22"/>
                <p:cNvSpPr>
                  <a:spLocks/>
                </p:cNvSpPr>
                <p:nvPr userDrawn="1"/>
              </p:nvSpPr>
              <p:spPr bwMode="auto">
                <a:xfrm>
                  <a:off x="9040813" y="3621088"/>
                  <a:ext cx="73025" cy="79375"/>
                </a:xfrm>
                <a:custGeom>
                  <a:avLst/>
                  <a:gdLst/>
                  <a:ahLst/>
                  <a:cxnLst>
                    <a:cxn ang="0">
                      <a:pos x="5" y="50"/>
                    </a:cxn>
                    <a:cxn ang="0">
                      <a:pos x="12" y="47"/>
                    </a:cxn>
                    <a:cxn ang="0">
                      <a:pos x="17" y="36"/>
                    </a:cxn>
                    <a:cxn ang="0">
                      <a:pos x="29" y="45"/>
                    </a:cxn>
                    <a:cxn ang="0">
                      <a:pos x="33" y="34"/>
                    </a:cxn>
                    <a:cxn ang="0">
                      <a:pos x="46" y="30"/>
                    </a:cxn>
                    <a:cxn ang="0">
                      <a:pos x="42" y="15"/>
                    </a:cxn>
                    <a:cxn ang="0">
                      <a:pos x="33" y="16"/>
                    </a:cxn>
                    <a:cxn ang="0">
                      <a:pos x="13" y="0"/>
                    </a:cxn>
                    <a:cxn ang="0">
                      <a:pos x="13" y="26"/>
                    </a:cxn>
                    <a:cxn ang="0">
                      <a:pos x="7" y="34"/>
                    </a:cxn>
                    <a:cxn ang="0">
                      <a:pos x="0" y="43"/>
                    </a:cxn>
                    <a:cxn ang="0">
                      <a:pos x="5" y="50"/>
                    </a:cxn>
                  </a:cxnLst>
                  <a:rect l="0" t="0" r="r" b="b"/>
                  <a:pathLst>
                    <a:path w="46" h="50">
                      <a:moveTo>
                        <a:pt x="5" y="50"/>
                      </a:moveTo>
                      <a:lnTo>
                        <a:pt x="12" y="47"/>
                      </a:lnTo>
                      <a:lnTo>
                        <a:pt x="17" y="36"/>
                      </a:lnTo>
                      <a:lnTo>
                        <a:pt x="29" y="45"/>
                      </a:lnTo>
                      <a:lnTo>
                        <a:pt x="33" y="34"/>
                      </a:lnTo>
                      <a:lnTo>
                        <a:pt x="46" y="30"/>
                      </a:lnTo>
                      <a:lnTo>
                        <a:pt x="42" y="15"/>
                      </a:lnTo>
                      <a:lnTo>
                        <a:pt x="33" y="16"/>
                      </a:lnTo>
                      <a:lnTo>
                        <a:pt x="13" y="0"/>
                      </a:lnTo>
                      <a:lnTo>
                        <a:pt x="13" y="26"/>
                      </a:lnTo>
                      <a:lnTo>
                        <a:pt x="7" y="34"/>
                      </a:lnTo>
                      <a:lnTo>
                        <a:pt x="0" y="43"/>
                      </a:lnTo>
                      <a:lnTo>
                        <a:pt x="5" y="5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3" name="Freeform 24"/>
                <p:cNvSpPr>
                  <a:spLocks/>
                </p:cNvSpPr>
                <p:nvPr userDrawn="1"/>
              </p:nvSpPr>
              <p:spPr bwMode="auto">
                <a:xfrm>
                  <a:off x="9383713" y="4995863"/>
                  <a:ext cx="115888" cy="122238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24" y="77"/>
                    </a:cxn>
                    <a:cxn ang="0">
                      <a:pos x="31" y="70"/>
                    </a:cxn>
                    <a:cxn ang="0">
                      <a:pos x="48" y="41"/>
                    </a:cxn>
                    <a:cxn ang="0">
                      <a:pos x="61" y="41"/>
                    </a:cxn>
                    <a:cxn ang="0">
                      <a:pos x="61" y="34"/>
                    </a:cxn>
                    <a:cxn ang="0">
                      <a:pos x="73" y="20"/>
                    </a:cxn>
                    <a:cxn ang="0">
                      <a:pos x="70" y="8"/>
                    </a:cxn>
                    <a:cxn ang="0">
                      <a:pos x="62" y="7"/>
                    </a:cxn>
                    <a:cxn ang="0">
                      <a:pos x="58" y="0"/>
                    </a:cxn>
                    <a:cxn ang="0">
                      <a:pos x="54" y="2"/>
                    </a:cxn>
                    <a:cxn ang="0">
                      <a:pos x="50" y="16"/>
                    </a:cxn>
                    <a:cxn ang="0">
                      <a:pos x="34" y="35"/>
                    </a:cxn>
                    <a:cxn ang="0">
                      <a:pos x="21" y="39"/>
                    </a:cxn>
                    <a:cxn ang="0">
                      <a:pos x="1" y="57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73" h="77">
                      <a:moveTo>
                        <a:pt x="0" y="74"/>
                      </a:moveTo>
                      <a:lnTo>
                        <a:pt x="24" y="77"/>
                      </a:lnTo>
                      <a:lnTo>
                        <a:pt x="31" y="70"/>
                      </a:lnTo>
                      <a:lnTo>
                        <a:pt x="48" y="41"/>
                      </a:lnTo>
                      <a:lnTo>
                        <a:pt x="61" y="41"/>
                      </a:lnTo>
                      <a:lnTo>
                        <a:pt x="61" y="34"/>
                      </a:lnTo>
                      <a:lnTo>
                        <a:pt x="73" y="20"/>
                      </a:lnTo>
                      <a:lnTo>
                        <a:pt x="70" y="8"/>
                      </a:lnTo>
                      <a:lnTo>
                        <a:pt x="62" y="7"/>
                      </a:lnTo>
                      <a:lnTo>
                        <a:pt x="58" y="0"/>
                      </a:lnTo>
                      <a:lnTo>
                        <a:pt x="54" y="2"/>
                      </a:lnTo>
                      <a:lnTo>
                        <a:pt x="50" y="16"/>
                      </a:lnTo>
                      <a:lnTo>
                        <a:pt x="34" y="35"/>
                      </a:lnTo>
                      <a:lnTo>
                        <a:pt x="21" y="39"/>
                      </a:lnTo>
                      <a:lnTo>
                        <a:pt x="1" y="57"/>
                      </a:lnTo>
                      <a:lnTo>
                        <a:pt x="0" y="74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4" name="Freeform 25"/>
                <p:cNvSpPr>
                  <a:spLocks/>
                </p:cNvSpPr>
                <p:nvPr userDrawn="1"/>
              </p:nvSpPr>
              <p:spPr bwMode="auto">
                <a:xfrm>
                  <a:off x="9490076" y="4900613"/>
                  <a:ext cx="73025" cy="119063"/>
                </a:xfrm>
                <a:custGeom>
                  <a:avLst/>
                  <a:gdLst/>
                  <a:ahLst/>
                  <a:cxnLst>
                    <a:cxn ang="0">
                      <a:pos x="3" y="56"/>
                    </a:cxn>
                    <a:cxn ang="0">
                      <a:pos x="12" y="58"/>
                    </a:cxn>
                    <a:cxn ang="0">
                      <a:pos x="13" y="72"/>
                    </a:cxn>
                    <a:cxn ang="0">
                      <a:pos x="18" y="75"/>
                    </a:cxn>
                    <a:cxn ang="0">
                      <a:pos x="46" y="45"/>
                    </a:cxn>
                    <a:cxn ang="0">
                      <a:pos x="41" y="32"/>
                    </a:cxn>
                    <a:cxn ang="0">
                      <a:pos x="32" y="35"/>
                    </a:cxn>
                    <a:cxn ang="0">
                      <a:pos x="23" y="22"/>
                    </a:cxn>
                    <a:cxn ang="0">
                      <a:pos x="17" y="22"/>
                    </a:cxn>
                    <a:cxn ang="0">
                      <a:pos x="14" y="11"/>
                    </a:cxn>
                    <a:cxn ang="0">
                      <a:pos x="2" y="0"/>
                    </a:cxn>
                    <a:cxn ang="0">
                      <a:pos x="0" y="12"/>
                    </a:cxn>
                    <a:cxn ang="0">
                      <a:pos x="9" y="22"/>
                    </a:cxn>
                    <a:cxn ang="0">
                      <a:pos x="14" y="36"/>
                    </a:cxn>
                    <a:cxn ang="0">
                      <a:pos x="12" y="43"/>
                    </a:cxn>
                    <a:cxn ang="0">
                      <a:pos x="3" y="45"/>
                    </a:cxn>
                    <a:cxn ang="0">
                      <a:pos x="3" y="56"/>
                    </a:cxn>
                  </a:cxnLst>
                  <a:rect l="0" t="0" r="r" b="b"/>
                  <a:pathLst>
                    <a:path w="46" h="75">
                      <a:moveTo>
                        <a:pt x="3" y="56"/>
                      </a:moveTo>
                      <a:lnTo>
                        <a:pt x="12" y="58"/>
                      </a:lnTo>
                      <a:lnTo>
                        <a:pt x="13" y="72"/>
                      </a:lnTo>
                      <a:lnTo>
                        <a:pt x="18" y="75"/>
                      </a:lnTo>
                      <a:lnTo>
                        <a:pt x="46" y="45"/>
                      </a:lnTo>
                      <a:lnTo>
                        <a:pt x="41" y="32"/>
                      </a:lnTo>
                      <a:lnTo>
                        <a:pt x="32" y="35"/>
                      </a:lnTo>
                      <a:lnTo>
                        <a:pt x="23" y="22"/>
                      </a:lnTo>
                      <a:lnTo>
                        <a:pt x="17" y="22"/>
                      </a:lnTo>
                      <a:lnTo>
                        <a:pt x="14" y="11"/>
                      </a:lnTo>
                      <a:lnTo>
                        <a:pt x="2" y="0"/>
                      </a:lnTo>
                      <a:lnTo>
                        <a:pt x="0" y="12"/>
                      </a:lnTo>
                      <a:lnTo>
                        <a:pt x="9" y="22"/>
                      </a:lnTo>
                      <a:lnTo>
                        <a:pt x="14" y="36"/>
                      </a:lnTo>
                      <a:lnTo>
                        <a:pt x="12" y="43"/>
                      </a:lnTo>
                      <a:lnTo>
                        <a:pt x="3" y="45"/>
                      </a:lnTo>
                      <a:lnTo>
                        <a:pt x="3" y="56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5" name="Freeform 11"/>
                <p:cNvSpPr>
                  <a:spLocks/>
                </p:cNvSpPr>
                <p:nvPr userDrawn="1"/>
              </p:nvSpPr>
              <p:spPr bwMode="auto">
                <a:xfrm>
                  <a:off x="7856538" y="4543426"/>
                  <a:ext cx="95250" cy="146050"/>
                </a:xfrm>
                <a:custGeom>
                  <a:avLst/>
                  <a:gdLst/>
                  <a:ahLst/>
                  <a:cxnLst>
                    <a:cxn ang="0">
                      <a:pos x="1" y="92"/>
                    </a:cxn>
                    <a:cxn ang="0">
                      <a:pos x="0" y="70"/>
                    </a:cxn>
                    <a:cxn ang="0">
                      <a:pos x="11" y="61"/>
                    </a:cxn>
                    <a:cxn ang="0">
                      <a:pos x="13" y="21"/>
                    </a:cxn>
                    <a:cxn ang="0">
                      <a:pos x="29" y="22"/>
                    </a:cxn>
                    <a:cxn ang="0">
                      <a:pos x="57" y="0"/>
                    </a:cxn>
                    <a:cxn ang="0">
                      <a:pos x="60" y="17"/>
                    </a:cxn>
                    <a:cxn ang="0">
                      <a:pos x="40" y="39"/>
                    </a:cxn>
                    <a:cxn ang="0">
                      <a:pos x="36" y="63"/>
                    </a:cxn>
                    <a:cxn ang="0">
                      <a:pos x="26" y="66"/>
                    </a:cxn>
                    <a:cxn ang="0">
                      <a:pos x="17" y="73"/>
                    </a:cxn>
                    <a:cxn ang="0">
                      <a:pos x="16" y="90"/>
                    </a:cxn>
                    <a:cxn ang="0">
                      <a:pos x="1" y="92"/>
                    </a:cxn>
                  </a:cxnLst>
                  <a:rect l="0" t="0" r="r" b="b"/>
                  <a:pathLst>
                    <a:path w="60" h="92">
                      <a:moveTo>
                        <a:pt x="1" y="92"/>
                      </a:moveTo>
                      <a:lnTo>
                        <a:pt x="0" y="70"/>
                      </a:lnTo>
                      <a:lnTo>
                        <a:pt x="11" y="61"/>
                      </a:lnTo>
                      <a:lnTo>
                        <a:pt x="13" y="21"/>
                      </a:lnTo>
                      <a:lnTo>
                        <a:pt x="29" y="22"/>
                      </a:lnTo>
                      <a:lnTo>
                        <a:pt x="57" y="0"/>
                      </a:lnTo>
                      <a:lnTo>
                        <a:pt x="60" y="17"/>
                      </a:lnTo>
                      <a:lnTo>
                        <a:pt x="40" y="39"/>
                      </a:lnTo>
                      <a:lnTo>
                        <a:pt x="36" y="63"/>
                      </a:lnTo>
                      <a:lnTo>
                        <a:pt x="26" y="66"/>
                      </a:lnTo>
                      <a:lnTo>
                        <a:pt x="17" y="73"/>
                      </a:lnTo>
                      <a:lnTo>
                        <a:pt x="16" y="90"/>
                      </a:lnTo>
                      <a:lnTo>
                        <a:pt x="1" y="9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6"/>
                <p:cNvSpPr>
                  <a:spLocks/>
                </p:cNvSpPr>
                <p:nvPr userDrawn="1"/>
              </p:nvSpPr>
              <p:spPr bwMode="auto">
                <a:xfrm>
                  <a:off x="7258051" y="3683001"/>
                  <a:ext cx="60325" cy="114300"/>
                </a:xfrm>
                <a:custGeom>
                  <a:avLst/>
                  <a:gdLst/>
                  <a:ahLst/>
                  <a:cxnLst>
                    <a:cxn ang="0">
                      <a:pos x="14" y="72"/>
                    </a:cxn>
                    <a:cxn ang="0">
                      <a:pos x="38" y="65"/>
                    </a:cxn>
                    <a:cxn ang="0">
                      <a:pos x="22" y="21"/>
                    </a:cxn>
                    <a:cxn ang="0">
                      <a:pos x="30" y="7"/>
                    </a:cxn>
                    <a:cxn ang="0">
                      <a:pos x="19" y="10"/>
                    </a:cxn>
                    <a:cxn ang="0">
                      <a:pos x="22" y="1"/>
                    </a:cxn>
                    <a:cxn ang="0">
                      <a:pos x="9" y="0"/>
                    </a:cxn>
                    <a:cxn ang="0">
                      <a:pos x="9" y="25"/>
                    </a:cxn>
                    <a:cxn ang="0">
                      <a:pos x="14" y="36"/>
                    </a:cxn>
                    <a:cxn ang="0">
                      <a:pos x="4" y="54"/>
                    </a:cxn>
                    <a:cxn ang="0">
                      <a:pos x="12" y="57"/>
                    </a:cxn>
                    <a:cxn ang="0">
                      <a:pos x="0" y="72"/>
                    </a:cxn>
                    <a:cxn ang="0">
                      <a:pos x="14" y="72"/>
                    </a:cxn>
                  </a:cxnLst>
                  <a:rect l="0" t="0" r="r" b="b"/>
                  <a:pathLst>
                    <a:path w="38" h="72">
                      <a:moveTo>
                        <a:pt x="14" y="72"/>
                      </a:moveTo>
                      <a:lnTo>
                        <a:pt x="38" y="65"/>
                      </a:lnTo>
                      <a:lnTo>
                        <a:pt x="22" y="21"/>
                      </a:lnTo>
                      <a:lnTo>
                        <a:pt x="30" y="7"/>
                      </a:lnTo>
                      <a:lnTo>
                        <a:pt x="19" y="10"/>
                      </a:lnTo>
                      <a:lnTo>
                        <a:pt x="22" y="1"/>
                      </a:lnTo>
                      <a:lnTo>
                        <a:pt x="9" y="0"/>
                      </a:lnTo>
                      <a:lnTo>
                        <a:pt x="9" y="25"/>
                      </a:lnTo>
                      <a:lnTo>
                        <a:pt x="14" y="36"/>
                      </a:lnTo>
                      <a:lnTo>
                        <a:pt x="4" y="54"/>
                      </a:lnTo>
                      <a:lnTo>
                        <a:pt x="12" y="57"/>
                      </a:lnTo>
                      <a:lnTo>
                        <a:pt x="0" y="72"/>
                      </a:lnTo>
                      <a:lnTo>
                        <a:pt x="14" y="7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23"/>
                <p:cNvSpPr>
                  <a:spLocks/>
                </p:cNvSpPr>
                <p:nvPr userDrawn="1"/>
              </p:nvSpPr>
              <p:spPr bwMode="auto">
                <a:xfrm>
                  <a:off x="9393238" y="5130801"/>
                  <a:ext cx="20638" cy="22225"/>
                </a:xfrm>
                <a:custGeom>
                  <a:avLst/>
                  <a:gdLst/>
                  <a:ahLst/>
                  <a:cxnLst>
                    <a:cxn ang="0">
                      <a:pos x="7" y="14"/>
                    </a:cxn>
                    <a:cxn ang="0">
                      <a:pos x="13" y="10"/>
                    </a:cxn>
                    <a:cxn ang="0">
                      <a:pos x="10" y="1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" y="13"/>
                    </a:cxn>
                    <a:cxn ang="0">
                      <a:pos x="7" y="14"/>
                    </a:cxn>
                  </a:cxnLst>
                  <a:rect l="0" t="0" r="r" b="b"/>
                  <a:pathLst>
                    <a:path w="13" h="14">
                      <a:moveTo>
                        <a:pt x="7" y="14"/>
                      </a:moveTo>
                      <a:lnTo>
                        <a:pt x="13" y="10"/>
                      </a:lnTo>
                      <a:lnTo>
                        <a:pt x="10" y="1"/>
                      </a:lnTo>
                      <a:lnTo>
                        <a:pt x="0" y="0"/>
                      </a:lnTo>
                      <a:lnTo>
                        <a:pt x="2" y="9"/>
                      </a:lnTo>
                      <a:lnTo>
                        <a:pt x="1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noFill/>
                  </a:endParaRPr>
                </a:p>
              </p:txBody>
            </p:sp>
            <p:sp>
              <p:nvSpPr>
                <p:cNvPr id="209" name="Freeform 17"/>
                <p:cNvSpPr>
                  <a:spLocks/>
                </p:cNvSpPr>
                <p:nvPr userDrawn="1"/>
              </p:nvSpPr>
              <p:spPr bwMode="auto">
                <a:xfrm>
                  <a:off x="7213601" y="3740151"/>
                  <a:ext cx="44450" cy="41275"/>
                </a:xfrm>
                <a:custGeom>
                  <a:avLst/>
                  <a:gdLst/>
                  <a:ahLst/>
                  <a:cxnLst>
                    <a:cxn ang="0">
                      <a:pos x="20" y="3"/>
                    </a:cxn>
                    <a:cxn ang="0">
                      <a:pos x="28" y="9"/>
                    </a:cxn>
                    <a:cxn ang="0">
                      <a:pos x="22" y="23"/>
                    </a:cxn>
                    <a:cxn ang="0">
                      <a:pos x="3" y="26"/>
                    </a:cxn>
                    <a:cxn ang="0">
                      <a:pos x="1" y="19"/>
                    </a:cxn>
                    <a:cxn ang="0">
                      <a:pos x="5" y="16"/>
                    </a:cxn>
                    <a:cxn ang="0">
                      <a:pos x="0" y="13"/>
                    </a:cxn>
                    <a:cxn ang="0">
                      <a:pos x="1" y="6"/>
                    </a:cxn>
                    <a:cxn ang="0">
                      <a:pos x="7" y="6"/>
                    </a:cxn>
                    <a:cxn ang="0">
                      <a:pos x="11" y="0"/>
                    </a:cxn>
                    <a:cxn ang="0">
                      <a:pos x="17" y="0"/>
                    </a:cxn>
                    <a:cxn ang="0">
                      <a:pos x="20" y="3"/>
                    </a:cxn>
                  </a:cxnLst>
                  <a:rect l="0" t="0" r="r" b="b"/>
                  <a:pathLst>
                    <a:path w="28" h="26">
                      <a:moveTo>
                        <a:pt x="20" y="3"/>
                      </a:moveTo>
                      <a:lnTo>
                        <a:pt x="28" y="9"/>
                      </a:lnTo>
                      <a:lnTo>
                        <a:pt x="22" y="23"/>
                      </a:lnTo>
                      <a:lnTo>
                        <a:pt x="3" y="26"/>
                      </a:lnTo>
                      <a:lnTo>
                        <a:pt x="1" y="19"/>
                      </a:lnTo>
                      <a:lnTo>
                        <a:pt x="5" y="16"/>
                      </a:lnTo>
                      <a:lnTo>
                        <a:pt x="0" y="13"/>
                      </a:lnTo>
                      <a:lnTo>
                        <a:pt x="1" y="6"/>
                      </a:lnTo>
                      <a:lnTo>
                        <a:pt x="7" y="6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0" y="3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88" name="Freeform 19"/>
              <p:cNvSpPr>
                <a:spLocks/>
              </p:cNvSpPr>
              <p:nvPr userDrawn="1"/>
            </p:nvSpPr>
            <p:spPr bwMode="auto">
              <a:xfrm>
                <a:off x="8873856" y="4479060"/>
                <a:ext cx="51328" cy="747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0"/>
                  </a:cxn>
                  <a:cxn ang="0">
                    <a:pos x="18" y="14"/>
                  </a:cxn>
                  <a:cxn ang="0">
                    <a:pos x="18" y="25"/>
                  </a:cxn>
                  <a:cxn ang="0">
                    <a:pos x="30" y="31"/>
                  </a:cxn>
                  <a:cxn ang="0">
                    <a:pos x="35" y="40"/>
                  </a:cxn>
                  <a:cxn ang="0">
                    <a:pos x="29" y="51"/>
                  </a:cxn>
                  <a:cxn ang="0">
                    <a:pos x="15" y="50"/>
                  </a:cxn>
                  <a:cxn ang="0">
                    <a:pos x="6" y="40"/>
                  </a:cxn>
                  <a:cxn ang="0">
                    <a:pos x="15" y="37"/>
                  </a:cxn>
                  <a:cxn ang="0">
                    <a:pos x="14" y="27"/>
                  </a:cxn>
                  <a:cxn ang="0">
                    <a:pos x="5" y="20"/>
                  </a:cxn>
                  <a:cxn ang="0">
                    <a:pos x="0" y="0"/>
                  </a:cxn>
                </a:cxnLst>
                <a:rect l="0" t="0" r="r" b="b"/>
                <a:pathLst>
                  <a:path w="35" h="51">
                    <a:moveTo>
                      <a:pt x="0" y="0"/>
                    </a:moveTo>
                    <a:lnTo>
                      <a:pt x="17" y="0"/>
                    </a:lnTo>
                    <a:lnTo>
                      <a:pt x="18" y="14"/>
                    </a:lnTo>
                    <a:lnTo>
                      <a:pt x="18" y="25"/>
                    </a:lnTo>
                    <a:lnTo>
                      <a:pt x="30" y="31"/>
                    </a:lnTo>
                    <a:lnTo>
                      <a:pt x="35" y="40"/>
                    </a:lnTo>
                    <a:lnTo>
                      <a:pt x="29" y="51"/>
                    </a:lnTo>
                    <a:lnTo>
                      <a:pt x="15" y="50"/>
                    </a:lnTo>
                    <a:lnTo>
                      <a:pt x="6" y="40"/>
                    </a:lnTo>
                    <a:lnTo>
                      <a:pt x="15" y="37"/>
                    </a:lnTo>
                    <a:lnTo>
                      <a:pt x="14" y="27"/>
                    </a:lnTo>
                    <a:lnTo>
                      <a:pt x="5" y="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Freeform 21"/>
              <p:cNvSpPr>
                <a:spLocks/>
              </p:cNvSpPr>
              <p:nvPr userDrawn="1"/>
            </p:nvSpPr>
            <p:spPr bwMode="auto">
              <a:xfrm>
                <a:off x="8966245" y="4218023"/>
                <a:ext cx="24931" cy="43995"/>
              </a:xfrm>
              <a:custGeom>
                <a:avLst/>
                <a:gdLst/>
                <a:ahLst/>
                <a:cxnLst>
                  <a:cxn ang="0">
                    <a:pos x="15" y="30"/>
                  </a:cxn>
                  <a:cxn ang="0">
                    <a:pos x="6" y="16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17" y="8"/>
                  </a:cxn>
                  <a:cxn ang="0">
                    <a:pos x="15" y="30"/>
                  </a:cxn>
                </a:cxnLst>
                <a:rect l="0" t="0" r="r" b="b"/>
                <a:pathLst>
                  <a:path w="17" h="30">
                    <a:moveTo>
                      <a:pt x="15" y="30"/>
                    </a:moveTo>
                    <a:lnTo>
                      <a:pt x="6" y="16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17" y="8"/>
                    </a:lnTo>
                    <a:lnTo>
                      <a:pt x="15" y="3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Oval 68"/>
              <p:cNvSpPr>
                <a:spLocks noChangeArrowheads="1"/>
              </p:cNvSpPr>
              <p:nvPr userDrawn="1"/>
            </p:nvSpPr>
            <p:spPr bwMode="auto">
              <a:xfrm>
                <a:off x="8848925" y="4398402"/>
                <a:ext cx="29330" cy="3079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Freeform 18"/>
              <p:cNvSpPr>
                <a:spLocks/>
              </p:cNvSpPr>
              <p:nvPr userDrawn="1"/>
            </p:nvSpPr>
            <p:spPr bwMode="auto">
              <a:xfrm>
                <a:off x="8841593" y="4394003"/>
                <a:ext cx="32263" cy="2786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15"/>
                  </a:cxn>
                  <a:cxn ang="0">
                    <a:pos x="11" y="19"/>
                  </a:cxn>
                  <a:cxn ang="0">
                    <a:pos x="22" y="17"/>
                  </a:cxn>
                  <a:cxn ang="0">
                    <a:pos x="9" y="0"/>
                  </a:cxn>
                </a:cxnLst>
                <a:rect l="0" t="0" r="r" b="b"/>
                <a:pathLst>
                  <a:path w="22" h="19">
                    <a:moveTo>
                      <a:pt x="9" y="0"/>
                    </a:moveTo>
                    <a:lnTo>
                      <a:pt x="0" y="15"/>
                    </a:lnTo>
                    <a:lnTo>
                      <a:pt x="11" y="19"/>
                    </a:lnTo>
                    <a:lnTo>
                      <a:pt x="22" y="17"/>
                    </a:lnTo>
                    <a:lnTo>
                      <a:pt x="9" y="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8" name="Group 77"/>
            <p:cNvGrpSpPr/>
            <p:nvPr userDrawn="1"/>
          </p:nvGrpSpPr>
          <p:grpSpPr>
            <a:xfrm>
              <a:off x="6087506" y="3983383"/>
              <a:ext cx="3425744" cy="1287587"/>
              <a:chOff x="6087506" y="3983383"/>
              <a:chExt cx="3425744" cy="1287587"/>
            </a:xfrm>
            <a:solidFill>
              <a:schemeClr val="accent6"/>
            </a:solidFill>
          </p:grpSpPr>
          <p:sp>
            <p:nvSpPr>
              <p:cNvPr id="79" name="Oval 26"/>
              <p:cNvSpPr>
                <a:spLocks noChangeArrowheads="1"/>
              </p:cNvSpPr>
              <p:nvPr userDrawn="1"/>
            </p:nvSpPr>
            <p:spPr bwMode="auto">
              <a:xfrm>
                <a:off x="6496659" y="4839819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Oval 27"/>
              <p:cNvSpPr>
                <a:spLocks noChangeArrowheads="1"/>
              </p:cNvSpPr>
              <p:nvPr userDrawn="1"/>
            </p:nvSpPr>
            <p:spPr bwMode="auto">
              <a:xfrm>
                <a:off x="6437999" y="460224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Oval 28"/>
              <p:cNvSpPr>
                <a:spLocks noChangeArrowheads="1"/>
              </p:cNvSpPr>
              <p:nvPr userDrawn="1"/>
            </p:nvSpPr>
            <p:spPr bwMode="auto">
              <a:xfrm>
                <a:off x="9114362" y="5037796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Oval 29"/>
              <p:cNvSpPr>
                <a:spLocks noChangeArrowheads="1"/>
              </p:cNvSpPr>
              <p:nvPr userDrawn="1"/>
            </p:nvSpPr>
            <p:spPr bwMode="auto">
              <a:xfrm>
                <a:off x="9483920" y="5240173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Oval 30"/>
              <p:cNvSpPr>
                <a:spLocks noChangeArrowheads="1"/>
              </p:cNvSpPr>
              <p:nvPr userDrawn="1"/>
            </p:nvSpPr>
            <p:spPr bwMode="auto">
              <a:xfrm>
                <a:off x="8816662" y="466090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Oval 31"/>
              <p:cNvSpPr>
                <a:spLocks noChangeArrowheads="1"/>
              </p:cNvSpPr>
              <p:nvPr userDrawn="1"/>
            </p:nvSpPr>
            <p:spPr bwMode="auto">
              <a:xfrm>
                <a:off x="8643615" y="425028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Oval 32"/>
              <p:cNvSpPr>
                <a:spLocks noChangeArrowheads="1"/>
              </p:cNvSpPr>
              <p:nvPr userDrawn="1"/>
            </p:nvSpPr>
            <p:spPr bwMode="auto">
              <a:xfrm>
                <a:off x="8894387" y="4499591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Oval 33"/>
              <p:cNvSpPr>
                <a:spLocks noChangeArrowheads="1"/>
              </p:cNvSpPr>
              <p:nvPr userDrawn="1"/>
            </p:nvSpPr>
            <p:spPr bwMode="auto">
              <a:xfrm>
                <a:off x="9061568" y="4156430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Oval 34"/>
              <p:cNvSpPr>
                <a:spLocks noChangeArrowheads="1"/>
              </p:cNvSpPr>
              <p:nvPr userDrawn="1"/>
            </p:nvSpPr>
            <p:spPr bwMode="auto">
              <a:xfrm>
                <a:off x="8351782" y="4437998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Oval 35"/>
              <p:cNvSpPr>
                <a:spLocks noChangeArrowheads="1"/>
              </p:cNvSpPr>
              <p:nvPr userDrawn="1"/>
            </p:nvSpPr>
            <p:spPr bwMode="auto">
              <a:xfrm>
                <a:off x="8086345" y="445119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Oval 36"/>
              <p:cNvSpPr>
                <a:spLocks noChangeArrowheads="1"/>
              </p:cNvSpPr>
              <p:nvPr userDrawn="1"/>
            </p:nvSpPr>
            <p:spPr bwMode="auto">
              <a:xfrm>
                <a:off x="7666926" y="5033397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Oval 37"/>
              <p:cNvSpPr>
                <a:spLocks noChangeArrowheads="1"/>
              </p:cNvSpPr>
              <p:nvPr userDrawn="1"/>
            </p:nvSpPr>
            <p:spPr bwMode="auto">
              <a:xfrm>
                <a:off x="7436686" y="4118301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Oval 38"/>
              <p:cNvSpPr>
                <a:spLocks noChangeArrowheads="1"/>
              </p:cNvSpPr>
              <p:nvPr userDrawn="1"/>
            </p:nvSpPr>
            <p:spPr bwMode="auto">
              <a:xfrm>
                <a:off x="7376559" y="410363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Oval 39"/>
              <p:cNvSpPr>
                <a:spLocks noChangeArrowheads="1"/>
              </p:cNvSpPr>
              <p:nvPr userDrawn="1"/>
            </p:nvSpPr>
            <p:spPr bwMode="auto">
              <a:xfrm>
                <a:off x="7556939" y="407723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Oval 40"/>
              <p:cNvSpPr>
                <a:spLocks noChangeArrowheads="1"/>
              </p:cNvSpPr>
              <p:nvPr userDrawn="1"/>
            </p:nvSpPr>
            <p:spPr bwMode="auto">
              <a:xfrm>
                <a:off x="7457217" y="4175494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Oval 41"/>
              <p:cNvSpPr>
                <a:spLocks noChangeArrowheads="1"/>
              </p:cNvSpPr>
              <p:nvPr userDrawn="1"/>
            </p:nvSpPr>
            <p:spPr bwMode="auto">
              <a:xfrm>
                <a:off x="7549606" y="4169628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Oval 42"/>
              <p:cNvSpPr>
                <a:spLocks noChangeArrowheads="1"/>
              </p:cNvSpPr>
              <p:nvPr userDrawn="1"/>
            </p:nvSpPr>
            <p:spPr bwMode="auto">
              <a:xfrm>
                <a:off x="7568671" y="413589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Oval 43"/>
              <p:cNvSpPr>
                <a:spLocks noChangeArrowheads="1"/>
              </p:cNvSpPr>
              <p:nvPr userDrawn="1"/>
            </p:nvSpPr>
            <p:spPr bwMode="auto">
              <a:xfrm>
                <a:off x="7405889" y="4247353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Oval 44"/>
              <p:cNvSpPr>
                <a:spLocks noChangeArrowheads="1"/>
              </p:cNvSpPr>
              <p:nvPr userDrawn="1"/>
            </p:nvSpPr>
            <p:spPr bwMode="auto">
              <a:xfrm>
                <a:off x="7351629" y="4357340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Oval 45"/>
              <p:cNvSpPr>
                <a:spLocks noChangeArrowheads="1"/>
              </p:cNvSpPr>
              <p:nvPr userDrawn="1"/>
            </p:nvSpPr>
            <p:spPr bwMode="auto">
              <a:xfrm>
                <a:off x="7561338" y="4234154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Oval 46"/>
              <p:cNvSpPr>
                <a:spLocks noChangeArrowheads="1"/>
              </p:cNvSpPr>
              <p:nvPr userDrawn="1"/>
            </p:nvSpPr>
            <p:spPr bwMode="auto">
              <a:xfrm>
                <a:off x="7592135" y="4171095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Oval 47"/>
              <p:cNvSpPr>
                <a:spLocks noChangeArrowheads="1"/>
              </p:cNvSpPr>
              <p:nvPr userDrawn="1"/>
            </p:nvSpPr>
            <p:spPr bwMode="auto">
              <a:xfrm>
                <a:off x="7627331" y="4152030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Oval 48"/>
              <p:cNvSpPr>
                <a:spLocks noChangeArrowheads="1"/>
              </p:cNvSpPr>
              <p:nvPr userDrawn="1"/>
            </p:nvSpPr>
            <p:spPr bwMode="auto">
              <a:xfrm>
                <a:off x="7627331" y="4190159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Oval 49"/>
              <p:cNvSpPr>
                <a:spLocks noChangeArrowheads="1"/>
              </p:cNvSpPr>
              <p:nvPr userDrawn="1"/>
            </p:nvSpPr>
            <p:spPr bwMode="auto">
              <a:xfrm>
                <a:off x="7707988" y="4232688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Oval 50"/>
              <p:cNvSpPr>
                <a:spLocks noChangeArrowheads="1"/>
              </p:cNvSpPr>
              <p:nvPr userDrawn="1"/>
            </p:nvSpPr>
            <p:spPr bwMode="auto">
              <a:xfrm>
                <a:off x="7669859" y="4209224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Oval 51"/>
              <p:cNvSpPr>
                <a:spLocks noChangeArrowheads="1"/>
              </p:cNvSpPr>
              <p:nvPr userDrawn="1"/>
            </p:nvSpPr>
            <p:spPr bwMode="auto">
              <a:xfrm>
                <a:off x="7659594" y="4112435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Oval 52"/>
              <p:cNvSpPr>
                <a:spLocks noChangeArrowheads="1"/>
              </p:cNvSpPr>
              <p:nvPr userDrawn="1"/>
            </p:nvSpPr>
            <p:spPr bwMode="auto">
              <a:xfrm>
                <a:off x="7707988" y="4191626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Oval 53"/>
              <p:cNvSpPr>
                <a:spLocks noChangeArrowheads="1"/>
              </p:cNvSpPr>
              <p:nvPr userDrawn="1"/>
            </p:nvSpPr>
            <p:spPr bwMode="auto">
              <a:xfrm>
                <a:off x="7665460" y="4157896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Oval 54"/>
              <p:cNvSpPr>
                <a:spLocks noChangeArrowheads="1"/>
              </p:cNvSpPr>
              <p:nvPr userDrawn="1"/>
            </p:nvSpPr>
            <p:spPr bwMode="auto">
              <a:xfrm>
                <a:off x="7360428" y="425321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Oval 55"/>
              <p:cNvSpPr>
                <a:spLocks noChangeArrowheads="1"/>
              </p:cNvSpPr>
              <p:nvPr userDrawn="1"/>
            </p:nvSpPr>
            <p:spPr bwMode="auto">
              <a:xfrm>
                <a:off x="6597848" y="3983383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Oval 56"/>
              <p:cNvSpPr>
                <a:spLocks noChangeArrowheads="1"/>
              </p:cNvSpPr>
              <p:nvPr userDrawn="1"/>
            </p:nvSpPr>
            <p:spPr bwMode="auto">
              <a:xfrm>
                <a:off x="6143233" y="4068440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Oval 57"/>
              <p:cNvSpPr>
                <a:spLocks noChangeArrowheads="1"/>
              </p:cNvSpPr>
              <p:nvPr userDrawn="1"/>
            </p:nvSpPr>
            <p:spPr bwMode="auto">
              <a:xfrm>
                <a:off x="6087506" y="4358807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Oval 58"/>
              <p:cNvSpPr>
                <a:spLocks noChangeArrowheads="1"/>
              </p:cNvSpPr>
              <p:nvPr userDrawn="1"/>
            </p:nvSpPr>
            <p:spPr bwMode="auto">
              <a:xfrm>
                <a:off x="6251754" y="4467328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Oval 59"/>
              <p:cNvSpPr>
                <a:spLocks noChangeArrowheads="1"/>
              </p:cNvSpPr>
              <p:nvPr userDrawn="1"/>
            </p:nvSpPr>
            <p:spPr bwMode="auto">
              <a:xfrm>
                <a:off x="6709302" y="4745963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Oval 60"/>
              <p:cNvSpPr>
                <a:spLocks noChangeArrowheads="1"/>
              </p:cNvSpPr>
              <p:nvPr userDrawn="1"/>
            </p:nvSpPr>
            <p:spPr bwMode="auto">
              <a:xfrm>
                <a:off x="6565585" y="5001134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Oval 61"/>
              <p:cNvSpPr>
                <a:spLocks noChangeArrowheads="1"/>
              </p:cNvSpPr>
              <p:nvPr userDrawn="1"/>
            </p:nvSpPr>
            <p:spPr bwMode="auto">
              <a:xfrm>
                <a:off x="7537874" y="412856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Oval 62"/>
              <p:cNvSpPr>
                <a:spLocks noChangeArrowheads="1"/>
              </p:cNvSpPr>
              <p:nvPr userDrawn="1"/>
            </p:nvSpPr>
            <p:spPr bwMode="auto">
              <a:xfrm>
                <a:off x="7520276" y="3987782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Oval 63"/>
              <p:cNvSpPr>
                <a:spLocks noChangeArrowheads="1"/>
              </p:cNvSpPr>
              <p:nvPr userDrawn="1"/>
            </p:nvSpPr>
            <p:spPr bwMode="auto">
              <a:xfrm>
                <a:off x="7574537" y="4002447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Oval 64"/>
              <p:cNvSpPr>
                <a:spLocks noChangeArrowheads="1"/>
              </p:cNvSpPr>
              <p:nvPr userDrawn="1"/>
            </p:nvSpPr>
            <p:spPr bwMode="auto">
              <a:xfrm>
                <a:off x="7688924" y="3990715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Oval 65"/>
              <p:cNvSpPr>
                <a:spLocks noChangeArrowheads="1"/>
              </p:cNvSpPr>
              <p:nvPr userDrawn="1"/>
            </p:nvSpPr>
            <p:spPr bwMode="auto">
              <a:xfrm>
                <a:off x="7595068" y="4118301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Oval 66"/>
              <p:cNvSpPr>
                <a:spLocks noChangeArrowheads="1"/>
              </p:cNvSpPr>
              <p:nvPr userDrawn="1"/>
            </p:nvSpPr>
            <p:spPr bwMode="auto">
              <a:xfrm>
                <a:off x="8692010" y="4637442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Oval 67"/>
              <p:cNvSpPr>
                <a:spLocks noChangeArrowheads="1"/>
              </p:cNvSpPr>
              <p:nvPr userDrawn="1"/>
            </p:nvSpPr>
            <p:spPr bwMode="auto">
              <a:xfrm>
                <a:off x="8724273" y="4525988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Oval 69"/>
              <p:cNvSpPr>
                <a:spLocks noChangeArrowheads="1"/>
              </p:cNvSpPr>
              <p:nvPr userDrawn="1"/>
            </p:nvSpPr>
            <p:spPr bwMode="auto">
              <a:xfrm>
                <a:off x="8001288" y="4436531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74" name="Rectangle 73">
            <a:hlinkClick r:id="rId6"/>
          </p:cNvPr>
          <p:cNvSpPr/>
          <p:nvPr userDrawn="1"/>
        </p:nvSpPr>
        <p:spPr>
          <a:xfrm>
            <a:off x="1447800" y="5108575"/>
            <a:ext cx="2133600" cy="208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hlinkClick r:id="rId6"/>
          </p:cNvPr>
          <p:cNvSpPr/>
          <p:nvPr userDrawn="1"/>
        </p:nvSpPr>
        <p:spPr>
          <a:xfrm>
            <a:off x="4962525" y="4981575"/>
            <a:ext cx="228600" cy="16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hlinkClick r:id="rId7"/>
          </p:cNvPr>
          <p:cNvSpPr/>
          <p:nvPr userDrawn="1"/>
        </p:nvSpPr>
        <p:spPr>
          <a:xfrm>
            <a:off x="4419599" y="5133975"/>
            <a:ext cx="7080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hlinkClick r:id="rId8"/>
          </p:cNvPr>
          <p:cNvSpPr/>
          <p:nvPr userDrawn="1"/>
        </p:nvSpPr>
        <p:spPr>
          <a:xfrm>
            <a:off x="2800350" y="5499100"/>
            <a:ext cx="12668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93118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632857" name="think-cell Slide" r:id="rId4" imgW="360" imgH="360" progId="">
              <p:embed/>
            </p:oleObj>
          </a:graphicData>
        </a:graphic>
      </p:graphicFrame>
      <p:sp>
        <p:nvSpPr>
          <p:cNvPr id="14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309494" y="2912466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rnd" cmpd="sng" algn="ctr">
            <a:gradFill flip="none"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almost 145,000 people in over 40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 The Group reported 2014 global revenues of EUR 10.573 billion.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</a:t>
            </a:r>
            <a:r>
              <a:rPr lang="en-US" sz="10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Collaborative Business Experience™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u="sng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u="sng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Learn more about us at </a:t>
            </a:r>
            <a:r>
              <a:rPr lang="en-US" sz="1000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Image 337" descr="CBE_Label_ppt.png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5059256" y="2763611"/>
            <a:ext cx="519572" cy="522508"/>
          </a:xfrm>
          <a:prstGeom prst="rect">
            <a:avLst/>
          </a:prstGeom>
        </p:spPr>
      </p:pic>
      <p:sp>
        <p:nvSpPr>
          <p:cNvPr id="16" name="Rectangle 15">
            <a:hlinkClick r:id="rId6"/>
          </p:cNvPr>
          <p:cNvSpPr/>
          <p:nvPr userDrawn="1"/>
        </p:nvSpPr>
        <p:spPr>
          <a:xfrm>
            <a:off x="5639331" y="4588375"/>
            <a:ext cx="2133600" cy="208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hlinkClick r:id="rId6"/>
          </p:cNvPr>
          <p:cNvSpPr/>
          <p:nvPr userDrawn="1"/>
        </p:nvSpPr>
        <p:spPr>
          <a:xfrm>
            <a:off x="9154056" y="4461375"/>
            <a:ext cx="228600" cy="16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hlinkClick r:id="rId7"/>
          </p:cNvPr>
          <p:cNvSpPr/>
          <p:nvPr userDrawn="1"/>
        </p:nvSpPr>
        <p:spPr>
          <a:xfrm>
            <a:off x="8611130" y="4613775"/>
            <a:ext cx="7080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hlinkClick r:id="rId8"/>
          </p:cNvPr>
          <p:cNvSpPr/>
          <p:nvPr userDrawn="1"/>
        </p:nvSpPr>
        <p:spPr>
          <a:xfrm>
            <a:off x="6991881" y="4978900"/>
            <a:ext cx="12668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76636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3881" name="think-cell Slide" r:id="rId3" imgW="360" imgH="3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35025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2413"/>
          <a:stretch/>
        </p:blipFill>
        <p:spPr>
          <a:xfrm>
            <a:off x="-2052" y="1348661"/>
            <a:ext cx="9908052" cy="551371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4" y="711"/>
            <a:ext cx="9910493" cy="2919582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  <a:gd name="connsiteX0" fmla="*/ 212879 w 10562341"/>
              <a:gd name="connsiteY0" fmla="*/ 517211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2879 w 10562341"/>
              <a:gd name="connsiteY7" fmla="*/ 517211 h 3670550"/>
              <a:gd name="connsiteX0" fmla="*/ 2189 w 10562341"/>
              <a:gd name="connsiteY0" fmla="*/ 451575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89 w 10562341"/>
              <a:gd name="connsiteY7" fmla="*/ 451575 h 3670550"/>
              <a:gd name="connsiteX0" fmla="*/ 2189 w 10561158"/>
              <a:gd name="connsiteY0" fmla="*/ 0 h 3218975"/>
              <a:gd name="connsiteX1" fmla="*/ 9838619 w 10561158"/>
              <a:gd name="connsiteY1" fmla="*/ 674738 h 3218975"/>
              <a:gd name="connsiteX2" fmla="*/ 10561157 w 10561158"/>
              <a:gd name="connsiteY2" fmla="*/ 1737145 h 3218975"/>
              <a:gd name="connsiteX3" fmla="*/ 9288594 w 10561158"/>
              <a:gd name="connsiteY3" fmla="*/ 2413910 h 3218975"/>
              <a:gd name="connsiteX4" fmla="*/ 2317558 w 10561158"/>
              <a:gd name="connsiteY4" fmla="*/ 2420319 h 3218975"/>
              <a:gd name="connsiteX5" fmla="*/ 1180889 w 10561158"/>
              <a:gd name="connsiteY5" fmla="*/ 3218975 h 3218975"/>
              <a:gd name="connsiteX6" fmla="*/ 0 w 10561158"/>
              <a:gd name="connsiteY6" fmla="*/ 2434872 h 3218975"/>
              <a:gd name="connsiteX7" fmla="*/ 2189 w 10561158"/>
              <a:gd name="connsiteY7" fmla="*/ 0 h 3218975"/>
              <a:gd name="connsiteX0" fmla="*/ 2189 w 10564674"/>
              <a:gd name="connsiteY0" fmla="*/ 0 h 3218975"/>
              <a:gd name="connsiteX1" fmla="*/ 10564611 w 10564674"/>
              <a:gd name="connsiteY1" fmla="*/ 0 h 3218975"/>
              <a:gd name="connsiteX2" fmla="*/ 10561157 w 10564674"/>
              <a:gd name="connsiteY2" fmla="*/ 1737145 h 3218975"/>
              <a:gd name="connsiteX3" fmla="*/ 9288594 w 10564674"/>
              <a:gd name="connsiteY3" fmla="*/ 2413910 h 3218975"/>
              <a:gd name="connsiteX4" fmla="*/ 2317558 w 10564674"/>
              <a:gd name="connsiteY4" fmla="*/ 2420319 h 3218975"/>
              <a:gd name="connsiteX5" fmla="*/ 1180889 w 10564674"/>
              <a:gd name="connsiteY5" fmla="*/ 3218975 h 3218975"/>
              <a:gd name="connsiteX6" fmla="*/ 0 w 10564674"/>
              <a:gd name="connsiteY6" fmla="*/ 2434872 h 3218975"/>
              <a:gd name="connsiteX7" fmla="*/ 2189 w 10564674"/>
              <a:gd name="connsiteY7" fmla="*/ 0 h 321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4674" h="3218975">
                <a:moveTo>
                  <a:pt x="2189" y="0"/>
                </a:moveTo>
                <a:lnTo>
                  <a:pt x="10564611" y="0"/>
                </a:lnTo>
                <a:cubicBezTo>
                  <a:pt x="10565124" y="67600"/>
                  <a:pt x="10562411" y="1693730"/>
                  <a:pt x="10561157" y="1737145"/>
                </a:cubicBezTo>
                <a:cubicBezTo>
                  <a:pt x="10083761" y="2409154"/>
                  <a:pt x="9705180" y="2419230"/>
                  <a:pt x="9288594" y="2413910"/>
                </a:cubicBezTo>
                <a:lnTo>
                  <a:pt x="2317558" y="2420319"/>
                </a:lnTo>
                <a:cubicBezTo>
                  <a:pt x="1740344" y="2453461"/>
                  <a:pt x="1372498" y="2756153"/>
                  <a:pt x="1180889" y="3218975"/>
                </a:cubicBezTo>
                <a:cubicBezTo>
                  <a:pt x="882535" y="2515198"/>
                  <a:pt x="278640" y="2433994"/>
                  <a:pt x="0" y="2434872"/>
                </a:cubicBezTo>
                <a:cubicBezTo>
                  <a:pt x="2067" y="2399359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6951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33400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776792" y="4601752"/>
            <a:ext cx="1242328" cy="436017"/>
          </a:xfrm>
          <a:prstGeom prst="rect">
            <a:avLst/>
          </a:prstGeom>
          <a:effectLst>
            <a:outerShdw blurRad="38100" dist="25400" dir="2700000" algn="tl" rotWithShape="0">
              <a:schemeClr val="bg1">
                <a:alpha val="65000"/>
              </a:scheme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b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776792" y="5023940"/>
            <a:ext cx="1173398" cy="338554"/>
          </a:xfrm>
          <a:prstGeom prst="rect">
            <a:avLst/>
          </a:prstGeom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accent1">
                  <a:lumMod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7275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/>
        </p:blipFill>
        <p:spPr>
          <a:xfrm>
            <a:off x="-2054" y="237618"/>
            <a:ext cx="9908054" cy="66203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4" y="711"/>
            <a:ext cx="9910493" cy="2919582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  <a:gd name="connsiteX0" fmla="*/ 212879 w 10562341"/>
              <a:gd name="connsiteY0" fmla="*/ 517211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2879 w 10562341"/>
              <a:gd name="connsiteY7" fmla="*/ 517211 h 3670550"/>
              <a:gd name="connsiteX0" fmla="*/ 2189 w 10562341"/>
              <a:gd name="connsiteY0" fmla="*/ 451575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89 w 10562341"/>
              <a:gd name="connsiteY7" fmla="*/ 451575 h 3670550"/>
              <a:gd name="connsiteX0" fmla="*/ 2189 w 10561158"/>
              <a:gd name="connsiteY0" fmla="*/ 0 h 3218975"/>
              <a:gd name="connsiteX1" fmla="*/ 9838619 w 10561158"/>
              <a:gd name="connsiteY1" fmla="*/ 674738 h 3218975"/>
              <a:gd name="connsiteX2" fmla="*/ 10561157 w 10561158"/>
              <a:gd name="connsiteY2" fmla="*/ 1737145 h 3218975"/>
              <a:gd name="connsiteX3" fmla="*/ 9288594 w 10561158"/>
              <a:gd name="connsiteY3" fmla="*/ 2413910 h 3218975"/>
              <a:gd name="connsiteX4" fmla="*/ 2317558 w 10561158"/>
              <a:gd name="connsiteY4" fmla="*/ 2420319 h 3218975"/>
              <a:gd name="connsiteX5" fmla="*/ 1180889 w 10561158"/>
              <a:gd name="connsiteY5" fmla="*/ 3218975 h 3218975"/>
              <a:gd name="connsiteX6" fmla="*/ 0 w 10561158"/>
              <a:gd name="connsiteY6" fmla="*/ 2434872 h 3218975"/>
              <a:gd name="connsiteX7" fmla="*/ 2189 w 10561158"/>
              <a:gd name="connsiteY7" fmla="*/ 0 h 3218975"/>
              <a:gd name="connsiteX0" fmla="*/ 2189 w 10564674"/>
              <a:gd name="connsiteY0" fmla="*/ 0 h 3218975"/>
              <a:gd name="connsiteX1" fmla="*/ 10564611 w 10564674"/>
              <a:gd name="connsiteY1" fmla="*/ 0 h 3218975"/>
              <a:gd name="connsiteX2" fmla="*/ 10561157 w 10564674"/>
              <a:gd name="connsiteY2" fmla="*/ 1737145 h 3218975"/>
              <a:gd name="connsiteX3" fmla="*/ 9288594 w 10564674"/>
              <a:gd name="connsiteY3" fmla="*/ 2413910 h 3218975"/>
              <a:gd name="connsiteX4" fmla="*/ 2317558 w 10564674"/>
              <a:gd name="connsiteY4" fmla="*/ 2420319 h 3218975"/>
              <a:gd name="connsiteX5" fmla="*/ 1180889 w 10564674"/>
              <a:gd name="connsiteY5" fmla="*/ 3218975 h 3218975"/>
              <a:gd name="connsiteX6" fmla="*/ 0 w 10564674"/>
              <a:gd name="connsiteY6" fmla="*/ 2434872 h 3218975"/>
              <a:gd name="connsiteX7" fmla="*/ 2189 w 10564674"/>
              <a:gd name="connsiteY7" fmla="*/ 0 h 321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4674" h="3218975">
                <a:moveTo>
                  <a:pt x="2189" y="0"/>
                </a:moveTo>
                <a:lnTo>
                  <a:pt x="10564611" y="0"/>
                </a:lnTo>
                <a:cubicBezTo>
                  <a:pt x="10565124" y="67600"/>
                  <a:pt x="10562411" y="1693730"/>
                  <a:pt x="10561157" y="1737145"/>
                </a:cubicBezTo>
                <a:cubicBezTo>
                  <a:pt x="10083761" y="2409154"/>
                  <a:pt x="9705180" y="2419230"/>
                  <a:pt x="9288594" y="2413910"/>
                </a:cubicBezTo>
                <a:lnTo>
                  <a:pt x="2317558" y="2420319"/>
                </a:lnTo>
                <a:cubicBezTo>
                  <a:pt x="1740344" y="2453461"/>
                  <a:pt x="1372498" y="2756153"/>
                  <a:pt x="1180889" y="3218975"/>
                </a:cubicBezTo>
                <a:cubicBezTo>
                  <a:pt x="882535" y="2515198"/>
                  <a:pt x="278640" y="2433994"/>
                  <a:pt x="0" y="2434872"/>
                </a:cubicBezTo>
                <a:cubicBezTo>
                  <a:pt x="2067" y="2399359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24695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33400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66750" y="5486400"/>
            <a:ext cx="1189428" cy="436017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50000"/>
              </a:srgb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  <a:t>Learning and</a:t>
            </a:r>
            <a:b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66750" y="5922417"/>
            <a:ext cx="1173398" cy="338554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1729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/>
        </p:blipFill>
        <p:spPr>
          <a:xfrm>
            <a:off x="-1175" y="2649"/>
            <a:ext cx="9907176" cy="56651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7"/>
          <p:cNvSpPr/>
          <p:nvPr userDrawn="1">
            <p:custDataLst>
              <p:tags r:id="rId2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532546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194192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8392" y="3539645"/>
            <a:ext cx="2585072" cy="218008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63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r>
              <a:rPr lang="en-US" sz="1800" b="1" kern="1100" spc="0" baseline="0" dirty="0" smtClean="0">
                <a:solidFill>
                  <a:schemeClr val="bg1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98392" y="3755063"/>
            <a:ext cx="2432672" cy="1692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 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404"/>
          <a:stretch/>
        </p:blipFill>
        <p:spPr>
          <a:xfrm>
            <a:off x="-2054" y="79513"/>
            <a:ext cx="9908054" cy="677848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22654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951973" y="3008823"/>
            <a:ext cx="4612715" cy="724977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0" tIns="33059" rIns="0" bIns="33059" anchor="ctr"/>
          <a:lstStyle>
            <a:lvl1pPr algn="r">
              <a:lnSpc>
                <a:spcPct val="100000"/>
              </a:lnSpc>
              <a:defRPr sz="2800" b="0">
                <a:solidFill>
                  <a:schemeClr val="bg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5410200" y="3733800"/>
            <a:ext cx="4154488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0" bIns="33059" anchor="ctr"/>
          <a:lstStyle>
            <a:lvl1pPr marL="0" indent="0" algn="r">
              <a:lnSpc>
                <a:spcPct val="100000"/>
              </a:lnSpc>
              <a:buNone/>
              <a:defRPr sz="1800" b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8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666750" y="5486400"/>
            <a:ext cx="1189428" cy="436017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50000"/>
              </a:srgb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  <a:t>Learning and</a:t>
            </a:r>
            <a:b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66750" y="5922417"/>
            <a:ext cx="1173398" cy="338554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723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1334528"/>
            <a:ext cx="9906483" cy="55234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rot="10800000">
            <a:off x="-3" y="5381624"/>
            <a:ext cx="5895975" cy="147637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569" tIns="43285" rIns="86569" bIns="43285" rtlCol="0" anchor="ctr"/>
          <a:lstStyle/>
          <a:p>
            <a:pPr algn="ctr"/>
            <a:endParaRPr lang="en-US" sz="2268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23680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49250" y="5534025"/>
            <a:ext cx="4727575" cy="724977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49249" y="6267450"/>
            <a:ext cx="5861051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2"/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6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6629400" y="5964783"/>
            <a:ext cx="2585072" cy="218008"/>
          </a:xfrm>
          <a:prstGeom prst="rect">
            <a:avLst/>
          </a:prstGeom>
          <a:effectLst>
            <a:outerShdw blurRad="38100" dist="12700" dir="2700000" algn="tl" rotWithShape="0">
              <a:schemeClr val="bg1">
                <a:alpha val="50000"/>
              </a:schemeClr>
            </a:outerShdw>
          </a:effectLst>
        </p:spPr>
        <p:txBody>
          <a:bodyPr wrap="square" lIns="0" tIns="0" rIns="0" bIns="0">
            <a:spAutoFit/>
          </a:bodyPr>
          <a:lstStyle/>
          <a:p>
            <a:pPr algn="r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781800" y="6214646"/>
            <a:ext cx="2432672" cy="1692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 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2736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29785" name="think-cell Slide" r:id="rId7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5"/>
          <p:cNvCxnSpPr/>
          <p:nvPr userDrawn="1">
            <p:custDataLst>
              <p:tags r:id="rId3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 userDrawn="1"/>
        </p:nvGrpSpPr>
        <p:grpSpPr>
          <a:xfrm>
            <a:off x="2057400" y="957738"/>
            <a:ext cx="183356" cy="186929"/>
            <a:chOff x="3948113" y="3393281"/>
            <a:chExt cx="183356" cy="186929"/>
          </a:xfrm>
        </p:grpSpPr>
        <p:sp>
          <p:nvSpPr>
            <p:cNvPr id="18" name="Rectangle 17"/>
            <p:cNvSpPr/>
            <p:nvPr userDrawn="1"/>
          </p:nvSpPr>
          <p:spPr bwMode="auto">
            <a:xfrm>
              <a:off x="3948113" y="348734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19" name="Rectangle 18"/>
            <p:cNvSpPr/>
            <p:nvPr userDrawn="1"/>
          </p:nvSpPr>
          <p:spPr bwMode="auto">
            <a:xfrm>
              <a:off x="4038600" y="339328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3810000" y="5931502"/>
            <a:ext cx="183356" cy="186929"/>
            <a:chOff x="4191000" y="3876277"/>
            <a:chExt cx="183356" cy="186929"/>
          </a:xfrm>
        </p:grpSpPr>
        <p:sp>
          <p:nvSpPr>
            <p:cNvPr id="21" name="Rectangle 20"/>
            <p:cNvSpPr/>
            <p:nvPr userDrawn="1"/>
          </p:nvSpPr>
          <p:spPr bwMode="auto">
            <a:xfrm>
              <a:off x="4191000" y="3970337"/>
              <a:ext cx="92869" cy="92869"/>
            </a:xfrm>
            <a:prstGeom prst="rect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>
              <a:off x="4281487" y="3876277"/>
              <a:ext cx="92869" cy="92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sp>
        <p:nvSpPr>
          <p:cNvPr id="23" name="Rectangle 22"/>
          <p:cNvSpPr/>
          <p:nvPr userDrawn="1"/>
        </p:nvSpPr>
        <p:spPr bwMode="auto">
          <a:xfrm>
            <a:off x="8686800" y="1752600"/>
            <a:ext cx="92869" cy="9286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9440444" y="6209864"/>
            <a:ext cx="92869" cy="9286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269956" y="5201670"/>
            <a:ext cx="183356" cy="186929"/>
            <a:chOff x="4622005" y="3393281"/>
            <a:chExt cx="183356" cy="186929"/>
          </a:xfrm>
        </p:grpSpPr>
        <p:sp>
          <p:nvSpPr>
            <p:cNvPr id="26" name="Rectangle 25"/>
            <p:cNvSpPr/>
            <p:nvPr userDrawn="1"/>
          </p:nvSpPr>
          <p:spPr bwMode="auto">
            <a:xfrm>
              <a:off x="4622005" y="3487341"/>
              <a:ext cx="92869" cy="92869"/>
            </a:xfrm>
            <a:prstGeom prst="rect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 bwMode="auto">
            <a:xfrm>
              <a:off x="4712492" y="3393281"/>
              <a:ext cx="92869" cy="92869"/>
            </a:xfrm>
            <a:prstGeom prst="rect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9486878" y="3025376"/>
            <a:ext cx="183356" cy="186929"/>
            <a:chOff x="3948113" y="3393281"/>
            <a:chExt cx="183356" cy="186929"/>
          </a:xfrm>
        </p:grpSpPr>
        <p:sp>
          <p:nvSpPr>
            <p:cNvPr id="29" name="Rectangle 28"/>
            <p:cNvSpPr/>
            <p:nvPr userDrawn="1"/>
          </p:nvSpPr>
          <p:spPr bwMode="auto">
            <a:xfrm>
              <a:off x="3948113" y="348734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30" name="Rectangle 29"/>
            <p:cNvSpPr/>
            <p:nvPr userDrawn="1"/>
          </p:nvSpPr>
          <p:spPr bwMode="auto">
            <a:xfrm>
              <a:off x="4038600" y="339328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sp>
        <p:nvSpPr>
          <p:cNvPr id="31" name="Rectangle 30"/>
          <p:cNvSpPr/>
          <p:nvPr userDrawn="1"/>
        </p:nvSpPr>
        <p:spPr bwMode="auto">
          <a:xfrm>
            <a:off x="9346861" y="4196384"/>
            <a:ext cx="92869" cy="928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8382000" y="3165871"/>
            <a:ext cx="183356" cy="186929"/>
            <a:chOff x="5548313" y="3134916"/>
            <a:chExt cx="183356" cy="186929"/>
          </a:xfrm>
        </p:grpSpPr>
        <p:sp>
          <p:nvSpPr>
            <p:cNvPr id="33" name="Rectangle 32"/>
            <p:cNvSpPr/>
            <p:nvPr userDrawn="1"/>
          </p:nvSpPr>
          <p:spPr bwMode="auto">
            <a:xfrm>
              <a:off x="5548313" y="3228976"/>
              <a:ext cx="92869" cy="928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 bwMode="auto">
            <a:xfrm>
              <a:off x="5638800" y="3134916"/>
              <a:ext cx="92869" cy="92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cxnSp>
        <p:nvCxnSpPr>
          <p:cNvPr id="35" name="Straight Connector 5"/>
          <p:cNvCxnSpPr/>
          <p:nvPr userDrawn="1">
            <p:custDataLst>
              <p:tags r:id="rId4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68" descr="D:\Users\bkp\My Work\GSLs\TEMPLATES\I&amp;D\FINAL\04-17\Pyramid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222873"/>
            <a:ext cx="879232" cy="8020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5"/>
          <p:cNvSpPr>
            <a:spLocks noGrp="1"/>
          </p:cNvSpPr>
          <p:nvPr userDrawn="1">
            <p:ph sz="quarter" idx="10"/>
            <p:custDataLst>
              <p:tags r:id="rId5"/>
            </p:custDataLst>
          </p:nvPr>
        </p:nvSpPr>
        <p:spPr>
          <a:xfrm>
            <a:off x="341313" y="1255713"/>
            <a:ext cx="8896350" cy="3196515"/>
          </a:xfrm>
        </p:spPr>
        <p:txBody>
          <a:bodyPr lIns="91440"/>
          <a:lstStyle>
            <a:lvl1pPr marL="2286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6858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53503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843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1313" y="1255713"/>
            <a:ext cx="9223375" cy="5011737"/>
          </a:xfrm>
        </p:spPr>
        <p:txBody>
          <a:bodyPr/>
          <a:lstStyle>
            <a:lvl1pPr>
              <a:defRPr b="0"/>
            </a:lvl1pPr>
            <a:lvl2pPr marL="457200" indent="-228600">
              <a:defRPr/>
            </a:lvl2pPr>
            <a:lvl3pPr marL="685800" indent="-228600">
              <a:defRPr/>
            </a:lvl3pPr>
            <a:lvl4pPr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67" name="think-cell Slide" r:id="rId6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1313" y="1828800"/>
            <a:ext cx="9223376" cy="4438649"/>
          </a:xfrm>
        </p:spPr>
        <p:txBody>
          <a:bodyPr/>
          <a:lstStyle>
            <a:lvl1pPr>
              <a:defRPr b="0"/>
            </a:lvl1pPr>
            <a:lvl2pPr marL="457200" indent="-223838">
              <a:defRPr/>
            </a:lvl2pPr>
            <a:lvl3pPr>
              <a:defRPr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>
          <a:xfrm>
            <a:off x="341313" y="1255713"/>
            <a:ext cx="9223376" cy="548640"/>
          </a:xfrm>
        </p:spPr>
        <p:txBody>
          <a:bodyPr/>
          <a:lstStyle>
            <a:lvl1pPr marL="0" indent="0">
              <a:buNone/>
              <a:defRPr sz="2000" b="1">
                <a:solidFill>
                  <a:srgbClr val="E47E1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3962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41313" y="1255713"/>
            <a:ext cx="4487862" cy="4993230"/>
          </a:xfrm>
        </p:spPr>
        <p:txBody>
          <a:bodyPr/>
          <a:lstStyle>
            <a:lvl1pPr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5076825" y="1255713"/>
            <a:ext cx="4487863" cy="5011737"/>
          </a:xfrm>
        </p:spPr>
        <p:txBody>
          <a:bodyPr/>
          <a:lstStyle>
            <a:lvl1pPr>
              <a:defRPr/>
            </a:lvl1pPr>
            <a:lvl2pPr marL="457200" indent="-228600"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2938" name="think-cell Slide" r:id="rId8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41313" y="1828800"/>
            <a:ext cx="4487862" cy="44386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5076825" y="1828800"/>
            <a:ext cx="4487863" cy="44386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341313" y="1255713"/>
            <a:ext cx="4487862" cy="548640"/>
          </a:xfrm>
        </p:spPr>
        <p:txBody>
          <a:bodyPr vert="horz" lIns="0" tIns="33059" rIns="33059" bIns="33059" rtlCol="0">
            <a:noAutofit/>
          </a:bodyPr>
          <a:lstStyle>
            <a:lvl1pPr algn="l">
              <a:buNone/>
              <a:defRPr lang="en-US" sz="2000" b="1" kern="1200" noProof="0" dirty="0" smtClean="0">
                <a:solidFill>
                  <a:srgbClr val="E47E1A"/>
                </a:solidFill>
                <a:latin typeface="+mn-lt"/>
                <a:ea typeface="+mn-ea"/>
                <a:cs typeface="+mn-cs"/>
              </a:defRPr>
            </a:lvl1pPr>
            <a:lvl5pPr>
              <a:buNone/>
              <a:defRPr/>
            </a:lvl5pPr>
          </a:lstStyle>
          <a:p>
            <a:pPr marL="0" lvl="0" indent="0" algn="l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076825" y="1255713"/>
            <a:ext cx="4487863" cy="548640"/>
          </a:xfrm>
        </p:spPr>
        <p:txBody>
          <a:bodyPr vert="horz" lIns="0" tIns="33059" rIns="33059" bIns="33059" rtlCol="0">
            <a:noAutofit/>
          </a:bodyPr>
          <a:lstStyle>
            <a:lvl1pPr algn="l">
              <a:buNone/>
              <a:defRPr lang="en-US" sz="2000" b="1" kern="1200" noProof="0" dirty="0" smtClean="0">
                <a:solidFill>
                  <a:srgbClr val="E47E1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913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8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hyperlink" Target="http://www.linkedin.com/company/capgemini" TargetMode="Externa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11.png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image" Target="../media/image9.png"/><Relationship Id="rId25" Type="http://schemas.openxmlformats.org/officeDocument/2006/relationships/image" Target="../media/image13.gif"/><Relationship Id="rId2" Type="http://schemas.openxmlformats.org/officeDocument/2006/relationships/slideLayout" Target="../slideLayouts/slideLayout14.xml"/><Relationship Id="rId16" Type="http://schemas.openxmlformats.org/officeDocument/2006/relationships/hyperlink" Target="http://www.facebook.com/Capgemini" TargetMode="External"/><Relationship Id="rId20" Type="http://schemas.openxmlformats.org/officeDocument/2006/relationships/hyperlink" Target="http://www.twitter.com/capgemini" TargetMode="External"/><Relationship Id="rId1" Type="http://schemas.openxmlformats.org/officeDocument/2006/relationships/slideLayout" Target="../slideLayouts/slideLayout13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24" Type="http://schemas.openxmlformats.org/officeDocument/2006/relationships/hyperlink" Target="http://www.slideshare.net/capgemini" TargetMode="External"/><Relationship Id="rId5" Type="http://schemas.openxmlformats.org/officeDocument/2006/relationships/vmlDrawing" Target="../drawings/vmlDrawing14.vml"/><Relationship Id="rId15" Type="http://schemas.openxmlformats.org/officeDocument/2006/relationships/hyperlink" Target="http://www.capgemini.com/" TargetMode="External"/><Relationship Id="rId23" Type="http://schemas.openxmlformats.org/officeDocument/2006/relationships/image" Target="../media/image12.png"/><Relationship Id="rId10" Type="http://schemas.openxmlformats.org/officeDocument/2006/relationships/tags" Target="../tags/tag43.xml"/><Relationship Id="rId19" Type="http://schemas.openxmlformats.org/officeDocument/2006/relationships/image" Target="../media/image10.png"/><Relationship Id="rId4" Type="http://schemas.openxmlformats.org/officeDocument/2006/relationships/theme" Target="../theme/theme2.xml"/><Relationship Id="rId9" Type="http://schemas.openxmlformats.org/officeDocument/2006/relationships/tags" Target="../tags/tag42.xml"/><Relationship Id="rId14" Type="http://schemas.openxmlformats.org/officeDocument/2006/relationships/oleObject" Target="../embeddings/oleObject14.bin"/><Relationship Id="rId22" Type="http://schemas.openxmlformats.org/officeDocument/2006/relationships/hyperlink" Target="http://www.youtube.com/capgemini" TargetMode="External"/><Relationship Id="rId27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18.bin"/><Relationship Id="rId5" Type="http://schemas.openxmlformats.org/officeDocument/2006/relationships/vmlDrawing" Target="../drawings/vmlDrawing18.v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155" name="think-cell Slide" r:id="rId22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1" y="1"/>
            <a:ext cx="9905999" cy="914400"/>
          </a:xfrm>
          <a:prstGeom prst="rect">
            <a:avLst/>
          </a:prstGeom>
        </p:spPr>
        <p:txBody>
          <a:bodyPr vert="horz" lIns="457200" tIns="0" rIns="0" bIns="0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341313" y="1255714"/>
            <a:ext cx="9223375" cy="5011736"/>
          </a:xfrm>
          <a:prstGeom prst="rect">
            <a:avLst/>
          </a:prstGeom>
        </p:spPr>
        <p:txBody>
          <a:bodyPr vert="horz" lIns="0" tIns="33059" rIns="33059" bIns="33059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7"/>
            </p:custDataLst>
          </p:nvPr>
        </p:nvSpPr>
        <p:spPr>
          <a:xfrm>
            <a:off x="9552262" y="6646303"/>
            <a:ext cx="141065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900" smtClean="0">
                <a:solidFill>
                  <a:schemeClr val="tx2"/>
                </a:solidFill>
              </a:rPr>
              <a:pPr algn="ctr"/>
              <a:t>‹#›</a:t>
            </a:fld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2" y="437863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546850" y="6623403"/>
            <a:ext cx="285562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</a:t>
            </a:r>
            <a:r>
              <a:rPr lang="en-US" altLang="en-US" sz="700" b="0" i="0" noProof="0" dirty="0" err="1" smtClean="0">
                <a:solidFill>
                  <a:schemeClr val="tx2"/>
                </a:solidFill>
                <a:latin typeface="+mj-lt"/>
                <a:cs typeface="Helvetica Light"/>
              </a:rPr>
              <a:t>Capgemini</a:t>
            </a:r>
            <a:r>
              <a:rPr lang="en-US" altLang="en-US" sz="7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 2015.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20"/>
            </p:custDataLst>
          </p:nvPr>
        </p:nvSpPr>
        <p:spPr>
          <a:xfrm>
            <a:off x="6362700" y="6427223"/>
            <a:ext cx="3200400" cy="182880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marL="0" marR="0" lvl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tx2"/>
                </a:solidFill>
              </a:rPr>
              <a:t>RDV-03_QlikView </a:t>
            </a:r>
            <a:r>
              <a:rPr lang="en-US" sz="800" dirty="0" err="1" smtClean="0">
                <a:solidFill>
                  <a:schemeClr val="tx2"/>
                </a:solidFill>
              </a:rPr>
              <a:t>Training_V</a:t>
            </a:r>
            <a:r>
              <a:rPr lang="en-US" sz="800" dirty="0" smtClean="0">
                <a:solidFill>
                  <a:schemeClr val="tx2"/>
                </a:solidFill>
              </a:rPr>
              <a:t> 1 0</a:t>
            </a:r>
          </a:p>
        </p:txBody>
      </p:sp>
      <p:cxnSp>
        <p:nvCxnSpPr>
          <p:cNvPr id="14" name="Straight Connector 5"/>
          <p:cNvCxnSpPr/>
          <p:nvPr>
            <p:custDataLst>
              <p:tags r:id="rId21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6" descr="D:\Users\bkp\My Work\TEMPLATES\LOGO Library\Capgemini_Logo_Set\Capgemini Logo Set\ppt\Logo_Capgemini_RGB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6456451"/>
            <a:ext cx="1362456" cy="315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0" r:id="rId2"/>
    <p:sldLayoutId id="2147483991" r:id="rId3"/>
    <p:sldLayoutId id="2147483997" r:id="rId4"/>
    <p:sldLayoutId id="2147483965" r:id="rId5"/>
    <p:sldLayoutId id="2147483966" r:id="rId6"/>
    <p:sldLayoutId id="2147483962" r:id="rId7"/>
    <p:sldLayoutId id="2147483963" r:id="rId8"/>
    <p:sldLayoutId id="2147483964" r:id="rId9"/>
    <p:sldLayoutId id="2147483934" r:id="rId10"/>
    <p:sldLayoutId id="2147484003" r:id="rId11"/>
    <p:sldLayoutId id="2147484005" r:id="rId12"/>
  </p:sldLayoutIdLst>
  <p:timing>
    <p:tnLst>
      <p:par>
        <p:cTn id="1" dur="indefinite" restart="never" nodeType="tmRoot"/>
      </p:par>
    </p:tnLst>
  </p:timing>
  <p:txStyles>
    <p:titleStyle>
      <a:lvl1pPr algn="l" defTabSz="914342" rtl="0" eaLnBrk="1" latinLnBrk="0" hangingPunct="1">
        <a:lnSpc>
          <a:spcPct val="85000"/>
        </a:lnSpc>
        <a:spcBef>
          <a:spcPct val="0"/>
        </a:spcBef>
        <a:buNone/>
        <a:defRPr sz="2800" b="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2286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marR="0" indent="-228600" algn="l" defTabSz="9143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Courier New" pitchFamily="49" charset="0"/>
        <a:buChar char="o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0809" name="think-cell Slide" r:id="rId14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6"/>
            </p:custDataLst>
          </p:nvPr>
        </p:nvSpPr>
        <p:spPr bwMode="auto">
          <a:xfrm flipV="1">
            <a:off x="0" y="1685925"/>
            <a:ext cx="9906000" cy="517207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132036 w 10564614"/>
              <a:gd name="connsiteY6" fmla="*/ 208066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363945 w 10564614"/>
              <a:gd name="connsiteY5" fmla="*/ 427792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646636 w 10564614"/>
              <a:gd name="connsiteY6" fmla="*/ 395326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349559 w 10564614"/>
              <a:gd name="connsiteY0" fmla="*/ 166453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3360"/>
              <a:gd name="connsiteY0" fmla="*/ 0 h 5657661"/>
              <a:gd name="connsiteX1" fmla="*/ 10563360 w 10563360"/>
              <a:gd name="connsiteY1" fmla="*/ 5657661 h 5657661"/>
              <a:gd name="connsiteX2" fmla="*/ 9024770 w 10563360"/>
              <a:gd name="connsiteY2" fmla="*/ 4808920 h 5657661"/>
              <a:gd name="connsiteX3" fmla="*/ 2295231 w 10563360"/>
              <a:gd name="connsiteY3" fmla="*/ 4794064 h 5657661"/>
              <a:gd name="connsiteX4" fmla="*/ 1200559 w 10563360"/>
              <a:gd name="connsiteY4" fmla="*/ 4072264 h 5657661"/>
              <a:gd name="connsiteX5" fmla="*/ 0 w 10563360"/>
              <a:gd name="connsiteY5" fmla="*/ 4795927 h 5657661"/>
              <a:gd name="connsiteX6" fmla="*/ 0 w 10563360"/>
              <a:gd name="connsiteY6" fmla="*/ 0 h 5657661"/>
              <a:gd name="connsiteX0" fmla="*/ 10562847 w 10562847"/>
              <a:gd name="connsiteY0" fmla="*/ 0 h 5064672"/>
              <a:gd name="connsiteX1" fmla="*/ 10198903 w 10562847"/>
              <a:gd name="connsiteY1" fmla="*/ 5064672 h 5064672"/>
              <a:gd name="connsiteX2" fmla="*/ 9024770 w 10562847"/>
              <a:gd name="connsiteY2" fmla="*/ 4808920 h 5064672"/>
              <a:gd name="connsiteX3" fmla="*/ 2295231 w 10562847"/>
              <a:gd name="connsiteY3" fmla="*/ 4794064 h 5064672"/>
              <a:gd name="connsiteX4" fmla="*/ 1200559 w 10562847"/>
              <a:gd name="connsiteY4" fmla="*/ 4072264 h 5064672"/>
              <a:gd name="connsiteX5" fmla="*/ 0 w 10562847"/>
              <a:gd name="connsiteY5" fmla="*/ 4795927 h 5064672"/>
              <a:gd name="connsiteX6" fmla="*/ 0 w 10562847"/>
              <a:gd name="connsiteY6" fmla="*/ 0 h 5064672"/>
              <a:gd name="connsiteX0" fmla="*/ 10562847 w 10562847"/>
              <a:gd name="connsiteY0" fmla="*/ 0 h 5648998"/>
              <a:gd name="connsiteX1" fmla="*/ 10562847 w 10562847"/>
              <a:gd name="connsiteY1" fmla="*/ 5648998 h 5648998"/>
              <a:gd name="connsiteX2" fmla="*/ 9024770 w 10562847"/>
              <a:gd name="connsiteY2" fmla="*/ 4808920 h 5648998"/>
              <a:gd name="connsiteX3" fmla="*/ 2295231 w 10562847"/>
              <a:gd name="connsiteY3" fmla="*/ 4794064 h 5648998"/>
              <a:gd name="connsiteX4" fmla="*/ 1200559 w 10562847"/>
              <a:gd name="connsiteY4" fmla="*/ 4072264 h 5648998"/>
              <a:gd name="connsiteX5" fmla="*/ 0 w 10562847"/>
              <a:gd name="connsiteY5" fmla="*/ 4795927 h 5648998"/>
              <a:gd name="connsiteX6" fmla="*/ 0 w 10562847"/>
              <a:gd name="connsiteY6" fmla="*/ 0 h 564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2847" h="5648998">
                <a:moveTo>
                  <a:pt x="10562847" y="0"/>
                </a:moveTo>
                <a:lnTo>
                  <a:pt x="10562847" y="5648998"/>
                </a:lnTo>
                <a:cubicBezTo>
                  <a:pt x="10190428" y="4911661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8640" y="4795049"/>
                  <a:pt x="0" y="4795927"/>
                </a:cubicBezTo>
                <a:lnTo>
                  <a:pt x="0" y="0"/>
                </a:lnTo>
              </a:path>
            </a:pathLst>
          </a:custGeom>
          <a:gradFill>
            <a:gsLst>
              <a:gs pos="0">
                <a:schemeClr val="tx1"/>
              </a:gs>
              <a:gs pos="100000">
                <a:schemeClr val="accent2"/>
              </a:gs>
              <a:gs pos="100000">
                <a:schemeClr val="accent5"/>
              </a:gs>
            </a:gsLst>
            <a:lin ang="18900000" scaled="1"/>
          </a:gra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Rectangle 21"/>
          <p:cNvSpPr/>
          <p:nvPr>
            <p:custDataLst>
              <p:tags r:id="rId7"/>
            </p:custDataLst>
          </p:nvPr>
        </p:nvSpPr>
        <p:spPr>
          <a:xfrm>
            <a:off x="5523917" y="6271946"/>
            <a:ext cx="4382083" cy="389929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proprietary.</a:t>
            </a:r>
            <a:b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Copyright © 2015 Capgemini. </a:t>
            </a:r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All rights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reserved.</a:t>
            </a:r>
          </a:p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err="1" smtClean="0">
                <a:solidFill>
                  <a:schemeClr val="bg1"/>
                </a:solidFill>
                <a:latin typeface="Arial"/>
                <a:cs typeface="Arial"/>
              </a:rPr>
              <a:t>Rightshore</a:t>
            </a:r>
            <a:r>
              <a:rPr lang="en-US" sz="700" baseline="30000" dirty="0" smtClean="0">
                <a:solidFill>
                  <a:schemeClr val="bg1"/>
                </a:solidFill>
                <a:latin typeface="Arial"/>
                <a:cs typeface="Arial"/>
              </a:rPr>
              <a:t>®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is a trademark belonging to </a:t>
            </a:r>
            <a:r>
              <a:rPr lang="en-US" sz="70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23" name="Rectangle 22">
            <a:hlinkClick r:id="rId15"/>
          </p:cNvPr>
          <p:cNvSpPr/>
          <p:nvPr>
            <p:custDataLst>
              <p:tags r:id="rId8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</a:p>
        </p:txBody>
      </p:sp>
      <p:pic>
        <p:nvPicPr>
          <p:cNvPr id="24" name="Picture 3" descr="C:\Users\UserSim\Desktop\DS_icons\128x128 shadows\facebook.png">
            <a:hlinkClick r:id="rId16"/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25" name="Picture 4" descr="C:\Users\UserSim\Desktop\DS_icons\128x128 shadows\linkedin.png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26" name="Picture 5" descr="C:\Users\UserSim\Desktop\DS_icons\128x128 shadows\twitter.png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27" name="Picture 6" descr="C:\Users\UserSim\Desktop\DS_icons\128x128 shadows\youtube.png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8" name="Image 22" descr="Picto_Slideshare.gif">
            <a:hlinkClick r:id="rId24"/>
          </p:cNvPr>
          <p:cNvPicPr preferRelativeResize="0">
            <a:picLocks/>
          </p:cNvPicPr>
          <p:nvPr>
            <p:custDataLst>
              <p:tags r:id="rId13"/>
            </p:custDataLst>
          </p:nvPr>
        </p:nvPicPr>
        <p:blipFill>
          <a:blip r:embed="rId25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261139" name="Picture 19" descr="D:\Users\bkp\My Work\TEMPLATES\LOGO Library\Capgemini_Logo_Set\Capgemini Logo Set\ppt\Logo_Capgemini_RGB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844452"/>
            <a:ext cx="3154680" cy="7311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140" name="Picture 20" descr="D:\Users\bkp\My Work\TEMPLATES\LOGO Library\Capgemini_Logo_Set\Slogan_PMRC_cmyk_Capgemini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543" y="1106840"/>
            <a:ext cx="3154680" cy="2587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7392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</p:sldLayoutIdLst>
  <p:timing>
    <p:tnLst>
      <p:par>
        <p:cTn id="1" dur="indefinite" restart="never" nodeType="tmRoot"/>
      </p:par>
    </p:tnLst>
  </p:timing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96" name="think-cell Slide" r:id="rId6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3992" r:id="rId2"/>
    <p:sldLayoutId id="2147483980" r:id="rId3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oleObject" Target="../embeddings/oleObject22.bin"/><Relationship Id="rId2" Type="http://schemas.openxmlformats.org/officeDocument/2006/relationships/tags" Target="../tags/tag52.xml"/><Relationship Id="rId1" Type="http://schemas.openxmlformats.org/officeDocument/2006/relationships/vmlDrawing" Target="../drawings/vmlDrawing22.v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37966" name="think-cell Slide" r:id="rId7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68300" y="4648200"/>
            <a:ext cx="4727575" cy="724977"/>
          </a:xfrm>
        </p:spPr>
        <p:txBody>
          <a:bodyPr/>
          <a:lstStyle/>
          <a:p>
            <a:r>
              <a:rPr lang="en-US" sz="2400" b="1" dirty="0" smtClean="0"/>
              <a:t>Learning &amp; Development </a:t>
            </a:r>
            <a:br>
              <a:rPr lang="en-US" sz="2400" b="1" dirty="0" smtClean="0"/>
            </a:br>
            <a:r>
              <a:rPr lang="en-US" sz="1600" i="1" kern="1100" dirty="0">
                <a:solidFill>
                  <a:schemeClr val="accent1">
                    <a:lumMod val="50000"/>
                  </a:schemeClr>
                </a:solidFill>
              </a:rPr>
              <a:t>Enabling development, Impacting growth</a:t>
            </a:r>
            <a:r>
              <a:rPr lang="en-US" sz="1600" i="1" kern="1100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en-US" sz="2400" b="1" i="1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74649" y="6007100"/>
            <a:ext cx="5486400" cy="381000"/>
          </a:xfrm>
        </p:spPr>
        <p:txBody>
          <a:bodyPr/>
          <a:lstStyle/>
          <a:p>
            <a:pPr lvl="0"/>
            <a:r>
              <a:rPr lang="sv-SE" sz="2400" b="1" dirty="0" smtClean="0">
                <a:cs typeface="Calibri" pitchFamily="34" charset="0"/>
              </a:rPr>
              <a:t>QlikView Training </a:t>
            </a:r>
            <a:r>
              <a:rPr lang="fr-FR" sz="2400" b="1" dirty="0" smtClean="0"/>
              <a:t>– Day 3</a:t>
            </a:r>
            <a:endParaRPr lang="en-US" sz="2400" b="1" dirty="0" smtClean="0"/>
          </a:p>
        </p:txBody>
      </p:sp>
      <p:sp>
        <p:nvSpPr>
          <p:cNvPr id="5" name="Subtitle 1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68300" y="5575300"/>
            <a:ext cx="4572000" cy="365760"/>
          </a:xfrm>
          <a:prstGeom prst="rect">
            <a:avLst/>
          </a:prstGeo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vert="horz" lIns="0" tIns="33059" rIns="33059" bIns="33059" rtlCol="0" anchor="ctr">
            <a:noAutofit/>
          </a:bodyPr>
          <a:lstStyle>
            <a:lvl1pPr marL="0" indent="0" algn="l" defTabSz="9143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  <a:defRPr sz="1800" b="0" kern="1200">
                <a:solidFill>
                  <a:schemeClr val="accent2"/>
                </a:solidFill>
                <a:effectLst/>
                <a:latin typeface="Arial Narrow" pitchFamily="34" charset="0"/>
                <a:ea typeface="+mn-ea"/>
                <a:cs typeface="+mn-cs"/>
              </a:defRPr>
            </a:lvl1pPr>
            <a:lvl2pPr marL="457171" indent="0" algn="ctr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42" indent="0" algn="ctr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13" marR="0" indent="0" algn="ct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Courier New" pitchFamily="49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684" indent="0" algn="ctr" defTabSz="914342" rtl="0" eaLnBrk="1" latinLnBrk="0" hangingPunct="1">
              <a:spcBef>
                <a:spcPts val="0"/>
              </a:spcBef>
              <a:buClr>
                <a:srgbClr val="B1B1B1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55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26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198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369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 smtClean="0"/>
              <a:t>RDV-03</a:t>
            </a:r>
          </a:p>
        </p:txBody>
      </p:sp>
    </p:spTree>
    <p:extLst>
      <p:ext uri="{BB962C8B-B14F-4D97-AF65-F5344CB8AC3E}">
        <p14:creationId xmlns="" xmlns:p14="http://schemas.microsoft.com/office/powerpoint/2010/main" val="38171463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Gauge Chart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130300"/>
            <a:ext cx="9144000" cy="457200"/>
          </a:xfrm>
        </p:spPr>
        <p:txBody>
          <a:bodyPr lIns="91440" rIns="0"/>
          <a:lstStyle/>
          <a:p>
            <a:pPr marL="274320" indent="-274320">
              <a:spcBef>
                <a:spcPts val="600"/>
              </a:spcBef>
            </a:pPr>
            <a:r>
              <a:rPr lang="sv-SE" dirty="0" smtClean="0">
                <a:cs typeface="Calibri" pitchFamily="34" charset="0"/>
              </a:rPr>
              <a:t>Ratio of Measurements</a:t>
            </a:r>
            <a:endParaRPr lang="en-US" dirty="0" smtClean="0"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057400" y="2095500"/>
            <a:ext cx="5791200" cy="34021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" y="2743200"/>
            <a:ext cx="9905999" cy="1371600"/>
          </a:xfrm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sz="6000" dirty="0" smtClean="0"/>
              <a:t>Q &amp; A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" y="1"/>
            <a:ext cx="9905999" cy="914400"/>
          </a:xfrm>
          <a:prstGeom prst="rect">
            <a:avLst/>
          </a:prstGeom>
        </p:spPr>
        <p:txBody>
          <a:bodyPr vert="horz" lIns="457200" tIns="0" rIns="0" bIns="0" rtlCol="0" anchor="ctr">
            <a:noAutofit/>
          </a:bodyPr>
          <a:lstStyle/>
          <a:p>
            <a:pPr marL="0" marR="0" lvl="0" indent="0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8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j-ea"/>
                <a:cs typeface="Calibri" pitchFamily="34" charset="0"/>
              </a:rPr>
              <a:t>QlikView Training – Day 03</a:t>
            </a:r>
            <a:endParaRPr kumimoji="0" lang="en-US" sz="28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Lab Work 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68300" y="1117600"/>
            <a:ext cx="9144000" cy="5029200"/>
          </a:xfrm>
        </p:spPr>
        <p:txBody>
          <a:bodyPr lIns="91440" rIns="0"/>
          <a:lstStyle/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Create a QlikView Dashboard to showcase the following KPIs with the help of the shared Data Sets (Orders, Order Details, Product, Product Category and Customers)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Add Filters Products, Product Category, Customer Country and City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Overall Freight Percentage. Use the following range of scale – Green &lt; 5%, Amber &gt; 5% &lt; 10%, Red &gt; 10%. 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Number of Products available under each Category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Sales Trend Information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A Chart to depict the number of customers who bought something and the amount of sales they have made.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Tabular Charts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542" y="1134749"/>
            <a:ext cx="9144000" cy="4572000"/>
          </a:xfrm>
        </p:spPr>
        <p:txBody>
          <a:bodyPr lIns="91440" rIns="0"/>
          <a:lstStyle/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Simplest Way to Present Data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b="1" dirty="0" smtClean="0">
                <a:cs typeface="Calibri" pitchFamily="34" charset="0"/>
              </a:rPr>
              <a:t>Table Box </a:t>
            </a:r>
            <a:r>
              <a:rPr lang="en-US" sz="2000" dirty="0" smtClean="0">
                <a:cs typeface="Calibri" pitchFamily="34" charset="0"/>
              </a:rPr>
              <a:t>– Used to Display Multi-Dimensional Data WITHOUT involving  any Calculations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b="1" dirty="0" smtClean="0">
                <a:cs typeface="Calibri" pitchFamily="34" charset="0"/>
              </a:rPr>
              <a:t>Straight Table </a:t>
            </a:r>
            <a:r>
              <a:rPr lang="en-US" sz="2000" dirty="0" smtClean="0">
                <a:cs typeface="Calibri" pitchFamily="34" charset="0"/>
              </a:rPr>
              <a:t>– Is a Table Box Supporting to Calculations. Usually, there will one dimension (with an Optional Cyclic / Drill-Down Capability) and multiple expressions. 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b="1" dirty="0" smtClean="0">
                <a:cs typeface="Calibri" pitchFamily="34" charset="0"/>
              </a:rPr>
              <a:t>Pivot Table </a:t>
            </a:r>
            <a:r>
              <a:rPr lang="en-US" sz="2000" dirty="0" smtClean="0">
                <a:cs typeface="Calibri" pitchFamily="34" charset="0"/>
              </a:rPr>
              <a:t>– Often used with Multiple Dimensions, and when Grouping of dimensions is required (with optional sub-totals). Resource Intensive – impacts performance.</a:t>
            </a:r>
            <a:endParaRPr lang="en-IN" sz="2000" baseline="-25000" dirty="0" smtClean="0">
              <a:cs typeface="Calibri" pitchFamily="34" charset="0"/>
            </a:endParaRPr>
          </a:p>
          <a:p>
            <a:pPr marL="274320" indent="-274320">
              <a:spcBef>
                <a:spcPts val="1800"/>
              </a:spcBef>
            </a:pPr>
            <a:r>
              <a:rPr lang="en-IN" sz="2000" dirty="0" smtClean="0">
                <a:cs typeface="Calibri" pitchFamily="34" charset="0"/>
              </a:rPr>
              <a:t>Do not have too many table charts in your app – QlikView is meant for analytics and NOT reporting.</a:t>
            </a:r>
            <a:endParaRPr lang="en-US" sz="2000" dirty="0" smtClean="0"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Visual Cues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192" y="1122049"/>
            <a:ext cx="9144000" cy="2286000"/>
          </a:xfrm>
        </p:spPr>
        <p:txBody>
          <a:bodyPr lIns="91440" rIns="0"/>
          <a:lstStyle/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Used for highlighting expression values with respect to different formats (Font Style / Color and/or Cell Color)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Available only for Straight / Pivot Tables.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Values belonging to different intervals are typically given different cues</a:t>
            </a:r>
            <a:endParaRPr lang="en-IN" sz="2000" dirty="0" smtClean="0">
              <a:cs typeface="Calibri" pitchFamily="34" charset="0"/>
            </a:endParaRPr>
          </a:p>
          <a:p>
            <a:endParaRPr lang="en-US" dirty="0">
              <a:cs typeface="Calibri" pitchFamily="34" charset="0"/>
            </a:endParaRPr>
          </a:p>
        </p:txBody>
      </p:sp>
      <p:pic>
        <p:nvPicPr>
          <p:cNvPr id="4" name="Picture 66"/>
          <p:cNvPicPr>
            <a:picLocks noChangeAspect="1" noChangeArrowheads="1"/>
          </p:cNvPicPr>
          <p:nvPr/>
        </p:nvPicPr>
        <p:blipFill>
          <a:blip r:embed="rId2" cstate="print"/>
          <a:srcRect t="3867" b="30927"/>
          <a:stretch>
            <a:fillRect/>
          </a:stretch>
        </p:blipFill>
        <p:spPr bwMode="auto">
          <a:xfrm>
            <a:off x="3543300" y="3419890"/>
            <a:ext cx="2819400" cy="2168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Mini Chart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192" y="1130300"/>
            <a:ext cx="9144000" cy="1828800"/>
          </a:xfrm>
        </p:spPr>
        <p:txBody>
          <a:bodyPr lIns="91440" rIns="0"/>
          <a:lstStyle/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Multi-dimensional snapshots and comparisons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Graphical Charts show more than numbers while Tabular Charts show the exact actual figures – With Minicharts, there is no need to pick one or the other. Minicharts takes tables to the next level. </a:t>
            </a:r>
          </a:p>
          <a:p>
            <a:endParaRPr lang="en-US" dirty="0">
              <a:cs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r="25299"/>
          <a:stretch>
            <a:fillRect/>
          </a:stretch>
        </p:blipFill>
        <p:spPr bwMode="auto">
          <a:xfrm>
            <a:off x="1143000" y="3416300"/>
            <a:ext cx="7620000" cy="147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Mini Chart (contd)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130300"/>
            <a:ext cx="9144000" cy="4572000"/>
          </a:xfrm>
        </p:spPr>
        <p:txBody>
          <a:bodyPr lIns="91440" rIns="0"/>
          <a:lstStyle/>
          <a:p>
            <a:pPr marL="274320" indent="-274320">
              <a:spcBef>
                <a:spcPts val="600"/>
              </a:spcBef>
              <a:buClr>
                <a:srgbClr val="00A0D6"/>
              </a:buClr>
            </a:pPr>
            <a:r>
              <a:rPr lang="en-US" sz="2000" dirty="0" smtClean="0">
                <a:cs typeface="Calibri" pitchFamily="34" charset="0"/>
              </a:rPr>
              <a:t>There are various modes for minicharts. Use,</a:t>
            </a:r>
          </a:p>
          <a:p>
            <a:pPr lvl="1" indent="-182880" algn="just">
              <a:spcBef>
                <a:spcPts val="600"/>
              </a:spcBef>
              <a:buClr>
                <a:srgbClr val="00A0D6"/>
              </a:buClr>
            </a:pPr>
            <a:r>
              <a:rPr lang="en-US" sz="1600" dirty="0" smtClean="0">
                <a:cs typeface="Calibri" pitchFamily="34" charset="0"/>
              </a:rPr>
              <a:t>Line to show movements, </a:t>
            </a:r>
          </a:p>
          <a:p>
            <a:pPr lvl="1" indent="-182880" algn="just">
              <a:spcBef>
                <a:spcPts val="600"/>
              </a:spcBef>
              <a:buClr>
                <a:srgbClr val="00A0D6"/>
              </a:buClr>
            </a:pPr>
            <a:r>
              <a:rPr lang="en-US" sz="1600" dirty="0" smtClean="0">
                <a:cs typeface="Calibri" pitchFamily="34" charset="0"/>
              </a:rPr>
              <a:t>Bars to show the quantitative values </a:t>
            </a:r>
          </a:p>
          <a:p>
            <a:pPr lvl="1" indent="-182880" algn="just">
              <a:spcBef>
                <a:spcPts val="600"/>
              </a:spcBef>
              <a:buClr>
                <a:srgbClr val="00A0D6"/>
              </a:buClr>
            </a:pPr>
            <a:r>
              <a:rPr lang="en-US" sz="1600" dirty="0" smtClean="0">
                <a:cs typeface="Calibri" pitchFamily="34" charset="0"/>
              </a:rPr>
              <a:t>Wiskers to show the win/loss values.</a:t>
            </a:r>
          </a:p>
          <a:p>
            <a:pPr marL="274320" indent="-274320">
              <a:spcBef>
                <a:spcPts val="1800"/>
              </a:spcBef>
              <a:buClr>
                <a:srgbClr val="00A0D6"/>
              </a:buClr>
            </a:pPr>
            <a:r>
              <a:rPr lang="en-US" dirty="0" smtClean="0">
                <a:cs typeface="Calibri" pitchFamily="34" charset="0"/>
              </a:rPr>
              <a:t>There are representations other than minicharts as well – Gauges – used to represent Ratios / States (like Red, Amber and Green, etc)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Trellis Chart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117599"/>
            <a:ext cx="9144000" cy="5029200"/>
          </a:xfrm>
        </p:spPr>
        <p:txBody>
          <a:bodyPr lIns="91440" rIns="0"/>
          <a:lstStyle/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Grid of Small Charts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Repetition of a Chart with respect to the first dimension and the actual chart with second dimension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Typically used for comparison of groups at one point of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" y="2743200"/>
            <a:ext cx="9905999" cy="1371600"/>
          </a:xfrm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sz="6000" dirty="0" smtClean="0"/>
              <a:t>Q &amp; A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" y="1"/>
            <a:ext cx="9905999" cy="914400"/>
          </a:xfrm>
          <a:prstGeom prst="rect">
            <a:avLst/>
          </a:prstGeom>
        </p:spPr>
        <p:txBody>
          <a:bodyPr vert="horz" lIns="457200" tIns="0" rIns="0" bIns="0" rtlCol="0" anchor="ctr">
            <a:noAutofit/>
          </a:bodyPr>
          <a:lstStyle/>
          <a:p>
            <a:pPr marL="0" marR="0" lvl="0" indent="0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8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j-ea"/>
                <a:cs typeface="Calibri" pitchFamily="34" charset="0"/>
              </a:rPr>
              <a:t>QlikView Training – Day 03</a:t>
            </a:r>
            <a:endParaRPr kumimoji="0" lang="en-US" sz="28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Lab Work 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68300" y="1130299"/>
            <a:ext cx="9144000" cy="5029200"/>
          </a:xfrm>
        </p:spPr>
        <p:txBody>
          <a:bodyPr lIns="91440" rIns="0"/>
          <a:lstStyle/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Use the Application created in the previous session and perform the following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Show the Names of the Customers and location details (City and Country)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Show the Names of the Customers and Sales made by them (show only top 10)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Show Sales Information with respect to Customer Country, City with sub-totals for country. Add a Time Dimension to the same chart.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A chart to show Product Category, Freight Cost, Sales, Average Freight %. Use Color Codes to indicate Discount Numbers – Green &lt; 5%, Amber &gt; 5% &lt; 10%, Red &gt; 10%. Include an additional column to show the same information using Graphical Icons)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RECAP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130299"/>
            <a:ext cx="9144000" cy="5029200"/>
          </a:xfrm>
        </p:spPr>
        <p:txBody>
          <a:bodyPr lIns="91440" rIns="0"/>
          <a:lstStyle/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Comments in QlikView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Transformative Functions – AS, ALIAS and QUALIFY</a:t>
            </a:r>
          </a:p>
          <a:p>
            <a:pPr marL="274320" indent="-274320">
              <a:spcBef>
                <a:spcPts val="1800"/>
              </a:spcBef>
            </a:pPr>
            <a:r>
              <a:rPr lang="en-IN" sz="2000" dirty="0" smtClean="0">
                <a:cs typeface="Calibri" pitchFamily="34" charset="0"/>
              </a:rPr>
              <a:t>CONCATENATION</a:t>
            </a:r>
          </a:p>
          <a:p>
            <a:pPr marL="274320" indent="-274320">
              <a:spcBef>
                <a:spcPts val="1800"/>
              </a:spcBef>
            </a:pPr>
            <a:r>
              <a:rPr lang="en-IN" sz="2000" dirty="0" smtClean="0">
                <a:cs typeface="Calibri" pitchFamily="34" charset="0"/>
              </a:rPr>
              <a:t>JOIN</a:t>
            </a:r>
          </a:p>
          <a:p>
            <a:pPr marL="274320" indent="-274320">
              <a:spcBef>
                <a:spcPts val="1800"/>
              </a:spcBef>
            </a:pPr>
            <a:r>
              <a:rPr lang="en-IN" sz="2000" dirty="0" smtClean="0">
                <a:cs typeface="Calibri" pitchFamily="34" charset="0"/>
              </a:rPr>
              <a:t>KEEP</a:t>
            </a:r>
          </a:p>
          <a:p>
            <a:pPr marL="274320" indent="-274320">
              <a:spcBef>
                <a:spcPts val="1800"/>
              </a:spcBef>
            </a:pPr>
            <a:r>
              <a:rPr lang="en-IN" sz="2000" dirty="0" smtClean="0">
                <a:cs typeface="Calibri" pitchFamily="34" charset="0"/>
              </a:rPr>
              <a:t>Mapping Tables</a:t>
            </a:r>
            <a:endParaRPr lang="en-US" sz="2000" dirty="0" smtClean="0"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" y="2743200"/>
            <a:ext cx="9905999" cy="1371600"/>
          </a:xfrm>
          <a:prstGeom prst="rect">
            <a:avLst/>
          </a:prstGeom>
        </p:spPr>
        <p:txBody>
          <a:bodyPr vert="horz" lIns="0" tIns="0" rIns="0" bIns="0" rtlCol="0" anchor="ctr" anchorCtr="1">
            <a:noAutofit/>
          </a:bodyPr>
          <a:lstStyle/>
          <a:p>
            <a:pPr marL="0" marR="0" lvl="0" indent="0" algn="ctr" defTabSz="914342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Arial Narrow" pitchFamily="34" charset="0"/>
                <a:ea typeface="+mj-ea"/>
                <a:cs typeface="+mj-cs"/>
              </a:rPr>
              <a:t>Thank You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0" y="5029200"/>
          <a:ext cx="2819400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716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Review Date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28-Aug-2015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Next Review Due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28-Aug-2016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346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Session Agenda – Day 3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130299"/>
            <a:ext cx="9144000" cy="5029200"/>
          </a:xfrm>
        </p:spPr>
        <p:txBody>
          <a:bodyPr lIns="91440" rIns="0"/>
          <a:lstStyle/>
          <a:p>
            <a:pPr marL="274320" indent="-274320">
              <a:spcBef>
                <a:spcPts val="1800"/>
              </a:spcBef>
            </a:pPr>
            <a:r>
              <a:rPr lang="en-IN" dirty="0" smtClean="0">
                <a:cs typeface="Calibri" pitchFamily="34" charset="0"/>
              </a:rPr>
              <a:t>Introduction to Charts</a:t>
            </a:r>
          </a:p>
          <a:p>
            <a:pPr marL="274320" indent="-274320">
              <a:spcBef>
                <a:spcPts val="1800"/>
              </a:spcBef>
            </a:pPr>
            <a:r>
              <a:rPr lang="en-IN" dirty="0" smtClean="0">
                <a:cs typeface="Calibri" pitchFamily="34" charset="0"/>
              </a:rPr>
              <a:t>Data Visualization.qvw</a:t>
            </a:r>
          </a:p>
          <a:p>
            <a:pPr marL="274320" indent="-274320">
              <a:spcBef>
                <a:spcPts val="1800"/>
              </a:spcBef>
            </a:pPr>
            <a:r>
              <a:rPr lang="en-IN" dirty="0" smtClean="0">
                <a:cs typeface="Calibri" pitchFamily="34" charset="0"/>
              </a:rPr>
              <a:t>Various Charts</a:t>
            </a:r>
          </a:p>
          <a:p>
            <a:pPr lvl="1" indent="-182880">
              <a:spcBef>
                <a:spcPts val="600"/>
              </a:spcBef>
            </a:pPr>
            <a:r>
              <a:rPr lang="en-IN" sz="1600" dirty="0" smtClean="0">
                <a:cs typeface="Calibri" pitchFamily="34" charset="0"/>
              </a:rPr>
              <a:t>Bar Chart</a:t>
            </a:r>
          </a:p>
          <a:p>
            <a:pPr lvl="1" indent="-182880">
              <a:spcBef>
                <a:spcPts val="600"/>
              </a:spcBef>
            </a:pPr>
            <a:r>
              <a:rPr lang="en-IN" sz="1600" dirty="0" smtClean="0">
                <a:cs typeface="Calibri" pitchFamily="34" charset="0"/>
              </a:rPr>
              <a:t>Line Chart</a:t>
            </a:r>
          </a:p>
          <a:p>
            <a:pPr lvl="1" indent="-182880">
              <a:spcBef>
                <a:spcPts val="600"/>
              </a:spcBef>
            </a:pPr>
            <a:r>
              <a:rPr lang="en-IN" sz="1600" dirty="0" smtClean="0">
                <a:cs typeface="Calibri" pitchFamily="34" charset="0"/>
              </a:rPr>
              <a:t>Combo Chart</a:t>
            </a:r>
          </a:p>
          <a:p>
            <a:pPr lvl="1" indent="-182880">
              <a:spcBef>
                <a:spcPts val="600"/>
              </a:spcBef>
            </a:pPr>
            <a:r>
              <a:rPr lang="en-IN" sz="1600" dirty="0" smtClean="0">
                <a:cs typeface="Calibri" pitchFamily="34" charset="0"/>
              </a:rPr>
              <a:t>Gauge Chart</a:t>
            </a:r>
          </a:p>
          <a:p>
            <a:pPr lvl="1" indent="-182880">
              <a:spcBef>
                <a:spcPts val="600"/>
              </a:spcBef>
            </a:pPr>
            <a:r>
              <a:rPr lang="en-IN" sz="1600" dirty="0" smtClean="0">
                <a:cs typeface="Calibri" pitchFamily="34" charset="0"/>
              </a:rPr>
              <a:t>Tabular Charts</a:t>
            </a:r>
          </a:p>
          <a:p>
            <a:pPr marL="640080" lvl="1" indent="-182880">
              <a:spcBef>
                <a:spcPts val="600"/>
              </a:spcBef>
              <a:buFont typeface="Arial" pitchFamily="34" charset="0"/>
              <a:buChar char="−"/>
            </a:pPr>
            <a:r>
              <a:rPr lang="en-IN" sz="1400" dirty="0" smtClean="0">
                <a:cs typeface="Calibri" pitchFamily="34" charset="0"/>
              </a:rPr>
              <a:t>Visual Cues</a:t>
            </a:r>
          </a:p>
          <a:p>
            <a:pPr marL="640080" lvl="1" indent="-182880">
              <a:spcBef>
                <a:spcPts val="600"/>
              </a:spcBef>
              <a:buFont typeface="Arial" pitchFamily="34" charset="0"/>
              <a:buChar char="−"/>
            </a:pPr>
            <a:r>
              <a:rPr lang="en-IN" sz="1400" dirty="0" smtClean="0">
                <a:cs typeface="Calibri" pitchFamily="34" charset="0"/>
              </a:rPr>
              <a:t>Mini Chart</a:t>
            </a:r>
          </a:p>
          <a:p>
            <a:pPr lvl="1" indent="-182880">
              <a:lnSpc>
                <a:spcPct val="150000"/>
              </a:lnSpc>
              <a:spcBef>
                <a:spcPts val="600"/>
              </a:spcBef>
            </a:pPr>
            <a:r>
              <a:rPr lang="en-IN" sz="1600" dirty="0" smtClean="0">
                <a:cs typeface="Calibri" pitchFamily="34" charset="0"/>
              </a:rPr>
              <a:t>Trellis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Introduction to Charts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130300"/>
            <a:ext cx="9144000" cy="5029200"/>
          </a:xfrm>
        </p:spPr>
        <p:txBody>
          <a:bodyPr lIns="91440" rIns="0"/>
          <a:lstStyle/>
          <a:p>
            <a:pPr marL="274320" indent="-274320">
              <a:spcBef>
                <a:spcPts val="1800"/>
              </a:spcBef>
            </a:pPr>
            <a:r>
              <a:rPr lang="en-IN" sz="2000" dirty="0" smtClean="0">
                <a:cs typeface="Calibri" pitchFamily="34" charset="0"/>
              </a:rPr>
              <a:t>Primary Component of any QlikView Dashboard</a:t>
            </a:r>
          </a:p>
          <a:p>
            <a:pPr marL="274320" indent="-274320">
              <a:spcBef>
                <a:spcPts val="1800"/>
              </a:spcBef>
            </a:pPr>
            <a:r>
              <a:rPr lang="en-IN" sz="2000" dirty="0" smtClean="0">
                <a:cs typeface="Calibri" pitchFamily="34" charset="0"/>
              </a:rPr>
              <a:t>13 In-built Chart Types available – Each Chart with one or many Styles (variations)</a:t>
            </a:r>
          </a:p>
          <a:p>
            <a:pPr marL="274320" indent="-274320">
              <a:spcBef>
                <a:spcPts val="1800"/>
              </a:spcBef>
            </a:pPr>
            <a:r>
              <a:rPr lang="en-IN" sz="2000" dirty="0" smtClean="0">
                <a:cs typeface="Calibri" pitchFamily="34" charset="0"/>
              </a:rPr>
              <a:t>Additional Charts are also available through Extensions</a:t>
            </a:r>
          </a:p>
          <a:p>
            <a:pPr marL="274320" indent="-274320">
              <a:spcBef>
                <a:spcPts val="1800"/>
              </a:spcBef>
            </a:pPr>
            <a:r>
              <a:rPr lang="en-IN" sz="2000" dirty="0" smtClean="0">
                <a:cs typeface="Calibri" pitchFamily="34" charset="0"/>
              </a:rPr>
              <a:t>Very Easy to configure through various sets of Properties</a:t>
            </a:r>
          </a:p>
          <a:p>
            <a:pPr marL="274320" indent="-274320">
              <a:spcBef>
                <a:spcPts val="1800"/>
              </a:spcBef>
            </a:pPr>
            <a:r>
              <a:rPr lang="en-IN" sz="2000" dirty="0" smtClean="0">
                <a:cs typeface="Calibri" pitchFamily="34" charset="0"/>
              </a:rPr>
              <a:t>Selections can made by selecting the UI (in most of the charts)</a:t>
            </a:r>
          </a:p>
          <a:p>
            <a:pPr marL="274320" indent="-274320">
              <a:spcBef>
                <a:spcPts val="1800"/>
              </a:spcBef>
            </a:pPr>
            <a:endParaRPr lang="en-US" dirty="0">
              <a:cs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6100" y="4429546"/>
            <a:ext cx="3733800" cy="1445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Introduction to Charts (contd)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10" y="1130300"/>
            <a:ext cx="9144000" cy="914400"/>
          </a:xfrm>
        </p:spPr>
        <p:txBody>
          <a:bodyPr lIns="91440" rIns="0"/>
          <a:lstStyle/>
          <a:p>
            <a:pPr marL="274320" indent="-274320">
              <a:spcBef>
                <a:spcPts val="600"/>
              </a:spcBef>
            </a:pPr>
            <a:r>
              <a:rPr lang="en-IN" sz="2000" dirty="0" smtClean="0">
                <a:cs typeface="Calibri" pitchFamily="34" charset="0"/>
              </a:rPr>
              <a:t>Properties of any Chart will have the following Tabs.  There might be additional tabs, which are specific to the type of the Chart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68300" y="2501900"/>
            <a:ext cx="9144000" cy="2926080"/>
          </a:xfrm>
          <a:prstGeom prst="rect">
            <a:avLst/>
          </a:prstGeom>
        </p:spPr>
        <p:txBody>
          <a:bodyPr vert="horz" lIns="91440" tIns="45720" rIns="0" bIns="45720" numCol="2" rtlCol="0">
            <a:noAutofit/>
          </a:bodyPr>
          <a:lstStyle/>
          <a:p>
            <a:pPr marL="274320" indent="-274320" defTabSz="914342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>
                <a:cs typeface="Calibri" pitchFamily="34" charset="0"/>
              </a:rPr>
              <a:t>General Tab</a:t>
            </a:r>
          </a:p>
          <a:p>
            <a:pPr marL="274320" indent="-274320" defTabSz="914342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>
                <a:cs typeface="Calibri" pitchFamily="34" charset="0"/>
              </a:rPr>
              <a:t>Dimension Tab</a:t>
            </a:r>
          </a:p>
          <a:p>
            <a:pPr marL="274320" indent="-274320" defTabSz="914342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>
                <a:cs typeface="Calibri" pitchFamily="34" charset="0"/>
              </a:rPr>
              <a:t>Expressions Tab</a:t>
            </a:r>
          </a:p>
          <a:p>
            <a:pPr marL="274320" indent="-274320" defTabSz="914342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>
                <a:cs typeface="Calibri" pitchFamily="34" charset="0"/>
              </a:rPr>
              <a:t>Sort Tab</a:t>
            </a:r>
          </a:p>
          <a:p>
            <a:pPr marL="274320" indent="-274320" defTabSz="914342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>
                <a:cs typeface="Calibri" pitchFamily="34" charset="0"/>
              </a:rPr>
              <a:t>Style Tab</a:t>
            </a:r>
          </a:p>
          <a:p>
            <a:pPr marL="274320" indent="-274320" defTabSz="914342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>
                <a:cs typeface="Calibri" pitchFamily="34" charset="0"/>
              </a:rPr>
              <a:t>Presentation Tab</a:t>
            </a:r>
          </a:p>
          <a:p>
            <a:pPr marL="274320" indent="-274320" defTabSz="914342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>
                <a:cs typeface="Calibri" pitchFamily="34" charset="0"/>
              </a:rPr>
              <a:t>Colors Tab</a:t>
            </a:r>
          </a:p>
          <a:p>
            <a:pPr marL="274320" indent="-274320" defTabSz="914342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>
                <a:cs typeface="Calibri" pitchFamily="34" charset="0"/>
              </a:rPr>
              <a:t>Number Tab</a:t>
            </a:r>
          </a:p>
          <a:p>
            <a:pPr marL="274320" indent="-274320" defTabSz="914342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>
                <a:cs typeface="Calibri" pitchFamily="34" charset="0"/>
              </a:rPr>
              <a:t>Font Tab</a:t>
            </a:r>
          </a:p>
          <a:p>
            <a:pPr marL="274320" indent="-274320" defTabSz="914342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>
                <a:cs typeface="Calibri" pitchFamily="34" charset="0"/>
              </a:rPr>
              <a:t>Layout Tab</a:t>
            </a:r>
          </a:p>
          <a:p>
            <a:pPr marL="274320" indent="-274320" defTabSz="914342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000" dirty="0" smtClean="0">
                <a:cs typeface="Calibri" pitchFamily="34" charset="0"/>
              </a:rPr>
              <a:t>Caption Tab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Data Visualization.qvw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10" y="1130300"/>
            <a:ext cx="9144000" cy="4572000"/>
          </a:xfrm>
        </p:spPr>
        <p:txBody>
          <a:bodyPr lIns="91440" rIns="0"/>
          <a:lstStyle/>
          <a:p>
            <a:pPr marL="274320" indent="-274320">
              <a:spcBef>
                <a:spcPts val="1800"/>
              </a:spcBef>
            </a:pPr>
            <a:r>
              <a:rPr lang="en-IN" sz="2000" dirty="0" smtClean="0">
                <a:cs typeface="Calibri" pitchFamily="34" charset="0"/>
              </a:rPr>
              <a:t>Available in Examples Folder</a:t>
            </a:r>
          </a:p>
          <a:p>
            <a:pPr marL="274320" indent="-274320">
              <a:spcBef>
                <a:spcPts val="1800"/>
              </a:spcBef>
            </a:pPr>
            <a:r>
              <a:rPr lang="en-IN" sz="2000" dirty="0" smtClean="0">
                <a:cs typeface="Calibri" pitchFamily="34" charset="0"/>
              </a:rPr>
              <a:t>Helps you choose </a:t>
            </a:r>
            <a:r>
              <a:rPr lang="en-US" sz="2000" dirty="0" smtClean="0">
                <a:cs typeface="Calibri" pitchFamily="34" charset="0"/>
              </a:rPr>
              <a:t>“</a:t>
            </a:r>
            <a:r>
              <a:rPr lang="en-US" sz="2000" b="1" dirty="0" smtClean="0">
                <a:cs typeface="Calibri" pitchFamily="34" charset="0"/>
              </a:rPr>
              <a:t>When to use which chart</a:t>
            </a:r>
            <a:r>
              <a:rPr lang="en-US" sz="2000" dirty="0" smtClean="0">
                <a:cs typeface="Calibri" pitchFamily="34" charset="0"/>
              </a:rPr>
              <a:t>” by mapping Charts to use cases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Suggests the best practices to be followed in choosing a chart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Showcases QlikView’s visualization capabilities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Bar Chart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130299"/>
            <a:ext cx="9144000" cy="2286000"/>
          </a:xfrm>
        </p:spPr>
        <p:txBody>
          <a:bodyPr lIns="91440" rIns="0"/>
          <a:lstStyle/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Good for Comparisons of Similar Measurements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Implies that Data is Discrete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Limit the Number of Bars / Use Scroll Bar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Common diagram style, easy to understand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5200" y="3812558"/>
            <a:ext cx="2667000" cy="1512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8400" y="3812558"/>
            <a:ext cx="30575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Line Chart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130300"/>
            <a:ext cx="9144000" cy="1463040"/>
          </a:xfrm>
        </p:spPr>
        <p:txBody>
          <a:bodyPr lIns="91440" rIns="0"/>
          <a:lstStyle/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To compare movements over time, line charts can be used. 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They show each data point's movements by connecting with lines which let you follow their behaviors easily.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0300" y="3346450"/>
            <a:ext cx="5105400" cy="235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Combo Chart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117600"/>
            <a:ext cx="9144000" cy="457200"/>
          </a:xfrm>
        </p:spPr>
        <p:txBody>
          <a:bodyPr lIns="91440" rIns="0"/>
          <a:lstStyle/>
          <a:p>
            <a:pPr marL="274320" indent="-274320">
              <a:spcBef>
                <a:spcPts val="600"/>
              </a:spcBef>
            </a:pPr>
            <a:r>
              <a:rPr lang="sv-SE" sz="2000" dirty="0" smtClean="0">
                <a:cs typeface="Calibri" pitchFamily="34" charset="0"/>
              </a:rPr>
              <a:t>Comparisons for Multi-Measurements</a:t>
            </a:r>
            <a:endParaRPr lang="en-US" sz="2000" dirty="0" smtClean="0"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190750"/>
            <a:ext cx="5486400" cy="3110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qZTlbzwhkOEBq_f4HJ0W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z3YXo3l0OkLMYAWunui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qZTlbzwhkOEBq_f4HJ0W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z3YXo3l0OkLMYAWunui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xTia5XSD0.OzMnWznRyt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xTia5XSD0.OzMnWznRyt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Insights &amp; Data_LnD_Template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i="0" u="none" strike="noStrike" cap="none" normalizeH="0" baseline="0" dirty="0" smtClean="0">
            <a:ln>
              <a:noFill/>
            </a:ln>
            <a:solidFill>
              <a:schemeClr val="tx2">
                <a:lumMod val="50000"/>
              </a:schemeClr>
            </a:solidFill>
            <a:effectLst/>
            <a:latin typeface="+mn-lt"/>
            <a:cs typeface="Arial" charset="0"/>
          </a:defRPr>
        </a:defPPr>
      </a:lstStyle>
    </a:spDef>
    <a:lnDef>
      <a:spPr bwMode="auto">
        <a:solidFill>
          <a:schemeClr val="accent6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I&amp;D_Learning and Development 2015_Closing Slides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&amp;D_Learning and Development 2015_Section break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Capgemini-N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Insights &amp; Data_LnD_Template</Template>
  <TotalTime>430</TotalTime>
  <Words>790</Words>
  <Application>Microsoft Office PowerPoint</Application>
  <PresentationFormat>A4 Paper (210x297 mm)</PresentationFormat>
  <Paragraphs>108</Paragraphs>
  <Slides>21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Insights &amp; Data_LnD_Template</vt:lpstr>
      <vt:lpstr>I&amp;D_Learning and Development 2015_Closing Slides</vt:lpstr>
      <vt:lpstr>I&amp;D_Learning and Development 2015_Section break</vt:lpstr>
      <vt:lpstr>think-cell Slide</vt:lpstr>
      <vt:lpstr>Learning &amp; Development  Enabling development, Impacting growth…</vt:lpstr>
      <vt:lpstr>RECAP</vt:lpstr>
      <vt:lpstr>Session Agenda – Day 3</vt:lpstr>
      <vt:lpstr>Introduction to Charts</vt:lpstr>
      <vt:lpstr>Introduction to Charts (contd)</vt:lpstr>
      <vt:lpstr>Data Visualization.qvw</vt:lpstr>
      <vt:lpstr>Bar Chart</vt:lpstr>
      <vt:lpstr>Line Chart</vt:lpstr>
      <vt:lpstr>Combo Chart</vt:lpstr>
      <vt:lpstr>Gauge Chart</vt:lpstr>
      <vt:lpstr>Q &amp; A</vt:lpstr>
      <vt:lpstr>Lab Work </vt:lpstr>
      <vt:lpstr>Tabular Charts</vt:lpstr>
      <vt:lpstr>Visual Cues</vt:lpstr>
      <vt:lpstr>Mini Chart</vt:lpstr>
      <vt:lpstr>Mini Chart (contd)</vt:lpstr>
      <vt:lpstr>Trellis Chart</vt:lpstr>
      <vt:lpstr>Q &amp; A</vt:lpstr>
      <vt:lpstr>Lab Work </vt:lpstr>
      <vt:lpstr>Slide 20</vt:lpstr>
      <vt:lpstr>Slide 21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&amp; Development  Enabling development, Impacting growth…</dc:title>
  <dc:creator>svaikunt</dc:creator>
  <cp:lastModifiedBy>svaikunt</cp:lastModifiedBy>
  <cp:revision>59</cp:revision>
  <dcterms:created xsi:type="dcterms:W3CDTF">2015-07-10T14:05:09Z</dcterms:created>
  <dcterms:modified xsi:type="dcterms:W3CDTF">2015-08-31T09:39:07Z</dcterms:modified>
</cp:coreProperties>
</file>