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22"/>
  </p:notesMasterIdLst>
  <p:handoutMasterIdLst>
    <p:handoutMasterId r:id="rId23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24" r:id="rId14"/>
    <p:sldId id="437" r:id="rId15"/>
    <p:sldId id="438" r:id="rId16"/>
    <p:sldId id="439" r:id="rId17"/>
    <p:sldId id="440" r:id="rId18"/>
    <p:sldId id="441" r:id="rId19"/>
    <p:sldId id="425" r:id="rId20"/>
    <p:sldId id="329" r:id="rId21"/>
  </p:sldIdLst>
  <p:sldSz cx="9906000" cy="6858000" type="A4"/>
  <p:notesSz cx="6797675" cy="9874250"/>
  <p:custDataLst>
    <p:tags r:id="rId2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66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8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>
            <a:lum bright="20000" contrast="-20000"/>
          </a:blip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945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23487" y="1501977"/>
            <a:ext cx="6807651" cy="29502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4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2.png"/><Relationship Id="rId10" Type="http://schemas.openxmlformats.org/officeDocument/2006/relationships/tags" Target="../tags/tag43.xml"/><Relationship Id="rId19" Type="http://schemas.openxmlformats.org/officeDocument/2006/relationships/image" Target="../media/image10.png"/><Relationship Id="rId4" Type="http://schemas.openxmlformats.org/officeDocument/2006/relationships/theme" Target="../theme/theme2.xml"/><Relationship Id="rId9" Type="http://schemas.openxmlformats.org/officeDocument/2006/relationships/tags" Target="../tags/tag42.xml"/><Relationship Id="rId14" Type="http://schemas.openxmlformats.org/officeDocument/2006/relationships/oleObject" Target="../embeddings/oleObject14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8.bin"/><Relationship Id="rId5" Type="http://schemas.openxmlformats.org/officeDocument/2006/relationships/vmlDrawing" Target="../drawings/vmlDrawing18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627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5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52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5956300"/>
            <a:ext cx="5486400" cy="365760"/>
          </a:xfrm>
        </p:spPr>
        <p:txBody>
          <a:bodyPr/>
          <a:lstStyle/>
          <a:p>
            <a:pPr lvl="0"/>
            <a:r>
              <a:rPr lang="sv-SE" sz="2400" b="1" dirty="0" smtClean="0">
                <a:cs typeface="Calibri" pitchFamily="34" charset="0"/>
              </a:rPr>
              <a:t>QlikView Training </a:t>
            </a:r>
            <a:r>
              <a:rPr lang="fr-FR" sz="2400" b="1" dirty="0" smtClean="0"/>
              <a:t>– Day 4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4649" y="55118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Mekko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300"/>
            <a:ext cx="9144000" cy="118872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Visual Distribution of Measurements with Multiple Dimensions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Similar to Stacked Bar Chart, but has an additional Measure – Width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6960" y="2590800"/>
            <a:ext cx="5932081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04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8300" y="1112837"/>
            <a:ext cx="9144000" cy="5029200"/>
          </a:xfrm>
        </p:spPr>
        <p:txBody>
          <a:bodyPr lIns="91440" rIns="0"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Identify the charts to be used for the following scenarios: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Population Contribution by Each Country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Understanding the Effectiveness of Sales Managers by validating the Sales they've made and the discounts they had offered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Quality Improvement to understand the usage of Vehicles by identification of “Peak Hours” for a Transport System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Population Contribution by Each Country / City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Time taken to respond to Queries in a Call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Best Practices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22363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US" sz="2000" dirty="0" smtClean="0">
                <a:cs typeface="Calibri" pitchFamily="34" charset="0"/>
              </a:rPr>
              <a:t>Gauge Charts &amp; Traffic Light Charts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Used commonly to represent Target / Current State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Tells whether something is wrong / right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No Trend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One Data Point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Real Estate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Relying on Colors, hence Color Blind Users might find it difficult</a:t>
            </a:r>
            <a:endParaRPr lang="en-US" sz="2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Alternative for Gauges - Combo Chart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Alternative for Traffic Light - Color Variation + Ranking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Best Practices (contd...)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09663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US" sz="2000" dirty="0" smtClean="0">
                <a:cs typeface="Calibri" pitchFamily="34" charset="0"/>
              </a:rPr>
              <a:t>LED Charts: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Commonly used for Showing Big Numbers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Font Not Legible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Use Text Boxes</a:t>
            </a:r>
          </a:p>
          <a:p>
            <a:pPr marL="274320" indent="-274320">
              <a:spcBef>
                <a:spcPts val="1800"/>
              </a:spcBef>
            </a:pPr>
            <a:r>
              <a:rPr lang="en-US" dirty="0" err="1" smtClean="0">
                <a:cs typeface="Calibri" pitchFamily="34" charset="0"/>
              </a:rPr>
              <a:t>Mekko</a:t>
            </a:r>
            <a:r>
              <a:rPr lang="en-US" dirty="0" smtClean="0">
                <a:cs typeface="Calibri" pitchFamily="34" charset="0"/>
              </a:rPr>
              <a:t> Chart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Commonly used to show 2 dimensions - 1 Height and 1 Width and Measure being stacked 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When showing different categorical data, bars stacked on top of each other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No Common baselines - and hence difficult to compare</a:t>
            </a:r>
          </a:p>
          <a:p>
            <a:pPr marL="274320" indent="-274320">
              <a:spcBef>
                <a:spcPts val="1800"/>
              </a:spcBef>
            </a:pPr>
            <a:r>
              <a:rPr lang="en-US" dirty="0" smtClean="0">
                <a:cs typeface="Calibri" pitchFamily="34" charset="0"/>
              </a:rPr>
              <a:t>Alternative for Gauges - Combo Chart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Best Practices (contd...)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2362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US" sz="2000" dirty="0" smtClean="0">
                <a:cs typeface="Calibri" pitchFamily="34" charset="0"/>
              </a:rPr>
              <a:t>Table Charts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Commonly used for showing information in the most detail manner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Hampers the user's ability to quickly interpret and analyze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Understand if it is absolutely required and can replaced with appropriate visualization</a:t>
            </a:r>
          </a:p>
          <a:p>
            <a:pPr marL="274320" indent="-274320">
              <a:spcBef>
                <a:spcPts val="1800"/>
              </a:spcBef>
            </a:pPr>
            <a:r>
              <a:rPr lang="en-US" dirty="0" smtClean="0">
                <a:cs typeface="Calibri" pitchFamily="34" charset="0"/>
              </a:rPr>
              <a:t>Bar Chart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If constants are to be used in stacked bar charts, use them at the bottom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Use Sorting based on Y values, unless Trends are shown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3D Bars will sometime mislead - do not use them unless it is absolutely required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Do not use background images, use gridlines instead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Do not use Value on Text Points, and if require do not plot it inside segments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Usage of Colors - they should not mislead the end user to assume that colors are based on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Best Practices (contd...)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300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US" sz="2000" dirty="0" smtClean="0">
                <a:cs typeface="Calibri" pitchFamily="34" charset="0"/>
              </a:rPr>
              <a:t>Pie Charts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Research shows that the human eye is not good at differentiating between angles and comparing sector areas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Cannot have multiple data points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Consumes lot of real estate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Series Comparison is not possible with 2 or more pie charts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Do not have too many categories, have others instead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3D pies will be misleading</a:t>
            </a:r>
            <a:endParaRPr lang="en-US" sz="2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dirty="0" smtClean="0">
                <a:cs typeface="Calibri" pitchFamily="34" charset="0"/>
              </a:rPr>
              <a:t>Scatter Chart</a:t>
            </a:r>
          </a:p>
          <a:p>
            <a:pPr lvl="1" indent="-182880">
              <a:spcBef>
                <a:spcPts val="600"/>
              </a:spcBef>
            </a:pPr>
            <a:r>
              <a:rPr lang="en-US" sz="1600" dirty="0" smtClean="0">
                <a:cs typeface="Calibri" pitchFamily="34" charset="0"/>
              </a:rPr>
              <a:t>Do not have too many data points will spoil the meaning</a:t>
            </a:r>
          </a:p>
          <a:p>
            <a:pPr marL="541338" indent="-541338" algn="just">
              <a:lnSpc>
                <a:spcPct val="150000"/>
              </a:lnSpc>
              <a:buNone/>
            </a:pPr>
            <a:endParaRPr lang="sv-SE" sz="2000" dirty="0" smtClean="0">
              <a:cs typeface="Calibri" pitchFamily="34" charset="0"/>
            </a:endParaRPr>
          </a:p>
          <a:p>
            <a:pPr marL="541338" indent="-541338" algn="just">
              <a:lnSpc>
                <a:spcPct val="150000"/>
              </a:lnSpc>
              <a:buNone/>
            </a:pPr>
            <a:r>
              <a:rPr lang="en-US" sz="2000" dirty="0" smtClean="0">
                <a:cs typeface="Calibri" pitchFamily="34" charset="0"/>
              </a:rPr>
              <a:t/>
            </a:r>
            <a:br>
              <a:rPr lang="en-US" sz="2000" dirty="0" smtClean="0">
                <a:cs typeface="Calibri" pitchFamily="34" charset="0"/>
              </a:rPr>
            </a:br>
            <a:endParaRPr lang="en-IN" sz="2000" dirty="0" smtClean="0">
              <a:cs typeface="Calibri" pitchFamily="34" charset="0"/>
            </a:endParaRPr>
          </a:p>
          <a:p>
            <a:endParaRPr lang="en-US" sz="2000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2363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Introduction to Charts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Data Visualization.qvw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Various Charts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Bar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Line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Combo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Gauge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Tabular Charts</a:t>
            </a:r>
          </a:p>
          <a:p>
            <a:pPr marL="640080" lvl="2" indent="-182880" defTabSz="2147888">
              <a:spcBef>
                <a:spcPts val="600"/>
              </a:spcBef>
              <a:buFont typeface="Arial" pitchFamily="34" charset="0"/>
              <a:buChar char="−"/>
            </a:pPr>
            <a:r>
              <a:rPr lang="en-IN" sz="1400" dirty="0" smtClean="0">
                <a:cs typeface="Calibri" pitchFamily="34" charset="0"/>
              </a:rPr>
              <a:t>Visual Cues</a:t>
            </a:r>
          </a:p>
          <a:p>
            <a:pPr marL="640080" lvl="2" indent="-182880" defTabSz="2147888">
              <a:spcBef>
                <a:spcPts val="600"/>
              </a:spcBef>
              <a:buFont typeface="Arial" pitchFamily="34" charset="0"/>
              <a:buChar char="−"/>
            </a:pPr>
            <a:r>
              <a:rPr lang="en-IN" sz="1400" dirty="0" smtClean="0">
                <a:cs typeface="Calibri" pitchFamily="34" charset="0"/>
              </a:rPr>
              <a:t>Mini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Trellis</a:t>
            </a:r>
            <a:endParaRPr lang="en-US" sz="16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Agenda – Day 4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16013"/>
            <a:ext cx="9144000" cy="5029200"/>
          </a:xfrm>
        </p:spPr>
        <p:txBody>
          <a:bodyPr lIns="91440" rIns="0"/>
          <a:lstStyle/>
          <a:p>
            <a:pPr marL="182880" indent="-274320">
              <a:spcBef>
                <a:spcPts val="600"/>
              </a:spcBef>
            </a:pPr>
            <a:r>
              <a:rPr lang="en-IN" sz="2000" dirty="0" smtClean="0">
                <a:cs typeface="Calibri" pitchFamily="34" charset="0"/>
              </a:rPr>
              <a:t>Charts (</a:t>
            </a:r>
            <a:r>
              <a:rPr lang="en-IN" sz="2000" dirty="0" err="1" smtClean="0">
                <a:cs typeface="Calibri" pitchFamily="34" charset="0"/>
              </a:rPr>
              <a:t>contd</a:t>
            </a:r>
            <a:r>
              <a:rPr lang="en-IN" sz="2000" dirty="0" smtClean="0">
                <a:cs typeface="Calibri" pitchFamily="34" charset="0"/>
              </a:rPr>
              <a:t>)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Pie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Block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Grid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Radar Object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Scatter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Pie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28713"/>
            <a:ext cx="9144000" cy="18288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Visual Distribution of Measurements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Used to Represent Ratios / Total Share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Should not be used when there are too many values</a:t>
            </a:r>
            <a:endParaRPr lang="en-US" sz="2000" dirty="0" smtClean="0">
              <a:cs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6259" y="3416300"/>
            <a:ext cx="505348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Block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22363"/>
            <a:ext cx="9144000" cy="118872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Visual Distribution of Measurements with Multiple Dimensions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Used to Represent Ratios / Total Share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724" y="2870200"/>
            <a:ext cx="4576553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Grid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09663"/>
            <a:ext cx="9144000" cy="13716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2 or 3 Dimensions with a Measurement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Used to show Relationships</a:t>
            </a:r>
            <a:endParaRPr lang="en-US" sz="2000" dirty="0" smtClean="0">
              <a:cs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873" y="2507904"/>
            <a:ext cx="5828254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Radar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2" y="1117600"/>
            <a:ext cx="9144000" cy="201168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Comparisons of high-level groups.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Radar charts are a great way to display data by cyclic dimensions including time (24hrs) and seasons (months). They show whether there are any spikes or consistent behaviors around the time frame.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531" y="3124200"/>
            <a:ext cx="3104939" cy="21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Scatter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17600"/>
            <a:ext cx="9144000" cy="118872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Measurements act as dimensions (3D chart)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Used to show Relationships</a:t>
            </a:r>
            <a:endParaRPr lang="en-US" sz="2000" dirty="0" smtClean="0"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851" y="2501900"/>
            <a:ext cx="542829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Funnel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17600"/>
            <a:ext cx="9144000" cy="109728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Visual Distribution of Measurements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Dimension that contains an expiration timeline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772" y="2501900"/>
            <a:ext cx="4266456" cy="281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405</TotalTime>
  <Words>612</Words>
  <Application>Microsoft Office PowerPoint</Application>
  <PresentationFormat>A4 Paper (210x297 mm)</PresentationFormat>
  <Paragraphs>107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4</vt:lpstr>
      <vt:lpstr>Pie Chart</vt:lpstr>
      <vt:lpstr>Block Chart</vt:lpstr>
      <vt:lpstr>Grid Chart</vt:lpstr>
      <vt:lpstr>Radar Chart</vt:lpstr>
      <vt:lpstr>Scatter Chart</vt:lpstr>
      <vt:lpstr>Funnel Chart</vt:lpstr>
      <vt:lpstr>Mekko Chart</vt:lpstr>
      <vt:lpstr>Q &amp; A</vt:lpstr>
      <vt:lpstr>Lab Work </vt:lpstr>
      <vt:lpstr>Best Practices</vt:lpstr>
      <vt:lpstr>Best Practices (contd...)</vt:lpstr>
      <vt:lpstr>Best Practices (contd...)</vt:lpstr>
      <vt:lpstr>Best Practices (contd...)</vt:lpstr>
      <vt:lpstr>Slide 17</vt:lpstr>
      <vt:lpstr>Slide 18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59</cp:revision>
  <dcterms:created xsi:type="dcterms:W3CDTF">2015-07-10T14:05:09Z</dcterms:created>
  <dcterms:modified xsi:type="dcterms:W3CDTF">2015-08-31T09:38:47Z</dcterms:modified>
</cp:coreProperties>
</file>