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27"/>
  </p:notesMasterIdLst>
  <p:handoutMasterIdLst>
    <p:handoutMasterId r:id="rId28"/>
  </p:handoutMasterIdLst>
  <p:sldIdLst>
    <p:sldId id="407" r:id="rId4"/>
    <p:sldId id="426" r:id="rId5"/>
    <p:sldId id="428" r:id="rId6"/>
    <p:sldId id="429" r:id="rId7"/>
    <p:sldId id="430" r:id="rId8"/>
    <p:sldId id="431" r:id="rId9"/>
    <p:sldId id="432" r:id="rId10"/>
    <p:sldId id="433" r:id="rId11"/>
    <p:sldId id="434" r:id="rId12"/>
    <p:sldId id="424" r:id="rId13"/>
    <p:sldId id="436" r:id="rId14"/>
    <p:sldId id="437" r:id="rId15"/>
    <p:sldId id="438" r:id="rId16"/>
    <p:sldId id="439" r:id="rId17"/>
    <p:sldId id="440" r:id="rId18"/>
    <p:sldId id="441" r:id="rId19"/>
    <p:sldId id="442" r:id="rId20"/>
    <p:sldId id="443" r:id="rId21"/>
    <p:sldId id="444" r:id="rId22"/>
    <p:sldId id="445" r:id="rId23"/>
    <p:sldId id="446" r:id="rId24"/>
    <p:sldId id="425" r:id="rId25"/>
    <p:sldId id="329" r:id="rId26"/>
  </p:sldIdLst>
  <p:sldSz cx="9906000" cy="6858000" type="A4"/>
  <p:notesSz cx="6797675" cy="9874250"/>
  <p:custDataLst>
    <p:tags r:id="rId2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4621" autoAdjust="0"/>
  </p:normalViewPr>
  <p:slideViewPr>
    <p:cSldViewPr>
      <p:cViewPr>
        <p:scale>
          <a:sx n="75" d="100"/>
          <a:sy n="75" d="100"/>
        </p:scale>
        <p:origin x="-1344" y="-30"/>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8/31/2015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oleObject" Target="../embeddings/oleObject13.bin"/><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7.xml"/><Relationship Id="rId1" Type="http://schemas.openxmlformats.org/officeDocument/2006/relationships/vmlDrawing" Target="../drawings/vmlDrawing15.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4.png"/><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8.xml"/><Relationship Id="rId1" Type="http://schemas.openxmlformats.org/officeDocument/2006/relationships/vmlDrawing" Target="../drawings/vmlDrawing16.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4.png"/><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vmlDrawing" Target="../drawings/vmlDrawing17.v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image" Target="../media/image15.jpe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21.vml"/><Relationship Id="rId5" Type="http://schemas.openxmlformats.org/officeDocument/2006/relationships/oleObject" Target="../embeddings/oleObject21.bin"/><Relationship Id="rId4" Type="http://schemas.openxmlformats.org/officeDocument/2006/relationships/image" Target="../media/image16.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0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57"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0" y="0"/>
          <a:ext cx="158750" cy="158750"/>
        </p:xfrm>
        <a:graphic>
          <a:graphicData uri="http://schemas.openxmlformats.org/presentationml/2006/ole">
            <p:oleObj spid="_x0000_s651266" name="think-cell Slide" r:id="rId3"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59458" name="think-cell Slide" r:id="rId7" imgW="360" imgH="360" progId="">
              <p:embed/>
            </p:oleObj>
          </a:graphicData>
        </a:graphic>
      </p:graphicFrame>
      <p:sp>
        <p:nvSpPr>
          <p:cNvPr id="2" name="Titre 1"/>
          <p:cNvSpPr>
            <a:spLocks noGrp="1"/>
          </p:cNvSpPr>
          <p:nvPr>
            <p:ph type="title" hasCustomPrompt="1"/>
            <p:custDataLst>
              <p:tags r:id="rId2"/>
            </p:custDataLst>
          </p:nvPr>
        </p:nvSpPr>
        <p:spPr>
          <a:xfrm>
            <a:off x="1" y="0"/>
            <a:ext cx="9905999" cy="1002135"/>
          </a:xfrm>
          <a:prstGeom prst="rect">
            <a:avLst/>
          </a:prstGeom>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a:prstGeom prst="rect">
            <a:avLst/>
          </a:prstGeom>
        </p:spPr>
        <p:txBody>
          <a:body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33"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6931188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57"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7663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881" name="think-cell Slide" r:id="rId3" imgW="360" imgH="360" progId="">
              <p:embed/>
            </p:oleObj>
          </a:graphicData>
        </a:graphic>
      </p:graphicFrame>
    </p:spTree>
    <p:extLst>
      <p:ext uri="{BB962C8B-B14F-4D97-AF65-F5344CB8AC3E}">
        <p14:creationId xmlns:p14="http://schemas.microsoft.com/office/powerpoint/2010/main" xmlns="" val="73502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51"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p14="http://schemas.microsoft.com/office/powerpoint/2010/main" xmlns="" val="2727275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695"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721729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46"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54"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680"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785"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userDrawn="1"/>
        </p:nvGrpSpPr>
        <p:grpSpPr>
          <a:xfrm>
            <a:off x="2057400" y="957738"/>
            <a:ext cx="183356" cy="186929"/>
            <a:chOff x="3948113" y="3393281"/>
            <a:chExt cx="183356" cy="186929"/>
          </a:xfrm>
        </p:grpSpPr>
        <p:sp>
          <p:nvSpPr>
            <p:cNvPr id="18" name="Rectangle 17"/>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19" name="Rectangle 18"/>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0" name="Group 19"/>
          <p:cNvGrpSpPr/>
          <p:nvPr userDrawn="1"/>
        </p:nvGrpSpPr>
        <p:grpSpPr>
          <a:xfrm>
            <a:off x="3810000" y="5931502"/>
            <a:ext cx="183356" cy="186929"/>
            <a:chOff x="4191000" y="3876277"/>
            <a:chExt cx="183356" cy="186929"/>
          </a:xfrm>
        </p:grpSpPr>
        <p:sp>
          <p:nvSpPr>
            <p:cNvPr id="21" name="Rectangle 20"/>
            <p:cNvSpPr/>
            <p:nvPr userDrawn="1"/>
          </p:nvSpPr>
          <p:spPr bwMode="auto">
            <a:xfrm>
              <a:off x="4191000" y="3970337"/>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2" name="Rectangle 21"/>
            <p:cNvSpPr/>
            <p:nvPr userDrawn="1"/>
          </p:nvSpPr>
          <p:spPr bwMode="auto">
            <a:xfrm>
              <a:off x="4281487" y="3876277"/>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23" name="Rectangle 22"/>
          <p:cNvSpPr/>
          <p:nvPr userDrawn="1"/>
        </p:nvSpPr>
        <p:spPr bwMode="auto">
          <a:xfrm>
            <a:off x="8686800" y="1752600"/>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4" name="Rectangle 23"/>
          <p:cNvSpPr/>
          <p:nvPr userDrawn="1"/>
        </p:nvSpPr>
        <p:spPr bwMode="auto">
          <a:xfrm>
            <a:off x="9440444" y="6209864"/>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25" name="Group 24"/>
          <p:cNvGrpSpPr/>
          <p:nvPr userDrawn="1"/>
        </p:nvGrpSpPr>
        <p:grpSpPr>
          <a:xfrm>
            <a:off x="7269956" y="5201670"/>
            <a:ext cx="183356" cy="186929"/>
            <a:chOff x="4622005" y="3393281"/>
            <a:chExt cx="183356" cy="186929"/>
          </a:xfrm>
        </p:grpSpPr>
        <p:sp>
          <p:nvSpPr>
            <p:cNvPr id="26" name="Rectangle 25"/>
            <p:cNvSpPr/>
            <p:nvPr userDrawn="1"/>
          </p:nvSpPr>
          <p:spPr bwMode="auto">
            <a:xfrm>
              <a:off x="4622005" y="3487341"/>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7" name="Rectangle 26"/>
            <p:cNvSpPr/>
            <p:nvPr userDrawn="1"/>
          </p:nvSpPr>
          <p:spPr bwMode="auto">
            <a:xfrm>
              <a:off x="4712492" y="3393281"/>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8" name="Group 27"/>
          <p:cNvGrpSpPr/>
          <p:nvPr userDrawn="1"/>
        </p:nvGrpSpPr>
        <p:grpSpPr>
          <a:xfrm>
            <a:off x="9486878" y="3025376"/>
            <a:ext cx="183356" cy="186929"/>
            <a:chOff x="3948113" y="3393281"/>
            <a:chExt cx="183356" cy="186929"/>
          </a:xfrm>
        </p:grpSpPr>
        <p:sp>
          <p:nvSpPr>
            <p:cNvPr id="29" name="Rectangle 28"/>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0" name="Rectangle 29"/>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31" name="Rectangle 30"/>
          <p:cNvSpPr/>
          <p:nvPr userDrawn="1"/>
        </p:nvSpPr>
        <p:spPr bwMode="auto">
          <a:xfrm>
            <a:off x="9346861" y="4196384"/>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32" name="Group 31"/>
          <p:cNvGrpSpPr/>
          <p:nvPr userDrawn="1"/>
        </p:nvGrpSpPr>
        <p:grpSpPr>
          <a:xfrm>
            <a:off x="8382000" y="3165871"/>
            <a:ext cx="183356" cy="186929"/>
            <a:chOff x="5548313" y="3134916"/>
            <a:chExt cx="183356" cy="186929"/>
          </a:xfrm>
        </p:grpSpPr>
        <p:sp>
          <p:nvSpPr>
            <p:cNvPr id="33" name="Rectangle 32"/>
            <p:cNvSpPr/>
            <p:nvPr userDrawn="1"/>
          </p:nvSpPr>
          <p:spPr bwMode="auto">
            <a:xfrm>
              <a:off x="5548313" y="3228976"/>
              <a:ext cx="92869" cy="92869"/>
            </a:xfrm>
            <a:prstGeom prst="rect">
              <a:avLst/>
            </a:prstGeom>
            <a:solidFill>
              <a:schemeClr val="accent2">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4" name="Rectangle 33"/>
            <p:cNvSpPr/>
            <p:nvPr userDrawn="1"/>
          </p:nvSpPr>
          <p:spPr bwMode="auto">
            <a:xfrm>
              <a:off x="5638800" y="3134916"/>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36" name="Picture 68" descr="D:\Users\bkp\My Work\GSLs\TEMPLATES\I&amp;D\FINAL\04-17\Pyramid.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8305800" y="5222873"/>
            <a:ext cx="879232" cy="80209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5"/>
          <p:cNvSpPr>
            <a:spLocks noGrp="1"/>
          </p:cNvSpPr>
          <p:nvPr userDrawn="1">
            <p:ph sz="quarter" idx="10"/>
            <p:custDataLst>
              <p:tags r:id="rId5"/>
            </p:custDataLst>
          </p:nvPr>
        </p:nvSpPr>
        <p:spPr>
          <a:xfrm>
            <a:off x="341313" y="1255713"/>
            <a:ext cx="8896350"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4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67"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6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3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13"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5.xml"/><Relationship Id="rId21" Type="http://schemas.openxmlformats.org/officeDocument/2006/relationships/image" Target="../media/image11.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slideLayout" Target="../slideLayouts/slideLayout14.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3.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hyperlink" Target="http://www.slideshare.net/capgemini" TargetMode="External"/><Relationship Id="rId5" Type="http://schemas.openxmlformats.org/officeDocument/2006/relationships/vmlDrawing" Target="../drawings/vmlDrawing14.vml"/><Relationship Id="rId15" Type="http://schemas.openxmlformats.org/officeDocument/2006/relationships/hyperlink" Target="http://www.capgemini.com/" TargetMode="External"/><Relationship Id="rId23" Type="http://schemas.openxmlformats.org/officeDocument/2006/relationships/image" Target="../media/image12.png"/><Relationship Id="rId10" Type="http://schemas.openxmlformats.org/officeDocument/2006/relationships/tags" Target="../tags/tag43.xml"/><Relationship Id="rId19" Type="http://schemas.openxmlformats.org/officeDocument/2006/relationships/image" Target="../media/image10.png"/><Relationship Id="rId4" Type="http://schemas.openxmlformats.org/officeDocument/2006/relationships/theme" Target="../theme/theme2.xml"/><Relationship Id="rId9" Type="http://schemas.openxmlformats.org/officeDocument/2006/relationships/tags" Target="../tags/tag42.xml"/><Relationship Id="rId14" Type="http://schemas.openxmlformats.org/officeDocument/2006/relationships/oleObject" Target="../embeddings/oleObject14.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8.bin"/><Relationship Id="rId5" Type="http://schemas.openxmlformats.org/officeDocument/2006/relationships/vmlDrawing" Target="../drawings/vmlDrawing18.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55" name="think-cell Slide" r:id="rId22" imgW="360" imgH="360" progId="">
              <p:embed/>
            </p:oleObj>
          </a:graphicData>
        </a:graphic>
      </p:graphicFrame>
      <p:sp>
        <p:nvSpPr>
          <p:cNvPr id="2" name="Title Placeholder 1"/>
          <p:cNvSpPr>
            <a:spLocks noGrp="1"/>
          </p:cNvSpPr>
          <p:nvPr>
            <p:ph type="title"/>
            <p:custDataLst>
              <p:tags r:id="rId15"/>
            </p:custDataLst>
          </p:nvPr>
        </p:nvSpPr>
        <p:spPr>
          <a:xfrm>
            <a:off x="1" y="1"/>
            <a:ext cx="9905999" cy="914400"/>
          </a:xfrm>
          <a:prstGeom prst="rect">
            <a:avLst/>
          </a:prstGeom>
        </p:spPr>
        <p:txBody>
          <a:bodyPr vert="horz" lIns="457200" tIns="0" rIns="0" bIns="0"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8"/>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9"/>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a:t>
            </a:r>
            <a:r>
              <a:rPr lang="en-US" altLang="en-US" sz="700" b="0" i="0" noProof="0" dirty="0" err="1" smtClean="0">
                <a:solidFill>
                  <a:schemeClr val="tx2"/>
                </a:solidFill>
                <a:latin typeface="+mj-lt"/>
                <a:cs typeface="Helvetica Light"/>
              </a:rPr>
              <a:t>Capgemini</a:t>
            </a:r>
            <a:r>
              <a:rPr lang="en-US" altLang="en-US" sz="700" b="0" i="0" noProof="0" dirty="0" smtClean="0">
                <a:solidFill>
                  <a:schemeClr val="tx2"/>
                </a:solidFill>
                <a:latin typeface="+mj-lt"/>
                <a:cs typeface="Helvetica Light"/>
              </a:rPr>
              <a:t> 2015. All Rights Reserved</a:t>
            </a:r>
          </a:p>
        </p:txBody>
      </p:sp>
      <p:sp>
        <p:nvSpPr>
          <p:cNvPr id="13" name="Rectangle 12"/>
          <p:cNvSpPr/>
          <p:nvPr>
            <p:custDataLst>
              <p:tags r:id="rId20"/>
            </p:custDataLst>
          </p:nvPr>
        </p:nvSpPr>
        <p:spPr>
          <a:xfrm>
            <a:off x="6362700" y="6427223"/>
            <a:ext cx="3200400" cy="182880"/>
          </a:xfrm>
          <a:prstGeom prst="rect">
            <a:avLst/>
          </a:prstGeom>
        </p:spPr>
        <p:txBody>
          <a:bodyPr wrap="none" lIns="35997" tIns="35997" rIns="35997" bIns="35997" anchor="b" anchorCtr="0">
            <a:noAutofit/>
          </a:bodyPr>
          <a:lstStyle/>
          <a:p>
            <a:pPr marL="0" marR="0" lvl="0" indent="0" algn="r" defTabSz="957756"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RDV-03_QlikView </a:t>
            </a:r>
            <a:r>
              <a:rPr lang="en-US" sz="800" dirty="0" err="1" smtClean="0">
                <a:solidFill>
                  <a:schemeClr val="tx2"/>
                </a:solidFill>
              </a:rPr>
              <a:t>Training_V</a:t>
            </a:r>
            <a:r>
              <a:rPr lang="en-US" sz="800" dirty="0" smtClean="0">
                <a:solidFill>
                  <a:schemeClr val="tx2"/>
                </a:solidFill>
              </a:rPr>
              <a:t> 1 0</a:t>
            </a:r>
          </a:p>
        </p:txBody>
      </p:sp>
      <p:cxnSp>
        <p:nvCxnSpPr>
          <p:cNvPr id="14" name="Straight Connector 5"/>
          <p:cNvCxnSpPr/>
          <p:nvPr>
            <p:custDataLst>
              <p:tags r:id="rId21"/>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3">
            <a:extLst>
              <a:ext uri="{28A0092B-C50C-407E-A947-70E740481C1C}">
                <a14:useLocalDpi xmlns:a14="http://schemas.microsoft.com/office/drawing/2010/main" xmlns=""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 id="2147484003" r:id="rId11"/>
    <p:sldLayoutId id="2147484005" r:id="rId12"/>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09"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a:t>
            </a:r>
            <a:r>
              <a:rPr lang="en-US" sz="700" dirty="0" err="1" smtClean="0">
                <a:solidFill>
                  <a:schemeClr val="bg1"/>
                </a:solidFill>
                <a:latin typeface="Arial"/>
                <a:cs typeface="Arial"/>
              </a:rPr>
              <a:t>Capgemini</a:t>
            </a:r>
            <a:r>
              <a:rPr lang="en-US" sz="700" dirty="0" smtClean="0">
                <a:solidFill>
                  <a:schemeClr val="bg1"/>
                </a:solidFill>
                <a:latin typeface="Arial"/>
                <a:cs typeface="Arial"/>
              </a:rPr>
              <a:t>.</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666750" y="844452"/>
            <a:ext cx="3154680" cy="731113"/>
          </a:xfrm>
          <a:prstGeom prst="rect">
            <a:avLst/>
          </a:prstGeom>
          <a:noFill/>
          <a:extLst>
            <a:ext uri="{909E8E84-426E-40DD-AFC4-6F175D3DCCD1}">
              <a14:hiddenFill xmlns:a14="http://schemas.microsoft.com/office/drawing/2010/main" xmlns="">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6087543" y="1106840"/>
            <a:ext cx="3154680" cy="2587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96"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oleObject" Target="../embeddings/oleObject22.bin"/><Relationship Id="rId2" Type="http://schemas.openxmlformats.org/officeDocument/2006/relationships/tags" Target="../tags/tag52.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7966" name="think-cell Slide" r:id="rId7" imgW="360" imgH="360" progId="">
              <p:embed/>
            </p:oleObj>
          </a:graphicData>
        </a:graphic>
      </p:graphicFrame>
      <p:sp>
        <p:nvSpPr>
          <p:cNvPr id="10" name="Title 9"/>
          <p:cNvSpPr>
            <a:spLocks noGrp="1"/>
          </p:cNvSpPr>
          <p:nvPr>
            <p:ph type="ctrTitle"/>
            <p:custDataLst>
              <p:tags r:id="rId2"/>
            </p:custDataLst>
          </p:nvPr>
        </p:nvSpPr>
        <p:spPr>
          <a:xfrm>
            <a:off x="377825" y="46609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74649" y="5994400"/>
            <a:ext cx="5486400" cy="365760"/>
          </a:xfrm>
        </p:spPr>
        <p:txBody>
          <a:bodyPr/>
          <a:lstStyle/>
          <a:p>
            <a:pPr lvl="0"/>
            <a:r>
              <a:rPr lang="sv-SE" sz="2400" b="1" dirty="0" smtClean="0">
                <a:cs typeface="Calibri" pitchFamily="34" charset="0"/>
              </a:rPr>
              <a:t>QlikView Training </a:t>
            </a:r>
            <a:r>
              <a:rPr lang="fr-FR" sz="2400" b="1" dirty="0" smtClean="0"/>
              <a:t>– Day 5</a:t>
            </a:r>
            <a:endParaRPr lang="en-US" sz="2400" b="1" dirty="0" smtClean="0"/>
          </a:p>
        </p:txBody>
      </p:sp>
      <p:sp>
        <p:nvSpPr>
          <p:cNvPr id="5" name="Subtitle 12"/>
          <p:cNvSpPr txBox="1">
            <a:spLocks/>
          </p:cNvSpPr>
          <p:nvPr>
            <p:custDataLst>
              <p:tags r:id="rId4"/>
            </p:custDataLst>
          </p:nvPr>
        </p:nvSpPr>
        <p:spPr>
          <a:xfrm>
            <a:off x="374649" y="5600700"/>
            <a:ext cx="4572000" cy="36576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42" rtl="0" eaLnBrk="1" latinLnBrk="0" hangingPunct="1">
              <a:lnSpc>
                <a:spcPct val="100000"/>
              </a:lnSpc>
              <a:spcBef>
                <a:spcPts val="0"/>
              </a:spcBef>
              <a:spcAft>
                <a:spcPts val="600"/>
              </a:spcAft>
              <a:buClr>
                <a:schemeClr val="accent2"/>
              </a:buClr>
              <a:buFont typeface="Wingdings" pitchFamily="2" charset="2"/>
              <a:buNone/>
              <a:defRPr sz="1800" b="0" kern="1200">
                <a:solidFill>
                  <a:schemeClr val="accent2"/>
                </a:solidFill>
                <a:effectLst/>
                <a:latin typeface="Arial Narrow" pitchFamily="34" charset="0"/>
                <a:ea typeface="+mn-ea"/>
                <a:cs typeface="+mn-cs"/>
              </a:defRPr>
            </a:lvl1pPr>
            <a:lvl2pPr marL="457171" indent="0" algn="ctr" defTabSz="914342" rtl="0" eaLnBrk="1" latinLnBrk="0" hangingPunct="1">
              <a:spcBef>
                <a:spcPts val="0"/>
              </a:spcBef>
              <a:spcAft>
                <a:spcPts val="600"/>
              </a:spcAft>
              <a:buClr>
                <a:schemeClr val="accent2"/>
              </a:buClr>
              <a:buFont typeface="Arial" pitchFamily="34" charset="0"/>
              <a:buNone/>
              <a:defRPr sz="1800" b="0" kern="1200">
                <a:solidFill>
                  <a:schemeClr val="tx1">
                    <a:tint val="75000"/>
                  </a:schemeClr>
                </a:solidFill>
                <a:latin typeface="+mn-lt"/>
                <a:ea typeface="+mn-ea"/>
                <a:cs typeface="+mn-cs"/>
              </a:defRPr>
            </a:lvl2pPr>
            <a:lvl3pPr marL="914342" indent="0" algn="ctr" defTabSz="914342" rtl="0" eaLnBrk="1" latinLnBrk="0" hangingPunct="1">
              <a:spcBef>
                <a:spcPts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marR="0" indent="0" algn="ctr" defTabSz="914342" rtl="0" eaLnBrk="1" fontAlgn="auto" latinLnBrk="0" hangingPunct="1">
              <a:lnSpc>
                <a:spcPct val="100000"/>
              </a:lnSpc>
              <a:spcBef>
                <a:spcPts val="0"/>
              </a:spcBef>
              <a:spcAft>
                <a:spcPts val="0"/>
              </a:spcAft>
              <a:buClr>
                <a:schemeClr val="accent2"/>
              </a:buClr>
              <a:buSzTx/>
              <a:buFont typeface="Courier New" pitchFamily="49" charset="0"/>
              <a:buNone/>
              <a:tabLst/>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600" b="1" dirty="0" smtClean="0"/>
              <a:t>RDV-03</a:t>
            </a:r>
          </a:p>
        </p:txBody>
      </p:sp>
    </p:spTree>
    <p:extLst>
      <p:ext uri="{BB962C8B-B14F-4D97-AF65-F5344CB8AC3E}">
        <p14:creationId xmlns:p14="http://schemas.microsoft.com/office/powerpoint/2010/main" xmlns="" val="3817146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pPr algn="ctr">
              <a:lnSpc>
                <a:spcPct val="100000"/>
              </a:lnSpc>
            </a:pPr>
            <a:r>
              <a:rPr sz="6000" dirty="0" smtClean="0"/>
              <a:t>Q &amp; A</a:t>
            </a:r>
          </a:p>
        </p:txBody>
      </p:sp>
      <p:sp>
        <p:nvSpPr>
          <p:cNvPr id="3" name="Title 1"/>
          <p:cNvSpPr txBox="1">
            <a:spLocks/>
          </p:cNvSpPr>
          <p:nvPr/>
        </p:nvSpPr>
        <p:spPr>
          <a:xfrm>
            <a:off x="1" y="1"/>
            <a:ext cx="9905999" cy="914400"/>
          </a:xfrm>
          <a:prstGeom prst="rect">
            <a:avLst/>
          </a:prstGeom>
        </p:spPr>
        <p:txBody>
          <a:bodyPr vert="horz" lIns="457200" tIns="0" rIns="0" bIns="0" rtlCol="0" anchor="ctr">
            <a:noAutofit/>
          </a:bodyPr>
          <a:lstStyle/>
          <a:p>
            <a:pPr marL="0" marR="0" lvl="0" indent="0" defTabSz="914342" rtl="0" eaLnBrk="1" fontAlgn="auto" latinLnBrk="0" hangingPunct="1">
              <a:lnSpc>
                <a:spcPct val="85000"/>
              </a:lnSpc>
              <a:spcBef>
                <a:spcPct val="0"/>
              </a:spcBef>
              <a:spcAft>
                <a:spcPts val="0"/>
              </a:spcAft>
              <a:buClrTx/>
              <a:buSzTx/>
              <a:buFontTx/>
              <a:buNone/>
              <a:tabLst/>
              <a:defRPr/>
            </a:pPr>
            <a:r>
              <a:rPr kumimoji="0" lang="sv-SE" sz="2800" b="0" i="0" strike="noStrike" kern="1200" cap="none" spc="0" normalizeH="0" baseline="0" noProof="0" dirty="0" smtClean="0">
                <a:ln>
                  <a:noFill/>
                </a:ln>
                <a:solidFill>
                  <a:schemeClr val="tx1"/>
                </a:solidFill>
                <a:effectLst/>
                <a:uLnTx/>
                <a:uFillTx/>
                <a:latin typeface="Arial Narrow" pitchFamily="34" charset="0"/>
                <a:ea typeface="+mj-ea"/>
                <a:cs typeface="Calibri" pitchFamily="34" charset="0"/>
              </a:rPr>
              <a:t>QlikView Training – Day 05</a:t>
            </a:r>
            <a:endParaRPr kumimoji="0" lang="en-US" sz="2800" b="0" i="0" strike="noStrike" kern="1200" cap="none" spc="0" normalizeH="0" baseline="0" noProof="0" dirty="0">
              <a:ln>
                <a:noFill/>
              </a:ln>
              <a:solidFill>
                <a:schemeClr val="tx1"/>
              </a:solidFill>
              <a:effectLst/>
              <a:uLnTx/>
              <a:uFillTx/>
              <a:latin typeface="Arial Narrow"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 </a:t>
            </a:r>
            <a:endParaRPr lang="en-US" dirty="0">
              <a:cs typeface="Calibri" pitchFamily="34" charset="0"/>
            </a:endParaRPr>
          </a:p>
        </p:txBody>
      </p:sp>
      <p:sp>
        <p:nvSpPr>
          <p:cNvPr id="3" name="Content Placeholder 2"/>
          <p:cNvSpPr>
            <a:spLocks noGrp="1"/>
          </p:cNvSpPr>
          <p:nvPr>
            <p:ph sz="quarter" idx="4294967295"/>
          </p:nvPr>
        </p:nvSpPr>
        <p:spPr>
          <a:xfrm>
            <a:off x="373062" y="1130299"/>
            <a:ext cx="9052560" cy="4572000"/>
          </a:xfrm>
        </p:spPr>
        <p:txBody>
          <a:bodyPr lIns="91440" rIns="0"/>
          <a:lstStyle/>
          <a:p>
            <a:pPr marL="274320" indent="-274320">
              <a:spcBef>
                <a:spcPts val="1800"/>
              </a:spcBef>
            </a:pPr>
            <a:r>
              <a:rPr lang="en-US" dirty="0" smtClean="0"/>
              <a:t>Create a New Application and load all the tables available in the shared Excel File Data.xlsx. Remove all the Synthetic Keys / Tables – the data model shown earlier (from MS Access) should be replicated</a:t>
            </a:r>
          </a:p>
          <a:p>
            <a:pPr marL="274320" indent="-274320">
              <a:spcBef>
                <a:spcPts val="1800"/>
              </a:spcBef>
            </a:pPr>
            <a:r>
              <a:rPr lang="en-US" dirty="0" smtClean="0"/>
              <a:t>Create a new table in the script for storing Gender Information. There should be two fields – ID and Gender (M-Male and F-Female)</a:t>
            </a:r>
          </a:p>
          <a:p>
            <a:pPr marL="274320" indent="-274320">
              <a:spcBef>
                <a:spcPts val="1800"/>
              </a:spcBef>
            </a:pPr>
            <a:r>
              <a:rPr lang="en-US" dirty="0" smtClean="0"/>
              <a:t>Create a Separate table for Managers (from </a:t>
            </a:r>
            <a:r>
              <a:rPr lang="en-US" dirty="0" err="1" smtClean="0"/>
              <a:t>ReportsTo</a:t>
            </a:r>
            <a:r>
              <a:rPr lang="en-US" dirty="0" smtClean="0"/>
              <a:t> Field) and load the resultant data model to a new Application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Themes</a:t>
            </a:r>
            <a:endParaRPr lang="en-US" dirty="0">
              <a:cs typeface="Calibri" pitchFamily="34" charset="0"/>
            </a:endParaRPr>
          </a:p>
        </p:txBody>
      </p:sp>
      <p:sp>
        <p:nvSpPr>
          <p:cNvPr id="3" name="Content Placeholder 2"/>
          <p:cNvSpPr>
            <a:spLocks noGrp="1"/>
          </p:cNvSpPr>
          <p:nvPr>
            <p:ph idx="1"/>
          </p:nvPr>
        </p:nvSpPr>
        <p:spPr>
          <a:xfrm>
            <a:off x="374191" y="1130300"/>
            <a:ext cx="9144000" cy="4572000"/>
          </a:xfrm>
        </p:spPr>
        <p:txBody>
          <a:bodyPr lIns="91440" rIns="0"/>
          <a:lstStyle/>
          <a:p>
            <a:pPr marL="274320" indent="-274320">
              <a:spcBef>
                <a:spcPts val="1800"/>
              </a:spcBef>
            </a:pPr>
            <a:r>
              <a:rPr lang="en-US" sz="2000" dirty="0" smtClean="0">
                <a:cs typeface="Calibri" pitchFamily="34" charset="0"/>
              </a:rPr>
              <a:t>A set of formatting properties that can be applied to a whole QlikView layout or to parts thereof</a:t>
            </a:r>
          </a:p>
          <a:p>
            <a:pPr marL="274320" indent="-274320">
              <a:spcBef>
                <a:spcPts val="1800"/>
              </a:spcBef>
            </a:pPr>
            <a:r>
              <a:rPr lang="en-US" sz="2000" dirty="0" smtClean="0">
                <a:cs typeface="Calibri" pitchFamily="34" charset="0"/>
              </a:rPr>
              <a:t>Coded in XML</a:t>
            </a:r>
          </a:p>
          <a:p>
            <a:pPr marL="274320" indent="-274320">
              <a:spcBef>
                <a:spcPts val="1800"/>
              </a:spcBef>
            </a:pPr>
            <a:endParaRPr lang="en-US" dirty="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Bookmarks and Bookmark Object</a:t>
            </a:r>
            <a:endParaRPr lang="en-US" dirty="0">
              <a:cs typeface="Calibri" pitchFamily="34" charset="0"/>
            </a:endParaRPr>
          </a:p>
        </p:txBody>
      </p:sp>
      <p:sp>
        <p:nvSpPr>
          <p:cNvPr id="3" name="Content Placeholder 2"/>
          <p:cNvSpPr>
            <a:spLocks noGrp="1"/>
          </p:cNvSpPr>
          <p:nvPr>
            <p:ph idx="1"/>
          </p:nvPr>
        </p:nvSpPr>
        <p:spPr>
          <a:xfrm>
            <a:off x="379965" y="1130300"/>
            <a:ext cx="9144000" cy="4572000"/>
          </a:xfrm>
        </p:spPr>
        <p:txBody>
          <a:bodyPr lIns="91440" rIns="0"/>
          <a:lstStyle/>
          <a:p>
            <a:pPr marL="274320" indent="-274320">
              <a:spcBef>
                <a:spcPts val="1800"/>
              </a:spcBef>
            </a:pPr>
            <a:r>
              <a:rPr lang="en-US" sz="2000" dirty="0" smtClean="0">
                <a:cs typeface="Calibri" pitchFamily="34" charset="0"/>
              </a:rPr>
              <a:t>Bookmarks – Used for preserving specific states of selection in a document for future reference. </a:t>
            </a:r>
          </a:p>
          <a:p>
            <a:pPr marL="274320" indent="-274320">
              <a:spcBef>
                <a:spcPts val="1800"/>
              </a:spcBef>
            </a:pPr>
            <a:r>
              <a:rPr lang="en-US" sz="2000" dirty="0" smtClean="0">
                <a:cs typeface="Calibri" pitchFamily="34" charset="0"/>
              </a:rPr>
              <a:t>Document Bookmark / User Bookmark</a:t>
            </a:r>
          </a:p>
          <a:p>
            <a:pPr marL="274320" indent="-274320">
              <a:spcBef>
                <a:spcPts val="1800"/>
              </a:spcBef>
            </a:pPr>
            <a:r>
              <a:rPr lang="en-US" sz="2000" dirty="0" smtClean="0">
                <a:cs typeface="Calibri" pitchFamily="34" charset="0"/>
              </a:rPr>
              <a:t>Add / Replace / Remove Bookmark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Text Object</a:t>
            </a:r>
            <a:endParaRPr lang="en-US" dirty="0">
              <a:cs typeface="Calibri" pitchFamily="34" charset="0"/>
            </a:endParaRPr>
          </a:p>
        </p:txBody>
      </p:sp>
      <p:sp>
        <p:nvSpPr>
          <p:cNvPr id="3" name="Content Placeholder 2"/>
          <p:cNvSpPr>
            <a:spLocks noGrp="1"/>
          </p:cNvSpPr>
          <p:nvPr>
            <p:ph idx="1"/>
          </p:nvPr>
        </p:nvSpPr>
        <p:spPr>
          <a:xfrm>
            <a:off x="379413" y="1135063"/>
            <a:ext cx="9144000" cy="4572000"/>
          </a:xfrm>
        </p:spPr>
        <p:txBody>
          <a:bodyPr lIns="91440" rIns="0"/>
          <a:lstStyle/>
          <a:p>
            <a:pPr marL="274320" indent="-274320">
              <a:spcBef>
                <a:spcPts val="1800"/>
              </a:spcBef>
            </a:pPr>
            <a:r>
              <a:rPr lang="en-IN" sz="2000" dirty="0" smtClean="0">
                <a:cs typeface="Calibri" pitchFamily="34" charset="0"/>
              </a:rPr>
              <a:t>Can be used for displaying text information or an image in the layout. </a:t>
            </a:r>
          </a:p>
          <a:p>
            <a:pPr marL="274320" indent="-274320">
              <a:spcBef>
                <a:spcPts val="1800"/>
              </a:spcBef>
            </a:pPr>
            <a:r>
              <a:rPr lang="en-IN" sz="2000" dirty="0" smtClean="0">
                <a:cs typeface="Calibri" pitchFamily="34" charset="0"/>
              </a:rPr>
              <a:t>Can also attach an Action with a Text Object</a:t>
            </a:r>
          </a:p>
          <a:p>
            <a:pPr marL="274320" indent="-274320">
              <a:spcBef>
                <a:spcPts val="1800"/>
              </a:spcBef>
            </a:pPr>
            <a:endParaRPr lang="en-US" dirty="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Current Selections &amp; Statistics Box</a:t>
            </a:r>
            <a:endParaRPr lang="en-US" dirty="0">
              <a:cs typeface="Calibri" pitchFamily="34" charset="0"/>
            </a:endParaRPr>
          </a:p>
        </p:txBody>
      </p:sp>
      <p:sp>
        <p:nvSpPr>
          <p:cNvPr id="3" name="Content Placeholder 2"/>
          <p:cNvSpPr>
            <a:spLocks noGrp="1"/>
          </p:cNvSpPr>
          <p:nvPr>
            <p:ph idx="1"/>
          </p:nvPr>
        </p:nvSpPr>
        <p:spPr>
          <a:xfrm>
            <a:off x="379413" y="1130300"/>
            <a:ext cx="9144000" cy="5029200"/>
          </a:xfrm>
        </p:spPr>
        <p:txBody>
          <a:bodyPr lIns="91440" rIns="0"/>
          <a:lstStyle/>
          <a:p>
            <a:pPr marL="0" indent="0">
              <a:buNone/>
            </a:pPr>
            <a:r>
              <a:rPr lang="en-IN" sz="2000" b="1" dirty="0" smtClean="0">
                <a:cs typeface="Calibri" pitchFamily="34" charset="0"/>
              </a:rPr>
              <a:t>Current Selections Box:</a:t>
            </a:r>
          </a:p>
          <a:p>
            <a:pPr marL="274320" indent="-274320">
              <a:spcBef>
                <a:spcPts val="1800"/>
              </a:spcBef>
            </a:pPr>
            <a:r>
              <a:rPr lang="en-IN" sz="2000" dirty="0" smtClean="0">
                <a:cs typeface="Calibri" pitchFamily="34" charset="0"/>
              </a:rPr>
              <a:t>Very Useful for the End User, as it depicts the Current Selections made by them</a:t>
            </a:r>
          </a:p>
          <a:p>
            <a:pPr marL="274320" indent="-274320">
              <a:spcBef>
                <a:spcPts val="1800"/>
              </a:spcBef>
            </a:pPr>
            <a:r>
              <a:rPr lang="en-IN" sz="2000" dirty="0" smtClean="0">
                <a:cs typeface="Calibri" pitchFamily="34" charset="0"/>
              </a:rPr>
              <a:t>Can also be used for Clearing / Overwriting Existing Selections</a:t>
            </a:r>
          </a:p>
          <a:p>
            <a:pPr marL="0" indent="0">
              <a:spcAft>
                <a:spcPts val="0"/>
              </a:spcAft>
              <a:buNone/>
            </a:pPr>
            <a:endParaRPr lang="en-IN" sz="2000" dirty="0" smtClean="0">
              <a:cs typeface="Calibri" pitchFamily="34" charset="0"/>
            </a:endParaRPr>
          </a:p>
          <a:p>
            <a:pPr marL="0" indent="0" algn="just">
              <a:spcAft>
                <a:spcPts val="0"/>
              </a:spcAft>
              <a:buNone/>
            </a:pPr>
            <a:endParaRPr lang="en-IN" sz="2000" u="sng" dirty="0" smtClean="0">
              <a:cs typeface="Calibri" pitchFamily="34" charset="0"/>
            </a:endParaRPr>
          </a:p>
          <a:p>
            <a:pPr marL="0" indent="0" algn="just">
              <a:spcAft>
                <a:spcPts val="0"/>
              </a:spcAft>
              <a:buNone/>
            </a:pPr>
            <a:endParaRPr lang="en-IN" sz="2000" u="sng" dirty="0" smtClean="0">
              <a:cs typeface="Calibri" pitchFamily="34" charset="0"/>
            </a:endParaRPr>
          </a:p>
          <a:p>
            <a:pPr marL="0" indent="0" algn="just">
              <a:spcAft>
                <a:spcPts val="0"/>
              </a:spcAft>
              <a:buNone/>
            </a:pPr>
            <a:endParaRPr lang="en-IN" sz="2000" u="sng" dirty="0" smtClean="0">
              <a:cs typeface="Calibri" pitchFamily="34" charset="0"/>
            </a:endParaRPr>
          </a:p>
          <a:p>
            <a:pPr marL="0" indent="0">
              <a:buNone/>
            </a:pPr>
            <a:r>
              <a:rPr lang="en-IN" b="1" dirty="0" smtClean="0">
                <a:cs typeface="Calibri" pitchFamily="34" charset="0"/>
              </a:rPr>
              <a:t>Statistics Box:</a:t>
            </a:r>
          </a:p>
          <a:p>
            <a:pPr marL="274320" indent="-274320">
              <a:spcBef>
                <a:spcPts val="1800"/>
              </a:spcBef>
            </a:pPr>
            <a:r>
              <a:rPr lang="sv-SE" dirty="0" smtClean="0">
                <a:cs typeface="Calibri" pitchFamily="34" charset="0"/>
              </a:rPr>
              <a:t>Used to show statistical information </a:t>
            </a:r>
            <a:r>
              <a:rPr lang="en-IN" dirty="0" smtClean="0">
                <a:cs typeface="Calibri" pitchFamily="34" charset="0"/>
              </a:rPr>
              <a:t>of a QlikView </a:t>
            </a:r>
            <a:r>
              <a:rPr lang="sv-SE" dirty="0" smtClean="0">
                <a:cs typeface="Calibri" pitchFamily="34" charset="0"/>
              </a:rPr>
              <a:t>Field. </a:t>
            </a:r>
          </a:p>
          <a:p>
            <a:pPr marL="274320" indent="-274320">
              <a:spcBef>
                <a:spcPts val="1800"/>
              </a:spcBef>
            </a:pPr>
            <a:r>
              <a:rPr lang="sv-SE" dirty="0" smtClean="0">
                <a:cs typeface="Calibri" pitchFamily="34" charset="0"/>
              </a:rPr>
              <a:t>Can be configured to display up to 15 Statistical Functions.</a:t>
            </a:r>
          </a:p>
          <a:p>
            <a:endParaRPr lang="en-US" dirty="0">
              <a:cs typeface="Calibri" pitchFamily="34" charset="0"/>
            </a:endParaRPr>
          </a:p>
        </p:txBody>
      </p:sp>
      <p:pic>
        <p:nvPicPr>
          <p:cNvPr id="4" name="Picture 4"/>
          <p:cNvPicPr>
            <a:picLocks noChangeAspect="1" noChangeArrowheads="1"/>
          </p:cNvPicPr>
          <p:nvPr/>
        </p:nvPicPr>
        <p:blipFill>
          <a:blip r:embed="rId2" cstate="print"/>
          <a:srcRect b="8571"/>
          <a:stretch>
            <a:fillRect/>
          </a:stretch>
        </p:blipFill>
        <p:spPr bwMode="auto">
          <a:xfrm>
            <a:off x="2527188" y="3124200"/>
            <a:ext cx="2276475" cy="9144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124450" y="3124200"/>
            <a:ext cx="24955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Container Object</a:t>
            </a:r>
            <a:endParaRPr lang="en-US" dirty="0">
              <a:cs typeface="Calibri" pitchFamily="34" charset="0"/>
            </a:endParaRPr>
          </a:p>
        </p:txBody>
      </p:sp>
      <p:sp>
        <p:nvSpPr>
          <p:cNvPr id="3" name="Content Placeholder 2"/>
          <p:cNvSpPr>
            <a:spLocks noGrp="1"/>
          </p:cNvSpPr>
          <p:nvPr>
            <p:ph idx="1"/>
          </p:nvPr>
        </p:nvSpPr>
        <p:spPr>
          <a:xfrm>
            <a:off x="377825" y="1122363"/>
            <a:ext cx="9144000" cy="4572000"/>
          </a:xfrm>
        </p:spPr>
        <p:txBody>
          <a:bodyPr lIns="91440" rIns="0"/>
          <a:lstStyle/>
          <a:p>
            <a:pPr marL="274320" indent="-274320">
              <a:spcBef>
                <a:spcPts val="1800"/>
              </a:spcBef>
            </a:pPr>
            <a:r>
              <a:rPr lang="en-IN" sz="2000" dirty="0" smtClean="0">
                <a:cs typeface="Calibri" pitchFamily="34" charset="0"/>
              </a:rPr>
              <a:t>Can contain all other Sheet Objects. </a:t>
            </a:r>
          </a:p>
          <a:p>
            <a:pPr marL="274320" indent="-274320">
              <a:spcBef>
                <a:spcPts val="1800"/>
              </a:spcBef>
            </a:pPr>
            <a:r>
              <a:rPr lang="en-IN" sz="2000" dirty="0" smtClean="0">
                <a:cs typeface="Calibri" pitchFamily="34" charset="0"/>
              </a:rPr>
              <a:t>Objects are grouped together and have common settings for font, layout and caption.</a:t>
            </a:r>
          </a:p>
          <a:p>
            <a:pPr marL="274320" indent="-274320">
              <a:spcBef>
                <a:spcPts val="1800"/>
              </a:spcBef>
            </a:pPr>
            <a:r>
              <a:rPr lang="en-IN" sz="2000" dirty="0" smtClean="0">
                <a:cs typeface="Calibri" pitchFamily="34" charset="0"/>
              </a:rPr>
              <a:t>Classified into two types – Single Object and Grid Views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Variables</a:t>
            </a:r>
            <a:endParaRPr lang="en-US" dirty="0">
              <a:cs typeface="Calibri" pitchFamily="34" charset="0"/>
            </a:endParaRPr>
          </a:p>
        </p:txBody>
      </p:sp>
      <p:sp>
        <p:nvSpPr>
          <p:cNvPr id="3" name="Content Placeholder 2"/>
          <p:cNvSpPr>
            <a:spLocks noGrp="1"/>
          </p:cNvSpPr>
          <p:nvPr>
            <p:ph idx="1"/>
          </p:nvPr>
        </p:nvSpPr>
        <p:spPr>
          <a:xfrm>
            <a:off x="379413" y="1122363"/>
            <a:ext cx="9144000" cy="4572000"/>
          </a:xfrm>
        </p:spPr>
        <p:txBody>
          <a:bodyPr lIns="91440" rIns="0"/>
          <a:lstStyle/>
          <a:p>
            <a:pPr marL="274320" indent="-274320">
              <a:spcBef>
                <a:spcPts val="1800"/>
              </a:spcBef>
            </a:pPr>
            <a:r>
              <a:rPr lang="en-US" sz="2000" dirty="0" smtClean="0">
                <a:cs typeface="Calibri" pitchFamily="34" charset="0"/>
              </a:rPr>
              <a:t>Can be used in the Edit Script as well as Expressions</a:t>
            </a:r>
          </a:p>
          <a:p>
            <a:pPr marL="274320" indent="-274320">
              <a:spcBef>
                <a:spcPts val="1800"/>
              </a:spcBef>
            </a:pPr>
            <a:r>
              <a:rPr lang="en-US" sz="2000" dirty="0" smtClean="0">
                <a:cs typeface="Calibri" pitchFamily="34" charset="0"/>
              </a:rPr>
              <a:t>Used to store values / expressions</a:t>
            </a:r>
          </a:p>
          <a:p>
            <a:pPr marL="274320" indent="-274320">
              <a:spcBef>
                <a:spcPts val="1800"/>
              </a:spcBef>
            </a:pPr>
            <a:r>
              <a:rPr lang="en-US" sz="2000" dirty="0" smtClean="0">
                <a:cs typeface="Calibri" pitchFamily="34" charset="0"/>
              </a:rPr>
              <a:t>Can be defined with Let and Set Statements</a:t>
            </a:r>
          </a:p>
          <a:p>
            <a:pPr marL="274320" indent="-274320">
              <a:spcBef>
                <a:spcPts val="1800"/>
              </a:spcBef>
            </a:pPr>
            <a:r>
              <a:rPr lang="en-US" sz="2000" dirty="0" smtClean="0">
                <a:cs typeface="Calibri" pitchFamily="34" charset="0"/>
              </a:rPr>
              <a:t>System Variables</a:t>
            </a:r>
          </a:p>
          <a:p>
            <a:pPr marL="274320" indent="-274320">
              <a:spcBef>
                <a:spcPts val="1800"/>
              </a:spcBef>
            </a:pPr>
            <a:r>
              <a:rPr lang="en-US" sz="2000" dirty="0" smtClean="0">
                <a:cs typeface="Calibri" pitchFamily="34" charset="0"/>
              </a:rPr>
              <a:t>Store frequently used expressions in Variables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Include Statement</a:t>
            </a:r>
            <a:endParaRPr lang="en-US" dirty="0">
              <a:cs typeface="Calibri" pitchFamily="34" charset="0"/>
            </a:endParaRPr>
          </a:p>
        </p:txBody>
      </p:sp>
      <p:sp>
        <p:nvSpPr>
          <p:cNvPr id="3" name="Content Placeholder 2"/>
          <p:cNvSpPr>
            <a:spLocks noGrp="1"/>
          </p:cNvSpPr>
          <p:nvPr>
            <p:ph idx="1"/>
          </p:nvPr>
        </p:nvSpPr>
        <p:spPr>
          <a:xfrm>
            <a:off x="377825" y="1135063"/>
            <a:ext cx="9144000" cy="4572000"/>
          </a:xfrm>
        </p:spPr>
        <p:txBody>
          <a:bodyPr lIns="91440" rIns="0"/>
          <a:lstStyle/>
          <a:p>
            <a:pPr marL="274320" indent="-274320">
              <a:spcBef>
                <a:spcPts val="1800"/>
              </a:spcBef>
            </a:pPr>
            <a:r>
              <a:rPr lang="en-US" sz="2000" dirty="0" smtClean="0">
                <a:cs typeface="Calibri" pitchFamily="34" charset="0"/>
              </a:rPr>
              <a:t>Allows the user to load a script file written externally</a:t>
            </a:r>
          </a:p>
          <a:p>
            <a:pPr marL="274320" indent="-274320">
              <a:spcBef>
                <a:spcPts val="1800"/>
              </a:spcBef>
            </a:pPr>
            <a:r>
              <a:rPr lang="en-US" sz="2000" dirty="0" smtClean="0">
                <a:cs typeface="Calibri" pitchFamily="34" charset="0"/>
              </a:rPr>
              <a:t>Should be used in the Edit Script</a:t>
            </a:r>
          </a:p>
          <a:p>
            <a:pPr marL="274320" indent="-274320">
              <a:spcBef>
                <a:spcPts val="1800"/>
              </a:spcBef>
            </a:pPr>
            <a:r>
              <a:rPr lang="en-US" sz="2000" dirty="0" smtClean="0">
                <a:cs typeface="Calibri" pitchFamily="34" charset="0"/>
              </a:rPr>
              <a:t>Can also be used as effective replacement of Prompts / Parameters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Input Box and Slider / Calendar</a:t>
            </a:r>
            <a:endParaRPr lang="en-US" dirty="0">
              <a:cs typeface="Calibri" pitchFamily="34" charset="0"/>
            </a:endParaRPr>
          </a:p>
        </p:txBody>
      </p:sp>
      <p:sp>
        <p:nvSpPr>
          <p:cNvPr id="3" name="Content Placeholder 2"/>
          <p:cNvSpPr>
            <a:spLocks noGrp="1"/>
          </p:cNvSpPr>
          <p:nvPr>
            <p:ph idx="1"/>
          </p:nvPr>
        </p:nvSpPr>
        <p:spPr>
          <a:xfrm>
            <a:off x="379413" y="1128713"/>
            <a:ext cx="9144000" cy="4572000"/>
          </a:xfrm>
        </p:spPr>
        <p:txBody>
          <a:bodyPr lIns="91440" rIns="0"/>
          <a:lstStyle/>
          <a:p>
            <a:pPr marL="274320" indent="-274320">
              <a:spcBef>
                <a:spcPts val="600"/>
              </a:spcBef>
            </a:pPr>
            <a:r>
              <a:rPr lang="en-US" sz="2000" dirty="0" smtClean="0">
                <a:cs typeface="Calibri" pitchFamily="34" charset="0"/>
              </a:rPr>
              <a:t>Input Box</a:t>
            </a:r>
          </a:p>
          <a:p>
            <a:pPr lvl="1" indent="-182880">
              <a:spcBef>
                <a:spcPts val="600"/>
              </a:spcBef>
              <a:buClr>
                <a:srgbClr val="00A0D6"/>
              </a:buClr>
            </a:pPr>
            <a:r>
              <a:rPr lang="en-US" sz="1600" dirty="0" smtClean="0">
                <a:cs typeface="Calibri" pitchFamily="34" charset="0"/>
              </a:rPr>
              <a:t>Can be used to collect runtime input from end user</a:t>
            </a:r>
          </a:p>
          <a:p>
            <a:pPr lvl="1" indent="-182880">
              <a:spcBef>
                <a:spcPts val="600"/>
              </a:spcBef>
              <a:buClr>
                <a:srgbClr val="00A0D6"/>
              </a:buClr>
            </a:pPr>
            <a:r>
              <a:rPr lang="en-US" sz="1600" dirty="0" smtClean="0">
                <a:cs typeface="Calibri" pitchFamily="34" charset="0"/>
              </a:rPr>
              <a:t>Values entered in Input Box will mapped to variables</a:t>
            </a:r>
          </a:p>
          <a:p>
            <a:pPr marL="274320" indent="-274320">
              <a:spcBef>
                <a:spcPts val="1800"/>
              </a:spcBef>
            </a:pPr>
            <a:r>
              <a:rPr lang="en-US" dirty="0" smtClean="0">
                <a:cs typeface="Calibri" pitchFamily="34" charset="0"/>
              </a:rPr>
              <a:t>Slider / Calendar</a:t>
            </a:r>
          </a:p>
          <a:p>
            <a:pPr lvl="1" indent="-182880">
              <a:spcBef>
                <a:spcPts val="600"/>
              </a:spcBef>
              <a:buClr>
                <a:srgbClr val="00A0D6"/>
              </a:buClr>
            </a:pPr>
            <a:r>
              <a:rPr lang="en-US" sz="1600" dirty="0" smtClean="0">
                <a:cs typeface="Calibri" pitchFamily="34" charset="0"/>
              </a:rPr>
              <a:t>An alternative for selecting field values </a:t>
            </a:r>
          </a:p>
          <a:p>
            <a:pPr lvl="1" indent="-182880">
              <a:spcBef>
                <a:spcPts val="600"/>
              </a:spcBef>
              <a:buClr>
                <a:srgbClr val="00A0D6"/>
              </a:buClr>
            </a:pPr>
            <a:r>
              <a:rPr lang="en-US" sz="1600" dirty="0" smtClean="0">
                <a:cs typeface="Calibri" pitchFamily="34" charset="0"/>
              </a:rPr>
              <a:t>Slider Mode – single / two or a range of values</a:t>
            </a:r>
          </a:p>
          <a:p>
            <a:pPr lvl="1" indent="-182880">
              <a:spcBef>
                <a:spcPts val="600"/>
              </a:spcBef>
              <a:buClr>
                <a:srgbClr val="00A0D6"/>
              </a:buClr>
            </a:pPr>
            <a:r>
              <a:rPr lang="en-US" sz="1600" dirty="0" smtClean="0">
                <a:cs typeface="Calibri" pitchFamily="34" charset="0"/>
              </a:rPr>
              <a:t>Calendar Mode – shows a drop down calendar </a:t>
            </a:r>
          </a:p>
          <a:p>
            <a:endParaRPr lang="en-US" sz="2000" dirty="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RECAP</a:t>
            </a:r>
            <a:endParaRPr lang="en-US" dirty="0">
              <a:cs typeface="Calibri" pitchFamily="34" charset="0"/>
            </a:endParaRPr>
          </a:p>
        </p:txBody>
      </p:sp>
      <p:sp>
        <p:nvSpPr>
          <p:cNvPr id="3" name="Content Placeholder 2"/>
          <p:cNvSpPr>
            <a:spLocks noGrp="1"/>
          </p:cNvSpPr>
          <p:nvPr>
            <p:ph idx="1"/>
          </p:nvPr>
        </p:nvSpPr>
        <p:spPr>
          <a:xfrm>
            <a:off x="379413" y="1122363"/>
            <a:ext cx="9144000" cy="4572000"/>
          </a:xfrm>
        </p:spPr>
        <p:txBody>
          <a:bodyPr lIns="91440" rIns="0"/>
          <a:lstStyle/>
          <a:p>
            <a:pPr marL="274320" indent="-274320">
              <a:spcBef>
                <a:spcPts val="1800"/>
              </a:spcBef>
            </a:pPr>
            <a:r>
              <a:rPr lang="en-IN" sz="2000" dirty="0" smtClean="0">
                <a:cs typeface="Calibri" pitchFamily="34" charset="0"/>
              </a:rPr>
              <a:t>Tabular Charts</a:t>
            </a:r>
          </a:p>
          <a:p>
            <a:pPr marL="274320" indent="-274320">
              <a:spcBef>
                <a:spcPts val="1800"/>
              </a:spcBef>
            </a:pPr>
            <a:r>
              <a:rPr lang="en-IN" sz="2000" dirty="0" smtClean="0">
                <a:cs typeface="Calibri" pitchFamily="34" charset="0"/>
              </a:rPr>
              <a:t>Other UI Charts</a:t>
            </a:r>
          </a:p>
          <a:p>
            <a:pPr lvl="1" indent="-182880">
              <a:spcBef>
                <a:spcPts val="600"/>
              </a:spcBef>
            </a:pPr>
            <a:r>
              <a:rPr lang="en-IN" sz="1600" dirty="0" smtClean="0">
                <a:cs typeface="Calibri" pitchFamily="34" charset="0"/>
              </a:rPr>
              <a:t>Pie Chart</a:t>
            </a:r>
          </a:p>
          <a:p>
            <a:pPr lvl="1" indent="-182880">
              <a:spcBef>
                <a:spcPts val="600"/>
              </a:spcBef>
            </a:pPr>
            <a:r>
              <a:rPr lang="en-IN" sz="1600" dirty="0" smtClean="0">
                <a:cs typeface="Calibri" pitchFamily="34" charset="0"/>
              </a:rPr>
              <a:t>Block Chart</a:t>
            </a:r>
          </a:p>
          <a:p>
            <a:pPr lvl="1" indent="-182880">
              <a:spcBef>
                <a:spcPts val="600"/>
              </a:spcBef>
            </a:pPr>
            <a:r>
              <a:rPr lang="en-IN" sz="1600" dirty="0" smtClean="0">
                <a:cs typeface="Calibri" pitchFamily="34" charset="0"/>
              </a:rPr>
              <a:t>Grid Chart</a:t>
            </a:r>
          </a:p>
          <a:p>
            <a:pPr lvl="1" indent="-182880">
              <a:spcBef>
                <a:spcPts val="600"/>
              </a:spcBef>
            </a:pPr>
            <a:r>
              <a:rPr lang="en-IN" sz="1600" dirty="0" smtClean="0">
                <a:cs typeface="Calibri" pitchFamily="34" charset="0"/>
              </a:rPr>
              <a:t>Radar Object</a:t>
            </a:r>
          </a:p>
          <a:p>
            <a:pPr lvl="1" indent="-182880">
              <a:spcBef>
                <a:spcPts val="600"/>
              </a:spcBef>
            </a:pPr>
            <a:r>
              <a:rPr lang="en-IN" sz="1600" dirty="0" smtClean="0">
                <a:cs typeface="Calibri" pitchFamily="34" charset="0"/>
              </a:rPr>
              <a:t>Scatter Object</a:t>
            </a:r>
          </a:p>
          <a:p>
            <a:pPr marL="274320" indent="-274320">
              <a:spcBef>
                <a:spcPts val="1800"/>
              </a:spcBef>
            </a:pPr>
            <a:r>
              <a:rPr lang="en-IN" dirty="0" smtClean="0">
                <a:cs typeface="Calibri" pitchFamily="34" charset="0"/>
              </a:rPr>
              <a:t>Best Practices</a:t>
            </a:r>
          </a:p>
          <a:p>
            <a:pPr marL="541338" indent="-541338" algn="just">
              <a:lnSpc>
                <a:spcPct val="150000"/>
              </a:lnSpc>
              <a:buNone/>
            </a:pPr>
            <a:endParaRPr lang="en-US" sz="2000" dirty="0" smtClean="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Buttons &amp; Triggers</a:t>
            </a:r>
            <a:endParaRPr lang="en-US" dirty="0">
              <a:cs typeface="Calibri" pitchFamily="34" charset="0"/>
            </a:endParaRPr>
          </a:p>
        </p:txBody>
      </p:sp>
      <p:sp>
        <p:nvSpPr>
          <p:cNvPr id="3" name="Content Placeholder 2"/>
          <p:cNvSpPr>
            <a:spLocks noGrp="1"/>
          </p:cNvSpPr>
          <p:nvPr>
            <p:ph idx="1"/>
          </p:nvPr>
        </p:nvSpPr>
        <p:spPr>
          <a:xfrm>
            <a:off x="379413" y="1116013"/>
            <a:ext cx="9144000" cy="4572000"/>
          </a:xfrm>
        </p:spPr>
        <p:txBody>
          <a:bodyPr lIns="91440" rIns="0"/>
          <a:lstStyle/>
          <a:p>
            <a:pPr marL="274320" indent="-274320">
              <a:spcBef>
                <a:spcPts val="1800"/>
              </a:spcBef>
            </a:pPr>
            <a:r>
              <a:rPr lang="en-US" sz="2000" dirty="0" smtClean="0">
                <a:cs typeface="Calibri" pitchFamily="34" charset="0"/>
              </a:rPr>
              <a:t>Used for initiating an Commands / Action</a:t>
            </a:r>
          </a:p>
          <a:p>
            <a:pPr marL="274320" indent="-274320">
              <a:spcBef>
                <a:spcPts val="1800"/>
              </a:spcBef>
            </a:pPr>
            <a:r>
              <a:rPr lang="en-US" sz="2000" dirty="0" smtClean="0">
                <a:cs typeface="Calibri" pitchFamily="34" charset="0"/>
              </a:rPr>
              <a:t>Action Dialog</a:t>
            </a:r>
          </a:p>
          <a:p>
            <a:pPr marL="274320" indent="-274320">
              <a:spcBef>
                <a:spcPts val="1800"/>
              </a:spcBef>
            </a:pPr>
            <a:r>
              <a:rPr lang="en-US" sz="2000" dirty="0" smtClean="0">
                <a:cs typeface="Calibri" pitchFamily="34" charset="0"/>
              </a:rPr>
              <a:t>Triggers</a:t>
            </a:r>
          </a:p>
          <a:p>
            <a:pPr lvl="1" indent="-182880">
              <a:spcBef>
                <a:spcPts val="600"/>
              </a:spcBef>
              <a:buClr>
                <a:srgbClr val="00A0D6"/>
              </a:buClr>
            </a:pPr>
            <a:r>
              <a:rPr lang="en-US" sz="1600" dirty="0" smtClean="0">
                <a:cs typeface="Calibri" pitchFamily="34" charset="0"/>
              </a:rPr>
              <a:t>Document / Sheet Triggers</a:t>
            </a:r>
          </a:p>
          <a:p>
            <a:pPr lvl="1" indent="-182880">
              <a:spcBef>
                <a:spcPts val="600"/>
              </a:spcBef>
              <a:buClr>
                <a:srgbClr val="00A0D6"/>
              </a:buClr>
            </a:pPr>
            <a:r>
              <a:rPr lang="en-US" sz="1600" dirty="0" smtClean="0">
                <a:cs typeface="Calibri" pitchFamily="34" charset="0"/>
              </a:rPr>
              <a:t>Field Triggers</a:t>
            </a:r>
          </a:p>
          <a:p>
            <a:pPr lvl="1" indent="-182880">
              <a:spcBef>
                <a:spcPts val="600"/>
              </a:spcBef>
              <a:buClr>
                <a:srgbClr val="00A0D6"/>
              </a:buClr>
            </a:pPr>
            <a:r>
              <a:rPr lang="en-US" sz="1600" dirty="0" smtClean="0">
                <a:cs typeface="Calibri" pitchFamily="34" charset="0"/>
              </a:rPr>
              <a:t>Variable Triggers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a:t>
            </a:r>
            <a:endParaRPr lang="en-US" dirty="0">
              <a:cs typeface="Calibri" pitchFamily="34" charset="0"/>
            </a:endParaRPr>
          </a:p>
        </p:txBody>
      </p:sp>
      <p:sp>
        <p:nvSpPr>
          <p:cNvPr id="3" name="Content Placeholder 2"/>
          <p:cNvSpPr>
            <a:spLocks noGrp="1"/>
          </p:cNvSpPr>
          <p:nvPr>
            <p:ph sz="quarter" idx="4294967295"/>
          </p:nvPr>
        </p:nvSpPr>
        <p:spPr>
          <a:xfrm>
            <a:off x="368300" y="1125536"/>
            <a:ext cx="9144000" cy="5029200"/>
          </a:xfrm>
        </p:spPr>
        <p:txBody>
          <a:bodyPr lIns="91440" rIns="0"/>
          <a:lstStyle/>
          <a:p>
            <a:pPr marL="274320" indent="-274320">
              <a:spcBef>
                <a:spcPts val="1800"/>
              </a:spcBef>
            </a:pPr>
            <a:r>
              <a:rPr lang="en-US" sz="1800" dirty="0" smtClean="0">
                <a:solidFill>
                  <a:srgbClr val="000000"/>
                </a:solidFill>
                <a:cs typeface="Calibri" pitchFamily="34" charset="0"/>
              </a:rPr>
              <a:t>Use the Application created in the previous exercise and apply the given Aqua Theme to your application. Modify the same theme to update the color map.</a:t>
            </a:r>
          </a:p>
          <a:p>
            <a:pPr marL="274320" indent="-274320">
              <a:spcBef>
                <a:spcPts val="1800"/>
              </a:spcBef>
            </a:pPr>
            <a:r>
              <a:rPr lang="en-US" sz="1800" dirty="0" smtClean="0">
                <a:solidFill>
                  <a:srgbClr val="000000"/>
                </a:solidFill>
                <a:cs typeface="Calibri" pitchFamily="34" charset="0"/>
              </a:rPr>
              <a:t>Create a Bookmark to Store a Product Category and Country. Add a Bookmark Object to your Application and Edit the Bookmark to Include a Product Selection</a:t>
            </a:r>
          </a:p>
          <a:p>
            <a:pPr marL="274320" indent="-274320">
              <a:spcBef>
                <a:spcPts val="1800"/>
              </a:spcBef>
            </a:pPr>
            <a:r>
              <a:rPr lang="en-US" sz="1800" dirty="0" smtClean="0">
                <a:solidFill>
                  <a:srgbClr val="000000"/>
                </a:solidFill>
                <a:cs typeface="Calibri" pitchFamily="34" charset="0"/>
              </a:rPr>
              <a:t>Create an Input Box which should take the name of the user and show it in a Text Object. Give an option for the end user to change the color of the text object (giving at least three colors).  Given an option to have the user name through a config file also.</a:t>
            </a:r>
          </a:p>
          <a:p>
            <a:pPr marL="274320" indent="-274320">
              <a:spcBef>
                <a:spcPts val="1800"/>
              </a:spcBef>
            </a:pPr>
            <a:r>
              <a:rPr lang="en-US" sz="1800" dirty="0" smtClean="0">
                <a:solidFill>
                  <a:srgbClr val="000000"/>
                </a:solidFill>
                <a:cs typeface="Calibri" pitchFamily="34" charset="0"/>
              </a:rPr>
              <a:t>Create a What If Scenario to check if the Sales (Unit Price * Quantity) had been increased / decreased by “x” Percentage (variance should be between -50% to 50%)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1" y="2743200"/>
            <a:ext cx="9905999" cy="1371600"/>
          </a:xfrm>
          <a:prstGeom prst="rect">
            <a:avLst/>
          </a:prstGeom>
        </p:spPr>
        <p:txBody>
          <a:bodyPr vert="horz" lIns="0" tIns="0" rIns="0" bIns="0" rtlCol="0" anchor="ctr" anchorCtr="1">
            <a:noAutofit/>
          </a:bodyPr>
          <a:lstStyle/>
          <a:p>
            <a:pPr marL="0" marR="0" lvl="0" indent="0" algn="ctr" defTabSz="914342" rtl="0" eaLnBrk="1" fontAlgn="auto" latinLnBrk="0" hangingPunct="1">
              <a:spcBef>
                <a:spcPct val="0"/>
              </a:spcBef>
              <a:spcAft>
                <a:spcPts val="0"/>
              </a:spcAft>
              <a:buClrTx/>
              <a:buSzTx/>
              <a:buFontTx/>
              <a:buNone/>
              <a:tabLst/>
              <a:defRPr/>
            </a:pPr>
            <a:r>
              <a:rPr lang="en-US" sz="3200" dirty="0" smtClean="0">
                <a:latin typeface="Arial Narrow" pitchFamily="34" charset="0"/>
                <a:ea typeface="+mj-ea"/>
                <a:cs typeface="+mj-cs"/>
              </a:rPr>
              <a:t>Thank You</a:t>
            </a:r>
            <a:endParaRPr kumimoji="0" lang="en-US" sz="32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28-Aug-2015</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28-Aug-2016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46"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Session Agenda – Day 5</a:t>
            </a:r>
            <a:endParaRPr lang="en-US" dirty="0">
              <a:cs typeface="Calibri" pitchFamily="34" charset="0"/>
            </a:endParaRPr>
          </a:p>
        </p:txBody>
      </p:sp>
      <p:sp>
        <p:nvSpPr>
          <p:cNvPr id="3" name="Content Placeholder 2"/>
          <p:cNvSpPr>
            <a:spLocks noGrp="1"/>
          </p:cNvSpPr>
          <p:nvPr>
            <p:ph idx="1"/>
          </p:nvPr>
        </p:nvSpPr>
        <p:spPr>
          <a:xfrm>
            <a:off x="379413" y="1122363"/>
            <a:ext cx="9144000" cy="5029200"/>
          </a:xfrm>
        </p:spPr>
        <p:txBody>
          <a:bodyPr lIns="91440" rIns="0" numCol="2"/>
          <a:lstStyle/>
          <a:p>
            <a:pPr marL="274320" indent="-274320">
              <a:spcBef>
                <a:spcPts val="1200"/>
              </a:spcBef>
            </a:pPr>
            <a:r>
              <a:rPr lang="en-IN" sz="2000" dirty="0" smtClean="0">
                <a:cs typeface="Calibri" pitchFamily="34" charset="0"/>
              </a:rPr>
              <a:t>Key Fields</a:t>
            </a:r>
          </a:p>
          <a:p>
            <a:pPr marL="274320" indent="-274320">
              <a:spcBef>
                <a:spcPts val="1200"/>
              </a:spcBef>
            </a:pPr>
            <a:r>
              <a:rPr lang="en-US" sz="2000" dirty="0" smtClean="0">
                <a:cs typeface="Calibri" pitchFamily="34" charset="0"/>
              </a:rPr>
              <a:t>Synthetic Keys and Tables</a:t>
            </a:r>
          </a:p>
          <a:p>
            <a:pPr marL="274320" indent="-274320">
              <a:spcBef>
                <a:spcPts val="1200"/>
              </a:spcBef>
            </a:pPr>
            <a:r>
              <a:rPr lang="en-US" sz="2000" dirty="0" smtClean="0">
                <a:cs typeface="Calibri" pitchFamily="34" charset="0"/>
              </a:rPr>
              <a:t>Circular References</a:t>
            </a:r>
          </a:p>
          <a:p>
            <a:pPr marL="274320" indent="-274320">
              <a:spcBef>
                <a:spcPts val="1200"/>
              </a:spcBef>
            </a:pPr>
            <a:r>
              <a:rPr lang="en-US" sz="2000" dirty="0" smtClean="0">
                <a:cs typeface="Calibri" pitchFamily="34" charset="0"/>
              </a:rPr>
              <a:t>Resident Load</a:t>
            </a:r>
          </a:p>
          <a:p>
            <a:pPr marL="274320" indent="-274320">
              <a:spcBef>
                <a:spcPts val="1200"/>
              </a:spcBef>
            </a:pPr>
            <a:r>
              <a:rPr lang="en-US" sz="2000" dirty="0" smtClean="0">
                <a:cs typeface="Calibri" pitchFamily="34" charset="0"/>
              </a:rPr>
              <a:t>Binary Load and Inline Load</a:t>
            </a:r>
          </a:p>
          <a:p>
            <a:pPr marL="274320" indent="-274320">
              <a:spcBef>
                <a:spcPts val="1200"/>
              </a:spcBef>
            </a:pPr>
            <a:r>
              <a:rPr lang="en-US" sz="2000" dirty="0" smtClean="0">
                <a:cs typeface="Calibri" pitchFamily="34" charset="0"/>
              </a:rPr>
              <a:t>Link Table – Demo</a:t>
            </a:r>
          </a:p>
          <a:p>
            <a:pPr marL="274320" indent="-274320">
              <a:spcBef>
                <a:spcPts val="1200"/>
              </a:spcBef>
            </a:pPr>
            <a:r>
              <a:rPr lang="en-US" sz="2000" dirty="0" smtClean="0">
                <a:cs typeface="Calibri" pitchFamily="34" charset="0"/>
              </a:rPr>
              <a:t>Themes</a:t>
            </a:r>
          </a:p>
          <a:p>
            <a:pPr marL="274320" indent="-274320">
              <a:spcBef>
                <a:spcPts val="1200"/>
              </a:spcBef>
            </a:pPr>
            <a:r>
              <a:rPr lang="en-US" sz="2000" dirty="0" smtClean="0">
                <a:cs typeface="Calibri" pitchFamily="34" charset="0"/>
              </a:rPr>
              <a:t>Bookmarks and Bookmark Object</a:t>
            </a:r>
          </a:p>
          <a:p>
            <a:pPr marL="274320" indent="-274320">
              <a:spcBef>
                <a:spcPts val="1200"/>
              </a:spcBef>
            </a:pPr>
            <a:r>
              <a:rPr lang="en-US" sz="2000" dirty="0" smtClean="0">
                <a:cs typeface="Calibri" pitchFamily="34" charset="0"/>
              </a:rPr>
              <a:t>Current Selections &amp; Statistics Box</a:t>
            </a:r>
          </a:p>
          <a:p>
            <a:pPr marL="274320" indent="-274320">
              <a:spcBef>
                <a:spcPts val="1200"/>
              </a:spcBef>
            </a:pPr>
            <a:r>
              <a:rPr lang="en-US" sz="2000" dirty="0" smtClean="0">
                <a:cs typeface="Calibri" pitchFamily="34" charset="0"/>
              </a:rPr>
              <a:t>Container Object</a:t>
            </a:r>
          </a:p>
          <a:p>
            <a:pPr marL="274320" indent="-274320">
              <a:spcBef>
                <a:spcPts val="1200"/>
              </a:spcBef>
            </a:pPr>
            <a:r>
              <a:rPr lang="sv-SE" sz="2000" dirty="0" smtClean="0">
                <a:cs typeface="Calibri" pitchFamily="34" charset="0"/>
              </a:rPr>
              <a:t>Text Object</a:t>
            </a:r>
            <a:endParaRPr lang="en-US" sz="2000" dirty="0" smtClean="0">
              <a:cs typeface="Calibri" pitchFamily="34" charset="0"/>
            </a:endParaRPr>
          </a:p>
          <a:p>
            <a:pPr marL="274320" indent="-274320">
              <a:spcBef>
                <a:spcPts val="1200"/>
              </a:spcBef>
            </a:pPr>
            <a:r>
              <a:rPr lang="en-US" sz="2000" dirty="0" smtClean="0">
                <a:cs typeface="Calibri" pitchFamily="34" charset="0"/>
              </a:rPr>
              <a:t>Variables</a:t>
            </a:r>
          </a:p>
          <a:p>
            <a:pPr marL="274320" indent="-274320">
              <a:spcBef>
                <a:spcPts val="1200"/>
              </a:spcBef>
            </a:pPr>
            <a:r>
              <a:rPr lang="en-US" sz="2000" dirty="0" smtClean="0">
                <a:cs typeface="Calibri" pitchFamily="34" charset="0"/>
              </a:rPr>
              <a:t>Include Statement</a:t>
            </a:r>
          </a:p>
          <a:p>
            <a:pPr marL="274320" indent="-274320">
              <a:spcBef>
                <a:spcPts val="1200"/>
              </a:spcBef>
            </a:pPr>
            <a:r>
              <a:rPr lang="en-US" sz="2000" dirty="0" smtClean="0">
                <a:cs typeface="Calibri" pitchFamily="34" charset="0"/>
              </a:rPr>
              <a:t>Input Box and Slider / Calendar</a:t>
            </a:r>
          </a:p>
          <a:p>
            <a:pPr marL="274320" indent="-274320">
              <a:spcBef>
                <a:spcPts val="1200"/>
              </a:spcBef>
            </a:pPr>
            <a:r>
              <a:rPr lang="en-US" sz="2000" dirty="0" smtClean="0">
                <a:cs typeface="Calibri" pitchFamily="34" charset="0"/>
              </a:rPr>
              <a:t>Buttons &amp; Triggers and Alerts</a:t>
            </a:r>
          </a:p>
          <a:p>
            <a:endParaRPr lang="en-US" dirty="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Key Fields</a:t>
            </a:r>
            <a:endParaRPr lang="en-US" dirty="0">
              <a:cs typeface="Calibri" pitchFamily="34" charset="0"/>
            </a:endParaRPr>
          </a:p>
        </p:txBody>
      </p:sp>
      <p:sp>
        <p:nvSpPr>
          <p:cNvPr id="3" name="Content Placeholder 2"/>
          <p:cNvSpPr>
            <a:spLocks noGrp="1"/>
          </p:cNvSpPr>
          <p:nvPr>
            <p:ph idx="1"/>
          </p:nvPr>
        </p:nvSpPr>
        <p:spPr>
          <a:xfrm>
            <a:off x="374192" y="1130300"/>
            <a:ext cx="9144000" cy="5029200"/>
          </a:xfrm>
        </p:spPr>
        <p:txBody>
          <a:bodyPr lIns="91440" rIns="0"/>
          <a:lstStyle/>
          <a:p>
            <a:pPr marL="274320" indent="-274320">
              <a:spcBef>
                <a:spcPts val="600"/>
              </a:spcBef>
            </a:pPr>
            <a:r>
              <a:rPr lang="en-US" sz="2000" dirty="0" smtClean="0">
                <a:cs typeface="Calibri" pitchFamily="34" charset="0"/>
              </a:rPr>
              <a:t>Fields Common to One or More Tables (Associated Fields)</a:t>
            </a:r>
            <a:endParaRPr lang="en-IN" sz="1000" b="1" dirty="0" smtClean="0">
              <a:cs typeface="Calibri" pitchFamily="34" charset="0"/>
            </a:endParaRPr>
          </a:p>
          <a:p>
            <a:pPr marL="274320" indent="-274320">
              <a:spcBef>
                <a:spcPts val="1800"/>
              </a:spcBef>
            </a:pPr>
            <a:r>
              <a:rPr lang="en-IN" dirty="0" smtClean="0">
                <a:cs typeface="Calibri" pitchFamily="34" charset="0"/>
              </a:rPr>
              <a:t>Issues</a:t>
            </a:r>
          </a:p>
          <a:p>
            <a:pPr lvl="1" indent="-182880">
              <a:spcBef>
                <a:spcPts val="600"/>
              </a:spcBef>
              <a:buClr>
                <a:srgbClr val="00A0D6"/>
              </a:buClr>
            </a:pPr>
            <a:r>
              <a:rPr lang="en-IN" sz="1600" dirty="0" smtClean="0">
                <a:cs typeface="Calibri" pitchFamily="34" charset="0"/>
              </a:rPr>
              <a:t>Not possible to use the frequency information</a:t>
            </a:r>
          </a:p>
          <a:p>
            <a:pPr lvl="1" indent="-182880">
              <a:spcBef>
                <a:spcPts val="600"/>
              </a:spcBef>
              <a:buClr>
                <a:srgbClr val="00A0D6"/>
              </a:buClr>
            </a:pPr>
            <a:r>
              <a:rPr lang="en-IN" sz="1600" dirty="0" smtClean="0">
                <a:cs typeface="Calibri" pitchFamily="34" charset="0"/>
              </a:rPr>
              <a:t>Not possible to use all functions when creating chart expressions (only distinct)</a:t>
            </a:r>
            <a:endParaRPr lang="en-IN" sz="1600" b="1" dirty="0" smtClean="0">
              <a:cs typeface="Calibri" pitchFamily="34" charset="0"/>
            </a:endParaRPr>
          </a:p>
          <a:p>
            <a:pPr marL="274320" indent="-274320">
              <a:spcBef>
                <a:spcPts val="1800"/>
              </a:spcBef>
            </a:pPr>
            <a:r>
              <a:rPr lang="en-IN" dirty="0" smtClean="0">
                <a:cs typeface="Calibri" pitchFamily="34" charset="0"/>
              </a:rPr>
              <a:t>Solution</a:t>
            </a:r>
          </a:p>
          <a:p>
            <a:pPr lvl="1" indent="-182880">
              <a:spcBef>
                <a:spcPts val="600"/>
              </a:spcBef>
              <a:buClr>
                <a:srgbClr val="00A0D6"/>
              </a:buClr>
            </a:pPr>
            <a:r>
              <a:rPr lang="en-IN" sz="1600" dirty="0" smtClean="0">
                <a:cs typeface="Calibri" pitchFamily="34" charset="0"/>
              </a:rPr>
              <a:t>Use distinct</a:t>
            </a:r>
          </a:p>
          <a:p>
            <a:pPr lvl="1" indent="-182880">
              <a:spcBef>
                <a:spcPts val="600"/>
              </a:spcBef>
              <a:buClr>
                <a:srgbClr val="00A0D6"/>
              </a:buClr>
            </a:pPr>
            <a:r>
              <a:rPr lang="en-IN" sz="1600" dirty="0" smtClean="0">
                <a:cs typeface="Calibri" pitchFamily="34" charset="0"/>
              </a:rPr>
              <a:t>Load the field an extra time under a new name</a:t>
            </a:r>
          </a:p>
          <a:p>
            <a:pPr lvl="1" indent="-182880">
              <a:spcBef>
                <a:spcPts val="600"/>
              </a:spcBef>
              <a:buClr>
                <a:srgbClr val="00A0D6"/>
              </a:buClr>
            </a:pPr>
            <a:r>
              <a:rPr lang="en-IN" sz="1600" dirty="0" smtClean="0">
                <a:cs typeface="Calibri" pitchFamily="34" charset="0"/>
              </a:rPr>
              <a:t>Load a record counter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Synthetic Keys and Tables</a:t>
            </a:r>
            <a:endParaRPr lang="en-US" dirty="0">
              <a:cs typeface="Calibri" pitchFamily="34" charset="0"/>
            </a:endParaRPr>
          </a:p>
        </p:txBody>
      </p:sp>
      <p:sp>
        <p:nvSpPr>
          <p:cNvPr id="3" name="Content Placeholder 2"/>
          <p:cNvSpPr>
            <a:spLocks noGrp="1"/>
          </p:cNvSpPr>
          <p:nvPr>
            <p:ph idx="1"/>
          </p:nvPr>
        </p:nvSpPr>
        <p:spPr>
          <a:xfrm>
            <a:off x="368300" y="1130300"/>
            <a:ext cx="9144000" cy="4572000"/>
          </a:xfrm>
        </p:spPr>
        <p:txBody>
          <a:bodyPr lIns="91440" rIns="0"/>
          <a:lstStyle/>
          <a:p>
            <a:pPr marL="274320" indent="-274320">
              <a:spcBef>
                <a:spcPts val="1800"/>
              </a:spcBef>
            </a:pPr>
            <a:r>
              <a:rPr lang="en-US" sz="2000" dirty="0" smtClean="0">
                <a:cs typeface="Calibri" pitchFamily="34" charset="0"/>
              </a:rPr>
              <a:t>Keys between tables that are generated internally by QlikView in cases where there are several keys linking the tables. </a:t>
            </a:r>
          </a:p>
          <a:p>
            <a:pPr marL="274320" indent="-274320">
              <a:spcBef>
                <a:spcPts val="1800"/>
              </a:spcBef>
            </a:pPr>
            <a:r>
              <a:rPr lang="en-US" sz="2000" dirty="0" smtClean="0">
                <a:cs typeface="Calibri" pitchFamily="34" charset="0"/>
              </a:rPr>
              <a:t>Synthetic keys are sometimes an indication of a poorly or even incorrectly designed data model.  </a:t>
            </a:r>
          </a:p>
          <a:p>
            <a:pPr marL="274320" indent="-274320">
              <a:spcBef>
                <a:spcPts val="1800"/>
              </a:spcBef>
            </a:pPr>
            <a:r>
              <a:rPr lang="en-US" sz="2000" dirty="0" smtClean="0">
                <a:cs typeface="Calibri" pitchFamily="34" charset="0"/>
              </a:rPr>
              <a:t>Synthetic Keys will be grouped to a separate table referred as Synthetic Table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Circular References</a:t>
            </a:r>
            <a:endParaRPr lang="en-US" dirty="0">
              <a:cs typeface="Calibri" pitchFamily="34" charset="0"/>
            </a:endParaRPr>
          </a:p>
        </p:txBody>
      </p:sp>
      <p:sp>
        <p:nvSpPr>
          <p:cNvPr id="3" name="Content Placeholder 2"/>
          <p:cNvSpPr>
            <a:spLocks noGrp="1"/>
          </p:cNvSpPr>
          <p:nvPr>
            <p:ph idx="1"/>
          </p:nvPr>
        </p:nvSpPr>
        <p:spPr>
          <a:xfrm>
            <a:off x="368418" y="1130300"/>
            <a:ext cx="9144000" cy="4572000"/>
          </a:xfrm>
        </p:spPr>
        <p:txBody>
          <a:bodyPr lIns="91440" rIns="0"/>
          <a:lstStyle/>
          <a:p>
            <a:pPr marL="274320" indent="-274320">
              <a:spcBef>
                <a:spcPts val="1800"/>
              </a:spcBef>
            </a:pPr>
            <a:r>
              <a:rPr lang="en-US" sz="2000" dirty="0" smtClean="0">
                <a:cs typeface="Calibri" pitchFamily="34" charset="0"/>
              </a:rPr>
              <a:t>A structure in the data model where the keys between at least three tables form a circle. </a:t>
            </a:r>
          </a:p>
          <a:p>
            <a:pPr marL="274320" indent="-274320">
              <a:spcBef>
                <a:spcPts val="1800"/>
              </a:spcBef>
            </a:pPr>
            <a:r>
              <a:rPr lang="en-US" sz="2000" dirty="0" smtClean="0">
                <a:cs typeface="Calibri" pitchFamily="34" charset="0"/>
              </a:rPr>
              <a:t>The logic then inferred is usually ambiguous and the circular reference needs to be broken. QlikView does this by setting one of the tables as loosely coupled.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Resident Load</a:t>
            </a:r>
            <a:endParaRPr lang="en-US" dirty="0">
              <a:cs typeface="Calibri" pitchFamily="34" charset="0"/>
            </a:endParaRPr>
          </a:p>
        </p:txBody>
      </p:sp>
      <p:sp>
        <p:nvSpPr>
          <p:cNvPr id="3" name="Content Placeholder 2"/>
          <p:cNvSpPr>
            <a:spLocks noGrp="1"/>
          </p:cNvSpPr>
          <p:nvPr>
            <p:ph idx="1"/>
          </p:nvPr>
        </p:nvSpPr>
        <p:spPr>
          <a:xfrm>
            <a:off x="370728" y="1117600"/>
            <a:ext cx="9144000" cy="4572000"/>
          </a:xfrm>
        </p:spPr>
        <p:txBody>
          <a:bodyPr lIns="91440" rIns="0"/>
          <a:lstStyle/>
          <a:p>
            <a:pPr marL="274320" indent="-274320">
              <a:spcBef>
                <a:spcPts val="600"/>
              </a:spcBef>
            </a:pPr>
            <a:r>
              <a:rPr lang="en-US" sz="2000" dirty="0" smtClean="0">
                <a:cs typeface="Calibri" pitchFamily="34" charset="0"/>
              </a:rPr>
              <a:t>Using Resident keyword</a:t>
            </a:r>
          </a:p>
          <a:p>
            <a:pPr lvl="1" indent="-182880" algn="just">
              <a:spcBef>
                <a:spcPts val="600"/>
              </a:spcBef>
              <a:buClr>
                <a:srgbClr val="00A0D6"/>
              </a:buClr>
            </a:pPr>
            <a:r>
              <a:rPr lang="en-US" sz="1600" dirty="0" smtClean="0">
                <a:cs typeface="Calibri" pitchFamily="34" charset="0"/>
              </a:rPr>
              <a:t>To be used if data should be loaded from a previously loaded input table.</a:t>
            </a:r>
          </a:p>
          <a:p>
            <a:pPr marL="274320" indent="-274320">
              <a:spcBef>
                <a:spcPts val="1800"/>
              </a:spcBef>
            </a:pPr>
            <a:r>
              <a:rPr lang="en-US" dirty="0" smtClean="0">
                <a:cs typeface="Calibri" pitchFamily="34" charset="0"/>
              </a:rPr>
              <a:t>Without Using Resident keyword</a:t>
            </a:r>
          </a:p>
          <a:p>
            <a:pPr lvl="1" indent="-182880">
              <a:spcBef>
                <a:spcPts val="600"/>
              </a:spcBef>
              <a:buClr>
                <a:srgbClr val="00A0D6"/>
              </a:buClr>
            </a:pPr>
            <a:r>
              <a:rPr lang="en-US" sz="1600" dirty="0" smtClean="0">
                <a:cs typeface="Calibri" pitchFamily="34" charset="0"/>
              </a:rPr>
              <a:t>To be used if data should be loaded from a previously loaded input table but restricting the use the resident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Binary Load and Inline Load</a:t>
            </a:r>
            <a:endParaRPr lang="en-US" dirty="0">
              <a:cs typeface="Calibri" pitchFamily="34" charset="0"/>
            </a:endParaRPr>
          </a:p>
        </p:txBody>
      </p:sp>
      <p:sp>
        <p:nvSpPr>
          <p:cNvPr id="3" name="Content Placeholder 2"/>
          <p:cNvSpPr>
            <a:spLocks noGrp="1"/>
          </p:cNvSpPr>
          <p:nvPr>
            <p:ph idx="1"/>
          </p:nvPr>
        </p:nvSpPr>
        <p:spPr>
          <a:xfrm>
            <a:off x="374192" y="1130300"/>
            <a:ext cx="9144000" cy="4572000"/>
          </a:xfrm>
        </p:spPr>
        <p:txBody>
          <a:bodyPr lIns="91440" rIns="0"/>
          <a:lstStyle/>
          <a:p>
            <a:pPr marL="274320" indent="-274320">
              <a:spcBef>
                <a:spcPts val="600"/>
              </a:spcBef>
            </a:pPr>
            <a:r>
              <a:rPr lang="en-US" dirty="0" smtClean="0">
                <a:cs typeface="Calibri" pitchFamily="34" charset="0"/>
              </a:rPr>
              <a:t>Binary Load</a:t>
            </a:r>
          </a:p>
          <a:p>
            <a:pPr lvl="1" indent="-182880">
              <a:spcBef>
                <a:spcPts val="600"/>
              </a:spcBef>
              <a:buClr>
                <a:srgbClr val="00A0D6"/>
              </a:buClr>
            </a:pPr>
            <a:r>
              <a:rPr lang="en-US" sz="1600" dirty="0" smtClean="0">
                <a:cs typeface="Calibri" pitchFamily="34" charset="0"/>
              </a:rPr>
              <a:t>Used for loading the access and data parts of a QlikView document</a:t>
            </a:r>
          </a:p>
          <a:p>
            <a:pPr lvl="1" indent="-182880">
              <a:spcBef>
                <a:spcPts val="600"/>
              </a:spcBef>
              <a:buClr>
                <a:srgbClr val="00A0D6"/>
              </a:buClr>
            </a:pPr>
            <a:r>
              <a:rPr lang="en-US" sz="1600" dirty="0" smtClean="0">
                <a:cs typeface="Calibri" pitchFamily="34" charset="0"/>
              </a:rPr>
              <a:t>Does not Load Layout Information</a:t>
            </a:r>
          </a:p>
          <a:p>
            <a:pPr lvl="1" indent="-182880">
              <a:spcBef>
                <a:spcPts val="600"/>
              </a:spcBef>
              <a:buClr>
                <a:srgbClr val="00A0D6"/>
              </a:buClr>
            </a:pPr>
            <a:r>
              <a:rPr lang="en-US" sz="1600" dirty="0" smtClean="0">
                <a:cs typeface="Calibri" pitchFamily="34" charset="0"/>
              </a:rPr>
              <a:t>Only One Binary Statement Allowed and should be the First Statement of a Script</a:t>
            </a:r>
          </a:p>
          <a:p>
            <a:pPr marL="274320" indent="-274320">
              <a:spcBef>
                <a:spcPts val="1800"/>
              </a:spcBef>
            </a:pPr>
            <a:r>
              <a:rPr lang="en-US" dirty="0" smtClean="0">
                <a:cs typeface="Calibri" pitchFamily="34" charset="0"/>
              </a:rPr>
              <a:t>Inline Load</a:t>
            </a:r>
          </a:p>
          <a:p>
            <a:pPr lvl="1" indent="-182880">
              <a:spcBef>
                <a:spcPts val="600"/>
              </a:spcBef>
              <a:buClr>
                <a:srgbClr val="00A0D6"/>
              </a:buClr>
            </a:pPr>
            <a:r>
              <a:rPr lang="en-US" sz="1600" dirty="0" smtClean="0">
                <a:cs typeface="Calibri" pitchFamily="34" charset="0"/>
              </a:rPr>
              <a:t>To be used if data should be typed within the script</a:t>
            </a:r>
            <a:endParaRPr lang="en-US" sz="1600" dirty="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2743200"/>
            <a:ext cx="9906000" cy="1371600"/>
          </a:xfrm>
        </p:spPr>
        <p:txBody>
          <a:bodyPr anchor="ctr" anchorCtr="1"/>
          <a:lstStyle/>
          <a:p>
            <a:pPr lvl="0" algn="ctr">
              <a:buNone/>
            </a:pPr>
            <a:r>
              <a:rPr lang="sv-SE" sz="3200" dirty="0" smtClean="0">
                <a:solidFill>
                  <a:schemeClr val="tx1"/>
                </a:solidFill>
                <a:latin typeface="Arial Narrow" pitchFamily="34" charset="0"/>
                <a:cs typeface="Calibri" pitchFamily="34" charset="0"/>
              </a:rPr>
              <a:t>Linked Table Demo</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Insights &amp; Data_LnD_Template">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Insights &amp; Data_LnD_Template</Template>
  <TotalTime>407</TotalTime>
  <Words>890</Words>
  <Application>Microsoft Office PowerPoint</Application>
  <PresentationFormat>A4 Paper (210x297 mm)</PresentationFormat>
  <Paragraphs>128</Paragraphs>
  <Slides>23</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27" baseType="lpstr">
      <vt:lpstr>Insights &amp; Data_LnD_Template</vt:lpstr>
      <vt:lpstr>I&amp;D_Learning and Development 2015_Closing Slides</vt:lpstr>
      <vt:lpstr>I&amp;D_Learning and Development 2015_Section break</vt:lpstr>
      <vt:lpstr>think-cell Slide</vt:lpstr>
      <vt:lpstr>Learning &amp; Development  Enabling development, Impacting growth…</vt:lpstr>
      <vt:lpstr>RECAP</vt:lpstr>
      <vt:lpstr>Session Agenda – Day 5</vt:lpstr>
      <vt:lpstr>Key Fields</vt:lpstr>
      <vt:lpstr>Synthetic Keys and Tables</vt:lpstr>
      <vt:lpstr>Circular References</vt:lpstr>
      <vt:lpstr>Resident Load</vt:lpstr>
      <vt:lpstr>Binary Load and Inline Load</vt:lpstr>
      <vt:lpstr>Slide 9</vt:lpstr>
      <vt:lpstr>Q &amp; A</vt:lpstr>
      <vt:lpstr>Lab Work </vt:lpstr>
      <vt:lpstr>Themes</vt:lpstr>
      <vt:lpstr>Bookmarks and Bookmark Object</vt:lpstr>
      <vt:lpstr>Text Object</vt:lpstr>
      <vt:lpstr>Current Selections &amp; Statistics Box</vt:lpstr>
      <vt:lpstr>Container Object</vt:lpstr>
      <vt:lpstr>Variables</vt:lpstr>
      <vt:lpstr>Include Statement</vt:lpstr>
      <vt:lpstr>Input Box and Slider / Calendar</vt:lpstr>
      <vt:lpstr>Buttons &amp; Triggers</vt:lpstr>
      <vt:lpstr>Lab Work</vt:lpstr>
      <vt:lpstr>Slide 22</vt:lpstr>
      <vt:lpstr>Slide 23</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svaikunt</cp:lastModifiedBy>
  <cp:revision>56</cp:revision>
  <dcterms:created xsi:type="dcterms:W3CDTF">2015-07-10T14:05:09Z</dcterms:created>
  <dcterms:modified xsi:type="dcterms:W3CDTF">2015-08-31T09:38:34Z</dcterms:modified>
</cp:coreProperties>
</file>