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Layouts/slideLayout13.xml" ContentType="application/vnd.openxmlformats-officedocument.presentationml.slideLayout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slideLayouts/slideLayout14.xml" ContentType="application/vnd.openxmlformats-officedocument.presentationml.slideLayout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Default Extension="gif" ContentType="image/gif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19"/>
  </p:notesMasterIdLst>
  <p:handoutMasterIdLst>
    <p:handoutMasterId r:id="rId20"/>
  </p:handoutMasterIdLst>
  <p:sldIdLst>
    <p:sldId id="407" r:id="rId4"/>
    <p:sldId id="426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24" r:id="rId15"/>
    <p:sldId id="438" r:id="rId16"/>
    <p:sldId id="425" r:id="rId17"/>
    <p:sldId id="329" r:id="rId18"/>
  </p:sldIdLst>
  <p:sldSz cx="9906000" cy="6858000" type="A4"/>
  <p:notesSz cx="6797675" cy="9874250"/>
  <p:custDataLst>
    <p:tags r:id="rId21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621" autoAdjust="0"/>
  </p:normalViewPr>
  <p:slideViewPr>
    <p:cSldViewPr>
      <p:cViewPr>
        <p:scale>
          <a:sx n="75" d="100"/>
          <a:sy n="75" d="100"/>
        </p:scale>
        <p:origin x="-1350" y="-66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oleObject" Target="../embeddings/oleObject13.bin"/><Relationship Id="rId2" Type="http://schemas.openxmlformats.org/officeDocument/2006/relationships/tags" Target="../tags/tag3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7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8.xml"/><Relationship Id="rId1" Type="http://schemas.openxmlformats.org/officeDocument/2006/relationships/vmlDrawing" Target="../drawings/vmlDrawing16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7.v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1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1266" name="think-cell Slide" r:id="rId3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test3.jpg"/>
          <p:cNvPicPr>
            <a:picLocks noChangeAspect="1"/>
          </p:cNvPicPr>
          <p:nvPr userDrawn="1"/>
        </p:nvPicPr>
        <p:blipFill>
          <a:blip r:embed="rId6" cstate="print">
            <a:lum bright="20000" contrast="-20000"/>
          </a:blip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9458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reeform 4"/>
          <p:cNvSpPr>
            <a:spLocks/>
          </p:cNvSpPr>
          <p:nvPr userDrawn="1">
            <p:custDataLst>
              <p:tags r:id="rId3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23487" y="1501977"/>
            <a:ext cx="6807651" cy="29502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66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0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2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72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1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9.png"/><Relationship Id="rId25" Type="http://schemas.openxmlformats.org/officeDocument/2006/relationships/image" Target="../media/image13.gif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4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2.png"/><Relationship Id="rId10" Type="http://schemas.openxmlformats.org/officeDocument/2006/relationships/tags" Target="../tags/tag43.xml"/><Relationship Id="rId19" Type="http://schemas.openxmlformats.org/officeDocument/2006/relationships/image" Target="../media/image10.png"/><Relationship Id="rId4" Type="http://schemas.openxmlformats.org/officeDocument/2006/relationships/theme" Target="../theme/theme2.xml"/><Relationship Id="rId9" Type="http://schemas.openxmlformats.org/officeDocument/2006/relationships/tags" Target="../tags/tag42.xml"/><Relationship Id="rId14" Type="http://schemas.openxmlformats.org/officeDocument/2006/relationships/oleObject" Target="../embeddings/oleObject14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8.bin"/><Relationship Id="rId5" Type="http://schemas.openxmlformats.org/officeDocument/2006/relationships/vmlDrawing" Target="../drawings/vmlDrawing18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2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79413" y="1255714"/>
            <a:ext cx="9144000" cy="5029200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299200" y="6427223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marL="0" marR="0" lvl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RDV-03_QlikView </a:t>
            </a:r>
            <a:r>
              <a:rPr lang="en-US" sz="800" dirty="0" err="1" smtClean="0">
                <a:solidFill>
                  <a:schemeClr val="tx2"/>
                </a:solidFill>
              </a:rPr>
              <a:t>Training_V</a:t>
            </a:r>
            <a:r>
              <a:rPr lang="en-US" sz="800" dirty="0" smtClean="0">
                <a:solidFill>
                  <a:schemeClr val="tx2"/>
                </a:solidFill>
              </a:rPr>
              <a:t>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3" r:id="rId11"/>
    <p:sldLayoutId id="2147484005" r:id="rId12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oleObject" Target="../embeddings/oleObject22.bin"/><Relationship Id="rId2" Type="http://schemas.openxmlformats.org/officeDocument/2006/relationships/tags" Target="../tags/tag52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83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4649" y="5969000"/>
            <a:ext cx="5486400" cy="365760"/>
          </a:xfrm>
        </p:spPr>
        <p:txBody>
          <a:bodyPr/>
          <a:lstStyle/>
          <a:p>
            <a:pPr lvl="0"/>
            <a:r>
              <a:rPr lang="sv-SE" sz="2400" b="1" dirty="0" smtClean="0">
                <a:cs typeface="Calibri" pitchFamily="34" charset="0"/>
              </a:rPr>
              <a:t>QlikView Training </a:t>
            </a:r>
            <a:r>
              <a:rPr lang="fr-FR" sz="2400" b="1" dirty="0" smtClean="0"/>
              <a:t>– Day 6</a:t>
            </a:r>
            <a:endParaRPr lang="en-US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74649" y="5524500"/>
            <a:ext cx="4572000" cy="36576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RDV-03</a:t>
            </a:r>
          </a:p>
        </p:txBody>
      </p:sp>
    </p:spTree>
    <p:extLst>
      <p:ext uri="{BB962C8B-B14F-4D97-AF65-F5344CB8AC3E}">
        <p14:creationId xmlns:p14="http://schemas.microsoft.com/office/powerpoint/2010/main" xmlns="" val="38171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BUFFER Statement (contd)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2" y="1130299"/>
            <a:ext cx="9144000" cy="4572000"/>
          </a:xfrm>
        </p:spPr>
        <p:txBody>
          <a:bodyPr lIns="91440" rIns="0"/>
          <a:lstStyle/>
          <a:p>
            <a:pPr marL="274320" indent="-274320">
              <a:lnSpc>
                <a:spcPct val="150000"/>
              </a:lnSpc>
              <a:spcBef>
                <a:spcPts val="1800"/>
              </a:spcBef>
              <a:buNone/>
            </a:pPr>
            <a:r>
              <a:rPr lang="en-IN" dirty="0" smtClean="0">
                <a:cs typeface="Calibri" pitchFamily="34" charset="0"/>
              </a:rPr>
              <a:t>Stale After</a:t>
            </a:r>
          </a:p>
          <a:p>
            <a:pPr marL="274320" indent="-274320">
              <a:spcBef>
                <a:spcPts val="1200"/>
              </a:spcBef>
            </a:pPr>
            <a:r>
              <a:rPr lang="en-IN" sz="2000" dirty="0" smtClean="0">
                <a:cs typeface="Calibri" pitchFamily="34" charset="0"/>
              </a:rPr>
              <a:t>Typically used with DB Sources where there is no timestamp available with original data – instead, the validity of the QVD is specified here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QVD will be used till validity – post which – DB will used and a fresh QVD will be created with a new time period</a:t>
            </a:r>
            <a:endParaRPr lang="en-IN" sz="1000" b="1" u="sng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IN" dirty="0" smtClean="0">
                <a:cs typeface="Calibri" pitchFamily="34" charset="0"/>
              </a:rPr>
              <a:t>No Options Specified</a:t>
            </a:r>
          </a:p>
          <a:p>
            <a:pPr marL="274320" indent="-274320">
              <a:spcBef>
                <a:spcPts val="1200"/>
              </a:spcBef>
            </a:pPr>
            <a:r>
              <a:rPr lang="en-IN" dirty="0" smtClean="0">
                <a:cs typeface="Calibri" pitchFamily="34" charset="0"/>
              </a:rPr>
              <a:t>If no options are specified for Buffer – the QVD buffer created by the first execution of the script will be used indefinitely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Incremental Load / Partial Reload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130299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Automatic Incremental Load using Buffer Statement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Manual Increment Load using Add – Partial Reload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Manual Increment Load using Replace – Partial Reload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sz="6000" dirty="0" smtClean="0"/>
              <a:t>Q &amp; A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pPr marL="0" marR="0" lvl="0" indent="0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Calibri" pitchFamily="34" charset="0"/>
              </a:rPr>
              <a:t>QlikView Training – Day 06</a:t>
            </a:r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Lab Work 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74650" y="1130299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Export the Suppliers Table to a QVD File. Create a new application and read data from the QVD File created in the Previous Exercise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Let us assume that the Categories Table (dimension table) is updated once in a Month, whereas the Dashboard is scheduled for a weekly for data refresh. What is the best option (type of load) to be used in this case – implement the same in your application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Create a New QVW File to include </a:t>
            </a:r>
            <a:r>
              <a:rPr lang="en-US" sz="2000" b="1" dirty="0" smtClean="0">
                <a:solidFill>
                  <a:srgbClr val="000000"/>
                </a:solidFill>
                <a:cs typeface="Calibri" pitchFamily="34" charset="0"/>
              </a:rPr>
              <a:t>Orders 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and </a:t>
            </a:r>
            <a:r>
              <a:rPr lang="en-US" sz="2000" b="1" dirty="0" smtClean="0">
                <a:solidFill>
                  <a:srgbClr val="000000"/>
                </a:solidFill>
                <a:cs typeface="Calibri" pitchFamily="34" charset="0"/>
              </a:rPr>
              <a:t>Order Details 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Tables. Data is to be refreshed every week. Write script to get incremental data into a QVD File using the </a:t>
            </a:r>
            <a:r>
              <a:rPr lang="en-US" sz="2000" b="1" dirty="0" smtClean="0">
                <a:solidFill>
                  <a:srgbClr val="000000"/>
                </a:solidFill>
                <a:cs typeface="Calibri" pitchFamily="34" charset="0"/>
              </a:rPr>
              <a:t>Order Date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.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Try out other options related to Buffer.</a:t>
            </a:r>
          </a:p>
          <a:p>
            <a:pPr marL="541338" indent="-541338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541338" indent="-541338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2743200"/>
            <a:ext cx="9905999" cy="137160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/>
          <a:p>
            <a:pPr marL="0" marR="0" lvl="0" indent="0" algn="ctr" defTabSz="9143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819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28-Aug-2015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RECAP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28713"/>
            <a:ext cx="9144000" cy="5029200"/>
          </a:xfrm>
        </p:spPr>
        <p:txBody>
          <a:bodyPr lIns="91440" rIns="0" numCol="2"/>
          <a:lstStyle/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Key Fields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Synthetic Keys and Tables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Circular References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Resident Load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Binary Load and Inline Load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Link Table – Demo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Themes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Bookmarks and Bookmark Object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Current Selections &amp; Statistics Box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Container Object</a:t>
            </a:r>
          </a:p>
          <a:p>
            <a:pPr marL="274320" indent="-274320">
              <a:spcBef>
                <a:spcPts val="1800"/>
              </a:spcBef>
            </a:pPr>
            <a:r>
              <a:rPr lang="sv-SE" sz="2000" dirty="0" smtClean="0">
                <a:cs typeface="Calibri" pitchFamily="34" charset="0"/>
              </a:rPr>
              <a:t>Text Object</a:t>
            </a:r>
            <a:endParaRPr lang="en-US" sz="2000" dirty="0" smtClean="0">
              <a:cs typeface="Calibri" pitchFamily="34" charset="0"/>
            </a:endParaRP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Variables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Include Statement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Input Box and Slider / Calendar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Buttons &amp; Triggers and Alerts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Session Agenda – Day 6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5063"/>
            <a:ext cx="9144000" cy="5029200"/>
          </a:xfrm>
        </p:spPr>
        <p:txBody>
          <a:bodyPr lIns="91440" rIns="0" numCol="1"/>
          <a:lstStyle/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QVD Files</a:t>
            </a:r>
          </a:p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QVD Files - Advantages</a:t>
            </a:r>
          </a:p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Creating / Reading a QVD File</a:t>
            </a:r>
          </a:p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STORE Statement</a:t>
            </a:r>
          </a:p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BUFFER Statement </a:t>
            </a:r>
          </a:p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Incremental Load / Partial Reload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QVD Files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2" y="1130300"/>
            <a:ext cx="9144000" cy="45720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QlikView Data File – stored in QlikView Native Format and Optimized for Speed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Contains a Table of Data exported from QlikView 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Can Only be Written To and Read From QlikView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Reading data from a QVD file is typically 10-100 times faster than reading from other data 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QVD Files - Advantages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0299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600"/>
              </a:spcBef>
            </a:pPr>
            <a:r>
              <a:rPr lang="en-IN" sz="2000" dirty="0" smtClean="0">
                <a:cs typeface="Calibri" pitchFamily="34" charset="0"/>
              </a:rPr>
              <a:t>Advantages</a:t>
            </a:r>
          </a:p>
          <a:p>
            <a:pPr lvl="1" indent="-182880">
              <a:spcBef>
                <a:spcPts val="600"/>
              </a:spcBef>
              <a:buClr>
                <a:srgbClr val="00A0D6"/>
              </a:buClr>
            </a:pPr>
            <a:r>
              <a:rPr lang="en-IN" sz="1600" dirty="0" smtClean="0">
                <a:cs typeface="Calibri" pitchFamily="34" charset="0"/>
              </a:rPr>
              <a:t>Increase Load speed</a:t>
            </a:r>
          </a:p>
          <a:p>
            <a:pPr lvl="1" indent="-182880">
              <a:spcBef>
                <a:spcPts val="600"/>
              </a:spcBef>
              <a:buClr>
                <a:srgbClr val="00A0D6"/>
              </a:buClr>
            </a:pPr>
            <a:r>
              <a:rPr lang="en-IN" sz="1600" dirty="0" smtClean="0">
                <a:cs typeface="Calibri" pitchFamily="34" charset="0"/>
              </a:rPr>
              <a:t>Decrease Load on Database Servers</a:t>
            </a:r>
          </a:p>
          <a:p>
            <a:pPr lvl="1" indent="-182880">
              <a:spcBef>
                <a:spcPts val="600"/>
              </a:spcBef>
              <a:buClr>
                <a:srgbClr val="00A0D6"/>
              </a:buClr>
            </a:pPr>
            <a:r>
              <a:rPr lang="en-IN" sz="1600" dirty="0" smtClean="0">
                <a:cs typeface="Calibri" pitchFamily="34" charset="0"/>
              </a:rPr>
              <a:t>Consolidate Data from Multiple QlikView Applications</a:t>
            </a:r>
          </a:p>
          <a:p>
            <a:pPr lvl="1" indent="-182880">
              <a:spcBef>
                <a:spcPts val="600"/>
              </a:spcBef>
              <a:buClr>
                <a:srgbClr val="00A0D6"/>
              </a:buClr>
            </a:pPr>
            <a:r>
              <a:rPr lang="en-IN" sz="1600" dirty="0" smtClean="0">
                <a:cs typeface="Calibri" pitchFamily="34" charset="0"/>
              </a:rPr>
              <a:t>Make Incremental 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Creating / Reading a QVD File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5062"/>
            <a:ext cx="9144000" cy="50292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Manually using Store Statement</a:t>
            </a:r>
          </a:p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Automatically using Buffer Statement</a:t>
            </a:r>
            <a:endParaRPr lang="en-IN" i="1" dirty="0" smtClean="0">
              <a:cs typeface="Calibri" pitchFamily="34" charset="0"/>
            </a:endParaRPr>
          </a:p>
          <a:p>
            <a:pPr marL="274320" indent="-274320">
              <a:spcBef>
                <a:spcPts val="1800"/>
              </a:spcBef>
            </a:pPr>
            <a:r>
              <a:rPr lang="en-IN" dirty="0" smtClean="0">
                <a:cs typeface="Calibri" pitchFamily="34" charset="0"/>
              </a:rPr>
              <a:t>Reading from a QVD File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Standard Read</a:t>
            </a:r>
          </a:p>
          <a:p>
            <a:pPr lvl="1" indent="-182880">
              <a:spcBef>
                <a:spcPts val="600"/>
              </a:spcBef>
            </a:pPr>
            <a:r>
              <a:rPr lang="en-IN" sz="1600" dirty="0" smtClean="0">
                <a:cs typeface="Calibri" pitchFamily="34" charset="0"/>
              </a:rPr>
              <a:t>Optimized Read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STORE Statement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42" y="1117599"/>
            <a:ext cx="9144000" cy="5029200"/>
          </a:xfrm>
        </p:spPr>
        <p:txBody>
          <a:bodyPr lIns="91440" rIns="0"/>
          <a:lstStyle/>
          <a:p>
            <a:pPr marL="0" lvl="1" indent="0">
              <a:spcBef>
                <a:spcPts val="600"/>
              </a:spcBef>
              <a:buNone/>
            </a:pPr>
            <a:r>
              <a:rPr lang="en-US" dirty="0" smtClean="0">
                <a:cs typeface="Calibri" pitchFamily="34" charset="0"/>
              </a:rPr>
              <a:t>store[ *fieldlist from] table into filename [ format-spec ]; </a:t>
            </a:r>
            <a:endParaRPr lang="en-IN" dirty="0" smtClean="0">
              <a:cs typeface="Calibri" pitchFamily="34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 smtClean="0">
                <a:cs typeface="Calibri" pitchFamily="34" charset="0"/>
              </a:rPr>
              <a:t>format-spec ::= ( ( txt | qvd ) )</a:t>
            </a:r>
            <a:endParaRPr lang="en-IN" dirty="0" smtClean="0">
              <a:cs typeface="Calibri" pitchFamily="34" charset="0"/>
            </a:endParaRPr>
          </a:p>
          <a:p>
            <a:pPr marL="274320" indent="-274320">
              <a:spcBef>
                <a:spcPts val="2400"/>
              </a:spcBef>
            </a:pPr>
            <a:r>
              <a:rPr lang="en-IN" sz="2000" dirty="0" smtClean="0">
                <a:cs typeface="Calibri" pitchFamily="34" charset="0"/>
              </a:rPr>
              <a:t>Used to create a QVD or a CSV File</a:t>
            </a:r>
          </a:p>
          <a:p>
            <a:pPr marL="274320" indent="-274320">
              <a:spcBef>
                <a:spcPts val="2400"/>
              </a:spcBef>
            </a:pPr>
            <a:r>
              <a:rPr lang="en-IN" sz="2000" dirty="0" smtClean="0">
                <a:cs typeface="Calibri" pitchFamily="34" charset="0"/>
              </a:rPr>
              <a:t>Can export data from only one logical table</a:t>
            </a:r>
          </a:p>
          <a:p>
            <a:pPr marL="274320" indent="-274320">
              <a:spcBef>
                <a:spcPts val="2400"/>
              </a:spcBef>
            </a:pPr>
            <a:r>
              <a:rPr lang="en-IN" sz="2000" dirty="0" smtClean="0">
                <a:cs typeface="Calibri" pitchFamily="34" charset="0"/>
              </a:rPr>
              <a:t>Default Format specification is QVD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BUFFER Statement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42" y="1130299"/>
            <a:ext cx="9144000" cy="5029200"/>
          </a:xfrm>
        </p:spPr>
        <p:txBody>
          <a:bodyPr lIns="91440" rIns="0"/>
          <a:lstStyle/>
          <a:p>
            <a:pPr marL="0" lvl="1" indent="0">
              <a:spcBef>
                <a:spcPts val="600"/>
              </a:spcBef>
              <a:buNone/>
            </a:pPr>
            <a:r>
              <a:rPr lang="en-IN" dirty="0" smtClean="0">
                <a:cs typeface="Calibri" pitchFamily="34" charset="0"/>
              </a:rPr>
              <a:t>Buffer[(option[,option])] (load statement | select statement)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IN" dirty="0" smtClean="0">
                <a:cs typeface="Calibri" pitchFamily="34" charset="0"/>
              </a:rPr>
              <a:t>option ::= incremental | expiry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IN" dirty="0" smtClean="0">
                <a:cs typeface="Calibri" pitchFamily="34" charset="0"/>
              </a:rPr>
              <a:t>expiry::= stale [after]amount[ (days | hours)]</a:t>
            </a:r>
          </a:p>
          <a:p>
            <a:pPr marL="274320" indent="-274320">
              <a:spcBef>
                <a:spcPts val="2400"/>
              </a:spcBef>
            </a:pPr>
            <a:r>
              <a:rPr lang="en-IN" dirty="0" smtClean="0">
                <a:cs typeface="Calibri" pitchFamily="34" charset="0"/>
              </a:rPr>
              <a:t>Name of the QVD – calculated (160-bit hexadecimal hash)</a:t>
            </a:r>
          </a:p>
          <a:p>
            <a:pPr marL="274320" indent="-274320">
              <a:spcBef>
                <a:spcPts val="2400"/>
              </a:spcBef>
            </a:pPr>
            <a:r>
              <a:rPr lang="en-IN" dirty="0" smtClean="0">
                <a:cs typeface="Calibri" pitchFamily="34" charset="0"/>
              </a:rPr>
              <a:t>Numerous limitations exist – most notable is, that should be used along with LOAD / SELECT</a:t>
            </a:r>
          </a:p>
          <a:p>
            <a:pPr marL="274320" indent="-274320">
              <a:spcBef>
                <a:spcPts val="2400"/>
              </a:spcBef>
            </a:pPr>
            <a:r>
              <a:rPr lang="en-IN" dirty="0" smtClean="0">
                <a:cs typeface="Calibri" pitchFamily="34" charset="0"/>
              </a:rPr>
              <a:t>Keep Orphaned / Unreferenced QVD Buffers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BUFFER Statement (contd)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42" y="1130299"/>
            <a:ext cx="9144000" cy="4572000"/>
          </a:xfrm>
        </p:spPr>
        <p:txBody>
          <a:bodyPr lIns="91440" rIns="0"/>
          <a:lstStyle/>
          <a:p>
            <a:pPr marL="274320" indent="-274320">
              <a:spcBef>
                <a:spcPts val="1800"/>
              </a:spcBef>
              <a:buNone/>
            </a:pPr>
            <a:r>
              <a:rPr lang="en-IN" sz="2000" u="sng" dirty="0" smtClean="0">
                <a:cs typeface="Calibri" pitchFamily="34" charset="0"/>
              </a:rPr>
              <a:t>Incremental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Reads only a part of an underlying file – previous file size is stored in the XML Header of the QVD File.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Can be used only with Load Statements and Text Files </a:t>
            </a:r>
          </a:p>
          <a:p>
            <a:pPr marL="274320" indent="-274320">
              <a:spcBef>
                <a:spcPts val="1800"/>
              </a:spcBef>
            </a:pPr>
            <a:r>
              <a:rPr lang="en-IN" sz="2000" dirty="0" smtClean="0">
                <a:cs typeface="Calibri" pitchFamily="34" charset="0"/>
              </a:rPr>
              <a:t>Cannot be used where old data is changed / deleted (typically used for Log Files)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Insights &amp; Data_LnD_Template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Insights &amp; Data_LnD_Template</Template>
  <TotalTime>423</TotalTime>
  <Words>599</Words>
  <Application>Microsoft Office PowerPoint</Application>
  <PresentationFormat>A4 Paper (210x297 mm)</PresentationFormat>
  <Paragraphs>89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Insights &amp; Data_LnD_Template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RECAP</vt:lpstr>
      <vt:lpstr>Session Agenda – Day 6</vt:lpstr>
      <vt:lpstr>QVD Files</vt:lpstr>
      <vt:lpstr>QVD Files - Advantages</vt:lpstr>
      <vt:lpstr>Creating / Reading a QVD File</vt:lpstr>
      <vt:lpstr>STORE Statement</vt:lpstr>
      <vt:lpstr>BUFFER Statement</vt:lpstr>
      <vt:lpstr>BUFFER Statement (contd)</vt:lpstr>
      <vt:lpstr>BUFFER Statement (contd)</vt:lpstr>
      <vt:lpstr>Incremental Load / Partial Reload</vt:lpstr>
      <vt:lpstr>Q &amp; A</vt:lpstr>
      <vt:lpstr>Lab Work </vt:lpstr>
      <vt:lpstr>Slide 14</vt:lpstr>
      <vt:lpstr>Slide 15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svaikunt</cp:lastModifiedBy>
  <cp:revision>56</cp:revision>
  <dcterms:created xsi:type="dcterms:W3CDTF">2015-07-10T14:05:09Z</dcterms:created>
  <dcterms:modified xsi:type="dcterms:W3CDTF">2015-08-31T09:38:09Z</dcterms:modified>
</cp:coreProperties>
</file>