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Layouts/slideLayout13.xml" ContentType="application/vnd.openxmlformats-officedocument.presentationml.slideLayout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slideLayouts/slideLayout14.xml" ContentType="application/vnd.openxmlformats-officedocument.presentationml.slideLayout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Default Extension="gif" ContentType="image/gif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16"/>
  </p:notesMasterIdLst>
  <p:handoutMasterIdLst>
    <p:handoutMasterId r:id="rId17"/>
  </p:handoutMasterIdLst>
  <p:sldIdLst>
    <p:sldId id="407" r:id="rId4"/>
    <p:sldId id="426" r:id="rId5"/>
    <p:sldId id="428" r:id="rId6"/>
    <p:sldId id="429" r:id="rId7"/>
    <p:sldId id="430" r:id="rId8"/>
    <p:sldId id="436" r:id="rId9"/>
    <p:sldId id="432" r:id="rId10"/>
    <p:sldId id="424" r:id="rId11"/>
    <p:sldId id="437" r:id="rId12"/>
    <p:sldId id="435" r:id="rId13"/>
    <p:sldId id="425" r:id="rId14"/>
    <p:sldId id="329" r:id="rId15"/>
  </p:sldIdLst>
  <p:sldSz cx="9906000" cy="6858000" type="A4"/>
  <p:notesSz cx="6797675" cy="9874250"/>
  <p:custDataLst>
    <p:tags r:id="rId18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4621" autoAdjust="0"/>
  </p:normalViewPr>
  <p:slideViewPr>
    <p:cSldViewPr>
      <p:cViewPr>
        <p:scale>
          <a:sx n="75" d="100"/>
          <a:sy n="75" d="100"/>
        </p:scale>
        <p:origin x="-1344" y="-30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oleObject" Target="../embeddings/oleObject13.bin"/><Relationship Id="rId2" Type="http://schemas.openxmlformats.org/officeDocument/2006/relationships/tags" Target="../tags/tag3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7.xml"/><Relationship Id="rId1" Type="http://schemas.openxmlformats.org/officeDocument/2006/relationships/vmlDrawing" Target="../drawings/vmlDrawing15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8.xml"/><Relationship Id="rId1" Type="http://schemas.openxmlformats.org/officeDocument/2006/relationships/vmlDrawing" Target="../drawings/vmlDrawing16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7.v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1266" name="think-cell Slide" r:id="rId3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 userDrawn="1"/>
        </p:nvPicPr>
        <p:blipFill>
          <a:blip r:embed="rId6" cstate="print">
            <a:lum bright="20000" contrast="-20000"/>
          </a:blip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9458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23487" y="1501977"/>
            <a:ext cx="6807651" cy="29502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7663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3502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727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1729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057400" y="957738"/>
            <a:ext cx="183356" cy="186929"/>
            <a:chOff x="3948113" y="3393281"/>
            <a:chExt cx="183356" cy="186929"/>
          </a:xfrm>
        </p:grpSpPr>
        <p:sp>
          <p:nvSpPr>
            <p:cNvPr id="18" name="Rectangle 17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3810000" y="5931502"/>
            <a:ext cx="183356" cy="186929"/>
            <a:chOff x="4191000" y="3876277"/>
            <a:chExt cx="183356" cy="18692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191000" y="3970337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281487" y="3876277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auto">
          <a:xfrm>
            <a:off x="8686800" y="1752600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9440444" y="6209864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269956" y="5201670"/>
            <a:ext cx="183356" cy="186929"/>
            <a:chOff x="4622005" y="3393281"/>
            <a:chExt cx="183356" cy="186929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622005" y="3487341"/>
              <a:ext cx="92869" cy="92869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2492" y="3393281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486878" y="3025376"/>
            <a:ext cx="183356" cy="186929"/>
            <a:chOff x="3948113" y="3393281"/>
            <a:chExt cx="183356" cy="186929"/>
          </a:xfrm>
        </p:grpSpPr>
        <p:sp>
          <p:nvSpPr>
            <p:cNvPr id="29" name="Rectangle 28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 userDrawn="1"/>
        </p:nvSpPr>
        <p:spPr bwMode="auto">
          <a:xfrm>
            <a:off x="9346861" y="4196384"/>
            <a:ext cx="92869" cy="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382000" y="3165871"/>
            <a:ext cx="183356" cy="186929"/>
            <a:chOff x="5548313" y="3134916"/>
            <a:chExt cx="183356" cy="186929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5548313" y="3228976"/>
              <a:ext cx="92869" cy="928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5638800" y="3134916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8" descr="D:\Users\bkp\My Work\GSLs\TEMPLATES\I&amp;D\FINAL\04-17\Pyramid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22873"/>
            <a:ext cx="879232" cy="802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341313" y="1255713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1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9.png"/><Relationship Id="rId25" Type="http://schemas.openxmlformats.org/officeDocument/2006/relationships/image" Target="../media/image13.gif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4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2.png"/><Relationship Id="rId10" Type="http://schemas.openxmlformats.org/officeDocument/2006/relationships/tags" Target="../tags/tag43.xml"/><Relationship Id="rId19" Type="http://schemas.openxmlformats.org/officeDocument/2006/relationships/image" Target="../media/image10.png"/><Relationship Id="rId4" Type="http://schemas.openxmlformats.org/officeDocument/2006/relationships/theme" Target="../theme/theme2.xml"/><Relationship Id="rId9" Type="http://schemas.openxmlformats.org/officeDocument/2006/relationships/tags" Target="../tags/tag42.xml"/><Relationship Id="rId14" Type="http://schemas.openxmlformats.org/officeDocument/2006/relationships/oleObject" Target="../embeddings/oleObject14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8.bin"/><Relationship Id="rId5" Type="http://schemas.openxmlformats.org/officeDocument/2006/relationships/vmlDrawing" Target="../drawings/vmlDrawing18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2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" y="1"/>
            <a:ext cx="9905999" cy="914400"/>
          </a:xfrm>
          <a:prstGeom prst="rect">
            <a:avLst/>
          </a:prstGeom>
        </p:spPr>
        <p:txBody>
          <a:bodyPr vert="horz" lIns="457200" tIns="0" rIns="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79413" y="1255714"/>
            <a:ext cx="9144000" cy="5029200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7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20"/>
            </p:custDataLst>
          </p:nvPr>
        </p:nvSpPr>
        <p:spPr>
          <a:xfrm>
            <a:off x="6299200" y="6427223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marL="0" marR="0" lvl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RDV-03_QlikView </a:t>
            </a:r>
            <a:r>
              <a:rPr lang="en-US" sz="800" dirty="0" err="1" smtClean="0">
                <a:solidFill>
                  <a:schemeClr val="tx2"/>
                </a:solidFill>
              </a:rPr>
              <a:t>Training_V</a:t>
            </a:r>
            <a:r>
              <a:rPr lang="en-US" sz="800" dirty="0" smtClean="0">
                <a:solidFill>
                  <a:schemeClr val="tx2"/>
                </a:solidFill>
              </a:rPr>
              <a:t> 1 0</a:t>
            </a:r>
            <a:endParaRPr lang="en-US" sz="800" dirty="0" smtClean="0">
              <a:solidFill>
                <a:schemeClr val="tx2"/>
              </a:solidFill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21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3" r:id="rId11"/>
    <p:sldLayoutId id="2147484005" r:id="rId12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oleObject" Target="../embeddings/oleObject22.bin"/><Relationship Id="rId2" Type="http://schemas.openxmlformats.org/officeDocument/2006/relationships/tags" Target="../tags/tag52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7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683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4649" y="6007100"/>
            <a:ext cx="5486400" cy="365760"/>
          </a:xfrm>
        </p:spPr>
        <p:txBody>
          <a:bodyPr/>
          <a:lstStyle/>
          <a:p>
            <a:pPr lvl="0"/>
            <a:r>
              <a:rPr lang="sv-SE" sz="2400" b="1" dirty="0" smtClean="0">
                <a:latin typeface="Calibri" pitchFamily="34" charset="0"/>
                <a:cs typeface="Calibri" pitchFamily="34" charset="0"/>
              </a:rPr>
              <a:t>QlikView </a:t>
            </a:r>
            <a:r>
              <a:rPr lang="sv-SE" sz="2400" b="1" dirty="0" smtClean="0">
                <a:latin typeface="Calibri" pitchFamily="34" charset="0"/>
                <a:cs typeface="Calibri" pitchFamily="34" charset="0"/>
              </a:rPr>
              <a:t>Training </a:t>
            </a:r>
            <a:r>
              <a:rPr lang="fr-FR" sz="2400" b="1" dirty="0" smtClean="0"/>
              <a:t>– Day 8</a:t>
            </a:r>
            <a:endParaRPr lang="en-US" sz="2400" b="1" dirty="0" smtClean="0"/>
          </a:p>
        </p:txBody>
      </p:sp>
      <p:sp>
        <p:nvSpPr>
          <p:cNvPr id="5" name="Subtitle 1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74649" y="5562600"/>
            <a:ext cx="4572000" cy="365760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vert="horz" lIns="0" tIns="33059" rIns="33059" bIns="33059" rtlCol="0" anchor="ctr">
            <a:noAutofit/>
          </a:bodyPr>
          <a:lstStyle>
            <a:lvl1pPr marL="0" indent="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 sz="1800" b="0" kern="1200">
                <a:solidFill>
                  <a:schemeClr val="accent2"/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marR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Courier New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smtClean="0"/>
              <a:t>RDV-03</a:t>
            </a:r>
            <a:endParaRPr lang="fr-FR" sz="1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817146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Lab Work 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4650" y="1130300"/>
            <a:ext cx="9144000" cy="27432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Create a Sheet which will enable the end user to do comparative analysis between Sales across the following dimensions Countries, Products and Year.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Implement Security in your </a:t>
            </a:r>
            <a:r>
              <a:rPr lang="en-US" sz="2000" dirty="0" err="1" smtClean="0">
                <a:solidFill>
                  <a:srgbClr val="000000"/>
                </a:solidFill>
                <a:cs typeface="Calibri" pitchFamily="34" charset="0"/>
              </a:rPr>
              <a:t>QlikView</a:t>
            </a: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 Application so that any employee sees only his / her sales information</a:t>
            </a: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.</a:t>
            </a:r>
            <a:endParaRPr lang="en-US" sz="2000" dirty="0" smtClean="0">
              <a:solidFill>
                <a:srgbClr val="000000"/>
              </a:solidFill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2743200"/>
            <a:ext cx="9905999" cy="1371600"/>
          </a:xfrm>
          <a:prstGeom prst="rect">
            <a:avLst/>
          </a:prstGeom>
        </p:spPr>
        <p:txBody>
          <a:bodyPr vert="horz" lIns="0" tIns="0" rIns="0" bIns="0" rtlCol="0" anchor="ctr" anchorCtr="1">
            <a:noAutofit/>
          </a:bodyPr>
          <a:lstStyle/>
          <a:p>
            <a:pPr marL="0" marR="0" lvl="0" indent="0" algn="ctr" defTabSz="914342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Arial Narrow" pitchFamily="34" charset="0"/>
                <a:ea typeface="+mj-ea"/>
                <a:cs typeface="+mj-cs"/>
              </a:rPr>
              <a:t>Thank You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5029200"/>
          <a:ext cx="28194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Review 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28-Aug-2015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Next Review Due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RECAP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30299"/>
            <a:ext cx="9144000" cy="5029200"/>
          </a:xfrm>
        </p:spPr>
        <p:txBody>
          <a:bodyPr lIns="91440" rIns="0" numCol="1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QlikView Functions 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What is Set Analysis?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Why Set Analysis?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Syntax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Identifiers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Operators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Modifiers</a:t>
            </a:r>
            <a:endParaRPr lang="en-US" dirty="0">
              <a:cs typeface="Calibri" pitchFamily="34" charset="0"/>
            </a:endParaRP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Session </a:t>
            </a:r>
            <a:r>
              <a:rPr lang="sv-SE" dirty="0" smtClean="0">
                <a:cs typeface="Calibri" pitchFamily="34" charset="0"/>
              </a:rPr>
              <a:t>Agenda – Day 8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28712"/>
            <a:ext cx="9144000" cy="5029200"/>
          </a:xfrm>
        </p:spPr>
        <p:txBody>
          <a:bodyPr lIns="91440" rIns="0" numCol="1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Security</a:t>
            </a:r>
            <a:endParaRPr lang="en-IN" sz="2000" dirty="0" smtClean="0">
              <a:cs typeface="Calibri" pitchFamily="34" charset="0"/>
            </a:endParaRP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Alternate States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Comparison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Security Using Section Access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92" y="1130299"/>
            <a:ext cx="9144000" cy="45720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Security being setup using Script (can also be done via Publisher)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Authenticates when an application is opened and reduces the data accordingly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Security data is also embedded inside the document.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Hidden Script – Protected by Password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Section Access System Fields –ACCESS, USERID, PASSWORD, SERIAL, NTNAME, NTSID, NTDOMAINSID and OMIT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Section Access (contd)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30299"/>
            <a:ext cx="9144000" cy="50292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Row Level Security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Column Level Security 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Object Level Security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Sheet Level Security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Document Level 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Security</a:t>
            </a:r>
            <a:endParaRPr lang="en-US" sz="2000" dirty="0" smtClean="0"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" y="2743200"/>
            <a:ext cx="9905999" cy="1371600"/>
          </a:xfr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sv-SE" sz="3200" dirty="0" smtClean="0">
                <a:cs typeface="Calibri" pitchFamily="34" charset="0"/>
              </a:rPr>
              <a:t>Section Access – DEMO</a:t>
            </a:r>
            <a:endParaRPr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Alternate States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30299"/>
            <a:ext cx="9144000" cy="50292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Attach / Detach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Read Only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Set Reference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Ability to have Multiple “States” in the application where selections in One State will not heard by the other State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Very Useful for Comparative Analysis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Can also be clubbed with Set Analysis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Clear All, Lock / Unlock, Back / Forward – Impacts all States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Improper Usage might lead to Performance Issues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.</a:t>
            </a:r>
            <a:endParaRPr lang="en-US" sz="2000" dirty="0" smtClean="0"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" y="2743200"/>
            <a:ext cx="9905999" cy="1371600"/>
          </a:xfr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sv-SE" sz="3200" dirty="0" smtClean="0">
                <a:cs typeface="Calibri" pitchFamily="34" charset="0"/>
              </a:rPr>
              <a:t>Comparison Analysis – DEMO</a:t>
            </a:r>
            <a:endParaRPr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" y="2743200"/>
            <a:ext cx="9905999" cy="1371600"/>
          </a:xfr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sz="6000" dirty="0" smtClean="0"/>
              <a:t>Q &amp; A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" y="1"/>
            <a:ext cx="9905999" cy="914400"/>
          </a:xfrm>
          <a:prstGeom prst="rect">
            <a:avLst/>
          </a:prstGeom>
        </p:spPr>
        <p:txBody>
          <a:bodyPr vert="horz" lIns="457200" tIns="0" rIns="0" bIns="0" rtlCol="0" anchor="ctr">
            <a:noAutofit/>
          </a:bodyPr>
          <a:lstStyle/>
          <a:p>
            <a:pPr marL="0" marR="0" lvl="0" indent="0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Calibri" pitchFamily="34" charset="0"/>
              </a:rPr>
              <a:t>QlikView Training – Day 08</a:t>
            </a:r>
            <a:endParaRPr kumimoji="0" 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Insights &amp; Data_LnD_Template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Insights &amp; Data_LnD_Template</Template>
  <TotalTime>413</TotalTime>
  <Words>259</Words>
  <Application>Microsoft Office PowerPoint</Application>
  <PresentationFormat>A4 Paper (210x297 mm)</PresentationFormat>
  <Paragraphs>54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Insights &amp; Data_LnD_Template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RECAP</vt:lpstr>
      <vt:lpstr>Session Agenda – Day 8</vt:lpstr>
      <vt:lpstr>Security Using Section Access</vt:lpstr>
      <vt:lpstr>Section Access (contd)</vt:lpstr>
      <vt:lpstr>Section Access – DEMO</vt:lpstr>
      <vt:lpstr>Alternate States</vt:lpstr>
      <vt:lpstr>Comparison Analysis – DEMO</vt:lpstr>
      <vt:lpstr>Q &amp; A</vt:lpstr>
      <vt:lpstr>Lab Work </vt:lpstr>
      <vt:lpstr>Slide 11</vt:lpstr>
      <vt:lpstr>Slide 12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svaikunt</cp:lastModifiedBy>
  <cp:revision>55</cp:revision>
  <dcterms:created xsi:type="dcterms:W3CDTF">2015-07-10T14:05:09Z</dcterms:created>
  <dcterms:modified xsi:type="dcterms:W3CDTF">2015-08-31T11:09:35Z</dcterms:modified>
</cp:coreProperties>
</file>