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23"/>
  </p:notesMasterIdLst>
  <p:handoutMasterIdLst>
    <p:handoutMasterId r:id="rId24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24" r:id="rId20"/>
    <p:sldId id="425" r:id="rId21"/>
    <p:sldId id="329" r:id="rId22"/>
  </p:sldIdLst>
  <p:sldSz cx="9906000" cy="6858000" type="A4"/>
  <p:notesSz cx="6797675" cy="9874250"/>
  <p:custDataLst>
    <p:tags r:id="rId2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72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6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3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3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7.bin"/><Relationship Id="rId5" Type="http://schemas.openxmlformats.org/officeDocument/2006/relationships/vmlDrawing" Target="../drawings/vmlDrawing17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79413" y="1255714"/>
            <a:ext cx="9144000" cy="502920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2992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9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5981700"/>
            <a:ext cx="5486400" cy="365760"/>
          </a:xfrm>
        </p:spPr>
        <p:txBody>
          <a:bodyPr/>
          <a:lstStyle/>
          <a:p>
            <a:pPr lvl="0"/>
            <a:r>
              <a:rPr lang="sv-SE" sz="2400" b="1" dirty="0" smtClean="0">
                <a:cs typeface="Calibri" pitchFamily="34" charset="0"/>
              </a:rPr>
              <a:t>QlikView Training </a:t>
            </a:r>
            <a:r>
              <a:rPr lang="fr-FR" sz="2400" b="1" dirty="0" smtClean="0"/>
              <a:t>– Day 9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8300" y="55372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Cross Tab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4749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Sometimes data comes as Reports from another systems – in most cases, it is not in a relational format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Cross Tab Functions enables us to read such data.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Prefixed before a load / select statement</a:t>
            </a:r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err="1" smtClean="0"/>
              <a:t>crosstable</a:t>
            </a:r>
            <a:r>
              <a:rPr lang="en-US" b="1" dirty="0" smtClean="0"/>
              <a:t> (attribute field name, data field name [,n]) (load | select statement )</a:t>
            </a:r>
            <a:endParaRPr lang="en-US" b="1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Hierarchy Function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Transform Hierarchy Tables into QlikView usable format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Prefixed before a load / select statement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Hierarchy and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HierarchyBelongsTo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Functions</a:t>
            </a:r>
            <a:endParaRPr lang="en-US" sz="2000" b="1" i="1" dirty="0" smtClean="0"/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smtClean="0"/>
              <a:t>Hierarchy (</a:t>
            </a:r>
            <a:r>
              <a:rPr lang="en-US" b="1" dirty="0" err="1" smtClean="0"/>
              <a:t>NodeID</a:t>
            </a:r>
            <a:r>
              <a:rPr lang="en-US" b="1" dirty="0" smtClean="0"/>
              <a:t>, </a:t>
            </a:r>
            <a:r>
              <a:rPr lang="en-US" b="1" dirty="0" err="1" smtClean="0"/>
              <a:t>ParentID</a:t>
            </a:r>
            <a:r>
              <a:rPr lang="en-US" b="1" dirty="0" smtClean="0"/>
              <a:t>, </a:t>
            </a:r>
            <a:r>
              <a:rPr lang="en-US" b="1" dirty="0" err="1" smtClean="0"/>
              <a:t>NodeName</a:t>
            </a:r>
            <a:r>
              <a:rPr lang="en-US" b="1" dirty="0" smtClean="0"/>
              <a:t>, [</a:t>
            </a:r>
            <a:r>
              <a:rPr lang="en-US" b="1" dirty="0" err="1" smtClean="0"/>
              <a:t>ParentName</a:t>
            </a:r>
            <a:r>
              <a:rPr lang="en-US" b="1" dirty="0" smtClean="0"/>
              <a:t>], [</a:t>
            </a:r>
            <a:r>
              <a:rPr lang="en-US" b="1" dirty="0" err="1" smtClean="0"/>
              <a:t>PathSource</a:t>
            </a:r>
            <a:r>
              <a:rPr lang="en-US" b="1" dirty="0" smtClean="0"/>
              <a:t>], [</a:t>
            </a:r>
            <a:r>
              <a:rPr lang="en-US" b="1" dirty="0" err="1" smtClean="0"/>
              <a:t>PathName</a:t>
            </a:r>
            <a:r>
              <a:rPr lang="en-US" b="1" dirty="0" smtClean="0"/>
              <a:t>], [</a:t>
            </a:r>
            <a:r>
              <a:rPr lang="en-US" b="1" dirty="0" err="1" smtClean="0"/>
              <a:t>PathDelimiter</a:t>
            </a:r>
            <a:r>
              <a:rPr lang="en-US" b="1" dirty="0" smtClean="0"/>
              <a:t>], [Depth]) (</a:t>
            </a:r>
            <a:r>
              <a:rPr lang="en-US" b="1" dirty="0" err="1" smtClean="0"/>
              <a:t>loadstatement</a:t>
            </a:r>
            <a:r>
              <a:rPr lang="en-US" b="1" dirty="0" smtClean="0"/>
              <a:t> | </a:t>
            </a:r>
            <a:r>
              <a:rPr lang="en-US" b="1" dirty="0" err="1" smtClean="0"/>
              <a:t>selectstatement</a:t>
            </a:r>
            <a:r>
              <a:rPr lang="en-US" b="1" dirty="0" smtClean="0"/>
              <a:t>)</a:t>
            </a:r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err="1" smtClean="0"/>
              <a:t>HierarchyBelongsTo</a:t>
            </a:r>
            <a:r>
              <a:rPr lang="en-US" b="1" dirty="0" smtClean="0"/>
              <a:t> (</a:t>
            </a:r>
            <a:r>
              <a:rPr lang="en-US" b="1" dirty="0" err="1" smtClean="0"/>
              <a:t>NodeID</a:t>
            </a:r>
            <a:r>
              <a:rPr lang="en-US" b="1" dirty="0" smtClean="0"/>
              <a:t>, </a:t>
            </a:r>
            <a:r>
              <a:rPr lang="en-US" b="1" dirty="0" err="1" smtClean="0"/>
              <a:t>ParentID</a:t>
            </a:r>
            <a:r>
              <a:rPr lang="en-US" b="1" dirty="0" smtClean="0"/>
              <a:t>, </a:t>
            </a:r>
            <a:r>
              <a:rPr lang="en-US" b="1" dirty="0" err="1" smtClean="0"/>
              <a:t>NodeName</a:t>
            </a:r>
            <a:r>
              <a:rPr lang="en-US" b="1" dirty="0" smtClean="0"/>
              <a:t>, </a:t>
            </a:r>
            <a:r>
              <a:rPr lang="en-US" b="1" dirty="0" err="1" smtClean="0"/>
              <a:t>AncestorID</a:t>
            </a:r>
            <a:r>
              <a:rPr lang="en-US" b="1" dirty="0" smtClean="0"/>
              <a:t>, </a:t>
            </a:r>
            <a:r>
              <a:rPr lang="en-US" b="1" dirty="0" err="1" smtClean="0"/>
              <a:t>AncestorName</a:t>
            </a:r>
            <a:r>
              <a:rPr lang="en-US" b="1" dirty="0" smtClean="0"/>
              <a:t>, [</a:t>
            </a:r>
            <a:r>
              <a:rPr lang="en-US" b="1" dirty="0" err="1" smtClean="0"/>
              <a:t>DepthDiff</a:t>
            </a:r>
            <a:r>
              <a:rPr lang="en-US" b="1" dirty="0" smtClean="0"/>
              <a:t>])(</a:t>
            </a:r>
            <a:r>
              <a:rPr lang="en-US" b="1" dirty="0" err="1" smtClean="0"/>
              <a:t>loadstatement</a:t>
            </a:r>
            <a:r>
              <a:rPr lang="en-US" b="1" dirty="0" smtClean="0"/>
              <a:t> | </a:t>
            </a:r>
            <a:r>
              <a:rPr lang="en-US" b="1" dirty="0" err="1" smtClean="0"/>
              <a:t>selectstatement</a:t>
            </a:r>
            <a:r>
              <a:rPr lang="en-US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Class and Interval Match Functions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300"/>
            <a:ext cx="9144000" cy="5029200"/>
          </a:xfrm>
        </p:spPr>
        <p:txBody>
          <a:bodyPr lIns="91440" rIns="0"/>
          <a:lstStyle/>
          <a:p>
            <a:pPr marL="0" lvl="1" indent="0">
              <a:spcBef>
                <a:spcPts val="600"/>
              </a:spcBef>
              <a:buClr>
                <a:srgbClr val="00A0D6"/>
              </a:buClr>
              <a:buNone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Class</a:t>
            </a:r>
          </a:p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Creates a classification of Expressions</a:t>
            </a:r>
            <a:endParaRPr lang="en-US" sz="2000" b="1" i="1" dirty="0" smtClean="0"/>
          </a:p>
          <a:p>
            <a:pPr marL="0" lvl="1" indent="0">
              <a:spcBef>
                <a:spcPts val="1200"/>
              </a:spcBef>
              <a:buClr>
                <a:srgbClr val="00A0D6"/>
              </a:buClr>
              <a:buNone/>
            </a:pPr>
            <a:r>
              <a:rPr lang="en-US" b="1" dirty="0" smtClean="0"/>
              <a:t>class(expression, interval [ , label [ , offset ]])</a:t>
            </a:r>
            <a:endParaRPr lang="en-US" b="1" u="sng" dirty="0" smtClean="0">
              <a:cs typeface="Calibri" pitchFamily="34" charset="0"/>
              <a:sym typeface="Wingdings" pitchFamily="2" charset="2"/>
            </a:endParaRPr>
          </a:p>
          <a:p>
            <a:pPr marL="0" lvl="1" indent="0">
              <a:spcBef>
                <a:spcPts val="2400"/>
              </a:spcBef>
              <a:buClr>
                <a:srgbClr val="00A0D6"/>
              </a:buClr>
              <a:buNone/>
            </a:pP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IntervalMatch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Creates a table to match discrete numeric values to one or more numeric intervals</a:t>
            </a:r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err="1" smtClean="0"/>
              <a:t>intervalmatch</a:t>
            </a:r>
            <a:r>
              <a:rPr lang="en-US" b="1" dirty="0" smtClean="0"/>
              <a:t> (</a:t>
            </a:r>
            <a:r>
              <a:rPr lang="en-US" b="1" dirty="0" err="1" smtClean="0"/>
              <a:t>matchfield</a:t>
            </a:r>
            <a:r>
              <a:rPr lang="en-US" b="1" dirty="0" smtClean="0"/>
              <a:t>) (</a:t>
            </a:r>
            <a:r>
              <a:rPr lang="en-US" b="1" dirty="0" err="1" smtClean="0"/>
              <a:t>loadstatement</a:t>
            </a:r>
            <a:r>
              <a:rPr lang="en-US" b="1" dirty="0" smtClean="0"/>
              <a:t> | </a:t>
            </a:r>
            <a:r>
              <a:rPr lang="en-US" b="1" dirty="0" err="1" smtClean="0"/>
              <a:t>selectstatement</a:t>
            </a:r>
            <a:r>
              <a:rPr lang="en-US" b="1" dirty="0" smtClean="0"/>
              <a:t> )</a:t>
            </a:r>
            <a:endParaRPr lang="en-US" sz="500" b="1" i="1" dirty="0" smtClean="0"/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err="1" smtClean="0"/>
              <a:t>intervalmatch</a:t>
            </a:r>
            <a:r>
              <a:rPr lang="en-US" b="1" dirty="0" smtClean="0"/>
              <a:t> (matchfield,keyfield1 [ , keyfield2, ... keyfield5 ] ) (</a:t>
            </a:r>
            <a:r>
              <a:rPr lang="en-US" b="1" dirty="0" err="1" smtClean="0"/>
              <a:t>loadstatement</a:t>
            </a:r>
            <a:r>
              <a:rPr lang="en-US" b="1" dirty="0" smtClean="0"/>
              <a:t> | </a:t>
            </a:r>
            <a:r>
              <a:rPr lang="en-US" b="1" dirty="0" err="1" smtClean="0"/>
              <a:t>selectstatement</a:t>
            </a:r>
            <a:r>
              <a:rPr lang="en-US" b="1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Exists and Peek Functions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1" y="1117600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Inter Record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Used when a </a:t>
            </a:r>
            <a:r>
              <a:rPr lang="en-US" sz="2000" dirty="0" smtClean="0"/>
              <a:t>value from previously loaded records of data is needed for the evaluation of the current record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.</a:t>
            </a:r>
            <a:endParaRPr lang="en-US" sz="2000" b="1" i="1" dirty="0" smtClean="0"/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smtClean="0"/>
              <a:t>exists(field [ , expression ])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Returns the contents of the field from a specific table.</a:t>
            </a:r>
            <a:endParaRPr lang="en-US" sz="2000" b="1" i="1" dirty="0" smtClean="0"/>
          </a:p>
          <a:p>
            <a:pPr marL="0" lvl="1" indent="0">
              <a:spcBef>
                <a:spcPts val="1800"/>
              </a:spcBef>
              <a:buClr>
                <a:srgbClr val="00A0D6"/>
              </a:buClr>
              <a:buNone/>
            </a:pPr>
            <a:r>
              <a:rPr lang="en-US" b="1" dirty="0" smtClean="0"/>
              <a:t>peek(fieldname [ , row [ , </a:t>
            </a:r>
            <a:r>
              <a:rPr lang="en-US" b="1" dirty="0" err="1" smtClean="0"/>
              <a:t>tablename</a:t>
            </a:r>
            <a:r>
              <a:rPr lang="en-US" b="1" dirty="0" smtClean="0"/>
              <a:t> ] 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Nulls in QlikView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300"/>
            <a:ext cx="9144000" cy="50292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Null() Function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IsNull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() Function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Propagation of Nulls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Total Qualifier and AGGR Function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37" y="1130299"/>
            <a:ext cx="9144000" cy="5029200"/>
          </a:xfrm>
        </p:spPr>
        <p:txBody>
          <a:bodyPr lIns="91440" rIns="0"/>
          <a:lstStyle/>
          <a:p>
            <a:pPr marL="0" lvl="1" indent="0">
              <a:spcBef>
                <a:spcPts val="600"/>
              </a:spcBef>
              <a:buClr>
                <a:srgbClr val="00A0D6"/>
              </a:buClr>
              <a:buNone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Total Qualifier</a:t>
            </a:r>
          </a:p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Used to sum up an expression based on one or more fields</a:t>
            </a:r>
            <a:endParaRPr lang="en-US" sz="2000" b="1" u="sng" dirty="0" smtClean="0">
              <a:cs typeface="Calibri" pitchFamily="34" charset="0"/>
              <a:sym typeface="Wingdings" pitchFamily="2" charset="2"/>
            </a:endParaRPr>
          </a:p>
          <a:p>
            <a:pPr marL="0" lvl="1" indent="0">
              <a:spcBef>
                <a:spcPts val="2400"/>
              </a:spcBef>
              <a:buClr>
                <a:srgbClr val="00A0D6"/>
              </a:buClr>
              <a:buNone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AGGR Function</a:t>
            </a:r>
          </a:p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Special function for advanced aggregations</a:t>
            </a:r>
          </a:p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Returns a set of expressions, calculated over dimensions</a:t>
            </a:r>
          </a:p>
          <a:p>
            <a:pPr marL="0" lvl="1" indent="0">
              <a:spcBef>
                <a:spcPts val="600"/>
              </a:spcBef>
              <a:buClr>
                <a:srgbClr val="00A0D6"/>
              </a:buClr>
              <a:buNone/>
            </a:pPr>
            <a:r>
              <a:rPr lang="en-US" b="1" dirty="0" err="1" smtClean="0"/>
              <a:t>aggr</a:t>
            </a:r>
            <a:r>
              <a:rPr lang="en-US" b="1" dirty="0" smtClean="0"/>
              <a:t> ([ distinct | </a:t>
            </a:r>
            <a:r>
              <a:rPr lang="en-US" b="1" dirty="0" err="1" smtClean="0"/>
              <a:t>nodistinct</a:t>
            </a:r>
            <a:r>
              <a:rPr lang="en-US" b="1" dirty="0" smtClean="0"/>
              <a:t> ] [{</a:t>
            </a:r>
            <a:r>
              <a:rPr lang="en-US" b="1" dirty="0" err="1" smtClean="0"/>
              <a:t>set_expression</a:t>
            </a:r>
            <a:r>
              <a:rPr lang="en-US" b="1" dirty="0" smtClean="0"/>
              <a:t>}]expression {, dimension})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9906000" cy="1371600"/>
          </a:xfrm>
        </p:spPr>
        <p:txBody>
          <a:bodyPr tIns="0" rIns="0" bIns="0" anchor="ctr" anchorCtr="1"/>
          <a:lstStyle/>
          <a:p>
            <a:pPr lvl="0" algn="ctr">
              <a:buNone/>
            </a:pPr>
            <a:r>
              <a:rPr lang="sv-SE" sz="3200" dirty="0" smtClean="0">
                <a:solidFill>
                  <a:schemeClr val="tx1"/>
                </a:solidFill>
                <a:latin typeface="Arial Narrow" pitchFamily="34" charset="0"/>
                <a:cs typeface="Calibri" pitchFamily="34" charset="0"/>
              </a:rPr>
              <a:t>Master Calendar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8713"/>
            <a:ext cx="9144000" cy="5011737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Security</a:t>
            </a:r>
            <a:endParaRPr lang="en-IN" sz="2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Alternate States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Comparison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Agenda – Day 9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17599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QlikView Groups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Debugger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Edit Module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Reports Editor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Alerts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Advanced Script Functions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Master 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Groups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4748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QlikView Groups - Allows the measures to be seen across data with respect to a group of dimensions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Drill Down Groups – Hierarchical 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Cyclic Groups – Non-hierarchical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Debugger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176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Enable the developer to monitor every script statement and examine the variable values while script execution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Breakpoints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Limited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Edit Module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Used to define macros and custom defined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Supports VB Script and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JScript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Script Security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Safe Mode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System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Report Editor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Meant for creating Reports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Page Editor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Adding Contents to Report Editor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Single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vs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Multi Page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Alerts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1" y="11303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Option through which users are alerted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Alert Condition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When to Test the Alert Condition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Test Delay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Actions to be Taken</a:t>
            </a:r>
          </a:p>
          <a:p>
            <a:pPr marL="274320" lvl="2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Advanced Scripting Functions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 rIns="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Cross Tab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Hierarchy Function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Class and Interval Match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Exists() and Peek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Nulls in QlikView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TOTAL Qualifier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AGGR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437</TotalTime>
  <Words>485</Words>
  <Application>Microsoft Office PowerPoint</Application>
  <PresentationFormat>A4 Paper (210x297 mm)</PresentationFormat>
  <Paragraphs>96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9</vt:lpstr>
      <vt:lpstr>QlikView Groups</vt:lpstr>
      <vt:lpstr>QlikView Debugger</vt:lpstr>
      <vt:lpstr>Edit Module</vt:lpstr>
      <vt:lpstr>Report Editor</vt:lpstr>
      <vt:lpstr>Alerts</vt:lpstr>
      <vt:lpstr>Advanced Scripting Functions</vt:lpstr>
      <vt:lpstr>Cross Tab</vt:lpstr>
      <vt:lpstr>Hierarchy Function</vt:lpstr>
      <vt:lpstr>Class and Interval Match Functions</vt:lpstr>
      <vt:lpstr>Exists and Peek Functions</vt:lpstr>
      <vt:lpstr>Nulls in QlikView</vt:lpstr>
      <vt:lpstr>Total Qualifier and AGGR Function</vt:lpstr>
      <vt:lpstr>Slide 16</vt:lpstr>
      <vt:lpstr>Q &amp; A</vt:lpstr>
      <vt:lpstr>Slide 18</vt:lpstr>
      <vt:lpstr>Slide 19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62</cp:revision>
  <dcterms:created xsi:type="dcterms:W3CDTF">2015-07-10T14:05:09Z</dcterms:created>
  <dcterms:modified xsi:type="dcterms:W3CDTF">2015-08-31T12:24:30Z</dcterms:modified>
</cp:coreProperties>
</file>